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9" r:id="rId6"/>
    <p:sldId id="271" r:id="rId7"/>
    <p:sldId id="273" r:id="rId8"/>
    <p:sldId id="270" r:id="rId9"/>
    <p:sldId id="272" r:id="rId10"/>
    <p:sldId id="260" r:id="rId11"/>
    <p:sldId id="261" r:id="rId12"/>
    <p:sldId id="262" r:id="rId13"/>
    <p:sldId id="263" r:id="rId14"/>
    <p:sldId id="264" r:id="rId15"/>
    <p:sldId id="265" r:id="rId16"/>
    <p:sldId id="266" r:id="rId17"/>
    <p:sldId id="267" r:id="rId18"/>
    <p:sldId id="268"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74"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612B6F8-1A01-4E8B-B1AF-69A07DBA179F}" type="datetimeFigureOut">
              <a:rPr lang="en-US"/>
              <a:pPr>
                <a:defRPr/>
              </a:pPr>
              <a:t>17.06.2012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994FA17-0B42-4E2C-89B3-CBE368280D1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F30D73D-260D-479A-9E0E-F209361097A4}" type="datetimeFigureOut">
              <a:rPr lang="en-US"/>
              <a:pPr>
                <a:defRPr/>
              </a:pPr>
              <a:t>17.06.2012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19D931-B9CD-4EF8-AA3E-83D5D7C8249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ED711C-8CA7-4C50-BECC-7132E4710321}" type="datetimeFigureOut">
              <a:rPr lang="en-US"/>
              <a:pPr>
                <a:defRPr/>
              </a:pPr>
              <a:t>17.06.2012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4C86B1-B828-4B01-BBE9-3F3714CC52E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888457A-19C6-496D-828D-F4FEB0CB72E8}" type="datetimeFigureOut">
              <a:rPr lang="en-US"/>
              <a:pPr>
                <a:defRPr/>
              </a:pPr>
              <a:t>17.06.2012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05C569-1398-40FC-A424-D7983499D7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70B9D57-D8CC-4F92-8E99-D16C180AEF21}" type="datetimeFigureOut">
              <a:rPr lang="en-US"/>
              <a:pPr>
                <a:defRPr/>
              </a:pPr>
              <a:t>17.06.2012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E26C35-6D2F-40A1-9F2B-36A736CF473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03AB664-F218-4110-8533-D07CFD0F09D8}" type="datetimeFigureOut">
              <a:rPr lang="en-US"/>
              <a:pPr>
                <a:defRPr/>
              </a:pPr>
              <a:t>17.06.2012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6F0B99-91D9-4D4A-B0F6-498D852DCC8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7C10116-3FC3-4AF6-A338-63BEE8A9788F}" type="datetimeFigureOut">
              <a:rPr lang="en-US"/>
              <a:pPr>
                <a:defRPr/>
              </a:pPr>
              <a:t>17.06.2012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F4818D-CF6D-4C83-A3CC-9BC8D09289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475EFFC-2D45-44AB-B803-B430C1EE8871}" type="datetimeFigureOut">
              <a:rPr lang="en-US"/>
              <a:pPr>
                <a:defRPr/>
              </a:pPr>
              <a:t>17.06.2012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DCE58A-20F3-4C80-BC08-EC88D602E6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FB6B5C0-8C65-492E-A30F-77D8C36A94D6}" type="datetimeFigureOut">
              <a:rPr lang="en-US"/>
              <a:pPr>
                <a:defRPr/>
              </a:pPr>
              <a:t>17.06.2012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881DB23-9A76-4A41-B3D8-15E004E2784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E50380-2F93-44C1-A03A-431B38931A7C}" type="datetimeFigureOut">
              <a:rPr lang="en-US"/>
              <a:pPr>
                <a:defRPr/>
              </a:pPr>
              <a:t>17.06.2012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B383387-C2B4-4B15-A2DC-F357F9B5AE3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B57D2A-F202-457A-B27D-C549B5951DF1}" type="datetimeFigureOut">
              <a:rPr lang="en-US"/>
              <a:pPr>
                <a:defRPr/>
              </a:pPr>
              <a:t>17.06.2012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D58CF7F-CCA2-4397-957C-AF070880C7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0C5ADE-6E08-4A8F-ADA7-CBE9375BD024}" type="datetimeFigureOut">
              <a:rPr lang="en-US"/>
              <a:pPr>
                <a:defRPr/>
              </a:pPr>
              <a:t>17.06.2012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A1944C0-AA88-4A2C-B66A-B939BA68DE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4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337EFE2-3905-42F1-8C79-2E8BA7E57B22}" type="datetimeFigureOut">
              <a:rPr lang="en-US"/>
              <a:pPr>
                <a:defRPr/>
              </a:pPr>
              <a:t>17.06.2012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62B03D8-A247-4FC9-A387-8FB08B0D86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95288" y="188913"/>
            <a:ext cx="8353425" cy="576262"/>
          </a:xfrm>
        </p:spPr>
        <p:txBody>
          <a:bodyPr/>
          <a:lstStyle/>
          <a:p>
            <a:pPr eaLnBrk="1" hangingPunct="1"/>
            <a:r>
              <a:rPr lang="sr-Latn-CS" sz="2400" b="1" smtClean="0">
                <a:solidFill>
                  <a:schemeClr val="tx2"/>
                </a:solidFill>
              </a:rPr>
              <a:t>Dragica Janković</a:t>
            </a:r>
            <a:endParaRPr lang="en-US" sz="2400" b="1" smtClean="0">
              <a:solidFill>
                <a:schemeClr val="tx2"/>
              </a:solidFill>
            </a:endParaRPr>
          </a:p>
        </p:txBody>
      </p:sp>
      <p:sp>
        <p:nvSpPr>
          <p:cNvPr id="2051" name="Subtitle 2"/>
          <p:cNvSpPr>
            <a:spLocks noGrp="1"/>
          </p:cNvSpPr>
          <p:nvPr>
            <p:ph type="subTitle" idx="1"/>
          </p:nvPr>
        </p:nvSpPr>
        <p:spPr>
          <a:xfrm>
            <a:off x="468313" y="1268413"/>
            <a:ext cx="8064500" cy="3960812"/>
          </a:xfrm>
        </p:spPr>
        <p:txBody>
          <a:bodyPr/>
          <a:lstStyle/>
          <a:p>
            <a:pPr eaLnBrk="1" hangingPunct="1">
              <a:lnSpc>
                <a:spcPct val="130000"/>
              </a:lnSpc>
            </a:pPr>
            <a:endParaRPr lang="en-US" b="1" smtClean="0">
              <a:solidFill>
                <a:schemeClr val="tx2"/>
              </a:solidFill>
            </a:endParaRPr>
          </a:p>
          <a:p>
            <a:pPr eaLnBrk="1" hangingPunct="1">
              <a:lnSpc>
                <a:spcPct val="130000"/>
              </a:lnSpc>
            </a:pPr>
            <a:r>
              <a:rPr lang="en-US" b="1" smtClean="0">
                <a:solidFill>
                  <a:schemeClr val="tx2"/>
                </a:solidFill>
              </a:rPr>
              <a:t>PROBLEMI </a:t>
            </a:r>
            <a:r>
              <a:rPr lang="sr-Latn-CS" b="1" smtClean="0">
                <a:solidFill>
                  <a:schemeClr val="tx2"/>
                </a:solidFill>
              </a:rPr>
              <a:t> </a:t>
            </a:r>
            <a:r>
              <a:rPr lang="en-US" b="1" smtClean="0">
                <a:solidFill>
                  <a:schemeClr val="tx2"/>
                </a:solidFill>
              </a:rPr>
              <a:t>FUNKCIONISANJA </a:t>
            </a:r>
            <a:r>
              <a:rPr lang="sr-Latn-CS" b="1" smtClean="0">
                <a:solidFill>
                  <a:schemeClr val="tx2"/>
                </a:solidFill>
              </a:rPr>
              <a:t>ZDRAVSTVENOG OSIGURANJA U SRBIJI</a:t>
            </a:r>
            <a:endParaRPr lang="en-US" b="1" smtClean="0">
              <a:solidFill>
                <a:schemeClr val="tx2"/>
              </a:solidFill>
            </a:endParaRPr>
          </a:p>
          <a:p>
            <a:pPr eaLnBrk="1" hangingPunct="1"/>
            <a:endParaRPr lang="en-US" smtClean="0">
              <a:solidFill>
                <a:schemeClr val="tx2"/>
              </a:solidFill>
            </a:endParaRPr>
          </a:p>
          <a:p>
            <a:pPr eaLnBrk="1" hangingPunct="1"/>
            <a:endParaRPr lang="en-US" smtClean="0">
              <a:solidFill>
                <a:schemeClr val="tx2"/>
              </a:solidFill>
            </a:endParaRPr>
          </a:p>
          <a:p>
            <a:pPr eaLnBrk="1" hangingPunct="1"/>
            <a:r>
              <a:rPr lang="en-US" sz="2400" b="1" smtClean="0">
                <a:solidFill>
                  <a:schemeClr val="tx2"/>
                </a:solidFill>
              </a:rPr>
              <a:t>Beograd</a:t>
            </a:r>
            <a:r>
              <a:rPr lang="sr-Latn-CS" sz="2400" b="1" smtClean="0">
                <a:solidFill>
                  <a:schemeClr val="tx2"/>
                </a:solidFill>
              </a:rPr>
              <a:t>, </a:t>
            </a:r>
            <a:r>
              <a:rPr lang="en-US" sz="2400" b="1" smtClean="0">
                <a:solidFill>
                  <a:schemeClr val="tx2"/>
                </a:solidFill>
              </a:rPr>
              <a:t>11</a:t>
            </a:r>
            <a:r>
              <a:rPr lang="sr-Latn-CS" sz="2400" b="1" smtClean="0">
                <a:solidFill>
                  <a:schemeClr val="tx2"/>
                </a:solidFill>
              </a:rPr>
              <a:t>-</a:t>
            </a:r>
            <a:r>
              <a:rPr lang="en-US" sz="2400" b="1" smtClean="0">
                <a:solidFill>
                  <a:schemeClr val="tx2"/>
                </a:solidFill>
              </a:rPr>
              <a:t>14</a:t>
            </a:r>
            <a:r>
              <a:rPr lang="sr-Latn-CS" sz="2400" b="1" smtClean="0">
                <a:solidFill>
                  <a:schemeClr val="tx2"/>
                </a:solidFill>
              </a:rPr>
              <a:t>. j</a:t>
            </a:r>
            <a:r>
              <a:rPr lang="en-US" sz="2400" b="1" smtClean="0">
                <a:solidFill>
                  <a:schemeClr val="tx2"/>
                </a:solidFill>
              </a:rPr>
              <a:t>un</a:t>
            </a:r>
            <a:r>
              <a:rPr lang="sr-Latn-CS" sz="2400" b="1" smtClean="0">
                <a:solidFill>
                  <a:schemeClr val="tx2"/>
                </a:solidFill>
              </a:rPr>
              <a:t> 201</a:t>
            </a:r>
            <a:r>
              <a:rPr lang="en-US" sz="2400" b="1" smtClean="0">
                <a:solidFill>
                  <a:schemeClr val="tx2"/>
                </a:solidFill>
              </a:rPr>
              <a:t>2</a:t>
            </a:r>
            <a:r>
              <a:rPr lang="sr-Latn-CS" sz="2400" b="1" smtClean="0">
                <a:solidFill>
                  <a:schemeClr val="tx2"/>
                </a:solidFill>
              </a:rPr>
              <a:t>.</a:t>
            </a:r>
          </a:p>
          <a:p>
            <a:pPr eaLnBrk="1" hangingPunct="1"/>
            <a:endParaRPr lang="en-US" smtClean="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4294967295"/>
          </p:nvPr>
        </p:nvSpPr>
        <p:spPr>
          <a:xfrm>
            <a:off x="0" y="0"/>
            <a:ext cx="9144000" cy="6126163"/>
          </a:xfrm>
        </p:spPr>
        <p:txBody>
          <a:bodyPr/>
          <a:lstStyle/>
          <a:p>
            <a:pPr eaLnBrk="1" hangingPunct="1">
              <a:buFont typeface="Arial" charset="0"/>
              <a:buNone/>
            </a:pPr>
            <a:r>
              <a:rPr lang="sr-Latn-CS" sz="2400" smtClean="0">
                <a:solidFill>
                  <a:srgbClr val="003399"/>
                </a:solidFill>
              </a:rPr>
              <a:t>Uzroci su delimično u zakonskim propisima, a delimično u njihovoj primeni.</a:t>
            </a:r>
          </a:p>
          <a:p>
            <a:pPr eaLnBrk="1" hangingPunct="1">
              <a:buFont typeface="Arial" charset="0"/>
              <a:buNone/>
            </a:pPr>
            <a:r>
              <a:rPr lang="sr-Latn-CS" sz="2400" smtClean="0">
                <a:solidFill>
                  <a:srgbClr val="003399"/>
                </a:solidFill>
              </a:rPr>
              <a:t>Zakonsko rešenje o subjektima koji mogu sprovoditi DZO i način nadzora i kontrole njegovog sprovođenja doveli su do toga da Republički fond zdravstvenog osiguranja (RFZO), koji sprovodi DZO na tržišnim principima kao i društva za osiguranje, ne podleže kontroli Narodne banke Srbije (NBS), kao organu nadzora delatnosti osiguranja u Srbiji. </a:t>
            </a:r>
          </a:p>
          <a:p>
            <a:pPr eaLnBrk="1" hangingPunct="1">
              <a:buFont typeface="Arial" charset="0"/>
              <a:buNone/>
            </a:pPr>
            <a:r>
              <a:rPr lang="sr-Latn-CS" sz="2400" smtClean="0">
                <a:solidFill>
                  <a:srgbClr val="003399"/>
                </a:solidFill>
              </a:rPr>
              <a:t>Društva za osiguranje imaju obavezu izveštavanja NBS, na osnovu čega NBS vrši obradu podataka, koje obelodanjuje. S obzirom na to da NBS nema nikakve ingerencije nad RFZO, ona ne prikuplja i ne obrađuje podatke u vezi DZO koje fond sprovodi. Na taj način podaci, koje objavljuje NBS o sektoru osiguranja, kao što su premija, struktura premije, učešće premije u BDP i sl., a koji se smatraju zvaničnim, nisu tačni, jer ne sadrže podatke o DZO koje sprovodi RFZO.</a:t>
            </a:r>
            <a:r>
              <a:rPr lang="sr-Latn-CS" sz="2400" smtClean="0"/>
              <a:t> </a:t>
            </a:r>
            <a:r>
              <a:rPr lang="sr-Latn-CS" sz="2400" smtClean="0">
                <a:solidFill>
                  <a:schemeClr val="accent2"/>
                </a:solidFill>
              </a:rPr>
              <a:t> </a:t>
            </a: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sz="2400" smtClean="0">
              <a:solidFill>
                <a:schemeClr val="tx2"/>
              </a:solidFill>
            </a:endParaRPr>
          </a:p>
          <a:p>
            <a:pPr eaLnBrk="1" hangingPunct="1">
              <a:buFont typeface="Arial" charset="0"/>
              <a:buNone/>
            </a:pPr>
            <a:r>
              <a:rPr lang="sr-Latn-CS" sz="2400" smtClean="0">
                <a:solidFill>
                  <a:schemeClr val="tx2"/>
                </a:solidFill>
              </a:rPr>
              <a:t>Proizvodi DZO na srpskom tržištu osiguranja:</a:t>
            </a:r>
          </a:p>
          <a:p>
            <a:pPr eaLnBrk="1" hangingPunct="1">
              <a:buFont typeface="Arial" charset="0"/>
              <a:buNone/>
            </a:pPr>
            <a:endParaRPr lang="sr-Latn-CS" sz="2400" smtClean="0">
              <a:solidFill>
                <a:schemeClr val="tx2"/>
              </a:solidFill>
            </a:endParaRPr>
          </a:p>
          <a:p>
            <a:pPr eaLnBrk="1" hangingPunct="1"/>
            <a:r>
              <a:rPr lang="sr-Latn-CS" sz="2400" smtClean="0">
                <a:solidFill>
                  <a:schemeClr val="tx2"/>
                </a:solidFill>
              </a:rPr>
              <a:t>Osiguranje za slučaj bolesti i hiruških intervencija</a:t>
            </a:r>
          </a:p>
          <a:p>
            <a:pPr eaLnBrk="1" hangingPunct="1"/>
            <a:r>
              <a:rPr lang="sr-Latn-CS" sz="2400" smtClean="0">
                <a:solidFill>
                  <a:schemeClr val="tx2"/>
                </a:solidFill>
              </a:rPr>
              <a:t>Po izabranom programu</a:t>
            </a:r>
          </a:p>
          <a:p>
            <a:pPr eaLnBrk="1" hangingPunct="1"/>
            <a:r>
              <a:rPr lang="sr-Latn-CS" sz="2400" smtClean="0">
                <a:solidFill>
                  <a:schemeClr val="tx2"/>
                </a:solidFill>
              </a:rPr>
              <a:t>Osiguranje stomatoloških usluga</a:t>
            </a:r>
          </a:p>
          <a:p>
            <a:pPr eaLnBrk="1" hangingPunct="1"/>
            <a:r>
              <a:rPr lang="sr-Latn-CS" sz="2400" smtClean="0">
                <a:solidFill>
                  <a:schemeClr val="tx2"/>
                </a:solidFill>
              </a:rPr>
              <a:t>Privatno zdravstveno osiguranje</a:t>
            </a:r>
          </a:p>
          <a:p>
            <a:pPr eaLnBrk="1" hangingPunct="1"/>
            <a:r>
              <a:rPr lang="sr-Latn-CS" sz="2400" smtClean="0">
                <a:solidFill>
                  <a:schemeClr val="tx2"/>
                </a:solidFill>
              </a:rPr>
              <a:t>Paketi dodatnog i paralelnog zdravstvenog osiguranja</a:t>
            </a:r>
          </a:p>
          <a:p>
            <a:pPr eaLnBrk="1" hangingPunct="1">
              <a:buFont typeface="Arial" charset="0"/>
              <a:buNone/>
            </a:pPr>
            <a:endParaRPr lang="sr-Latn-CS" sz="2400" smtClean="0">
              <a:solidFill>
                <a:schemeClr val="tx2"/>
              </a:solidFill>
            </a:endParaRPr>
          </a:p>
          <a:p>
            <a:pPr eaLnBrk="1" hangingPunct="1">
              <a:buFont typeface="Arial" charset="0"/>
              <a:buNone/>
            </a:pPr>
            <a:r>
              <a:rPr lang="sr-Latn-CS" sz="2400" smtClean="0">
                <a:solidFill>
                  <a:schemeClr val="tx2"/>
                </a:solidFill>
              </a:rPr>
              <a:t>Sva ova osiguranja mogu biti individualna i kolektivna.</a:t>
            </a:r>
          </a:p>
          <a:p>
            <a:pPr eaLnBrk="1" hangingPunct="1">
              <a:buFont typeface="Arial" charset="0"/>
              <a:buNone/>
            </a:pPr>
            <a:endParaRPr lang="sr-Latn-CS" sz="2400" smtClean="0">
              <a:solidFill>
                <a:schemeClr val="tx2"/>
              </a:solidFill>
            </a:endParaRP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Osnovna karakteristika Osiguranja za slučaj težih bolesti i hiruških</a:t>
            </a:r>
          </a:p>
          <a:p>
            <a:pPr eaLnBrk="1" hangingPunct="1">
              <a:buFont typeface="Arial" charset="0"/>
              <a:buNone/>
            </a:pPr>
            <a:r>
              <a:rPr lang="sr-Latn-CS" sz="2400" smtClean="0">
                <a:solidFill>
                  <a:srgbClr val="003399"/>
                </a:solidFill>
              </a:rPr>
              <a:t> intervencija je da visina naknade zavisi od ugovorene osigurane sume i </a:t>
            </a:r>
          </a:p>
          <a:p>
            <a:pPr eaLnBrk="1" hangingPunct="1">
              <a:buFont typeface="Arial" charset="0"/>
              <a:buNone/>
            </a:pPr>
            <a:r>
              <a:rPr lang="sr-Latn-CS" sz="2400" smtClean="0">
                <a:solidFill>
                  <a:srgbClr val="003399"/>
                </a:solidFill>
              </a:rPr>
              <a:t>težine hirurške intervencije, a ne od troškova lečenja i može se </a:t>
            </a:r>
          </a:p>
          <a:p>
            <a:pPr eaLnBrk="1" hangingPunct="1">
              <a:buFont typeface="Arial" charset="0"/>
              <a:buNone/>
            </a:pPr>
            <a:r>
              <a:rPr lang="sr-Latn-CS" sz="2400" smtClean="0">
                <a:solidFill>
                  <a:srgbClr val="003399"/>
                </a:solidFill>
              </a:rPr>
              <a:t>kumulirati sa drugim pravima. Ne predstavlja alternativu obaveznom </a:t>
            </a:r>
          </a:p>
          <a:p>
            <a:pPr eaLnBrk="1" hangingPunct="1">
              <a:buFont typeface="Arial" charset="0"/>
              <a:buNone/>
            </a:pPr>
            <a:r>
              <a:rPr lang="sr-Latn-CS" sz="2400" smtClean="0">
                <a:solidFill>
                  <a:srgbClr val="003399"/>
                </a:solidFill>
              </a:rPr>
              <a:t>zdravstvenom osiguranju.</a:t>
            </a:r>
            <a:r>
              <a:rPr lang="en-US" sz="2400" smtClean="0">
                <a:solidFill>
                  <a:srgbClr val="003399"/>
                </a:solidFill>
              </a:rPr>
              <a:t> </a:t>
            </a:r>
            <a:endParaRPr lang="sr-Latn-CS" sz="2400" smtClean="0">
              <a:solidFill>
                <a:srgbClr val="003399"/>
              </a:solidFill>
              <a:latin typeface="Arial" charset="0"/>
            </a:endParaRPr>
          </a:p>
          <a:p>
            <a:pPr eaLnBrk="1" hangingPunct="1">
              <a:buFont typeface="Arial" charset="0"/>
              <a:buNone/>
            </a:pPr>
            <a:r>
              <a:rPr lang="sr-Latn-CS" sz="2400" smtClean="0">
                <a:solidFill>
                  <a:srgbClr val="003399"/>
                </a:solidFill>
              </a:rPr>
              <a:t>Ako se ima u vidu da je zdravstveno osiguranje svrstano u neživotna</a:t>
            </a:r>
          </a:p>
          <a:p>
            <a:pPr eaLnBrk="1" hangingPunct="1">
              <a:buFont typeface="Arial" charset="0"/>
              <a:buNone/>
            </a:pPr>
            <a:r>
              <a:rPr lang="sr-Latn-CS" sz="2400" smtClean="0">
                <a:solidFill>
                  <a:srgbClr val="003399"/>
                </a:solidFill>
              </a:rPr>
              <a:t>osiguranja, zbog toga što je njegova uloga da nadoknadi troškove </a:t>
            </a:r>
          </a:p>
          <a:p>
            <a:pPr eaLnBrk="1" hangingPunct="1">
              <a:buFont typeface="Arial" charset="0"/>
              <a:buNone/>
            </a:pPr>
            <a:r>
              <a:rPr lang="sr-Latn-CS" sz="2400" smtClean="0">
                <a:solidFill>
                  <a:srgbClr val="003399"/>
                </a:solidFill>
              </a:rPr>
              <a:t>zdravstvene zaštite, onda se može reći da je najveći značaj osiguranja za</a:t>
            </a:r>
          </a:p>
          <a:p>
            <a:pPr eaLnBrk="1" hangingPunct="1">
              <a:buFont typeface="Arial" charset="0"/>
              <a:buNone/>
            </a:pPr>
            <a:r>
              <a:rPr lang="sr-Latn-CS" sz="2400" smtClean="0">
                <a:solidFill>
                  <a:srgbClr val="003399"/>
                </a:solidFill>
              </a:rPr>
              <a:t>slučaj težih bolesti i hiruških intervencija u tome što predstavlja početak</a:t>
            </a:r>
          </a:p>
          <a:p>
            <a:pPr eaLnBrk="1" hangingPunct="1">
              <a:buFont typeface="Arial" charset="0"/>
              <a:buNone/>
            </a:pPr>
            <a:r>
              <a:rPr lang="sr-Latn-CS" sz="2400" smtClean="0">
                <a:solidFill>
                  <a:srgbClr val="003399"/>
                </a:solidFill>
              </a:rPr>
              <a:t>razvoja dobrovoljnog zdravstvenog osiguranja u Srbiji (pojavilo se 2003 -</a:t>
            </a:r>
          </a:p>
          <a:p>
            <a:pPr eaLnBrk="1" hangingPunct="1">
              <a:buFont typeface="Arial" charset="0"/>
              <a:buNone/>
            </a:pPr>
            <a:r>
              <a:rPr lang="sr-Latn-CS" sz="2400" smtClean="0">
                <a:solidFill>
                  <a:srgbClr val="003399"/>
                </a:solidFill>
              </a:rPr>
              <a:t>2004. godine). </a:t>
            </a:r>
            <a:endParaRPr lang="en-US" sz="2400" smtClean="0">
              <a:solidFill>
                <a:srgbClr val="003399"/>
              </a:solidFill>
            </a:endParaRP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Slična je situacija i sa DZO po izabranom programu, koje se pojavilo na srpskom tržištu 2004. godine. Njegova osnovna karakteristika je nedostatak neizvestnosti u nastanku osiguranog slučaja. Naime, ono omogućava odlazak na kontrolne preglede prema izabranom programu u zdravstvenu ustanovu sa kojom osiguravač ima ugovor, opet nezavisno od toga da li su te usluge već obuhvaćene obaveznim zdravstvenim osiguranjem. </a:t>
            </a:r>
          </a:p>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Pored postojećih proizvoda novinu predstavljaju proizvodi privatnog zdravstenog osiguranja, koji su namenjeni licima koja nemaju obavezno zdravstveno osiguranje. To su, pre svega, strani državljani koji borave i rade u Srbiji. </a:t>
            </a:r>
            <a:endParaRPr lang="en-US" sz="2400" smtClean="0">
              <a:solidFill>
                <a:srgbClr val="003399"/>
              </a:solidFill>
            </a:endParaRP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Neka društva za osiguranje nude pakete proizvoda dodatnog i paralelnog DZO, koja obuhvataju zdravstvene usluge koje su već pokrivene obaveznim zdravstvenim osiguranjem sa limitiranom osiguranom sumom, samo sa većim stepenom komfora. Pri tome, predmet dobrovoljnog zdravstvenog osiguranja nije razlika u ceni usluge već obuhvaćene obaveznim zdravstvenim osiguranjem i one koja se nudi, već ukupna usluga. Na taj način dolazi do duplog troška zdravstvenog osiguranja.</a:t>
            </a:r>
          </a:p>
          <a:p>
            <a:pPr eaLnBrk="1" hangingPunct="1">
              <a:buFont typeface="Arial" charset="0"/>
              <a:buNone/>
            </a:pPr>
            <a:r>
              <a:rPr lang="sr-Latn-CS" sz="2400" smtClean="0">
                <a:solidFill>
                  <a:srgbClr val="003399"/>
                </a:solidFill>
              </a:rPr>
              <a:t>Dobar primer dodatnog dobrovoljnog zdravstvenog osiguranja je osiguranje stomatoloških usluga, koje se pojavilo prethodne godine, imajući u vidu da stomatološke usluge nisu obuhvaćene paketom obaveznog osiguranja, izuzev za pojedine starosne kategorije stanovništva.</a:t>
            </a:r>
            <a:r>
              <a:rPr lang="sr-Latn-CS" sz="2400" smtClean="0"/>
              <a:t> </a:t>
            </a:r>
            <a:endParaRPr lang="en-US" sz="2400" smtClean="0"/>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Najveći prostor za razvoj DZO, je upravo dodatno DZO, kao što je to slučaj i u razvijenim evropskim državama, a sa ciljem da se osiguraju one zdravstvene usluge koje nisu obuhvaćene obaveznim zdravstvenim osiguranjem. Pored dodatnog, tu je i paralelno zdravstveno osiguranje, ali u znatno manjoj meri, jer ono treba da pokriva samo razliku u načinu pružanja usluge koja je već obuhvaćena obaveznim zdravstvenim osiguranjem, a ne i ukupnu uslugu. </a:t>
            </a:r>
          </a:p>
          <a:p>
            <a:pPr eaLnBrk="1" hangingPunct="1">
              <a:buFont typeface="Arial" charset="0"/>
              <a:buNone/>
            </a:pPr>
            <a:r>
              <a:rPr lang="sr-Latn-CS" sz="2400" smtClean="0">
                <a:solidFill>
                  <a:srgbClr val="003399"/>
                </a:solidFill>
              </a:rPr>
              <a:t>Na srpskom tržištu su stari proizvodi prilagođeni Uredbi i pojavilo se nešto novih proizvoda, koji nisu u potpunosti doprineli osnovnoj svrsi uvođenja DZO. Umesto da utiču na smanjenje troškova zdravstvene zaštite, oni često dovode do njihovog dupliranja. </a:t>
            </a: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4294967295"/>
          </p:nvPr>
        </p:nvSpPr>
        <p:spPr>
          <a:xfrm>
            <a:off x="0" y="0"/>
            <a:ext cx="9144000" cy="6126163"/>
          </a:xfrm>
        </p:spPr>
        <p:txBody>
          <a:bodyPr/>
          <a:lstStyle/>
          <a:p>
            <a:pPr eaLnBrk="1" hangingPunct="1">
              <a:buFont typeface="Arial" charset="0"/>
              <a:buNone/>
            </a:pPr>
            <a:r>
              <a:rPr lang="sr-Latn-CS" sz="2400" smtClean="0">
                <a:solidFill>
                  <a:srgbClr val="003399"/>
                </a:solidFill>
              </a:rPr>
              <a:t>Država, odnosno Ministarstvo zdravlja, koji imaju odlučujuću ulogu u davanju dozvole za prodaju neke vrste DZO, umesto da vode računa da se ne vrši duplo osiguranje, upravo to dozvoljavaju, jer im je to trenutno, zbog nedostatka sredstava, u interesu.</a:t>
            </a:r>
            <a:r>
              <a:rPr lang="en-US" sz="2400" smtClean="0">
                <a:solidFill>
                  <a:srgbClr val="003399"/>
                </a:solidFill>
              </a:rPr>
              <a:t> </a:t>
            </a:r>
            <a:endParaRPr lang="sr-Latn-CS" sz="2400" smtClean="0">
              <a:solidFill>
                <a:srgbClr val="003399"/>
              </a:solidFill>
            </a:endParaRPr>
          </a:p>
          <a:p>
            <a:pPr eaLnBrk="1" hangingPunct="1">
              <a:buFont typeface="Arial" charset="0"/>
              <a:buNone/>
            </a:pPr>
            <a:r>
              <a:rPr lang="sr-Latn-CS" sz="2400" smtClean="0">
                <a:solidFill>
                  <a:srgbClr val="003399"/>
                </a:solidFill>
              </a:rPr>
              <a:t>Deo stanovništva, zbog loših uslova lečenja po osnovu obaveznog zdravstvenog osiguranja, kupuje pakete dodatnog i paralelnog DZO, iako na taj način duplo plaća zdravstveno osiguranje. </a:t>
            </a:r>
          </a:p>
          <a:p>
            <a:pPr eaLnBrk="1" hangingPunct="1">
              <a:buFont typeface="Arial" charset="0"/>
              <a:buNone/>
            </a:pPr>
            <a:r>
              <a:rPr lang="sr-Latn-CS" sz="2400" smtClean="0">
                <a:solidFill>
                  <a:srgbClr val="003399"/>
                </a:solidFill>
              </a:rPr>
              <a:t>Potvrda da ova dva oblika zdravstvenog osiguranja ne treba da se preklapaju već dopunjuju, je u zakonskom rešenju, gde je zaključenje dodatnog i paralelnog DZO uslovljeno postojanjem obaveznog zdravstenog osiguranja, što je često predmet negodovanja društava za osiguranje, jer posluju na profitnoj osnovi i žele da prodaju što više polisa. </a:t>
            </a:r>
          </a:p>
          <a:p>
            <a:pPr eaLnBrk="1" hangingPunct="1">
              <a:buFont typeface="Arial" charset="0"/>
              <a:buNone/>
            </a:pPr>
            <a:r>
              <a:rPr lang="sr-Latn-CS" sz="2400" smtClean="0">
                <a:solidFill>
                  <a:srgbClr val="003399"/>
                </a:solidFill>
              </a:rPr>
              <a:t>U razvijenim evropskim zemljama poslovima DZO se najčešće bave društva za uzajamno osiguranje (DUO).</a:t>
            </a:r>
            <a:endParaRPr lang="en-US" sz="2400" smtClean="0">
              <a:solidFill>
                <a:srgbClr val="003399"/>
              </a:solidFill>
            </a:endParaRPr>
          </a:p>
          <a:p>
            <a:pPr eaLnBrk="1" hangingPunct="1">
              <a:buFont typeface="Arial" charset="0"/>
              <a:buNone/>
            </a:pPr>
            <a:endParaRPr lang="en-US" sz="2400" smtClean="0">
              <a:solidFill>
                <a:srgbClr val="003399"/>
              </a:solidFill>
            </a:endParaRP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4294967295"/>
          </p:nvPr>
        </p:nvSpPr>
        <p:spPr>
          <a:xfrm>
            <a:off x="0" y="0"/>
            <a:ext cx="9144000" cy="6126163"/>
          </a:xfrm>
        </p:spPr>
        <p:txBody>
          <a:bodyPr/>
          <a:lstStyle/>
          <a:p>
            <a:pPr eaLnBrk="1" hangingPunct="1">
              <a:buFont typeface="Arial" charset="0"/>
              <a:buNone/>
            </a:pPr>
            <a:r>
              <a:rPr lang="sr-Latn-CS" sz="2400" smtClean="0">
                <a:solidFill>
                  <a:srgbClr val="003399"/>
                </a:solidFill>
              </a:rPr>
              <a:t>Da bi bili postignuti ciljevi uvođenja DZO, sektor obaveznog i sektor dobrovoljnog zdravstvenog osiguranja ne bi trebalo da budu konkurencija, već komlementarni jedan drugome.</a:t>
            </a:r>
            <a:r>
              <a:rPr lang="sr-Latn-CS" smtClean="0">
                <a:solidFill>
                  <a:srgbClr val="003399"/>
                </a:solidFill>
              </a:rPr>
              <a:t> </a:t>
            </a:r>
          </a:p>
          <a:p>
            <a:pPr eaLnBrk="1" hangingPunct="1">
              <a:buFont typeface="Arial" charset="0"/>
              <a:buNone/>
            </a:pPr>
            <a:r>
              <a:rPr lang="sr-Latn-CS" sz="2400" smtClean="0">
                <a:solidFill>
                  <a:srgbClr val="003399"/>
                </a:solidFill>
              </a:rPr>
              <a:t>Prema raspoloživim sredstvima, posebno imajući u vidu potrebe najugroženijeg dela stanovništva, utvrđeni paket usluga koje pokriva obavezno zdravstveno osiguranje, treba da garantuje pružanje tih usluga na kvalitetan način. Sve ostale usluge, koje nisu obuhvaćene obaveznim zdravstvenim osiguranjem, mogu biti predmet dobrovoljnog zdravstvenog osiguranja. </a:t>
            </a:r>
          </a:p>
          <a:p>
            <a:pPr eaLnBrk="1" hangingPunct="1">
              <a:buFont typeface="Arial" charset="0"/>
              <a:buNone/>
            </a:pPr>
            <a:r>
              <a:rPr lang="sr-Latn-CS" sz="2400" smtClean="0">
                <a:solidFill>
                  <a:srgbClr val="003399"/>
                </a:solidFill>
              </a:rPr>
              <a:t>Za postizanje takvog cilja neophodno je uspostaviti adekvatnu administraciju. </a:t>
            </a:r>
          </a:p>
          <a:p>
            <a:pPr eaLnBrk="1" hangingPunct="1">
              <a:buFont typeface="Arial" charset="0"/>
              <a:buNone/>
            </a:pPr>
            <a:r>
              <a:rPr lang="sr-Latn-CS" sz="2400" smtClean="0">
                <a:solidFill>
                  <a:srgbClr val="003399"/>
                </a:solidFill>
              </a:rPr>
              <a:t>Samo tako postavljene osnove, mogu iznedriti proizvode DZO koji će jednog dana postati tradicionalni.</a:t>
            </a:r>
            <a:endParaRPr lang="en-US" sz="2400" smtClean="0">
              <a:solidFill>
                <a:srgbClr val="003399"/>
              </a:solidFill>
            </a:endParaRPr>
          </a:p>
          <a:p>
            <a:pPr eaLnBrk="1" hangingPunct="1">
              <a:buFont typeface="Arial" charset="0"/>
              <a:buNone/>
            </a:pPr>
            <a:endParaRPr lang="en-US" sz="2400" smtClean="0">
              <a:solidFill>
                <a:srgbClr val="003399"/>
              </a:solidFill>
            </a:endParaRP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b="1" u="sng" smtClean="0">
              <a:solidFill>
                <a:schemeClr val="accent2"/>
              </a:solidFill>
              <a:latin typeface="Arial" charset="0"/>
            </a:endParaRPr>
          </a:p>
          <a:p>
            <a:pPr eaLnBrk="1" hangingPunct="1">
              <a:buFont typeface="Arial" charset="0"/>
              <a:buNone/>
            </a:pPr>
            <a:endParaRPr lang="sr-Latn-CS" b="1" u="sng" smtClean="0">
              <a:solidFill>
                <a:schemeClr val="accent2"/>
              </a:solidFill>
              <a:latin typeface="Arial" charset="0"/>
            </a:endParaRPr>
          </a:p>
          <a:p>
            <a:pPr eaLnBrk="1" hangingPunct="1">
              <a:buFont typeface="Arial" charset="0"/>
              <a:buNone/>
            </a:pPr>
            <a:endParaRPr lang="sr-Latn-CS" b="1" u="sng" smtClean="0">
              <a:solidFill>
                <a:schemeClr val="accent2"/>
              </a:solidFill>
              <a:latin typeface="Arial" charset="0"/>
            </a:endParaRPr>
          </a:p>
          <a:p>
            <a:pPr eaLnBrk="1" hangingPunct="1">
              <a:buFont typeface="Arial" charset="0"/>
              <a:buNone/>
            </a:pPr>
            <a:r>
              <a:rPr lang="sr-Latn-CS" b="1" smtClean="0">
                <a:solidFill>
                  <a:schemeClr val="accent2"/>
                </a:solidFill>
                <a:latin typeface="Arial" charset="0"/>
              </a:rPr>
              <a:t>                          </a:t>
            </a:r>
          </a:p>
          <a:p>
            <a:pPr eaLnBrk="1" hangingPunct="1">
              <a:buFont typeface="Arial" charset="0"/>
              <a:buNone/>
            </a:pPr>
            <a:r>
              <a:rPr lang="sr-Latn-CS" b="1" smtClean="0">
                <a:solidFill>
                  <a:schemeClr val="accent2"/>
                </a:solidFill>
                <a:latin typeface="Arial" charset="0"/>
              </a:rPr>
              <a:t>                        </a:t>
            </a:r>
            <a:r>
              <a:rPr lang="sr-Latn-CS" b="1" smtClean="0">
                <a:solidFill>
                  <a:schemeClr val="tx2"/>
                </a:solidFill>
              </a:rPr>
              <a:t>Hvala na pažnji</a:t>
            </a:r>
          </a:p>
          <a:p>
            <a:pPr eaLnBrk="1" hangingPunct="1">
              <a:buFont typeface="Arial" charset="0"/>
              <a:buNone/>
            </a:pPr>
            <a:endParaRPr lang="en-US" b="1" smtClean="0">
              <a:solidFill>
                <a:schemeClr val="tx2"/>
              </a:solidFill>
            </a:endParaRP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0" y="0"/>
            <a:ext cx="9144000" cy="6126163"/>
          </a:xfrm>
        </p:spPr>
        <p:txBody>
          <a:bodyPr/>
          <a:lstStyle/>
          <a:p>
            <a:pPr eaLnBrk="1" hangingPunct="1">
              <a:buFont typeface="Arial" charset="0"/>
              <a:buNone/>
            </a:pPr>
            <a:endParaRPr lang="en-US" sz="2400" smtClean="0">
              <a:solidFill>
                <a:srgbClr val="003399"/>
              </a:solidFill>
            </a:endParaRPr>
          </a:p>
          <a:p>
            <a:pPr eaLnBrk="1" hangingPunct="1">
              <a:buFont typeface="Arial" charset="0"/>
              <a:buNone/>
            </a:pPr>
            <a:r>
              <a:rPr lang="sr-Latn-CS" sz="2400" smtClean="0">
                <a:solidFill>
                  <a:srgbClr val="003399"/>
                </a:solidFill>
              </a:rPr>
              <a:t>Poslednju dekadu su obeležili događaji veoma važni za funkcionisanje zdravstvenog osiguranja:</a:t>
            </a:r>
            <a:endParaRPr lang="en-US" sz="2400" smtClean="0">
              <a:solidFill>
                <a:srgbClr val="003399"/>
              </a:solidFill>
            </a:endParaRPr>
          </a:p>
          <a:p>
            <a:pPr eaLnBrk="1" hangingPunct="1">
              <a:buFont typeface="Arial" charset="0"/>
              <a:buNone/>
            </a:pPr>
            <a:endParaRPr lang="sr-Latn-CS" sz="2400" smtClean="0">
              <a:solidFill>
                <a:srgbClr val="003399"/>
              </a:solidFill>
            </a:endParaRPr>
          </a:p>
          <a:p>
            <a:pPr eaLnBrk="1" hangingPunct="1"/>
            <a:r>
              <a:rPr lang="sr-Latn-CS" sz="2400" smtClean="0">
                <a:solidFill>
                  <a:srgbClr val="003399"/>
                </a:solidFill>
              </a:rPr>
              <a:t>2003 – 2004. godine – Pojava prvih proizvoda DZO na srpskom tržištu osiguranja;</a:t>
            </a:r>
          </a:p>
          <a:p>
            <a:pPr eaLnBrk="1" hangingPunct="1"/>
            <a:r>
              <a:rPr lang="sr-Latn-CS" sz="2400" smtClean="0">
                <a:solidFill>
                  <a:srgbClr val="003399"/>
                </a:solidFill>
              </a:rPr>
              <a:t>2005. godine – usvojen set ref</a:t>
            </a:r>
            <a:r>
              <a:rPr lang="en-US" sz="2400" smtClean="0">
                <a:solidFill>
                  <a:srgbClr val="003399"/>
                </a:solidFill>
              </a:rPr>
              <a:t>o</a:t>
            </a:r>
            <a:r>
              <a:rPr lang="sr-Latn-CS" sz="2400" smtClean="0">
                <a:solidFill>
                  <a:srgbClr val="003399"/>
                </a:solidFill>
              </a:rPr>
              <a:t>rmskih zakona (Zakon o zdravstvenoj zaštiti, Zakon o zdravstvenom osiguranju, Zakon o komorama zdravstvenih radnika, Zakon o lekovima i medicinskim sredstvima);</a:t>
            </a:r>
          </a:p>
          <a:p>
            <a:pPr eaLnBrk="1" hangingPunct="1"/>
            <a:r>
              <a:rPr lang="sr-Latn-CS" sz="2400" smtClean="0">
                <a:solidFill>
                  <a:srgbClr val="003399"/>
                </a:solidFill>
              </a:rPr>
              <a:t>2008. godine – Uredba o dobrovoljnom zdravstvenom osiguranju;</a:t>
            </a:r>
          </a:p>
          <a:p>
            <a:pPr eaLnBrk="1" hangingPunct="1"/>
            <a:r>
              <a:rPr lang="sr-Latn-CS" sz="2400" smtClean="0">
                <a:solidFill>
                  <a:srgbClr val="003399"/>
                </a:solidFill>
              </a:rPr>
              <a:t>2009. godine – Uredba o izmenama i dopunama Uredbe o DZO;</a:t>
            </a:r>
          </a:p>
          <a:p>
            <a:pPr eaLnBrk="1" hangingPunct="1"/>
            <a:r>
              <a:rPr lang="sr-Latn-CS" sz="2400" smtClean="0">
                <a:solidFill>
                  <a:srgbClr val="003399"/>
                </a:solidFill>
              </a:rPr>
              <a:t>2010. godina – Primena Uredbe o DZO.</a:t>
            </a:r>
          </a:p>
          <a:p>
            <a:pPr eaLnBrk="1" hangingPunct="1">
              <a:buFont typeface="Arial" charset="0"/>
              <a:buNone/>
            </a:pPr>
            <a:endParaRPr lang="en-US"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Najznačajniji problemi u zdravstvu:</a:t>
            </a:r>
            <a:endParaRPr lang="en-US" sz="2400" smtClean="0">
              <a:solidFill>
                <a:srgbClr val="003399"/>
              </a:solidFill>
            </a:endParaRPr>
          </a:p>
          <a:p>
            <a:pPr eaLnBrk="1" hangingPunct="1"/>
            <a:r>
              <a:rPr lang="sr-Latn-CS" sz="2400" smtClean="0">
                <a:solidFill>
                  <a:srgbClr val="003399"/>
                </a:solidFill>
              </a:rPr>
              <a:t>nedostatak sredstava, </a:t>
            </a:r>
          </a:p>
          <a:p>
            <a:pPr eaLnBrk="1" hangingPunct="1"/>
            <a:r>
              <a:rPr lang="sr-Latn-CS" sz="2400" smtClean="0">
                <a:solidFill>
                  <a:srgbClr val="003399"/>
                </a:solidFill>
              </a:rPr>
              <a:t>loši uslovi lečenja po osnovu obaveznog zdravstvenog osiguranja,</a:t>
            </a:r>
          </a:p>
          <a:p>
            <a:pPr eaLnBrk="1" hangingPunct="1"/>
            <a:r>
              <a:rPr lang="sr-Latn-CS" sz="2400" smtClean="0">
                <a:solidFill>
                  <a:srgbClr val="003399"/>
                </a:solidFill>
              </a:rPr>
              <a:t>razvoj doborovljnog zdrvstvenog osiguranja, </a:t>
            </a:r>
            <a:endParaRPr lang="en-US" sz="2400" smtClean="0">
              <a:solidFill>
                <a:srgbClr val="003399"/>
              </a:solidFill>
            </a:endParaRPr>
          </a:p>
          <a:p>
            <a:pPr eaLnBrk="1" hangingPunct="1"/>
            <a:r>
              <a:rPr lang="sr-Latn-CS" sz="2400" smtClean="0">
                <a:solidFill>
                  <a:srgbClr val="003399"/>
                </a:solidFill>
              </a:rPr>
              <a:t>privatni sektor, </a:t>
            </a:r>
            <a:endParaRPr lang="en-US" sz="2400" smtClean="0">
              <a:solidFill>
                <a:srgbClr val="003399"/>
              </a:solidFill>
            </a:endParaRPr>
          </a:p>
          <a:p>
            <a:pPr eaLnBrk="1" hangingPunct="1"/>
            <a:r>
              <a:rPr lang="en-US" sz="2400" smtClean="0">
                <a:solidFill>
                  <a:srgbClr val="003399"/>
                </a:solidFill>
              </a:rPr>
              <a:t>k</a:t>
            </a:r>
            <a:r>
              <a:rPr lang="sr-Latn-CS" sz="2400" smtClean="0">
                <a:solidFill>
                  <a:srgbClr val="003399"/>
                </a:solidFill>
              </a:rPr>
              <a:t>orupcija </a:t>
            </a:r>
          </a:p>
          <a:p>
            <a:pPr eaLnBrk="1" hangingPunct="1">
              <a:buFont typeface="Arial" charset="0"/>
              <a:buNone/>
            </a:pPr>
            <a:r>
              <a:rPr lang="sr-Latn-CS" sz="2400" smtClean="0">
                <a:solidFill>
                  <a:srgbClr val="003399"/>
                </a:solidFill>
              </a:rPr>
              <a:t>                              Nisu rešeni.</a:t>
            </a:r>
            <a:endParaRPr lang="en-US" sz="2400" smtClean="0">
              <a:solidFill>
                <a:srgbClr val="003399"/>
              </a:solidFill>
            </a:endParaRPr>
          </a:p>
          <a:p>
            <a:pPr eaLnBrk="1" hangingPunct="1">
              <a:buFont typeface="Arial" charset="0"/>
              <a:buNone/>
            </a:pPr>
            <a:endParaRPr lang="en-US" sz="2400" smtClean="0">
              <a:solidFill>
                <a:srgbClr val="003399"/>
              </a:solidFill>
            </a:endParaRPr>
          </a:p>
          <a:p>
            <a:pPr eaLnBrk="1" hangingPunct="1">
              <a:buFont typeface="Arial" charset="0"/>
              <a:buNone/>
            </a:pPr>
            <a:r>
              <a:rPr lang="en-US" sz="2400" smtClean="0">
                <a:solidFill>
                  <a:srgbClr val="003399"/>
                </a:solidFill>
              </a:rPr>
              <a:t>Po</a:t>
            </a:r>
            <a:r>
              <a:rPr lang="sr-Latn-CS" sz="2400" smtClean="0">
                <a:solidFill>
                  <a:srgbClr val="003399"/>
                </a:solidFill>
              </a:rPr>
              <a:t>znato je stanje u našem zdravstvenom sistemu –</a:t>
            </a:r>
            <a:r>
              <a:rPr lang="en-US" sz="2400" smtClean="0">
                <a:solidFill>
                  <a:srgbClr val="003399"/>
                </a:solidFill>
              </a:rPr>
              <a:t> </a:t>
            </a:r>
            <a:r>
              <a:rPr lang="sr-Latn-CS" sz="2400" smtClean="0">
                <a:solidFill>
                  <a:srgbClr val="003399"/>
                </a:solidFill>
              </a:rPr>
              <a:t>Srbija je na poslednjem mestu od 34 evropske zemlje. </a:t>
            </a:r>
          </a:p>
          <a:p>
            <a:pPr eaLnBrk="1" hangingPunct="1">
              <a:buFont typeface="Arial" charset="0"/>
              <a:buNone/>
            </a:pPr>
            <a:r>
              <a:rPr lang="sr-Latn-CS" sz="2400" smtClean="0">
                <a:solidFill>
                  <a:srgbClr val="003399"/>
                </a:solidFill>
              </a:rPr>
              <a:t>Takođe je poznat značaj obaveznog zdravstvenog osiguranja.</a:t>
            </a:r>
          </a:p>
          <a:p>
            <a:pPr eaLnBrk="1" hangingPunct="1">
              <a:buFont typeface="Arial" charset="0"/>
              <a:buNone/>
            </a:pP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4294967295"/>
          </p:nvPr>
        </p:nvSpPr>
        <p:spPr>
          <a:xfrm>
            <a:off x="0" y="0"/>
            <a:ext cx="9144000" cy="6126163"/>
          </a:xfrm>
        </p:spPr>
        <p:txBody>
          <a:bodyPr/>
          <a:lstStyle/>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Zbog nedostatka sredstava za obavezno zdravstveno osiguranje, u Srbiji</a:t>
            </a:r>
          </a:p>
          <a:p>
            <a:pPr eaLnBrk="1" hangingPunct="1">
              <a:buFont typeface="Arial" charset="0"/>
              <a:buNone/>
            </a:pPr>
            <a:r>
              <a:rPr lang="sr-Latn-CS" sz="2400" smtClean="0">
                <a:solidFill>
                  <a:srgbClr val="003399"/>
                </a:solidFill>
              </a:rPr>
              <a:t>je, kao i u drugim evropskim državama, uvedeno DZO.</a:t>
            </a:r>
          </a:p>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Ciljevi uvođenja DZO su:</a:t>
            </a:r>
          </a:p>
          <a:p>
            <a:pPr eaLnBrk="1" hangingPunct="1"/>
            <a:r>
              <a:rPr lang="sr-Latn-CS" sz="2400" smtClean="0">
                <a:solidFill>
                  <a:srgbClr val="003399"/>
                </a:solidFill>
              </a:rPr>
              <a:t>novi izvor finansiranja zdravstvene zaštite, </a:t>
            </a:r>
            <a:endParaRPr lang="en-US" sz="2400" smtClean="0">
              <a:solidFill>
                <a:srgbClr val="003399"/>
              </a:solidFill>
            </a:endParaRPr>
          </a:p>
          <a:p>
            <a:pPr eaLnBrk="1" hangingPunct="1"/>
            <a:r>
              <a:rPr lang="sr-Latn-CS" sz="2400" smtClean="0">
                <a:solidFill>
                  <a:srgbClr val="003399"/>
                </a:solidFill>
              </a:rPr>
              <a:t>poboljšanje kvaliteta zdravstvenih usluga,</a:t>
            </a:r>
            <a:endParaRPr lang="en-US" sz="2400" smtClean="0">
              <a:solidFill>
                <a:srgbClr val="003399"/>
              </a:solidFill>
            </a:endParaRPr>
          </a:p>
          <a:p>
            <a:pPr eaLnBrk="1" hangingPunct="1"/>
            <a:r>
              <a:rPr lang="sr-Latn-CS" sz="2400" smtClean="0">
                <a:solidFill>
                  <a:srgbClr val="003399"/>
                </a:solidFill>
              </a:rPr>
              <a:t>kontrola troškova zdravstvene zaštite. </a:t>
            </a:r>
          </a:p>
          <a:p>
            <a:pPr eaLnBrk="1" hangingPunct="1">
              <a:buFont typeface="Arial" charset="0"/>
              <a:buNone/>
            </a:pPr>
            <a:endParaRPr lang="sr-Latn-CS" sz="2400" smtClean="0">
              <a:solidFill>
                <a:srgbClr val="003399"/>
              </a:solidFill>
            </a:endParaRPr>
          </a:p>
          <a:p>
            <a:pPr eaLnBrk="1" hangingPunct="1">
              <a:buFont typeface="Arial" charset="0"/>
              <a:buNone/>
            </a:pPr>
            <a:r>
              <a:rPr lang="sr-Latn-CS" sz="2400" smtClean="0">
                <a:solidFill>
                  <a:srgbClr val="003399"/>
                </a:solidFill>
              </a:rPr>
              <a:t>Postavljeni ciljevi, posle jedne decenije od pojave DZO na tržištu i tri</a:t>
            </a:r>
          </a:p>
          <a:p>
            <a:pPr eaLnBrk="1" hangingPunct="1">
              <a:buFont typeface="Arial" charset="0"/>
              <a:buNone/>
            </a:pPr>
            <a:r>
              <a:rPr lang="sr-Latn-CS" sz="2400" smtClean="0">
                <a:solidFill>
                  <a:srgbClr val="003399"/>
                </a:solidFill>
              </a:rPr>
              <a:t>godine od zakonskog regulisanja, nisu i nemaju tenedenciju ostvarenja.</a:t>
            </a:r>
            <a:endParaRPr lang="en-US" sz="2400" smtClean="0">
              <a:solidFill>
                <a:srgbClr val="003399"/>
              </a:solidFill>
            </a:endParaRPr>
          </a:p>
          <a:p>
            <a:pPr eaLnBrk="1" hangingPunct="1">
              <a:buFont typeface="Arial" charset="0"/>
              <a:buNone/>
            </a:pPr>
            <a:r>
              <a:rPr lang="sr-Latn-CS" sz="2400" smtClean="0">
                <a:solidFill>
                  <a:srgbClr val="003399"/>
                </a:solidFill>
              </a:rPr>
              <a:t>Nije došlo do očekivanog razvoja DZO.</a:t>
            </a:r>
            <a:endParaRPr lang="en-US" sz="2400" smtClean="0">
              <a:solidFill>
                <a:srgbClr val="00339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539750" y="271463"/>
            <a:ext cx="8208963" cy="396875"/>
          </a:xfrm>
          <a:prstGeom prst="rect">
            <a:avLst/>
          </a:prstGeom>
          <a:noFill/>
          <a:ln w="9525">
            <a:noFill/>
            <a:miter lim="800000"/>
            <a:headEnd/>
            <a:tailEnd/>
          </a:ln>
        </p:spPr>
        <p:txBody>
          <a:bodyPr anchor="ctr">
            <a:spAutoFit/>
          </a:bodyPr>
          <a:lstStyle/>
          <a:p>
            <a:pPr algn="ctr"/>
            <a:r>
              <a:rPr lang="sr-Latn-CS" sz="2000">
                <a:solidFill>
                  <a:schemeClr val="tx2"/>
                </a:solidFill>
                <a:latin typeface="Calibri" pitchFamily="34" charset="0"/>
                <a:cs typeface="Times New Roman" pitchFamily="18" charset="0"/>
              </a:rPr>
              <a:t>Učešće premije DZO u ukupnoj premiji osiguranja</a:t>
            </a:r>
            <a:r>
              <a:rPr lang="sr-Latn-CS" sz="1100">
                <a:solidFill>
                  <a:schemeClr val="tx2"/>
                </a:solidFill>
                <a:latin typeface="Calibri" pitchFamily="34" charset="0"/>
                <a:cs typeface="Times New Roman" pitchFamily="18" charset="0"/>
              </a:rPr>
              <a:t> </a:t>
            </a:r>
            <a:endParaRPr lang="sr-Latn-CS">
              <a:solidFill>
                <a:schemeClr val="tx2"/>
              </a:solidFill>
              <a:latin typeface="Calibri" pitchFamily="34" charset="0"/>
            </a:endParaRPr>
          </a:p>
        </p:txBody>
      </p:sp>
      <p:pic>
        <p:nvPicPr>
          <p:cNvPr id="6147" name="Picture 5"/>
          <p:cNvPicPr>
            <a:picLocks noChangeAspect="1" noChangeArrowheads="1"/>
          </p:cNvPicPr>
          <p:nvPr/>
        </p:nvPicPr>
        <p:blipFill>
          <a:blip r:embed="rId2" cstate="print"/>
          <a:srcRect/>
          <a:stretch>
            <a:fillRect/>
          </a:stretch>
        </p:blipFill>
        <p:spPr bwMode="auto">
          <a:xfrm>
            <a:off x="395288" y="765175"/>
            <a:ext cx="8353425" cy="422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539750" y="271463"/>
            <a:ext cx="8208963" cy="396875"/>
          </a:xfrm>
          <a:prstGeom prst="rect">
            <a:avLst/>
          </a:prstGeom>
          <a:noFill/>
          <a:ln w="9525">
            <a:noFill/>
            <a:miter lim="800000"/>
            <a:headEnd/>
            <a:tailEnd/>
          </a:ln>
        </p:spPr>
        <p:txBody>
          <a:bodyPr anchor="ctr">
            <a:spAutoFit/>
          </a:bodyPr>
          <a:lstStyle/>
          <a:p>
            <a:pPr algn="ctr"/>
            <a:r>
              <a:rPr lang="sr-Latn-CS" sz="2000">
                <a:solidFill>
                  <a:schemeClr val="tx2"/>
                </a:solidFill>
                <a:latin typeface="Calibri" pitchFamily="34" charset="0"/>
                <a:cs typeface="Times New Roman" pitchFamily="18" charset="0"/>
              </a:rPr>
              <a:t>Učešće premije DZO u ukupnoj premiji osiguranja</a:t>
            </a:r>
            <a:r>
              <a:rPr lang="sr-Latn-CS" sz="1100">
                <a:solidFill>
                  <a:schemeClr val="tx2"/>
                </a:solidFill>
                <a:latin typeface="Calibri" pitchFamily="34" charset="0"/>
                <a:cs typeface="Times New Roman" pitchFamily="18" charset="0"/>
              </a:rPr>
              <a:t> </a:t>
            </a:r>
            <a:endParaRPr lang="sr-Latn-CS">
              <a:solidFill>
                <a:schemeClr val="tx2"/>
              </a:solidFill>
              <a:latin typeface="Calibri" pitchFamily="34" charset="0"/>
            </a:endParaRPr>
          </a:p>
        </p:txBody>
      </p:sp>
      <p:graphicFrame>
        <p:nvGraphicFramePr>
          <p:cNvPr id="30964" name="Group 244"/>
          <p:cNvGraphicFramePr>
            <a:graphicFrameLocks noGrp="1"/>
          </p:cNvGraphicFramePr>
          <p:nvPr/>
        </p:nvGraphicFramePr>
        <p:xfrm>
          <a:off x="395288" y="981075"/>
          <a:ext cx="8280400" cy="2716531"/>
        </p:xfrm>
        <a:graphic>
          <a:graphicData uri="http://schemas.openxmlformats.org/drawingml/2006/table">
            <a:tbl>
              <a:tblPr/>
              <a:tblGrid>
                <a:gridCol w="1427162"/>
                <a:gridCol w="857250"/>
                <a:gridCol w="855663"/>
                <a:gridCol w="857250"/>
                <a:gridCol w="857250"/>
                <a:gridCol w="855662"/>
                <a:gridCol w="857250"/>
                <a:gridCol w="855663"/>
                <a:gridCol w="857250"/>
              </a:tblGrid>
              <a:tr h="793750">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Premija/ Godine</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2004.</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2005.</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2006.</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2007.</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2008.</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2009.</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2010.</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2011.</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FF"/>
                    </a:solidFill>
                  </a:tcPr>
                </a:tc>
              </a:tr>
              <a:tr h="646113">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Premija DZO</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336</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813</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1.258</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1.734</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2.130</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2.082</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1.024</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972</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50863">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U</a:t>
                      </a:r>
                      <a:r>
                        <a:rPr kumimoji="0" lang="en-US" sz="1800" b="0" i="0" u="none" strike="noStrike" cap="none" normalizeH="0" baseline="0" smtClean="0">
                          <a:ln>
                            <a:noFill/>
                          </a:ln>
                          <a:solidFill>
                            <a:schemeClr val="tx2"/>
                          </a:solidFill>
                          <a:effectLst/>
                          <a:latin typeface="Calibri" pitchFamily="34" charset="0"/>
                          <a:cs typeface="Times New Roman" pitchFamily="18" charset="0"/>
                        </a:rPr>
                        <a:t>kupna premija</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22.636</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34.690</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38.333</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44.780</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52.187</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53.535</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Times New Roman" pitchFamily="18" charset="0"/>
                        </a:rPr>
                        <a:t>56.521</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57.314</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6365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Učešće</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1,48%</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2,34%</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3,28%</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3,87%</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4,08%</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3,89%</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1,81%</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2"/>
                          </a:solidFill>
                          <a:effectLst/>
                          <a:latin typeface="Calibri" pitchFamily="34" charset="0"/>
                          <a:cs typeface="Arial" charset="0"/>
                        </a:rPr>
                        <a:t>1,70%</a:t>
                      </a:r>
                      <a:endParaRPr kumimoji="0" lang="en-US" sz="1800" b="0" i="0" u="none" strike="noStrike" cap="none" normalizeH="0" baseline="0" smtClean="0">
                        <a:ln>
                          <a:noFill/>
                        </a:ln>
                        <a:solidFill>
                          <a:schemeClr val="tx2"/>
                        </a:solidFill>
                        <a:effectLst/>
                        <a:latin typeface="Calibri" pitchFamily="34" charset="0"/>
                      </a:endParaRPr>
                    </a:p>
                  </a:txBody>
                  <a:tcPr anchor="b"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p:cNvSpPr>
          <p:nvPr>
            <p:ph type="body" idx="1"/>
          </p:nvPr>
        </p:nvSpPr>
        <p:spPr>
          <a:xfrm>
            <a:off x="179388" y="188913"/>
            <a:ext cx="8785225" cy="5865812"/>
          </a:xfrm>
        </p:spPr>
        <p:txBody>
          <a:bodyPr/>
          <a:lstStyle/>
          <a:p>
            <a:pPr eaLnBrk="1" hangingPunct="1">
              <a:buFont typeface="Arial" charset="0"/>
              <a:buNone/>
            </a:pPr>
            <a:endParaRPr lang="sr-Latn-CS" sz="2400" smtClean="0">
              <a:solidFill>
                <a:schemeClr val="tx2"/>
              </a:solidFill>
            </a:endParaRPr>
          </a:p>
          <a:p>
            <a:pPr eaLnBrk="1" hangingPunct="1">
              <a:buFont typeface="Arial" charset="0"/>
              <a:buNone/>
            </a:pPr>
            <a:r>
              <a:rPr lang="sr-Latn-CS" sz="2400" smtClean="0">
                <a:solidFill>
                  <a:schemeClr val="tx2"/>
                </a:solidFill>
              </a:rPr>
              <a:t>Analizirajući podatke iz prethodnog grafikona i tabele Učešće premije DZO u ukupnoj premiji, izgleda kao da je stupanjem na snagu Uredbe, došlo do značajnog pada ove vrste osiguranja.  Tome je doprinela reklasifikacija tarifa u okviru vrste i prenošenja tarife Osiguranje za vreme puta i boravka u inostranstvu sa uključenom asistencijom u drugu vrstu osiguranja Pomoć na putu.  </a:t>
            </a:r>
          </a:p>
          <a:p>
            <a:pPr eaLnBrk="1" hangingPunct="1">
              <a:buFont typeface="Arial" charset="0"/>
              <a:buNone/>
            </a:pPr>
            <a:r>
              <a:rPr lang="sr-Latn-CS" sz="2400" smtClean="0">
                <a:solidFill>
                  <a:schemeClr val="tx2"/>
                </a:solidFill>
              </a:rPr>
              <a:t>Ali</a:t>
            </a:r>
            <a:r>
              <a:rPr lang="en-US" sz="2400" smtClean="0">
                <a:solidFill>
                  <a:schemeClr val="tx2"/>
                </a:solidFill>
              </a:rPr>
              <a:t>,</a:t>
            </a:r>
            <a:r>
              <a:rPr lang="sr-Latn-CS" sz="2400" smtClean="0">
                <a:solidFill>
                  <a:schemeClr val="tx2"/>
                </a:solidFill>
              </a:rPr>
              <a:t> nije došlo ni do očekivanog rasta. Čak, posmatrajući samo 2010. i 2011. godinu, u kojim nije bilo zakonskih promena, zabeležen je pad ne samo učešća, nego i premije DZO u apsolutnim iznosima. </a:t>
            </a:r>
            <a:endParaRPr lang="en-US" sz="2400" smtClean="0">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468313" y="176213"/>
            <a:ext cx="7578725" cy="396875"/>
          </a:xfrm>
          <a:prstGeom prst="rect">
            <a:avLst/>
          </a:prstGeom>
          <a:noFill/>
          <a:ln w="9525">
            <a:noFill/>
            <a:miter lim="800000"/>
            <a:headEnd/>
            <a:tailEnd/>
          </a:ln>
        </p:spPr>
        <p:txBody>
          <a:bodyPr anchor="ctr">
            <a:spAutoFit/>
          </a:bodyPr>
          <a:lstStyle/>
          <a:p>
            <a:pPr algn="ctr">
              <a:tabLst>
                <a:tab pos="323850" algn="l"/>
                <a:tab pos="1116013" algn="l"/>
              </a:tabLst>
            </a:pPr>
            <a:r>
              <a:rPr lang="sr-Latn-CS" sz="2000">
                <a:solidFill>
                  <a:schemeClr val="tx2"/>
                </a:solidFill>
                <a:latin typeface="Calibri" pitchFamily="34" charset="0"/>
                <a:cs typeface="Times New Roman" pitchFamily="18" charset="0"/>
              </a:rPr>
              <a:t>Struktura premije DZO u Srbiji</a:t>
            </a:r>
            <a:r>
              <a:rPr lang="sr-Latn-CS" sz="1100">
                <a:latin typeface="Times New Roman" pitchFamily="18" charset="0"/>
                <a:cs typeface="Times New Roman" pitchFamily="18" charset="0"/>
              </a:rPr>
              <a:t>	</a:t>
            </a:r>
            <a:endParaRPr lang="sr-Latn-CS">
              <a:latin typeface="Calibri" pitchFamily="34" charset="0"/>
            </a:endParaRPr>
          </a:p>
        </p:txBody>
      </p:sp>
      <p:graphicFrame>
        <p:nvGraphicFramePr>
          <p:cNvPr id="30162" name="Group 466"/>
          <p:cNvGraphicFramePr>
            <a:graphicFrameLocks noGrp="1"/>
          </p:cNvGraphicFramePr>
          <p:nvPr/>
        </p:nvGraphicFramePr>
        <p:xfrm>
          <a:off x="179388" y="692150"/>
          <a:ext cx="8785225" cy="4300539"/>
        </p:xfrm>
        <a:graphic>
          <a:graphicData uri="http://schemas.openxmlformats.org/drawingml/2006/table">
            <a:tbl>
              <a:tblPr/>
              <a:tblGrid>
                <a:gridCol w="820737"/>
                <a:gridCol w="923925"/>
                <a:gridCol w="925513"/>
                <a:gridCol w="922337"/>
                <a:gridCol w="882650"/>
                <a:gridCol w="820738"/>
                <a:gridCol w="825500"/>
                <a:gridCol w="889000"/>
                <a:gridCol w="923925"/>
                <a:gridCol w="850900"/>
              </a:tblGrid>
              <a:tr h="806450">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sr-Latn-CS" sz="1800" b="0" i="0" u="none" strike="noStrike" cap="none" normalizeH="0" baseline="0" smtClean="0">
                        <a:ln>
                          <a:noFill/>
                        </a:ln>
                        <a:solidFill>
                          <a:schemeClr val="tx2"/>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God/</a:t>
                      </a:r>
                      <a:endParaRPr kumimoji="0" lang="en-US" sz="1800" b="0" i="0" u="none" strike="noStrike" cap="none" normalizeH="0" baseline="0" smtClean="0">
                        <a:ln>
                          <a:noFill/>
                        </a:ln>
                        <a:solidFill>
                          <a:schemeClr val="tx2"/>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Tar</a:t>
                      </a:r>
                      <a:r>
                        <a:rPr kumimoji="0" lang="en-US" sz="1800" b="0" i="0" u="none" strike="noStrike" cap="none" normalizeH="0" baseline="0" smtClean="0">
                          <a:ln>
                            <a:noFill/>
                          </a:ln>
                          <a:solidFill>
                            <a:schemeClr val="tx2"/>
                          </a:solidFill>
                          <a:effectLst/>
                          <a:latin typeface="Calibri" pitchFamily="34" charset="0"/>
                          <a:cs typeface="Times New Roman" pitchFamily="18" charset="0"/>
                        </a:rPr>
                        <a:t>*</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2004.</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2005.</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2006.</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2007.</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2008.</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2009.</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2010.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2011.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777875">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  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 </a:t>
                      </a:r>
                      <a:endParaRPr kumimoji="0" lang="en-US" sz="1800" b="0" i="0" u="none" strike="noStrike" cap="none" normalizeH="0" baseline="0" smtClean="0">
                        <a:ln>
                          <a:noFill/>
                        </a:ln>
                        <a:solidFill>
                          <a:schemeClr val="tx2"/>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a:t>
                      </a:r>
                      <a:endParaRPr kumimoji="0" lang="en-US" sz="1800" b="0" i="0" u="none" strike="noStrike" cap="none" normalizeH="0" baseline="0" smtClean="0">
                        <a:ln>
                          <a:noFill/>
                        </a:ln>
                        <a:solidFill>
                          <a:schemeClr val="tx2"/>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 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     % 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 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Tarife po Ured</a:t>
                      </a:r>
                      <a:r>
                        <a:rPr kumimoji="0" lang="en-US" sz="1800" b="0" i="0" u="none" strike="noStrike" cap="none" normalizeH="0" baseline="0" smtClean="0">
                          <a:ln>
                            <a:noFill/>
                          </a:ln>
                          <a:solidFill>
                            <a:schemeClr val="tx2"/>
                          </a:solidFill>
                          <a:effectLst/>
                          <a:latin typeface="Calibri" pitchFamily="34" charset="0"/>
                          <a:cs typeface="Times New Roman" pitchFamily="18" charset="0"/>
                        </a:rPr>
                        <a:t>*</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 </a:t>
                      </a:r>
                      <a:endParaRPr kumimoji="0" lang="en-US" sz="1800" b="0" i="0" u="none" strike="noStrike" cap="none" normalizeH="0" baseline="0" smtClean="0">
                        <a:ln>
                          <a:noFill/>
                        </a:ln>
                        <a:solidFill>
                          <a:schemeClr val="tx2"/>
                        </a:solidFill>
                        <a:effectLst/>
                        <a:latin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 učešća</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6E6E6"/>
                    </a:solidFill>
                  </a:tcPr>
                </a:tc>
              </a:tr>
              <a:tr h="471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0201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0,17</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0211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0,61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0,72</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0202</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35,47</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30,98</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27,91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36,84</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41,21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43,21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0212</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54,09</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63,12</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0203</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64,05</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68,67</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68,61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59,83</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57,44</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55,33</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0213</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0,69</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1,77</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0299</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0,58</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0,35</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3,31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3,33</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1,35</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1,46</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0219</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44,61</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34,39</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6953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VO 02</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VO 02</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sr-Latn-CS" sz="1800" b="0" i="0" u="none" strike="noStrike" cap="none" normalizeH="0" baseline="0" smtClean="0">
                          <a:ln>
                            <a:noFill/>
                          </a:ln>
                          <a:solidFill>
                            <a:schemeClr val="tx2"/>
                          </a:solidFill>
                          <a:effectLst/>
                          <a:latin typeface="Calibri" pitchFamily="34" charset="0"/>
                          <a:cs typeface="Times New Roman" pitchFamily="18" charset="0"/>
                        </a:rPr>
                        <a:t>100,00</a:t>
                      </a:r>
                      <a:endParaRPr kumimoji="0" lang="sr-Latn-CS" sz="1800" b="0" i="0" u="none" strike="noStrike" cap="none" normalizeH="0" baseline="0" smtClean="0">
                        <a:ln>
                          <a:noFill/>
                        </a:ln>
                        <a:solidFill>
                          <a:schemeClr val="tx2"/>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309" name="Rectangle 461"/>
          <p:cNvSpPr>
            <a:spLocks noChangeArrowheads="1"/>
          </p:cNvSpPr>
          <p:nvPr/>
        </p:nvSpPr>
        <p:spPr bwMode="auto">
          <a:xfrm>
            <a:off x="0" y="5019675"/>
            <a:ext cx="2347913" cy="336550"/>
          </a:xfrm>
          <a:prstGeom prst="rect">
            <a:avLst/>
          </a:prstGeom>
          <a:noFill/>
          <a:ln w="9525">
            <a:noFill/>
            <a:miter lim="800000"/>
            <a:headEnd/>
            <a:tailEnd/>
          </a:ln>
        </p:spPr>
        <p:txBody>
          <a:bodyPr anchor="ctr">
            <a:spAutoFit/>
          </a:bodyPr>
          <a:lstStyle/>
          <a:p>
            <a:pPr algn="just"/>
            <a:r>
              <a:rPr lang="sr-Latn-CS" sz="1600" i="1">
                <a:solidFill>
                  <a:schemeClr val="tx2"/>
                </a:solidFill>
                <a:latin typeface="Calibri" pitchFamily="34" charset="0"/>
                <a:cs typeface="Times New Roman" pitchFamily="18" charset="0"/>
              </a:rPr>
              <a:t>Izvor podataka: NBS</a:t>
            </a:r>
            <a:endParaRPr lang="sr-Latn-CS" sz="160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57200" y="188913"/>
            <a:ext cx="8229600" cy="5040312"/>
          </a:xfrm>
        </p:spPr>
        <p:txBody>
          <a:bodyPr/>
          <a:lstStyle/>
          <a:p>
            <a:pPr algn="l" eaLnBrk="1" hangingPunct="1"/>
            <a:r>
              <a:rPr lang="en-US" sz="2000" smtClean="0">
                <a:solidFill>
                  <a:schemeClr val="tx2"/>
                </a:solidFill>
              </a:rPr>
              <a:t>*</a:t>
            </a:r>
            <a:r>
              <a:rPr lang="sr-Latn-CS" sz="2000" smtClean="0">
                <a:solidFill>
                  <a:schemeClr val="tx2"/>
                </a:solidFill>
              </a:rPr>
              <a:t>Klasifikacija DZO:</a:t>
            </a:r>
            <a:br>
              <a:rPr lang="sr-Latn-CS" sz="2000" smtClean="0">
                <a:solidFill>
                  <a:schemeClr val="tx2"/>
                </a:solidFill>
              </a:rPr>
            </a:br>
            <a:r>
              <a:rPr lang="sr-Latn-CS" sz="2000" smtClean="0">
                <a:solidFill>
                  <a:schemeClr val="tx2"/>
                </a:solidFill>
              </a:rPr>
              <a:t>0202 Dodatno zdravstveno osiguranje lica kojima se obezbeđuje veći obim prava i viši standard usluga od onog koje pokriva obavezno zdravstveno osiguranje;</a:t>
            </a:r>
            <a:br>
              <a:rPr lang="sr-Latn-CS" sz="2000" smtClean="0">
                <a:solidFill>
                  <a:schemeClr val="tx2"/>
                </a:solidFill>
              </a:rPr>
            </a:br>
            <a:r>
              <a:rPr lang="sr-Latn-CS" sz="2000" smtClean="0">
                <a:solidFill>
                  <a:schemeClr val="tx2"/>
                </a:solidFill>
              </a:rPr>
              <a:t>0203 Dobrovoljno zdravstveno osiguranje za vreme puta i boravka u inostranstvu; </a:t>
            </a:r>
            <a:r>
              <a:rPr lang="pl-PL" sz="2000" smtClean="0">
                <a:solidFill>
                  <a:schemeClr val="tx2"/>
                </a:solidFill>
              </a:rPr>
              <a:t/>
            </a:r>
            <a:br>
              <a:rPr lang="pl-PL" sz="2000" smtClean="0">
                <a:solidFill>
                  <a:schemeClr val="tx2"/>
                </a:solidFill>
              </a:rPr>
            </a:br>
            <a:r>
              <a:rPr lang="pl-PL" sz="2000" smtClean="0">
                <a:solidFill>
                  <a:schemeClr val="tx2"/>
                </a:solidFill>
              </a:rPr>
              <a:t>0299 Sva druga dobrovoljna zdravstvena osiguranja; </a:t>
            </a:r>
            <a:r>
              <a:rPr lang="sr-Latn-CS" sz="2000" smtClean="0">
                <a:solidFill>
                  <a:schemeClr val="tx2"/>
                </a:solidFill>
              </a:rPr>
              <a:t/>
            </a:r>
            <a:br>
              <a:rPr lang="sr-Latn-CS" sz="2000" smtClean="0">
                <a:solidFill>
                  <a:schemeClr val="tx2"/>
                </a:solidFill>
              </a:rPr>
            </a:br>
            <a:r>
              <a:rPr lang="sr-Latn-CS" sz="2000" smtClean="0">
                <a:solidFill>
                  <a:schemeClr val="tx2"/>
                </a:solidFill>
              </a:rPr>
              <a:t>Od 01.01.2010. godine, tj od stupanja na snagu Uredbe važi nova klasifikacije vrste osiguranja 02 DZO:</a:t>
            </a:r>
            <a:br>
              <a:rPr lang="sr-Latn-CS" sz="2000" smtClean="0">
                <a:solidFill>
                  <a:schemeClr val="tx2"/>
                </a:solidFill>
              </a:rPr>
            </a:br>
            <a:r>
              <a:rPr lang="sr-Latn-CS" sz="2000" smtClean="0">
                <a:solidFill>
                  <a:schemeClr val="tx2"/>
                </a:solidFill>
              </a:rPr>
              <a:t>0211 Paralelno zdravstveno osiguranje; </a:t>
            </a:r>
            <a:br>
              <a:rPr lang="sr-Latn-CS" sz="2000" smtClean="0">
                <a:solidFill>
                  <a:schemeClr val="tx2"/>
                </a:solidFill>
              </a:rPr>
            </a:br>
            <a:r>
              <a:rPr lang="sr-Latn-CS" sz="2000" smtClean="0">
                <a:solidFill>
                  <a:schemeClr val="tx2"/>
                </a:solidFill>
              </a:rPr>
              <a:t>0212 Dodatno zdravstveno osiguranje;</a:t>
            </a:r>
            <a:br>
              <a:rPr lang="sr-Latn-CS" sz="2000" smtClean="0">
                <a:solidFill>
                  <a:schemeClr val="tx2"/>
                </a:solidFill>
              </a:rPr>
            </a:br>
            <a:r>
              <a:rPr lang="sr-Latn-CS" sz="2000" smtClean="0">
                <a:solidFill>
                  <a:schemeClr val="tx2"/>
                </a:solidFill>
              </a:rPr>
              <a:t>0213 Privatno zdravstveno osiguranje;.</a:t>
            </a:r>
            <a:br>
              <a:rPr lang="sr-Latn-CS" sz="2000" smtClean="0">
                <a:solidFill>
                  <a:schemeClr val="tx2"/>
                </a:solidFill>
              </a:rPr>
            </a:br>
            <a:r>
              <a:rPr lang="sr-Latn-CS" sz="2000" smtClean="0">
                <a:solidFill>
                  <a:schemeClr val="tx2"/>
                </a:solidFill>
              </a:rPr>
              <a:t> </a:t>
            </a:r>
            <a:r>
              <a:rPr lang="pl-PL" sz="2000" smtClean="0">
                <a:solidFill>
                  <a:schemeClr val="tx2"/>
                </a:solidFill>
              </a:rPr>
              <a:t>0219 Sva druga dobrovoljna zdravstvena osiguranje (kombinacija vrsta: putno zdravstveno osiguranje za vreme boravka u inostranstvu shodno čl.30. stav 4 Uredbe o dobrovoljnom zdravstvenom osiguranju „Sl. gl. RS“, br. 108/08, 49/09 i dr.).</a:t>
            </a:r>
            <a:endParaRPr lang="en-US" sz="2000" smtClean="0">
              <a:solidFill>
                <a:schemeClr val="tx2"/>
              </a:solidFill>
            </a:endParaRPr>
          </a:p>
        </p:txBody>
      </p:sp>
      <p:sp>
        <p:nvSpPr>
          <p:cNvPr id="10243" name="Rectangle 94"/>
          <p:cNvSpPr>
            <a:spLocks noChangeArrowheads="1"/>
          </p:cNvSpPr>
          <p:nvPr/>
        </p:nvSpPr>
        <p:spPr bwMode="auto">
          <a:xfrm>
            <a:off x="0" y="2640013"/>
            <a:ext cx="8604250" cy="336550"/>
          </a:xfrm>
          <a:prstGeom prst="rect">
            <a:avLst/>
          </a:prstGeom>
          <a:noFill/>
          <a:ln w="9525">
            <a:noFill/>
            <a:miter lim="800000"/>
            <a:headEnd/>
            <a:tailEnd/>
          </a:ln>
        </p:spPr>
        <p:txBody>
          <a:bodyPr anchor="ctr">
            <a:spAutoFit/>
          </a:bodyPr>
          <a:lstStyle/>
          <a:p>
            <a:pPr algn="just"/>
            <a:endParaRPr lang="sr-Latn-CS" sz="160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1412</Words>
  <Application>Microsoft Office PowerPoint</Application>
  <PresentationFormat>On-screen Show (4:3)</PresentationFormat>
  <Paragraphs>202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Dragica Janković</vt:lpstr>
      <vt:lpstr>Slide 2</vt:lpstr>
      <vt:lpstr>Slide 3</vt:lpstr>
      <vt:lpstr>Slide 4</vt:lpstr>
      <vt:lpstr>Slide 5</vt:lpstr>
      <vt:lpstr>Slide 6</vt:lpstr>
      <vt:lpstr>Slide 7</vt:lpstr>
      <vt:lpstr>Slide 8</vt:lpstr>
      <vt:lpstr>*Klasifikacija DZO: 0202 Dodatno zdravstveno osiguranje lica kojima se obezbeđuje veći obim prava i viši standard usluga od onog koje pokriva obavezno zdravstveno osiguranje; 0203 Dobrovoljno zdravstveno osiguranje za vreme puta i boravka u inostranstvu;  0299 Sva druga dobrovoljna zdravstvena osiguranja;  Od 01.01.2010. godine, tj od stupanja na snagu Uredbe važi nova klasifikacije vrste osiguranja 02 DZO: 0211 Paralelno zdravstveno osiguranje;  0212 Dodatno zdravstveno osiguranje; 0213 Privatno zdravstveno osiguranje;.  0219 Sva druga dobrovoljna zdravstvena osiguranje (kombinacija vrsta: putno zdravstveno osiguranje za vreme boravka u inostranstvu shodno čl.30. stav 4 Uredbe o dobrovoljnom zdravstvenom osiguranju „Sl. gl. RS“, br. 108/08, 49/09 i dr.).</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 Kovačević - marketing</dc:creator>
  <cp:lastModifiedBy>branko</cp:lastModifiedBy>
  <cp:revision>22</cp:revision>
  <dcterms:created xsi:type="dcterms:W3CDTF">2012-05-21T10:47:44Z</dcterms:created>
  <dcterms:modified xsi:type="dcterms:W3CDTF">2012-06-16T22:20:58Z</dcterms:modified>
</cp:coreProperties>
</file>