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20"/>
  </p:notesMasterIdLst>
  <p:handoutMasterIdLst>
    <p:handoutMasterId r:id="rId21"/>
  </p:handoutMasterIdLst>
  <p:sldIdLst>
    <p:sldId id="257" r:id="rId3"/>
    <p:sldId id="276" r:id="rId4"/>
    <p:sldId id="273" r:id="rId5"/>
    <p:sldId id="261" r:id="rId6"/>
    <p:sldId id="258" r:id="rId7"/>
    <p:sldId id="259" r:id="rId8"/>
    <p:sldId id="263" r:id="rId9"/>
    <p:sldId id="260" r:id="rId10"/>
    <p:sldId id="267" r:id="rId11"/>
    <p:sldId id="268" r:id="rId12"/>
    <p:sldId id="265" r:id="rId13"/>
    <p:sldId id="266" r:id="rId14"/>
    <p:sldId id="269" r:id="rId15"/>
    <p:sldId id="270" r:id="rId16"/>
    <p:sldId id="271" r:id="rId17"/>
    <p:sldId id="262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8" d="100"/>
          <a:sy n="78" d="100"/>
        </p:scale>
        <p:origin x="-276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B3BEE-6A59-439F-9AF5-6D1CB5B0A3B5}" type="datetimeFigureOut">
              <a:rPr lang="en-US" smtClean="0"/>
              <a:pPr/>
              <a:t>6/6/2015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30FE9-7889-41E8-A275-CF80D6E2F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1120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E3ADF-0DB4-49FF-8432-9D0346FD20AD}" type="datetimeFigureOut">
              <a:rPr lang="en-US" smtClean="0"/>
              <a:pPr/>
              <a:t>6/6/2015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AF40D-000C-47B1-83C2-62FE18956B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589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AF40D-000C-47B1-83C2-62FE18956B8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4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AF40D-000C-47B1-83C2-62FE18956B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4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AF40D-000C-47B1-83C2-62FE18956B8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4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AF40D-000C-47B1-83C2-62FE18956B8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115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AF40D-000C-47B1-83C2-62FE18956B8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115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.emf"/><Relationship Id="rId7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Presentation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Presentation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381328"/>
            <a:ext cx="3053040" cy="192956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dirty="0" err="1" smtClean="0"/>
              <a:t>Aranelovac</a:t>
            </a:r>
            <a:r>
              <a:rPr lang="en-US" dirty="0" smtClean="0"/>
              <a:t>, hotel „</a:t>
            </a:r>
            <a:r>
              <a:rPr lang="en-US" dirty="0" err="1" smtClean="0"/>
              <a:t>Izvor</a:t>
            </a:r>
            <a:r>
              <a:rPr lang="en-US" dirty="0" smtClean="0"/>
              <a:t>”, 05-07. </a:t>
            </a:r>
            <a:r>
              <a:rPr lang="en-US" dirty="0" err="1" smtClean="0"/>
              <a:t>jun</a:t>
            </a:r>
            <a:r>
              <a:rPr lang="en-US" dirty="0" smtClean="0"/>
              <a:t> 2015.</a:t>
            </a:r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6338689" y="511079"/>
            <a:ext cx="2387600" cy="3556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Department</a:t>
            </a:r>
            <a:r>
              <a:rPr lang="it-IT" dirty="0" smtClean="0"/>
              <a:t> </a:t>
            </a:r>
            <a:r>
              <a:rPr lang="it-IT" dirty="0" err="1" smtClean="0"/>
              <a:t>Name</a:t>
            </a:r>
            <a:endParaRPr lang="it-IT" dirty="0" smtClean="0"/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6338689" y="1096050"/>
            <a:ext cx="2387600" cy="355600"/>
          </a:xfrm>
        </p:spPr>
        <p:txBody>
          <a:bodyPr/>
          <a:lstStyle>
            <a:lvl1pPr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err="1" smtClean="0"/>
              <a:t>Insert</a:t>
            </a:r>
            <a:r>
              <a:rPr lang="it-IT" dirty="0" smtClean="0"/>
              <a:t> Country </a:t>
            </a:r>
            <a:r>
              <a:rPr lang="it-IT" dirty="0" err="1" smtClean="0"/>
              <a:t>Name</a:t>
            </a:r>
            <a:endParaRPr lang="it-IT" dirty="0" smtClean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t-IT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994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ble + Text Big bulle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6EC66330-A9FA-9243-A32F-99BD6DB6B492}" type="datetime4">
              <a:rPr lang="it-IT" smtClean="0">
                <a:solidFill>
                  <a:srgbClr val="BD2027"/>
                </a:solidFill>
              </a:rPr>
              <a:pPr/>
              <a:t>6 giugno 2015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/>
            <a:r>
              <a:rPr lang="it-IT" smtClean="0">
                <a:solidFill>
                  <a:srgbClr val="BD2027"/>
                </a:solidFill>
              </a:rPr>
              <a:t>Presentation Title</a:t>
            </a:r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20" name="Segnaposto tabella 4"/>
          <p:cNvSpPr>
            <a:spLocks noGrp="1"/>
          </p:cNvSpPr>
          <p:nvPr>
            <p:ph type="tbl" sz="quarter" idx="19"/>
          </p:nvPr>
        </p:nvSpPr>
        <p:spPr>
          <a:xfrm>
            <a:off x="347663" y="1682750"/>
            <a:ext cx="8386762" cy="29765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6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4763496"/>
            <a:ext cx="8391525" cy="1302390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410400" indent="-194400">
              <a:lnSpc>
                <a:spcPts val="1600"/>
              </a:lnSpc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aseline="0"/>
            </a:lvl2pPr>
            <a:lvl3pPr marL="410400" indent="-194400">
              <a:buClr>
                <a:schemeClr val="tx1"/>
              </a:buClr>
              <a:buFont typeface="Lucida Grande"/>
              <a:buChar char="-"/>
              <a:defRPr sz="1000"/>
            </a:lvl3pPr>
            <a:lvl4pPr marL="410400" indent="-194400">
              <a:defRPr sz="1000"/>
            </a:lvl4pPr>
            <a:lvl5pPr marL="410400" indent="-194400">
              <a:buClr>
                <a:schemeClr val="tx1"/>
              </a:buClr>
              <a:buFont typeface="Wingdings" charset="2"/>
              <a:buChar char="Ø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911283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arts + Tables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5BE9C2E3-9CE0-B644-BE36-B0C89A7CAE94}" type="datetime4">
              <a:rPr lang="it-IT" smtClean="0">
                <a:solidFill>
                  <a:srgbClr val="BD2027"/>
                </a:solidFill>
              </a:rPr>
              <a:pPr/>
              <a:t>6 giugno 2015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/>
            <a:r>
              <a:rPr lang="it-IT" smtClean="0">
                <a:solidFill>
                  <a:srgbClr val="BD2027"/>
                </a:solidFill>
              </a:rPr>
              <a:t>Presentation Title</a:t>
            </a:r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8" name="Segnaposto grafico 17"/>
          <p:cNvSpPr>
            <a:spLocks noGrp="1"/>
          </p:cNvSpPr>
          <p:nvPr>
            <p:ph type="chart" sz="quarter" idx="17"/>
          </p:nvPr>
        </p:nvSpPr>
        <p:spPr>
          <a:xfrm>
            <a:off x="4613300" y="1698839"/>
            <a:ext cx="4126071" cy="210127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it-IT"/>
          </a:p>
        </p:txBody>
      </p:sp>
      <p:sp>
        <p:nvSpPr>
          <p:cNvPr id="24" name="Segnaposto tabella 2"/>
          <p:cNvSpPr>
            <a:spLocks noGrp="1"/>
          </p:cNvSpPr>
          <p:nvPr>
            <p:ph type="tbl" sz="quarter" idx="21"/>
          </p:nvPr>
        </p:nvSpPr>
        <p:spPr>
          <a:xfrm>
            <a:off x="4613301" y="4066642"/>
            <a:ext cx="4120686" cy="201694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t-IT"/>
          </a:p>
        </p:txBody>
      </p:sp>
      <p:sp>
        <p:nvSpPr>
          <p:cNvPr id="25" name="Segnaposto grafico 17"/>
          <p:cNvSpPr>
            <a:spLocks noGrp="1"/>
          </p:cNvSpPr>
          <p:nvPr>
            <p:ph type="chart" sz="quarter" idx="22"/>
          </p:nvPr>
        </p:nvSpPr>
        <p:spPr>
          <a:xfrm>
            <a:off x="347300" y="1698839"/>
            <a:ext cx="4126071" cy="210127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it-IT"/>
          </a:p>
        </p:txBody>
      </p:sp>
      <p:sp>
        <p:nvSpPr>
          <p:cNvPr id="26" name="Segnaposto tabella 2"/>
          <p:cNvSpPr>
            <a:spLocks noGrp="1"/>
          </p:cNvSpPr>
          <p:nvPr>
            <p:ph type="tbl" sz="quarter" idx="23"/>
          </p:nvPr>
        </p:nvSpPr>
        <p:spPr>
          <a:xfrm>
            <a:off x="347301" y="4066642"/>
            <a:ext cx="4120686" cy="201694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7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3306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6D80EE89-5913-7647-8C31-0801FAD3084B}" type="datetime4">
              <a:rPr lang="it-IT" smtClean="0">
                <a:solidFill>
                  <a:srgbClr val="BD2027"/>
                </a:solidFill>
              </a:rPr>
              <a:pPr/>
              <a:t>6 giugno 2015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/>
            <a:r>
              <a:rPr lang="it-IT" smtClean="0">
                <a:solidFill>
                  <a:srgbClr val="BD2027"/>
                </a:solidFill>
              </a:rPr>
              <a:t>Presentation Title</a:t>
            </a:r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2" name="Freccia destra 1"/>
          <p:cNvSpPr/>
          <p:nvPr userDrawn="1"/>
        </p:nvSpPr>
        <p:spPr>
          <a:xfrm flipV="1">
            <a:off x="347301" y="3728136"/>
            <a:ext cx="8392070" cy="235526"/>
          </a:xfrm>
          <a:prstGeom prst="rightArrow">
            <a:avLst>
              <a:gd name="adj1" fmla="val 50000"/>
              <a:gd name="adj2" fmla="val 15130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161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347300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 userDrawn="1"/>
        </p:nvCxnSpPr>
        <p:spPr>
          <a:xfrm flipV="1">
            <a:off x="1047724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51630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32" name="Connettore 1 31"/>
          <p:cNvCxnSpPr/>
          <p:nvPr userDrawn="1"/>
        </p:nvCxnSpPr>
        <p:spPr>
          <a:xfrm>
            <a:off x="117044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 userDrawn="1"/>
        </p:nvCxnSpPr>
        <p:spPr>
          <a:xfrm flipV="1">
            <a:off x="187086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egnaposto tes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306144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35" name="Connettore 1 34"/>
          <p:cNvCxnSpPr/>
          <p:nvPr userDrawn="1"/>
        </p:nvCxnSpPr>
        <p:spPr>
          <a:xfrm>
            <a:off x="1960283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 userDrawn="1"/>
        </p:nvCxnSpPr>
        <p:spPr>
          <a:xfrm flipV="1">
            <a:off x="2660707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egnaposto testo 3"/>
          <p:cNvSpPr>
            <a:spLocks noGrp="1"/>
          </p:cNvSpPr>
          <p:nvPr>
            <p:ph type="body" sz="quarter" idx="17" hasCustomPrompt="1"/>
          </p:nvPr>
        </p:nvSpPr>
        <p:spPr>
          <a:xfrm>
            <a:off x="314036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41" name="Connettore 1 40"/>
          <p:cNvCxnSpPr/>
          <p:nvPr userDrawn="1"/>
        </p:nvCxnSpPr>
        <p:spPr>
          <a:xfrm>
            <a:off x="279450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 userDrawn="1"/>
        </p:nvCxnSpPr>
        <p:spPr>
          <a:xfrm flipV="1">
            <a:off x="349492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egnaposto testo 3"/>
          <p:cNvSpPr>
            <a:spLocks noGrp="1"/>
          </p:cNvSpPr>
          <p:nvPr>
            <p:ph type="body" sz="quarter" idx="18" hasCustomPrompt="1"/>
          </p:nvPr>
        </p:nvSpPr>
        <p:spPr>
          <a:xfrm>
            <a:off x="3921076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44" name="Connettore 1 43"/>
          <p:cNvCxnSpPr/>
          <p:nvPr userDrawn="1"/>
        </p:nvCxnSpPr>
        <p:spPr>
          <a:xfrm>
            <a:off x="3575215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 userDrawn="1"/>
        </p:nvCxnSpPr>
        <p:spPr>
          <a:xfrm flipV="1">
            <a:off x="4275639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egnaposto testo 3"/>
          <p:cNvSpPr>
            <a:spLocks noGrp="1"/>
          </p:cNvSpPr>
          <p:nvPr>
            <p:ph type="body" sz="quarter" idx="19" hasCustomPrompt="1"/>
          </p:nvPr>
        </p:nvSpPr>
        <p:spPr>
          <a:xfrm>
            <a:off x="476442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47" name="Connettore 1 46"/>
          <p:cNvCxnSpPr/>
          <p:nvPr userDrawn="1"/>
        </p:nvCxnSpPr>
        <p:spPr>
          <a:xfrm>
            <a:off x="441856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 userDrawn="1"/>
        </p:nvCxnSpPr>
        <p:spPr>
          <a:xfrm flipV="1">
            <a:off x="511898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egnaposto tes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373091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50" name="Connettore 1 49"/>
          <p:cNvCxnSpPr/>
          <p:nvPr userDrawn="1"/>
        </p:nvCxnSpPr>
        <p:spPr>
          <a:xfrm>
            <a:off x="6027230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 userDrawn="1"/>
        </p:nvCxnSpPr>
        <p:spPr>
          <a:xfrm flipV="1">
            <a:off x="6727654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557715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53" name="Connettore 1 52"/>
          <p:cNvCxnSpPr/>
          <p:nvPr userDrawn="1"/>
        </p:nvCxnSpPr>
        <p:spPr>
          <a:xfrm>
            <a:off x="5211854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 userDrawn="1"/>
        </p:nvCxnSpPr>
        <p:spPr>
          <a:xfrm flipV="1">
            <a:off x="5912278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Segnaposto testo 3"/>
          <p:cNvSpPr>
            <a:spLocks noGrp="1"/>
          </p:cNvSpPr>
          <p:nvPr>
            <p:ph type="body" sz="quarter" idx="22" hasCustomPrompt="1"/>
          </p:nvPr>
        </p:nvSpPr>
        <p:spPr>
          <a:xfrm>
            <a:off x="7166350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56" name="Connettore 1 55"/>
          <p:cNvCxnSpPr/>
          <p:nvPr userDrawn="1"/>
        </p:nvCxnSpPr>
        <p:spPr>
          <a:xfrm>
            <a:off x="6820489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 userDrawn="1"/>
        </p:nvCxnSpPr>
        <p:spPr>
          <a:xfrm flipV="1">
            <a:off x="7520913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Segnaposto testo 59"/>
          <p:cNvSpPr>
            <a:spLocks noGrp="1"/>
          </p:cNvSpPr>
          <p:nvPr>
            <p:ph type="body" sz="quarter" idx="23"/>
          </p:nvPr>
        </p:nvSpPr>
        <p:spPr>
          <a:xfrm>
            <a:off x="347663" y="166254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61" name="Segnaposto testo 59"/>
          <p:cNvSpPr>
            <a:spLocks noGrp="1"/>
          </p:cNvSpPr>
          <p:nvPr>
            <p:ph type="body" sz="quarter" idx="24"/>
          </p:nvPr>
        </p:nvSpPr>
        <p:spPr>
          <a:xfrm>
            <a:off x="1972526" y="166254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62" name="Segnaposto testo 59"/>
          <p:cNvSpPr>
            <a:spLocks noGrp="1"/>
          </p:cNvSpPr>
          <p:nvPr>
            <p:ph type="body" sz="quarter" idx="25"/>
          </p:nvPr>
        </p:nvSpPr>
        <p:spPr>
          <a:xfrm>
            <a:off x="3575215" y="166254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63" name="Segnaposto testo 59"/>
          <p:cNvSpPr>
            <a:spLocks noGrp="1"/>
          </p:cNvSpPr>
          <p:nvPr>
            <p:ph type="body" sz="quarter" idx="26"/>
          </p:nvPr>
        </p:nvSpPr>
        <p:spPr>
          <a:xfrm>
            <a:off x="5222869" y="166254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4" name="Segnaposto testo 59"/>
          <p:cNvSpPr>
            <a:spLocks noGrp="1"/>
          </p:cNvSpPr>
          <p:nvPr>
            <p:ph type="body" sz="quarter" idx="27"/>
          </p:nvPr>
        </p:nvSpPr>
        <p:spPr>
          <a:xfrm>
            <a:off x="6844542" y="166254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70" name="Segnaposto testo 59"/>
          <p:cNvSpPr>
            <a:spLocks noGrp="1"/>
          </p:cNvSpPr>
          <p:nvPr>
            <p:ph type="body" sz="quarter" idx="29"/>
          </p:nvPr>
        </p:nvSpPr>
        <p:spPr>
          <a:xfrm>
            <a:off x="1172318" y="463357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71" name="Segnaposto testo 59"/>
          <p:cNvSpPr>
            <a:spLocks noGrp="1"/>
          </p:cNvSpPr>
          <p:nvPr>
            <p:ph type="body" sz="quarter" idx="30"/>
          </p:nvPr>
        </p:nvSpPr>
        <p:spPr>
          <a:xfrm>
            <a:off x="2794962" y="463357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72" name="Segnaposto testo 59"/>
          <p:cNvSpPr>
            <a:spLocks noGrp="1"/>
          </p:cNvSpPr>
          <p:nvPr>
            <p:ph type="body" sz="quarter" idx="31"/>
          </p:nvPr>
        </p:nvSpPr>
        <p:spPr>
          <a:xfrm>
            <a:off x="4430806" y="463357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3" name="Segnaposto testo 59"/>
          <p:cNvSpPr>
            <a:spLocks noGrp="1"/>
          </p:cNvSpPr>
          <p:nvPr>
            <p:ph type="body" sz="quarter" idx="32"/>
          </p:nvPr>
        </p:nvSpPr>
        <p:spPr>
          <a:xfrm>
            <a:off x="6027689" y="463357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6375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6D80EE89-5913-7647-8C31-0801FAD3084B}" type="datetime4">
              <a:rPr lang="it-IT" smtClean="0">
                <a:solidFill>
                  <a:srgbClr val="BD2027"/>
                </a:solidFill>
              </a:rPr>
              <a:pPr/>
              <a:t>6 giugno 2015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/>
            <a:r>
              <a:rPr lang="it-IT" smtClean="0">
                <a:solidFill>
                  <a:srgbClr val="BD2027"/>
                </a:solidFill>
              </a:rPr>
              <a:t>Presentation Title</a:t>
            </a:r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73772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6D80EE89-5913-7647-8C31-0801FAD3084B}" type="datetime4">
              <a:rPr lang="it-IT" smtClean="0">
                <a:solidFill>
                  <a:srgbClr val="BD2027"/>
                </a:solidFill>
              </a:rPr>
              <a:pPr/>
              <a:t>6 giugno 2015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/>
            <a:r>
              <a:rPr lang="it-IT" smtClean="0">
                <a:solidFill>
                  <a:srgbClr val="BD2027"/>
                </a:solidFill>
              </a:rPr>
              <a:t>Presentation Title</a:t>
            </a:r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0" name="Segnaposto testo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01683" y="1682750"/>
            <a:ext cx="4132303" cy="4378325"/>
          </a:xfrm>
        </p:spPr>
        <p:txBody>
          <a:bodyPr tIns="46800"/>
          <a:lstStyle>
            <a:lvl1pPr>
              <a:lnSpc>
                <a:spcPts val="2600"/>
              </a:lnSpc>
              <a:spcBef>
                <a:spcPts val="0"/>
              </a:spcBef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r>
              <a:rPr lang="it-IT" dirty="0" smtClean="0"/>
              <a:t> bla bla bla bla bla bla bla bla </a:t>
            </a:r>
          </a:p>
        </p:txBody>
      </p:sp>
      <p:sp>
        <p:nvSpPr>
          <p:cNvPr id="11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7300" y="1682750"/>
            <a:ext cx="4132303" cy="4378325"/>
          </a:xfrm>
        </p:spPr>
        <p:txBody>
          <a:bodyPr tIns="50400"/>
          <a:lstStyle>
            <a:lvl1pPr>
              <a:lnSpc>
                <a:spcPts val="3800"/>
              </a:lnSpc>
              <a:defRPr sz="3600" b="1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79%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219485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am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32915B9D-FBA5-F64C-8672-261CC4E8423A}" type="datetime4">
              <a:rPr lang="it-IT" smtClean="0">
                <a:solidFill>
                  <a:srgbClr val="BD2027"/>
                </a:solidFill>
              </a:rPr>
              <a:pPr/>
              <a:t>6 giugno 2015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/>
            <a:r>
              <a:rPr lang="it-IT" smtClean="0">
                <a:solidFill>
                  <a:srgbClr val="BD2027"/>
                </a:solidFill>
              </a:rPr>
              <a:t>Presentation Title</a:t>
            </a:r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4" y="716294"/>
            <a:ext cx="1335610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ct val="95825"/>
              </a:lnSpc>
              <a:spcBef>
                <a:spcPts val="10"/>
              </a:spcBef>
            </a:pPr>
            <a:r>
              <a:rPr lang="it-IT" sz="2000" dirty="0">
                <a:solidFill>
                  <a:srgbClr val="BD2027"/>
                </a:solidFill>
                <a:latin typeface="Arial"/>
                <a:cs typeface="Arial"/>
              </a:rPr>
              <a:t>Team</a:t>
            </a:r>
            <a:endParaRPr sz="20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Segnaposto testo 5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18" name="Segnaposto testo 5"/>
          <p:cNvSpPr>
            <a:spLocks noGrp="1"/>
          </p:cNvSpPr>
          <p:nvPr>
            <p:ph type="body" sz="quarter" idx="16" hasCustomPrompt="1"/>
          </p:nvPr>
        </p:nvSpPr>
        <p:spPr>
          <a:xfrm>
            <a:off x="347300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19" name="Segnaposto testo 5"/>
          <p:cNvSpPr>
            <a:spLocks noGrp="1"/>
          </p:cNvSpPr>
          <p:nvPr>
            <p:ph type="body" sz="quarter" idx="17" hasCustomPrompt="1"/>
          </p:nvPr>
        </p:nvSpPr>
        <p:spPr>
          <a:xfrm>
            <a:off x="347663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5"/>
          <p:cNvSpPr>
            <a:spLocks noGrp="1"/>
          </p:cNvSpPr>
          <p:nvPr>
            <p:ph type="body" sz="quarter" idx="18" hasCustomPrompt="1"/>
          </p:nvPr>
        </p:nvSpPr>
        <p:spPr>
          <a:xfrm>
            <a:off x="347300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21" name="Segnaposto testo 5"/>
          <p:cNvSpPr>
            <a:spLocks noGrp="1"/>
          </p:cNvSpPr>
          <p:nvPr>
            <p:ph type="body" sz="quarter" idx="19" hasCustomPrompt="1"/>
          </p:nvPr>
        </p:nvSpPr>
        <p:spPr>
          <a:xfrm>
            <a:off x="347300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22" name="Segnaposto testo 5"/>
          <p:cNvSpPr>
            <a:spLocks noGrp="1"/>
          </p:cNvSpPr>
          <p:nvPr>
            <p:ph type="body" sz="quarter" idx="20" hasCustomPrompt="1"/>
          </p:nvPr>
        </p:nvSpPr>
        <p:spPr>
          <a:xfrm>
            <a:off x="347300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23" name="Segnaposto testo 5"/>
          <p:cNvSpPr>
            <a:spLocks noGrp="1"/>
          </p:cNvSpPr>
          <p:nvPr>
            <p:ph type="body" sz="quarter" idx="21" hasCustomPrompt="1"/>
          </p:nvPr>
        </p:nvSpPr>
        <p:spPr>
          <a:xfrm>
            <a:off x="347663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4" name="Segnaposto testo 5"/>
          <p:cNvSpPr>
            <a:spLocks noGrp="1"/>
          </p:cNvSpPr>
          <p:nvPr>
            <p:ph type="body" sz="quarter" idx="22" hasCustomPrompt="1"/>
          </p:nvPr>
        </p:nvSpPr>
        <p:spPr>
          <a:xfrm>
            <a:off x="347300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25" name="Segnaposto testo 5"/>
          <p:cNvSpPr>
            <a:spLocks noGrp="1"/>
          </p:cNvSpPr>
          <p:nvPr>
            <p:ph type="body" sz="quarter" idx="23" hasCustomPrompt="1"/>
          </p:nvPr>
        </p:nvSpPr>
        <p:spPr>
          <a:xfrm>
            <a:off x="347300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26" name="Segnaposto testo 5"/>
          <p:cNvSpPr>
            <a:spLocks noGrp="1"/>
          </p:cNvSpPr>
          <p:nvPr>
            <p:ph type="body" sz="quarter" idx="24" hasCustomPrompt="1"/>
          </p:nvPr>
        </p:nvSpPr>
        <p:spPr>
          <a:xfrm>
            <a:off x="347300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27" name="Segnaposto testo 5"/>
          <p:cNvSpPr>
            <a:spLocks noGrp="1"/>
          </p:cNvSpPr>
          <p:nvPr>
            <p:ph type="body" sz="quarter" idx="25" hasCustomPrompt="1"/>
          </p:nvPr>
        </p:nvSpPr>
        <p:spPr>
          <a:xfrm>
            <a:off x="347663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8" name="Segnaposto testo 5"/>
          <p:cNvSpPr>
            <a:spLocks noGrp="1"/>
          </p:cNvSpPr>
          <p:nvPr>
            <p:ph type="body" sz="quarter" idx="26" hasCustomPrompt="1"/>
          </p:nvPr>
        </p:nvSpPr>
        <p:spPr>
          <a:xfrm>
            <a:off x="347300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29" name="Segnaposto testo 5"/>
          <p:cNvSpPr>
            <a:spLocks noGrp="1"/>
          </p:cNvSpPr>
          <p:nvPr>
            <p:ph type="body" sz="quarter" idx="27" hasCustomPrompt="1"/>
          </p:nvPr>
        </p:nvSpPr>
        <p:spPr>
          <a:xfrm>
            <a:off x="347300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30" name="Segnaposto testo 5"/>
          <p:cNvSpPr>
            <a:spLocks noGrp="1"/>
          </p:cNvSpPr>
          <p:nvPr>
            <p:ph type="body" sz="quarter" idx="28" hasCustomPrompt="1"/>
          </p:nvPr>
        </p:nvSpPr>
        <p:spPr>
          <a:xfrm>
            <a:off x="347300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31" name="Segnaposto testo 5"/>
          <p:cNvSpPr>
            <a:spLocks noGrp="1"/>
          </p:cNvSpPr>
          <p:nvPr>
            <p:ph type="body" sz="quarter" idx="29" hasCustomPrompt="1"/>
          </p:nvPr>
        </p:nvSpPr>
        <p:spPr>
          <a:xfrm>
            <a:off x="347663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2" name="Segnaposto testo 5"/>
          <p:cNvSpPr>
            <a:spLocks noGrp="1"/>
          </p:cNvSpPr>
          <p:nvPr>
            <p:ph type="body" sz="quarter" idx="30" hasCustomPrompt="1"/>
          </p:nvPr>
        </p:nvSpPr>
        <p:spPr>
          <a:xfrm>
            <a:off x="347300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33" name="Segnaposto testo 5"/>
          <p:cNvSpPr>
            <a:spLocks noGrp="1"/>
          </p:cNvSpPr>
          <p:nvPr>
            <p:ph type="body" sz="quarter" idx="31" hasCustomPrompt="1"/>
          </p:nvPr>
        </p:nvSpPr>
        <p:spPr>
          <a:xfrm>
            <a:off x="347300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34" name="Segnaposto testo 5"/>
          <p:cNvSpPr>
            <a:spLocks noGrp="1"/>
          </p:cNvSpPr>
          <p:nvPr>
            <p:ph type="body" sz="quarter" idx="32" hasCustomPrompt="1"/>
          </p:nvPr>
        </p:nvSpPr>
        <p:spPr>
          <a:xfrm>
            <a:off x="347300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35" name="Segnaposto testo 5"/>
          <p:cNvSpPr>
            <a:spLocks noGrp="1"/>
          </p:cNvSpPr>
          <p:nvPr>
            <p:ph type="body" sz="quarter" idx="33" hasCustomPrompt="1"/>
          </p:nvPr>
        </p:nvSpPr>
        <p:spPr>
          <a:xfrm>
            <a:off x="347663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6" name="Segnaposto testo 5"/>
          <p:cNvSpPr>
            <a:spLocks noGrp="1"/>
          </p:cNvSpPr>
          <p:nvPr>
            <p:ph type="body" sz="quarter" idx="34" hasCustomPrompt="1"/>
          </p:nvPr>
        </p:nvSpPr>
        <p:spPr>
          <a:xfrm>
            <a:off x="347300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37" name="Segnaposto testo 5"/>
          <p:cNvSpPr>
            <a:spLocks noGrp="1"/>
          </p:cNvSpPr>
          <p:nvPr>
            <p:ph type="body" sz="quarter" idx="35" hasCustomPrompt="1"/>
          </p:nvPr>
        </p:nvSpPr>
        <p:spPr>
          <a:xfrm>
            <a:off x="4615095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38" name="Segnaposto testo 5"/>
          <p:cNvSpPr>
            <a:spLocks noGrp="1"/>
          </p:cNvSpPr>
          <p:nvPr>
            <p:ph type="body" sz="quarter" idx="36" hasCustomPrompt="1"/>
          </p:nvPr>
        </p:nvSpPr>
        <p:spPr>
          <a:xfrm>
            <a:off x="4615095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39" name="Segnaposto testo 5"/>
          <p:cNvSpPr>
            <a:spLocks noGrp="1"/>
          </p:cNvSpPr>
          <p:nvPr>
            <p:ph type="body" sz="quarter" idx="37" hasCustomPrompt="1"/>
          </p:nvPr>
        </p:nvSpPr>
        <p:spPr>
          <a:xfrm>
            <a:off x="4615458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0" name="Segnaposto testo 5"/>
          <p:cNvSpPr>
            <a:spLocks noGrp="1"/>
          </p:cNvSpPr>
          <p:nvPr>
            <p:ph type="body" sz="quarter" idx="38" hasCustomPrompt="1"/>
          </p:nvPr>
        </p:nvSpPr>
        <p:spPr>
          <a:xfrm>
            <a:off x="4615095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41" name="Segnaposto testo 5"/>
          <p:cNvSpPr>
            <a:spLocks noGrp="1"/>
          </p:cNvSpPr>
          <p:nvPr>
            <p:ph type="body" sz="quarter" idx="39" hasCustomPrompt="1"/>
          </p:nvPr>
        </p:nvSpPr>
        <p:spPr>
          <a:xfrm>
            <a:off x="4615095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42" name="Segnaposto testo 5"/>
          <p:cNvSpPr>
            <a:spLocks noGrp="1"/>
          </p:cNvSpPr>
          <p:nvPr>
            <p:ph type="body" sz="quarter" idx="40" hasCustomPrompt="1"/>
          </p:nvPr>
        </p:nvSpPr>
        <p:spPr>
          <a:xfrm>
            <a:off x="4615095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43" name="Segnaposto testo 5"/>
          <p:cNvSpPr>
            <a:spLocks noGrp="1"/>
          </p:cNvSpPr>
          <p:nvPr>
            <p:ph type="body" sz="quarter" idx="41" hasCustomPrompt="1"/>
          </p:nvPr>
        </p:nvSpPr>
        <p:spPr>
          <a:xfrm>
            <a:off x="4615458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4" name="Segnaposto testo 5"/>
          <p:cNvSpPr>
            <a:spLocks noGrp="1"/>
          </p:cNvSpPr>
          <p:nvPr>
            <p:ph type="body" sz="quarter" idx="42" hasCustomPrompt="1"/>
          </p:nvPr>
        </p:nvSpPr>
        <p:spPr>
          <a:xfrm>
            <a:off x="4615095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45" name="Segnaposto testo 5"/>
          <p:cNvSpPr>
            <a:spLocks noGrp="1"/>
          </p:cNvSpPr>
          <p:nvPr>
            <p:ph type="body" sz="quarter" idx="43" hasCustomPrompt="1"/>
          </p:nvPr>
        </p:nvSpPr>
        <p:spPr>
          <a:xfrm>
            <a:off x="4615095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46" name="Segnaposto testo 5"/>
          <p:cNvSpPr>
            <a:spLocks noGrp="1"/>
          </p:cNvSpPr>
          <p:nvPr>
            <p:ph type="body" sz="quarter" idx="44" hasCustomPrompt="1"/>
          </p:nvPr>
        </p:nvSpPr>
        <p:spPr>
          <a:xfrm>
            <a:off x="4615095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47" name="Segnaposto testo 5"/>
          <p:cNvSpPr>
            <a:spLocks noGrp="1"/>
          </p:cNvSpPr>
          <p:nvPr>
            <p:ph type="body" sz="quarter" idx="45" hasCustomPrompt="1"/>
          </p:nvPr>
        </p:nvSpPr>
        <p:spPr>
          <a:xfrm>
            <a:off x="4615458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8" name="Segnaposto testo 5"/>
          <p:cNvSpPr>
            <a:spLocks noGrp="1"/>
          </p:cNvSpPr>
          <p:nvPr>
            <p:ph type="body" sz="quarter" idx="46" hasCustomPrompt="1"/>
          </p:nvPr>
        </p:nvSpPr>
        <p:spPr>
          <a:xfrm>
            <a:off x="4615095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49" name="Segnaposto testo 5"/>
          <p:cNvSpPr>
            <a:spLocks noGrp="1"/>
          </p:cNvSpPr>
          <p:nvPr>
            <p:ph type="body" sz="quarter" idx="47" hasCustomPrompt="1"/>
          </p:nvPr>
        </p:nvSpPr>
        <p:spPr>
          <a:xfrm>
            <a:off x="4615095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50" name="Segnaposto testo 5"/>
          <p:cNvSpPr>
            <a:spLocks noGrp="1"/>
          </p:cNvSpPr>
          <p:nvPr>
            <p:ph type="body" sz="quarter" idx="48" hasCustomPrompt="1"/>
          </p:nvPr>
        </p:nvSpPr>
        <p:spPr>
          <a:xfrm>
            <a:off x="4615095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51" name="Segnaposto testo 5"/>
          <p:cNvSpPr>
            <a:spLocks noGrp="1"/>
          </p:cNvSpPr>
          <p:nvPr>
            <p:ph type="body" sz="quarter" idx="49" hasCustomPrompt="1"/>
          </p:nvPr>
        </p:nvSpPr>
        <p:spPr>
          <a:xfrm>
            <a:off x="4615458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2" name="Segnaposto testo 5"/>
          <p:cNvSpPr>
            <a:spLocks noGrp="1"/>
          </p:cNvSpPr>
          <p:nvPr>
            <p:ph type="body" sz="quarter" idx="50" hasCustomPrompt="1"/>
          </p:nvPr>
        </p:nvSpPr>
        <p:spPr>
          <a:xfrm>
            <a:off x="4615095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53" name="Segnaposto testo 5"/>
          <p:cNvSpPr>
            <a:spLocks noGrp="1"/>
          </p:cNvSpPr>
          <p:nvPr>
            <p:ph type="body" sz="quarter" idx="51" hasCustomPrompt="1"/>
          </p:nvPr>
        </p:nvSpPr>
        <p:spPr>
          <a:xfrm>
            <a:off x="4615095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54" name="Segnaposto testo 5"/>
          <p:cNvSpPr>
            <a:spLocks noGrp="1"/>
          </p:cNvSpPr>
          <p:nvPr>
            <p:ph type="body" sz="quarter" idx="52" hasCustomPrompt="1"/>
          </p:nvPr>
        </p:nvSpPr>
        <p:spPr>
          <a:xfrm>
            <a:off x="4615095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55" name="Segnaposto testo 5"/>
          <p:cNvSpPr>
            <a:spLocks noGrp="1"/>
          </p:cNvSpPr>
          <p:nvPr>
            <p:ph type="body" sz="quarter" idx="53" hasCustomPrompt="1"/>
          </p:nvPr>
        </p:nvSpPr>
        <p:spPr>
          <a:xfrm>
            <a:off x="4615458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6" name="Segnaposto testo 5"/>
          <p:cNvSpPr>
            <a:spLocks noGrp="1"/>
          </p:cNvSpPr>
          <p:nvPr>
            <p:ph type="body" sz="quarter" idx="54" hasCustomPrompt="1"/>
          </p:nvPr>
        </p:nvSpPr>
        <p:spPr>
          <a:xfrm>
            <a:off x="4615095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131406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03953E44-05A8-6F44-8C4B-69703C30898A}" type="datetime4">
              <a:rPr lang="it-IT" smtClean="0">
                <a:solidFill>
                  <a:srgbClr val="BD2027"/>
                </a:solidFill>
              </a:rPr>
              <a:pPr/>
              <a:t>6 giugno 2015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/>
            <a:r>
              <a:rPr lang="it-IT" smtClean="0">
                <a:solidFill>
                  <a:srgbClr val="BD2027"/>
                </a:solidFill>
              </a:rPr>
              <a:t>Presentation Title</a:t>
            </a:r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object 3"/>
          <p:cNvSpPr txBox="1"/>
          <p:nvPr userDrawn="1"/>
        </p:nvSpPr>
        <p:spPr>
          <a:xfrm>
            <a:off x="357774" y="716294"/>
            <a:ext cx="261325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ct val="95825"/>
              </a:lnSpc>
              <a:spcBef>
                <a:spcPts val="10"/>
              </a:spcBef>
            </a:pPr>
            <a:r>
              <a:rPr lang="it-IT" sz="2000" dirty="0" err="1">
                <a:solidFill>
                  <a:srgbClr val="BD2027"/>
                </a:solidFill>
                <a:latin typeface="Arial"/>
                <a:cs typeface="Arial"/>
              </a:rPr>
              <a:t>Next</a:t>
            </a:r>
            <a:r>
              <a:rPr lang="it-IT" sz="2000" dirty="0">
                <a:solidFill>
                  <a:srgbClr val="BD2027"/>
                </a:solidFill>
                <a:latin typeface="Arial"/>
                <a:cs typeface="Arial"/>
              </a:rPr>
              <a:t> </a:t>
            </a:r>
            <a:r>
              <a:rPr lang="it-IT" sz="2000" dirty="0" err="1">
                <a:solidFill>
                  <a:srgbClr val="BD2027"/>
                </a:solidFill>
                <a:latin typeface="Arial"/>
                <a:cs typeface="Arial"/>
              </a:rPr>
              <a:t>steps</a:t>
            </a:r>
            <a:endParaRPr sz="20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1" name="Picture 16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89" name="Segnaposto testo 54"/>
          <p:cNvSpPr>
            <a:spLocks noGrp="1"/>
          </p:cNvSpPr>
          <p:nvPr>
            <p:ph type="body" sz="quarter" idx="43" hasCustomPrompt="1"/>
          </p:nvPr>
        </p:nvSpPr>
        <p:spPr>
          <a:xfrm>
            <a:off x="358143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90" name="Segnaposto testo 54"/>
          <p:cNvSpPr>
            <a:spLocks noGrp="1"/>
          </p:cNvSpPr>
          <p:nvPr>
            <p:ph type="body" sz="quarter" idx="44" hasCustomPrompt="1"/>
          </p:nvPr>
        </p:nvSpPr>
        <p:spPr>
          <a:xfrm>
            <a:off x="358144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91" name="Segnaposto testo 54"/>
          <p:cNvSpPr>
            <a:spLocks noGrp="1"/>
          </p:cNvSpPr>
          <p:nvPr>
            <p:ph type="body" sz="quarter" idx="45" hasCustomPrompt="1"/>
          </p:nvPr>
        </p:nvSpPr>
        <p:spPr>
          <a:xfrm>
            <a:off x="358106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92" name="Segnaposto testo 54"/>
          <p:cNvSpPr>
            <a:spLocks noGrp="1"/>
          </p:cNvSpPr>
          <p:nvPr>
            <p:ph type="body" sz="quarter" idx="46" hasCustomPrompt="1"/>
          </p:nvPr>
        </p:nvSpPr>
        <p:spPr>
          <a:xfrm>
            <a:off x="358144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3" name="Segnaposto testo 54"/>
          <p:cNvSpPr>
            <a:spLocks noGrp="1"/>
          </p:cNvSpPr>
          <p:nvPr>
            <p:ph type="body" sz="quarter" idx="47" hasCustomPrompt="1"/>
          </p:nvPr>
        </p:nvSpPr>
        <p:spPr>
          <a:xfrm>
            <a:off x="358106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04" name="Segnaposto testo 54"/>
          <p:cNvSpPr>
            <a:spLocks noGrp="1"/>
          </p:cNvSpPr>
          <p:nvPr>
            <p:ph type="body" sz="quarter" idx="48" hasCustomPrompt="1"/>
          </p:nvPr>
        </p:nvSpPr>
        <p:spPr>
          <a:xfrm>
            <a:off x="358144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5" name="Segnaposto testo 54"/>
          <p:cNvSpPr>
            <a:spLocks noGrp="1"/>
          </p:cNvSpPr>
          <p:nvPr>
            <p:ph type="body" sz="quarter" idx="49" hasCustomPrompt="1"/>
          </p:nvPr>
        </p:nvSpPr>
        <p:spPr>
          <a:xfrm>
            <a:off x="358106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06" name="Segnaposto testo 54"/>
          <p:cNvSpPr>
            <a:spLocks noGrp="1"/>
          </p:cNvSpPr>
          <p:nvPr>
            <p:ph type="body" sz="quarter" idx="50" hasCustomPrompt="1"/>
          </p:nvPr>
        </p:nvSpPr>
        <p:spPr>
          <a:xfrm>
            <a:off x="358144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7" name="Segnaposto testo 54"/>
          <p:cNvSpPr>
            <a:spLocks noGrp="1"/>
          </p:cNvSpPr>
          <p:nvPr>
            <p:ph type="body" sz="quarter" idx="51" hasCustomPrompt="1"/>
          </p:nvPr>
        </p:nvSpPr>
        <p:spPr>
          <a:xfrm>
            <a:off x="358106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08" name="Segnaposto testo 54"/>
          <p:cNvSpPr>
            <a:spLocks noGrp="1"/>
          </p:cNvSpPr>
          <p:nvPr>
            <p:ph type="body" sz="quarter" idx="52" hasCustomPrompt="1"/>
          </p:nvPr>
        </p:nvSpPr>
        <p:spPr>
          <a:xfrm>
            <a:off x="358144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9" name="Segnaposto testo 54"/>
          <p:cNvSpPr>
            <a:spLocks noGrp="1"/>
          </p:cNvSpPr>
          <p:nvPr>
            <p:ph type="body" sz="quarter" idx="53" hasCustomPrompt="1"/>
          </p:nvPr>
        </p:nvSpPr>
        <p:spPr>
          <a:xfrm>
            <a:off x="358106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10" name="Segnaposto testo 54"/>
          <p:cNvSpPr>
            <a:spLocks noGrp="1"/>
          </p:cNvSpPr>
          <p:nvPr>
            <p:ph type="body" sz="quarter" idx="54" hasCustomPrompt="1"/>
          </p:nvPr>
        </p:nvSpPr>
        <p:spPr>
          <a:xfrm>
            <a:off x="358144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1" name="Segnaposto testo 54"/>
          <p:cNvSpPr>
            <a:spLocks noGrp="1"/>
          </p:cNvSpPr>
          <p:nvPr>
            <p:ph type="body" sz="quarter" idx="55" hasCustomPrompt="1"/>
          </p:nvPr>
        </p:nvSpPr>
        <p:spPr>
          <a:xfrm>
            <a:off x="358106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12" name="Segnaposto testo 54"/>
          <p:cNvSpPr>
            <a:spLocks noGrp="1"/>
          </p:cNvSpPr>
          <p:nvPr>
            <p:ph type="body" sz="quarter" idx="56" hasCustomPrompt="1"/>
          </p:nvPr>
        </p:nvSpPr>
        <p:spPr>
          <a:xfrm>
            <a:off x="358144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3" name="Segnaposto testo 54"/>
          <p:cNvSpPr>
            <a:spLocks noGrp="1"/>
          </p:cNvSpPr>
          <p:nvPr>
            <p:ph type="body" sz="quarter" idx="57" hasCustomPrompt="1"/>
          </p:nvPr>
        </p:nvSpPr>
        <p:spPr>
          <a:xfrm>
            <a:off x="4613299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14" name="Segnaposto testo 54"/>
          <p:cNvSpPr>
            <a:spLocks noGrp="1"/>
          </p:cNvSpPr>
          <p:nvPr>
            <p:ph type="body" sz="quarter" idx="58" hasCustomPrompt="1"/>
          </p:nvPr>
        </p:nvSpPr>
        <p:spPr>
          <a:xfrm>
            <a:off x="4613300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5" name="Segnaposto testo 54"/>
          <p:cNvSpPr>
            <a:spLocks noGrp="1"/>
          </p:cNvSpPr>
          <p:nvPr>
            <p:ph type="body" sz="quarter" idx="59" hasCustomPrompt="1"/>
          </p:nvPr>
        </p:nvSpPr>
        <p:spPr>
          <a:xfrm>
            <a:off x="4613262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16" name="Segnaposto testo 54"/>
          <p:cNvSpPr>
            <a:spLocks noGrp="1"/>
          </p:cNvSpPr>
          <p:nvPr>
            <p:ph type="body" sz="quarter" idx="60" hasCustomPrompt="1"/>
          </p:nvPr>
        </p:nvSpPr>
        <p:spPr>
          <a:xfrm>
            <a:off x="4613300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7" name="Segnaposto testo 54"/>
          <p:cNvSpPr>
            <a:spLocks noGrp="1"/>
          </p:cNvSpPr>
          <p:nvPr>
            <p:ph type="body" sz="quarter" idx="61" hasCustomPrompt="1"/>
          </p:nvPr>
        </p:nvSpPr>
        <p:spPr>
          <a:xfrm>
            <a:off x="4613262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18" name="Segnaposto testo 54"/>
          <p:cNvSpPr>
            <a:spLocks noGrp="1"/>
          </p:cNvSpPr>
          <p:nvPr>
            <p:ph type="body" sz="quarter" idx="62" hasCustomPrompt="1"/>
          </p:nvPr>
        </p:nvSpPr>
        <p:spPr>
          <a:xfrm>
            <a:off x="4613300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9" name="Segnaposto testo 54"/>
          <p:cNvSpPr>
            <a:spLocks noGrp="1"/>
          </p:cNvSpPr>
          <p:nvPr>
            <p:ph type="body" sz="quarter" idx="63" hasCustomPrompt="1"/>
          </p:nvPr>
        </p:nvSpPr>
        <p:spPr>
          <a:xfrm>
            <a:off x="4613262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20" name="Segnaposto testo 54"/>
          <p:cNvSpPr>
            <a:spLocks noGrp="1"/>
          </p:cNvSpPr>
          <p:nvPr>
            <p:ph type="body" sz="quarter" idx="64" hasCustomPrompt="1"/>
          </p:nvPr>
        </p:nvSpPr>
        <p:spPr>
          <a:xfrm>
            <a:off x="4613300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1" name="Segnaposto testo 54"/>
          <p:cNvSpPr>
            <a:spLocks noGrp="1"/>
          </p:cNvSpPr>
          <p:nvPr>
            <p:ph type="body" sz="quarter" idx="65" hasCustomPrompt="1"/>
          </p:nvPr>
        </p:nvSpPr>
        <p:spPr>
          <a:xfrm>
            <a:off x="4613262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22" name="Segnaposto testo 54"/>
          <p:cNvSpPr>
            <a:spLocks noGrp="1"/>
          </p:cNvSpPr>
          <p:nvPr>
            <p:ph type="body" sz="quarter" idx="66" hasCustomPrompt="1"/>
          </p:nvPr>
        </p:nvSpPr>
        <p:spPr>
          <a:xfrm>
            <a:off x="4613300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3" name="Segnaposto testo 54"/>
          <p:cNvSpPr>
            <a:spLocks noGrp="1"/>
          </p:cNvSpPr>
          <p:nvPr>
            <p:ph type="body" sz="quarter" idx="67" hasCustomPrompt="1"/>
          </p:nvPr>
        </p:nvSpPr>
        <p:spPr>
          <a:xfrm>
            <a:off x="4613262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24" name="Segnaposto testo 54"/>
          <p:cNvSpPr>
            <a:spLocks noGrp="1"/>
          </p:cNvSpPr>
          <p:nvPr>
            <p:ph type="body" sz="quarter" idx="68" hasCustomPrompt="1"/>
          </p:nvPr>
        </p:nvSpPr>
        <p:spPr>
          <a:xfrm>
            <a:off x="4613300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5" name="Segnaposto testo 54"/>
          <p:cNvSpPr>
            <a:spLocks noGrp="1"/>
          </p:cNvSpPr>
          <p:nvPr>
            <p:ph type="body" sz="quarter" idx="69" hasCustomPrompt="1"/>
          </p:nvPr>
        </p:nvSpPr>
        <p:spPr>
          <a:xfrm>
            <a:off x="4613262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26" name="Segnaposto testo 54"/>
          <p:cNvSpPr>
            <a:spLocks noGrp="1"/>
          </p:cNvSpPr>
          <p:nvPr>
            <p:ph type="body" sz="quarter" idx="70" hasCustomPrompt="1"/>
          </p:nvPr>
        </p:nvSpPr>
        <p:spPr>
          <a:xfrm>
            <a:off x="4613300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783196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art + Numeric Highlight: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43571725-E33A-3149-9CA8-7E11E715B1CC}" type="datetime4">
              <a:rPr lang="it-IT" smtClean="0">
                <a:solidFill>
                  <a:srgbClr val="BD2027"/>
                </a:solidFill>
              </a:rPr>
              <a:pPr/>
              <a:t>6 giugno 2015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/>
            <a:r>
              <a:rPr lang="it-IT" smtClean="0">
                <a:solidFill>
                  <a:srgbClr val="BD2027"/>
                </a:solidFill>
              </a:rPr>
              <a:t>Presentation Title</a:t>
            </a:r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7" name="Segnaposto grafico 20"/>
          <p:cNvSpPr>
            <a:spLocks noGrp="1"/>
          </p:cNvSpPr>
          <p:nvPr>
            <p:ph type="chart" sz="quarter" idx="17"/>
          </p:nvPr>
        </p:nvSpPr>
        <p:spPr>
          <a:xfrm>
            <a:off x="347300" y="1682750"/>
            <a:ext cx="4125913" cy="437832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it-IT" dirty="0"/>
          </a:p>
        </p:txBody>
      </p:sp>
      <p:sp>
        <p:nvSpPr>
          <p:cNvPr id="20" name="Segnaposto testo 2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1682750"/>
            <a:ext cx="3976334" cy="1525588"/>
          </a:xfrm>
        </p:spPr>
        <p:txBody>
          <a:bodyPr numCol="1" spcCol="144000"/>
          <a:lstStyle>
            <a:lvl1pPr>
              <a:lnSpc>
                <a:spcPts val="6300"/>
              </a:lnSpc>
              <a:spcAft>
                <a:spcPts val="1800"/>
              </a:spcAft>
              <a:defRPr sz="7200" b="1" i="0" baseline="0">
                <a:solidFill>
                  <a:srgbClr val="BD0D22"/>
                </a:solidFill>
              </a:defRPr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it-IT" dirty="0" smtClean="0"/>
              <a:t>000,1%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8" hasCustomPrompt="1"/>
          </p:nvPr>
        </p:nvSpPr>
        <p:spPr>
          <a:xfrm>
            <a:off x="4648200" y="3367465"/>
            <a:ext cx="3962400" cy="2693610"/>
          </a:xfrm>
        </p:spPr>
        <p:txBody>
          <a:bodyPr/>
          <a:lstStyle>
            <a:lvl1pPr>
              <a:defRPr b="1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it-IT" dirty="0" smtClean="0"/>
              <a:t>Testo</a:t>
            </a:r>
          </a:p>
        </p:txBody>
      </p:sp>
      <p:pic>
        <p:nvPicPr>
          <p:cNvPr id="23" name="Immagine 2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5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11574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200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E9BCA795-6DB1-0248-99D5-883AF2D12726}" type="datetime4">
              <a:rPr lang="it-IT" smtClean="0">
                <a:solidFill>
                  <a:srgbClr val="BD2027"/>
                </a:solidFill>
              </a:rPr>
              <a:pPr/>
              <a:t>6 giugno 2015</a:t>
            </a:fld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  <p:sp>
        <p:nvSpPr>
          <p:cNvPr id="11" name="CasellaDiTesto 10"/>
          <p:cNvSpPr txBox="1"/>
          <p:nvPr userDrawn="1"/>
        </p:nvSpPr>
        <p:spPr>
          <a:xfrm>
            <a:off x="347301" y="3031067"/>
            <a:ext cx="8399832" cy="5078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200"/>
            <a:r>
              <a:rPr lang="it-IT" sz="3300" b="1" dirty="0" err="1">
                <a:solidFill>
                  <a:srgbClr val="BD2027"/>
                </a:solidFill>
              </a:rPr>
              <a:t>Thank</a:t>
            </a:r>
            <a:r>
              <a:rPr lang="it-IT" sz="3300" b="1" dirty="0">
                <a:solidFill>
                  <a:srgbClr val="BD2027"/>
                </a:solidFill>
              </a:rPr>
              <a:t> </a:t>
            </a:r>
            <a:r>
              <a:rPr lang="it-IT" sz="3300" b="1" dirty="0" err="1">
                <a:solidFill>
                  <a:srgbClr val="BD2027"/>
                </a:solidFill>
              </a:rPr>
              <a:t>You</a:t>
            </a:r>
            <a:r>
              <a:rPr lang="it-IT" sz="3300" b="1" dirty="0">
                <a:solidFill>
                  <a:srgbClr val="BD2027"/>
                </a:solidFill>
              </a:rPr>
              <a:t>.</a:t>
            </a:r>
          </a:p>
        </p:txBody>
      </p:sp>
      <p:sp>
        <p:nvSpPr>
          <p:cNvPr id="12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47300" y="5351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17" name="CasellaDiTesto 16"/>
          <p:cNvSpPr txBox="1"/>
          <p:nvPr userDrawn="1"/>
        </p:nvSpPr>
        <p:spPr>
          <a:xfrm>
            <a:off x="347301" y="4645123"/>
            <a:ext cx="4580465" cy="152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200"/>
            <a:r>
              <a:rPr lang="it-IT" sz="1000" b="1" dirty="0" err="1">
                <a:solidFill>
                  <a:srgbClr val="BD2027"/>
                </a:solidFill>
              </a:rPr>
              <a:t>Contacts</a:t>
            </a:r>
            <a:r>
              <a:rPr lang="it-IT" sz="1000" b="1" dirty="0">
                <a:solidFill>
                  <a:srgbClr val="BD2027"/>
                </a:solidFill>
              </a:rPr>
              <a:t>: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347300" y="5605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r>
              <a:rPr lang="it-IT" dirty="0" smtClean="0"/>
              <a:t> +39 / Fax </a:t>
            </a:r>
            <a:r>
              <a:rPr lang="it-IT" dirty="0" err="1" smtClean="0"/>
              <a:t>Number</a:t>
            </a:r>
            <a:r>
              <a:rPr lang="it-IT" dirty="0" smtClean="0"/>
              <a:t> +39 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5859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Website</a:t>
            </a:r>
          </a:p>
        </p:txBody>
      </p:sp>
      <p:sp>
        <p:nvSpPr>
          <p:cNvPr id="22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5097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23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347300" y="4838077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err="1" smtClean="0"/>
              <a:t>Department</a:t>
            </a:r>
            <a:endParaRPr lang="it-IT" dirty="0" smtClean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639955" y="5681830"/>
            <a:ext cx="307952" cy="30795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002932" y="5681830"/>
            <a:ext cx="307952" cy="3079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348557" y="5681830"/>
            <a:ext cx="307952" cy="30795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709906" y="5681830"/>
            <a:ext cx="307952" cy="30795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8426307" y="5681830"/>
            <a:ext cx="307952" cy="30795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71255" y="5681830"/>
            <a:ext cx="307952" cy="30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393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a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6D80EE89-5913-7647-8C31-0801FAD3084B}" type="datetime4">
              <a:rPr lang="it-IT" smtClean="0">
                <a:solidFill>
                  <a:srgbClr val="BD2027"/>
                </a:solidFill>
              </a:rPr>
              <a:pPr/>
              <a:t>6 giugno 2015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/>
            <a:r>
              <a:rPr lang="it-IT" smtClean="0">
                <a:solidFill>
                  <a:srgbClr val="BD2027"/>
                </a:solidFill>
              </a:rPr>
              <a:t>Presentation Title</a:t>
            </a:r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smtClean="0"/>
              <a:t>Back-Up</a:t>
            </a:r>
            <a:endParaRPr lang="it-IT" dirty="0"/>
          </a:p>
        </p:txBody>
      </p:sp>
      <p:sp>
        <p:nvSpPr>
          <p:cNvPr id="1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Back-Up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Back-Up Title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</p:spTree>
    <p:extLst>
      <p:ext uri="{BB962C8B-B14F-4D97-AF65-F5344CB8AC3E}">
        <p14:creationId xmlns:p14="http://schemas.microsoft.com/office/powerpoint/2010/main" xmlns="" val="243829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A03B9230-19A8-8540-840D-6775FFB41C6F}" type="datetime4">
              <a:rPr lang="it-IT" smtClean="0">
                <a:solidFill>
                  <a:srgbClr val="BD2027"/>
                </a:solidFill>
              </a:rPr>
              <a:pPr/>
              <a:t>6 giugno 2015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Section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/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Title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628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6407-1952-4E88-820D-5002488F2A92}" type="datetimeFigureOut">
              <a:rPr lang="en-US" smtClean="0"/>
              <a:pPr/>
              <a:t>6/6/2015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CD5B-8D0A-49D5-8BE6-D5B422505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7714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6407-1952-4E88-820D-5002488F2A92}" type="datetimeFigureOut">
              <a:rPr lang="en-US" smtClean="0"/>
              <a:pPr/>
              <a:t>6/6/2015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CD5B-8D0A-49D5-8BE6-D5B422505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8509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6407-1952-4E88-820D-5002488F2A92}" type="datetimeFigureOut">
              <a:rPr lang="en-US" smtClean="0"/>
              <a:pPr/>
              <a:t>6/6/2015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CD5B-8D0A-49D5-8BE6-D5B422505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7193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6407-1952-4E88-820D-5002488F2A92}" type="datetimeFigureOut">
              <a:rPr lang="en-US" smtClean="0"/>
              <a:pPr/>
              <a:t>6/6/2015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CD5B-8D0A-49D5-8BE6-D5B422505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1341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6407-1952-4E88-820D-5002488F2A92}" type="datetimeFigureOut">
              <a:rPr lang="en-US" smtClean="0"/>
              <a:pPr/>
              <a:t>6/6/2015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CD5B-8D0A-49D5-8BE6-D5B422505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6556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6407-1952-4E88-820D-5002488F2A92}" type="datetimeFigureOut">
              <a:rPr lang="en-US" smtClean="0"/>
              <a:pPr/>
              <a:t>6/6/2015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CD5B-8D0A-49D5-8BE6-D5B422505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9094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6407-1952-4E88-820D-5002488F2A92}" type="datetimeFigureOut">
              <a:rPr lang="en-US" smtClean="0"/>
              <a:pPr/>
              <a:t>6/6/2015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CD5B-8D0A-49D5-8BE6-D5B422505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913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6407-1952-4E88-820D-5002488F2A92}" type="datetimeFigureOut">
              <a:rPr lang="en-US" smtClean="0"/>
              <a:pPr/>
              <a:t>6/6/2015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CD5B-8D0A-49D5-8BE6-D5B422505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1764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6407-1952-4E88-820D-5002488F2A92}" type="datetimeFigureOut">
              <a:rPr lang="en-US" smtClean="0"/>
              <a:pPr/>
              <a:t>6/6/2015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CD5B-8D0A-49D5-8BE6-D5B422505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2616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6407-1952-4E88-820D-5002488F2A92}" type="datetimeFigureOut">
              <a:rPr lang="en-US" smtClean="0"/>
              <a:pPr/>
              <a:t>6/6/2015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CD5B-8D0A-49D5-8BE6-D5B422505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191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62FB5DAD-95EB-2446-9B8D-5B8A469D7762}" type="datetime4">
              <a:rPr lang="it-IT" smtClean="0">
                <a:solidFill>
                  <a:srgbClr val="BD2027"/>
                </a:solidFill>
              </a:rPr>
              <a:pPr/>
              <a:t>6 giugno 2015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4" y="716294"/>
            <a:ext cx="1335610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ct val="95825"/>
              </a:lnSpc>
              <a:spcBef>
                <a:spcPts val="10"/>
              </a:spcBef>
            </a:pPr>
            <a:r>
              <a:rPr lang="it-IT" sz="2000" dirty="0">
                <a:solidFill>
                  <a:srgbClr val="BD2027"/>
                </a:solidFill>
                <a:latin typeface="Arial"/>
                <a:cs typeface="Arial"/>
              </a:rPr>
              <a:t>Agenda</a:t>
            </a:r>
            <a:endParaRPr sz="20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57188" y="1224439"/>
            <a:ext cx="8382000" cy="4861256"/>
          </a:xfrm>
        </p:spPr>
        <p:txBody>
          <a:bodyPr bIns="0" numCol="2" spcCol="216000">
            <a:noAutofit/>
          </a:bodyPr>
          <a:lstStyle>
            <a:lvl1pPr marL="17145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baseline="0"/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baseline="0"/>
            </a:lvl2pPr>
            <a:lvl3pPr marL="5400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baseline="0"/>
            </a:lvl3pPr>
            <a:lvl4pPr marL="7344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baseline="0"/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defRPr sz="12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5856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6407-1952-4E88-820D-5002488F2A92}" type="datetimeFigureOut">
              <a:rPr lang="en-US" smtClean="0"/>
              <a:pPr/>
              <a:t>6/6/2015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CD5B-8D0A-49D5-8BE6-D5B422505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783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CED1072C-08EA-7544-8354-9ABA248B0FB6}" type="datetime4">
              <a:rPr lang="it-IT" smtClean="0">
                <a:solidFill>
                  <a:srgbClr val="BD2027"/>
                </a:solidFill>
              </a:rPr>
              <a:pPr/>
              <a:t>6 giugno 2015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Segnaposto contenuto 2"/>
          <p:cNvSpPr>
            <a:spLocks noGrp="1"/>
          </p:cNvSpPr>
          <p:nvPr>
            <p:ph sz="quarter" idx="15"/>
          </p:nvPr>
        </p:nvSpPr>
        <p:spPr>
          <a:xfrm>
            <a:off x="347663" y="1682750"/>
            <a:ext cx="8391525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7887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CC71D78F-7FDF-604A-AEFD-DD920B7AA314}" type="datetime4">
              <a:rPr lang="it-IT" smtClean="0">
                <a:solidFill>
                  <a:srgbClr val="BD2027"/>
                </a:solidFill>
              </a:rPr>
              <a:pPr/>
              <a:t>6 giugno 2015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2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numCol="2" spcCol="18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3002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60CEE1C3-FE3D-B94F-929F-E8C400EC6DC5}" type="datetime4">
              <a:rPr lang="it-IT" smtClean="0">
                <a:solidFill>
                  <a:srgbClr val="BD2027"/>
                </a:solidFill>
              </a:rPr>
              <a:pPr/>
              <a:t>6 giugno 2015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0" indent="-180000">
              <a:lnSpc>
                <a:spcPts val="1600"/>
              </a:lnSpc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000" baseline="0"/>
            </a:lvl2pPr>
            <a:lvl3pPr marL="0" indent="-180000">
              <a:buFont typeface="Arial"/>
              <a:buChar char="•"/>
              <a:defRPr sz="1000"/>
            </a:lvl3pPr>
            <a:lvl4pPr marL="0" indent="-180000">
              <a:defRPr sz="1000"/>
            </a:lvl4pPr>
            <a:lvl5pPr marL="0" indent="-180000">
              <a:buFont typeface="Arial"/>
              <a:buChar char="•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2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467208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tem +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6EC66330-A9FA-9243-A32F-99BD6DB6B492}" type="datetime4">
              <a:rPr lang="it-IT" smtClean="0">
                <a:solidFill>
                  <a:srgbClr val="BD2027"/>
                </a:solidFill>
              </a:rPr>
              <a:pPr/>
              <a:t>6 giugno 2015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347663" y="4758685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347300" y="4758685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</a:endParaRPr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7" name="Segnaposto contenuto 4"/>
          <p:cNvSpPr>
            <a:spLocks noGrp="1"/>
          </p:cNvSpPr>
          <p:nvPr>
            <p:ph sz="quarter" idx="21"/>
          </p:nvPr>
        </p:nvSpPr>
        <p:spPr>
          <a:xfrm>
            <a:off x="347663" y="1682750"/>
            <a:ext cx="8391525" cy="2976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26342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 1 + Ite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82E864DB-2452-B547-836C-B552F8EE2180}" type="datetime4">
              <a:rPr lang="it-IT" smtClean="0">
                <a:solidFill>
                  <a:srgbClr val="BD2027"/>
                </a:solidFill>
              </a:rPr>
              <a:pPr/>
              <a:t>6 giugno 2015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/>
            <a:r>
              <a:rPr lang="it-IT" smtClean="0">
                <a:solidFill>
                  <a:srgbClr val="BD2027"/>
                </a:solidFill>
              </a:rPr>
              <a:t>Presentation Title</a:t>
            </a:r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20"/>
          </p:nvPr>
        </p:nvSpPr>
        <p:spPr>
          <a:xfrm>
            <a:off x="347663" y="1682750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21" name="Rettangolo 20"/>
          <p:cNvSpPr/>
          <p:nvPr userDrawn="1"/>
        </p:nvSpPr>
        <p:spPr>
          <a:xfrm>
            <a:off x="347300" y="1682750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</a:endParaRPr>
          </a:p>
        </p:txBody>
      </p:sp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20" name="Segnaposto contenuto 2"/>
          <p:cNvSpPr>
            <a:spLocks noGrp="1"/>
          </p:cNvSpPr>
          <p:nvPr>
            <p:ph sz="quarter" idx="22"/>
          </p:nvPr>
        </p:nvSpPr>
        <p:spPr>
          <a:xfrm>
            <a:off x="347663" y="3084513"/>
            <a:ext cx="8391525" cy="2976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67914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 + Item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80151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0963D586-4C06-5F47-87D8-09FFD804055F}" type="datetime4">
              <a:rPr lang="it-IT" smtClean="0">
                <a:solidFill>
                  <a:srgbClr val="BD2027"/>
                </a:solidFill>
              </a:rPr>
              <a:pPr/>
              <a:t>6 giugno 2015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/>
            <a:r>
              <a:rPr lang="it-IT" smtClean="0">
                <a:solidFill>
                  <a:srgbClr val="BD2027"/>
                </a:solidFill>
              </a:rPr>
              <a:t>Presentation Title</a:t>
            </a:r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4132303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3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5" name="Segnaposto contenuto 2"/>
          <p:cNvSpPr>
            <a:spLocks noGrp="1"/>
          </p:cNvSpPr>
          <p:nvPr>
            <p:ph sz="quarter" idx="17"/>
          </p:nvPr>
        </p:nvSpPr>
        <p:spPr>
          <a:xfrm>
            <a:off x="4613275" y="1682750"/>
            <a:ext cx="4125913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04684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080001" y="6356350"/>
            <a:ext cx="1320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r>
              <a:rPr lang="sr-Latn-RS" dirty="0" smtClean="0">
                <a:solidFill>
                  <a:prstClr val="white">
                    <a:lumMod val="50000"/>
                  </a:prstClr>
                </a:solidFill>
              </a:rPr>
              <a:t>20.05.2015.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66544" y="6356350"/>
            <a:ext cx="420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fld id="{C465A074-71B0-1C47-A455-7677837C124E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 defTabSz="457200"/>
              <a:t>‹#›</a:t>
            </a:fld>
            <a:endParaRPr lang="it-IT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65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2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Clr>
          <a:schemeClr val="tx2"/>
        </a:buClr>
        <a:buFont typeface="Wingdings" charset="2"/>
        <a:buChar char="§"/>
        <a:defRPr sz="1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44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108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Wingdings" charset="2"/>
        <a:buChar char="Ø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46407-1952-4E88-820D-5002488F2A92}" type="datetimeFigureOut">
              <a:rPr lang="en-US" smtClean="0"/>
              <a:pPr/>
              <a:t>6/6/2015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9CD5B-8D0A-49D5-8BE6-D5B422505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53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google.cz/url?sa=i&amp;rct=j&amp;q=&amp;esrc=s&amp;frm=1&amp;source=images&amp;cd=&amp;cad=rja&amp;uact=8&amp;ved=0CAcQjRw&amp;url=http://mapsof.net/map/romania-flag-map&amp;ei=-qJxVaLVGsS7ygOK5oDYDA&amp;bvm=bv.95039771,d.bGQ&amp;psig=AFQjCNFNO1simDoX2VSxN-yXLt32a2plNA&amp;ust=1433597011344451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frm=1&amp;source=images&amp;cd=&amp;cad=rja&amp;uact=8&amp;ved=0CAcQjRw&amp;url=http://commons.wikimedia.org/wiki/File:Turkish-flag.svg&amp;ei=46lxVc2uEKT_ygP944HgBQ&amp;bvm=bv.95039771,d.bGQ&amp;psig=AFQjCNFXKkhCqEXJELlM_wTYXOWCAH3Eaw&amp;ust=143359877849223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640960" cy="5616624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3600" dirty="0" smtClean="0"/>
              <a:t>OSIGURANJE PRIRODNIH NEPOGODA U REGIONU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NATURAL HAZARDS INSURANCE  IN THE REGION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 err="1" smtClean="0"/>
              <a:t>Prezentuje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sr-Latn-CS" sz="2000" dirty="0" smtClean="0"/>
              <a:t>Boško Petrović, </a:t>
            </a:r>
            <a:br>
              <a:rPr lang="sr-Latn-CS" sz="2000" dirty="0" smtClean="0"/>
            </a:br>
            <a:r>
              <a:rPr lang="sr-Latn-CS" sz="2000" dirty="0" smtClean="0"/>
              <a:t>generalni direktor Generali Reosiguranja Srbija</a:t>
            </a: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</a:rPr>
              <a:t>XIII ME</a:t>
            </a:r>
            <a:r>
              <a:rPr lang="sr-Latn-RS" sz="1400" i="1" dirty="0">
                <a:solidFill>
                  <a:schemeClr val="accent6">
                    <a:lumMod val="75000"/>
                  </a:schemeClr>
                </a:solidFill>
              </a:rPr>
              <a:t>Đ</a:t>
            </a: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</a:rPr>
              <a:t>UNARODNI </a:t>
            </a:r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</a:rPr>
              <a:t>SIMPOZIJUM</a:t>
            </a:r>
            <a:r>
              <a:rPr lang="sr-Latn-CS" sz="1400" i="1" dirty="0" smtClean="0">
                <a:solidFill>
                  <a:schemeClr val="accent6">
                    <a:lumMod val="75000"/>
                  </a:schemeClr>
                </a:solidFill>
              </a:rPr>
              <a:t> „</a:t>
            </a:r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</a:rPr>
              <a:t>UPRAVLJANJE </a:t>
            </a: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</a:rPr>
              <a:t>KATASTROFALNIM RIZICIMA I ODRŽIVI </a:t>
            </a:r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</a:rPr>
              <a:t>RAZVOJ</a:t>
            </a:r>
            <a:r>
              <a:rPr lang="sr-Latn-CS" sz="1400" i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br>
              <a:rPr lang="sr-Latn-CS" sz="14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i="1" dirty="0" err="1">
                <a:solidFill>
                  <a:schemeClr val="accent6">
                    <a:lumMod val="75000"/>
                  </a:schemeClr>
                </a:solidFill>
              </a:rPr>
              <a:t>Aran</a:t>
            </a:r>
            <a:r>
              <a:rPr lang="sr-Latn-RS" sz="1400" i="1" dirty="0">
                <a:solidFill>
                  <a:schemeClr val="accent6">
                    <a:lumMod val="75000"/>
                  </a:schemeClr>
                </a:solidFill>
              </a:rPr>
              <a:t>đelovac</a:t>
            </a: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</a:rPr>
              <a:t>, Hotel „</a:t>
            </a:r>
            <a:r>
              <a:rPr lang="en-US" sz="1400" i="1" dirty="0" err="1">
                <a:solidFill>
                  <a:schemeClr val="accent6">
                    <a:lumMod val="75000"/>
                  </a:schemeClr>
                </a:solidFill>
              </a:rPr>
              <a:t>Izvor</a:t>
            </a: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</a:rPr>
              <a:t>”, </a:t>
            </a:r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</a:rPr>
              <a:t>05</a:t>
            </a:r>
            <a:r>
              <a:rPr lang="sr-Latn-CS" sz="1400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</a:rPr>
              <a:t>-07</a:t>
            </a: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1400" i="1" dirty="0" err="1">
                <a:solidFill>
                  <a:schemeClr val="accent6">
                    <a:lumMod val="75000"/>
                  </a:schemeClr>
                </a:solidFill>
              </a:rPr>
              <a:t>jun</a:t>
            </a: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</a:rPr>
              <a:t> 201</a:t>
            </a:r>
            <a:r>
              <a:rPr lang="sr-Latn-CS" sz="1400" i="1" dirty="0">
                <a:solidFill>
                  <a:schemeClr val="accent6">
                    <a:lumMod val="75000"/>
                  </a:schemeClr>
                </a:solidFill>
              </a:rPr>
              <a:t>5.</a:t>
            </a: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1400" i="1" dirty="0">
                <a:solidFill>
                  <a:schemeClr val="accent6">
                    <a:lumMod val="75000"/>
                  </a:schemeClr>
                </a:solidFill>
              </a:rPr>
            </a:b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xmlns="" val="23178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10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9770" y="476672"/>
            <a:ext cx="8386686" cy="557458"/>
          </a:xfrm>
        </p:spPr>
        <p:txBody>
          <a:bodyPr anchor="t"/>
          <a:lstStyle/>
          <a:p>
            <a:r>
              <a:rPr lang="en-GB" b="1" dirty="0" smtClean="0"/>
              <a:t>Pool triggers: </a:t>
            </a:r>
            <a:r>
              <a:rPr lang="en-US" b="1" dirty="0"/>
              <a:t>Actual loss </a:t>
            </a:r>
            <a:r>
              <a:rPr lang="en-US" b="1" dirty="0" smtClean="0"/>
              <a:t>Vs </a:t>
            </a:r>
            <a:r>
              <a:rPr lang="en-GB" b="1" dirty="0"/>
              <a:t>Parametric 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067944" y="1193953"/>
            <a:ext cx="0" cy="4726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platzhalter 2"/>
          <p:cNvSpPr txBox="1">
            <a:spLocks/>
          </p:cNvSpPr>
          <p:nvPr/>
        </p:nvSpPr>
        <p:spPr bwMode="auto">
          <a:xfrm>
            <a:off x="293841" y="1375372"/>
            <a:ext cx="3708599" cy="436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marL="350100" indent="-3429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+mj-lt"/>
              <a:buAutoNum type="arabicPeriod"/>
              <a:defRPr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6987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0738" indent="-27622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13" indent="-27622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28763" indent="-265113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" indent="0">
              <a:buNone/>
            </a:pPr>
            <a:r>
              <a:rPr lang="en-US" b="1" dirty="0"/>
              <a:t>Actual loss sustained</a:t>
            </a:r>
            <a:endParaRPr lang="de-DE" b="1" dirty="0"/>
          </a:p>
          <a:p>
            <a:pPr marL="3501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800" b="1" i="0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	</a:t>
            </a: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Advantage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:</a:t>
            </a:r>
          </a:p>
          <a:p>
            <a:pPr marL="5593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Fair</a:t>
            </a:r>
          </a:p>
          <a:p>
            <a:pPr marL="5593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No base risk</a:t>
            </a:r>
          </a:p>
          <a:p>
            <a:pPr marL="5593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Loss adequate indemnification, subject to capacity</a:t>
            </a:r>
          </a:p>
          <a:p>
            <a:pPr marL="542925" marR="0" lvl="1" indent="-269875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 </a:t>
            </a: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Disadvantage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:</a:t>
            </a:r>
          </a:p>
          <a:p>
            <a:pPr marL="542925" marR="0" lvl="1" indent="-269875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Time consuming to establish the ultimate loss</a:t>
            </a:r>
          </a:p>
          <a:p>
            <a:pPr marL="542925" marR="0" lvl="1" indent="-269875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High degree of administration</a:t>
            </a:r>
          </a:p>
          <a:p>
            <a:pPr marL="3501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  <a:p>
            <a:pPr marL="3501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  <a:p>
            <a:pPr marL="3501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  <a:p>
            <a:pPr marL="3501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11" name="Textplatzhalter 2"/>
          <p:cNvSpPr txBox="1">
            <a:spLocks/>
          </p:cNvSpPr>
          <p:nvPr/>
        </p:nvSpPr>
        <p:spPr bwMode="auto">
          <a:xfrm>
            <a:off x="4632568" y="1375372"/>
            <a:ext cx="3708599" cy="436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50100" indent="-3429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+mj-lt"/>
              <a:buAutoNum type="arabicPeriod"/>
              <a:defRPr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6987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0738" indent="-27622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13" indent="-27622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28763" indent="-265113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" indent="0">
              <a:buNone/>
            </a:pPr>
            <a:r>
              <a:rPr lang="en-GB" b="1" dirty="0"/>
              <a:t>Parametric </a:t>
            </a:r>
            <a:r>
              <a:rPr lang="en-GB" b="1" dirty="0" smtClean="0"/>
              <a:t>trigger</a:t>
            </a:r>
          </a:p>
          <a:p>
            <a:pPr marL="7200" indent="0">
              <a:buNone/>
            </a:pPr>
            <a:r>
              <a:rPr lang="en-GB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Advantage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559350" lvl="1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Quick compensation</a:t>
            </a:r>
          </a:p>
          <a:p>
            <a:pPr marL="559350" lvl="1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Low administration (post loss)</a:t>
            </a:r>
          </a:p>
          <a:p>
            <a:pPr marL="559350" lvl="1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Limited moral hazard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None/>
              <a:defRPr/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Disadvantage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Based on “synthetic” trigger, irrespective of actual loss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Gauging station may not record the required amplitude, despite a significant loss elsewhere </a:t>
            </a:r>
          </a:p>
          <a:p>
            <a:pPr marL="3501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  <a:p>
            <a:pPr marL="3501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  <a:p>
            <a:pPr marL="3501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  <a:p>
            <a:pPr marL="3501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83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11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 b="1" dirty="0"/>
              <a:t>Insured </a:t>
            </a:r>
            <a:r>
              <a:rPr lang="en-US" b="1" dirty="0" smtClean="0"/>
              <a:t>perils</a:t>
            </a:r>
            <a:r>
              <a:rPr lang="sr-Latn-RS" b="1" dirty="0" smtClean="0"/>
              <a:t>: </a:t>
            </a:r>
            <a:r>
              <a:rPr lang="en-US" b="1" dirty="0" smtClean="0"/>
              <a:t>Single </a:t>
            </a:r>
            <a:r>
              <a:rPr lang="en-US" b="1" dirty="0" err="1"/>
              <a:t>NatCat</a:t>
            </a:r>
            <a:r>
              <a:rPr lang="en-US" b="1" dirty="0"/>
              <a:t> perils vs. multi </a:t>
            </a:r>
            <a:r>
              <a:rPr lang="en-US" b="1" dirty="0" err="1"/>
              <a:t>NatCat</a:t>
            </a:r>
            <a:r>
              <a:rPr lang="en-US" b="1" dirty="0"/>
              <a:t> perils</a:t>
            </a:r>
          </a:p>
        </p:txBody>
      </p:sp>
      <p:sp>
        <p:nvSpPr>
          <p:cNvPr id="7" name="Textplatzhalter 2"/>
          <p:cNvSpPr txBox="1">
            <a:spLocks/>
          </p:cNvSpPr>
          <p:nvPr/>
        </p:nvSpPr>
        <p:spPr bwMode="auto">
          <a:xfrm>
            <a:off x="287339" y="1507323"/>
            <a:ext cx="3636589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350100" indent="-3429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+mj-lt"/>
              <a:buAutoNum type="arabicPeriod"/>
              <a:defRPr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6987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0738" indent="-27622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13" indent="-27622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28763" indent="-265113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/>
              <a:t>Single </a:t>
            </a:r>
            <a:r>
              <a:rPr lang="en-US" b="1" dirty="0" err="1"/>
              <a:t>NatCat</a:t>
            </a:r>
            <a:r>
              <a:rPr lang="en-US" b="1" dirty="0"/>
              <a:t> peril </a:t>
            </a:r>
            <a:r>
              <a:rPr lang="sr-Latn-RS" b="1" dirty="0"/>
              <a:t> </a:t>
            </a:r>
            <a:r>
              <a:rPr lang="sr-Latn-RS" b="1" dirty="0" smtClean="0"/>
              <a:t>                 </a:t>
            </a:r>
            <a:r>
              <a:rPr lang="en-US" b="1" dirty="0" smtClean="0"/>
              <a:t>(</a:t>
            </a:r>
            <a:r>
              <a:rPr lang="en-US" b="1" dirty="0"/>
              <a:t>e.g. EQ only</a:t>
            </a:r>
            <a:r>
              <a:rPr lang="en-US" b="1" dirty="0" smtClean="0"/>
              <a:t>)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Advantage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:</a:t>
            </a:r>
          </a:p>
          <a:p>
            <a:pPr marL="5593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Simple modeling and premium calculation</a:t>
            </a:r>
          </a:p>
          <a:p>
            <a:pPr marL="5593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High transparency</a:t>
            </a:r>
          </a:p>
          <a:p>
            <a:pPr marL="542925" marR="0" lvl="1" indent="-269875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 </a:t>
            </a: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Disadvantage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: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No diversification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Possible anti-selection</a:t>
            </a:r>
          </a:p>
          <a:p>
            <a:pPr marL="3501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  <a:p>
            <a:pPr marL="3501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  <a:p>
            <a:pPr marL="3501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1585708"/>
            <a:ext cx="4181432" cy="443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100" indent="-342900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b="1" dirty="0" err="1">
                <a:solidFill>
                  <a:srgbClr val="C00000"/>
                </a:solidFill>
              </a:rPr>
              <a:t>Multy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NatCat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perils</a:t>
            </a:r>
            <a:r>
              <a:rPr lang="sr-Latn-RS" b="1" dirty="0" smtClean="0">
                <a:solidFill>
                  <a:srgbClr val="C00000"/>
                </a:solidFill>
              </a:rPr>
              <a:t>                    </a:t>
            </a:r>
            <a:r>
              <a:rPr lang="en-US" b="1" dirty="0" smtClean="0">
                <a:solidFill>
                  <a:srgbClr val="C00000"/>
                </a:solidFill>
              </a:rPr>
              <a:t>   </a:t>
            </a:r>
            <a:r>
              <a:rPr lang="sr-Latn-R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en-US" b="1" dirty="0">
                <a:solidFill>
                  <a:srgbClr val="C00000"/>
                </a:solidFill>
              </a:rPr>
              <a:t>e.g. EQ + Flood + Storm + </a:t>
            </a:r>
            <a:r>
              <a:rPr lang="sr-Latn-RS" b="1" dirty="0" smtClean="0">
                <a:solidFill>
                  <a:srgbClr val="C00000"/>
                </a:solidFill>
              </a:rPr>
              <a:t>etc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sr-Latn-CS" b="1" dirty="0">
              <a:solidFill>
                <a:srgbClr val="C00000"/>
              </a:solidFill>
            </a:endParaRPr>
          </a:p>
          <a:p>
            <a:pPr marL="350100" indent="-342900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b="1" u="sng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Advantage</a:t>
            </a: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:</a:t>
            </a:r>
          </a:p>
          <a:p>
            <a:pPr marL="559350" lvl="1" indent="-2857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Wide scope of cover</a:t>
            </a:r>
          </a:p>
          <a:p>
            <a:pPr marL="559350" lvl="1" indent="-2857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Increased diversification</a:t>
            </a:r>
          </a:p>
          <a:p>
            <a:pPr marL="559350" lvl="1" indent="-2857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Reduced anti-selection</a:t>
            </a:r>
          </a:p>
          <a:p>
            <a:pPr marL="542925" lvl="1" indent="-269875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 </a:t>
            </a:r>
            <a:r>
              <a:rPr lang="en-US" b="1" u="sng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Disadvantage</a:t>
            </a: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:</a:t>
            </a:r>
          </a:p>
          <a:p>
            <a:pPr marL="558800" lvl="1" indent="-2857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Complex modeling</a:t>
            </a:r>
          </a:p>
          <a:p>
            <a:pPr marL="558800" lvl="1" indent="-2857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Lack of transparency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067944" y="1556792"/>
            <a:ext cx="0" cy="4726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367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12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9770" y="476672"/>
            <a:ext cx="8386686" cy="557458"/>
          </a:xfrm>
        </p:spPr>
        <p:txBody>
          <a:bodyPr anchor="t"/>
          <a:lstStyle/>
          <a:p>
            <a:r>
              <a:rPr lang="en-US" b="1" dirty="0" smtClean="0"/>
              <a:t>Insured </a:t>
            </a:r>
            <a:r>
              <a:rPr lang="sr-Latn-RS" b="1" dirty="0" smtClean="0"/>
              <a:t>objects: Buildings</a:t>
            </a:r>
            <a:r>
              <a:rPr lang="en-US" b="1" dirty="0"/>
              <a:t> vs. Buildings and contents</a:t>
            </a:r>
          </a:p>
        </p:txBody>
      </p:sp>
      <p:sp>
        <p:nvSpPr>
          <p:cNvPr id="7" name="Textplatzhalter 2"/>
          <p:cNvSpPr txBox="1">
            <a:spLocks/>
          </p:cNvSpPr>
          <p:nvPr/>
        </p:nvSpPr>
        <p:spPr bwMode="auto">
          <a:xfrm>
            <a:off x="280147" y="1412776"/>
            <a:ext cx="3636589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350100" indent="-3429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+mj-lt"/>
              <a:buAutoNum type="arabicPeriod"/>
              <a:defRPr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6987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0738" indent="-27622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13" indent="-27622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28763" indent="-265113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" indent="0">
              <a:buNone/>
            </a:pPr>
            <a:r>
              <a:rPr lang="en-US" b="1" dirty="0"/>
              <a:t>Buildings </a:t>
            </a:r>
            <a:r>
              <a:rPr lang="sr-Latn-RS" b="1" dirty="0"/>
              <a:t> </a:t>
            </a:r>
            <a:r>
              <a:rPr lang="sr-Latn-RS" b="1" dirty="0" smtClean="0"/>
              <a:t>only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Advantage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:</a:t>
            </a:r>
          </a:p>
          <a:p>
            <a:pPr marL="5593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Simple modeling and premium calculation</a:t>
            </a:r>
          </a:p>
          <a:p>
            <a:pPr marL="5593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High transparency</a:t>
            </a:r>
          </a:p>
          <a:p>
            <a:pPr marL="542925" marR="0" lvl="1" indent="-269875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 </a:t>
            </a: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Disadvantage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: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No diversification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Possible anti-selection</a:t>
            </a:r>
          </a:p>
          <a:p>
            <a:pPr marL="3501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  <a:p>
            <a:pPr marL="3501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  <a:p>
            <a:pPr marL="3501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  <a:p>
            <a:pPr marL="3501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1291458"/>
            <a:ext cx="3960440" cy="525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100" indent="-342900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b="1" dirty="0">
                <a:solidFill>
                  <a:srgbClr val="C00000"/>
                </a:solidFill>
              </a:rPr>
              <a:t>Buildings and contents</a:t>
            </a:r>
            <a:endParaRPr lang="de-DE" b="1" dirty="0">
              <a:solidFill>
                <a:srgbClr val="C00000"/>
              </a:solidFill>
            </a:endParaRPr>
          </a:p>
          <a:p>
            <a:pPr marL="350100" lvl="0" indent="-342900">
              <a:lnSpc>
                <a:spcPct val="120000"/>
              </a:lnSpc>
              <a:spcBef>
                <a:spcPts val="1200"/>
              </a:spcBef>
              <a:defRPr/>
            </a:pPr>
            <a:r>
              <a:rPr lang="en-GB" b="1" u="sng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Advantage</a:t>
            </a:r>
            <a:r>
              <a:rPr lang="en-GB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:</a:t>
            </a:r>
          </a:p>
          <a:p>
            <a:pPr marL="559350" lvl="1" indent="-2857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GB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Comprehensive cover for private individuals</a:t>
            </a:r>
          </a:p>
          <a:p>
            <a:pPr marL="559350" lvl="1" indent="-2857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GB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Large collective</a:t>
            </a:r>
          </a:p>
          <a:p>
            <a:pPr marL="542925" lvl="1" indent="-269875">
              <a:lnSpc>
                <a:spcPct val="120000"/>
              </a:lnSpc>
              <a:spcBef>
                <a:spcPts val="1200"/>
              </a:spcBef>
              <a:defRPr/>
            </a:pPr>
            <a:r>
              <a:rPr lang="en-GB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 </a:t>
            </a:r>
            <a:r>
              <a:rPr lang="en-GB" b="1" u="sng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Disadvantage</a:t>
            </a:r>
            <a:r>
              <a:rPr lang="en-GB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:</a:t>
            </a:r>
          </a:p>
          <a:p>
            <a:pPr marL="558800" lvl="1" indent="-2857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GB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Increased loss potential</a:t>
            </a:r>
          </a:p>
          <a:p>
            <a:pPr marL="558800" lvl="1" indent="-2857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GB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Higher premium for individuals</a:t>
            </a:r>
          </a:p>
          <a:p>
            <a:pPr marL="558800" lvl="1" indent="-2857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GB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Lack of interest to insure contents</a:t>
            </a:r>
          </a:p>
          <a:p>
            <a:pPr marL="558800" lvl="1" indent="-2857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GB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Increased administration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067944" y="1318234"/>
            <a:ext cx="0" cy="4726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198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13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9770" y="476672"/>
            <a:ext cx="8386686" cy="557458"/>
          </a:xfrm>
        </p:spPr>
        <p:txBody>
          <a:bodyPr anchor="t"/>
          <a:lstStyle/>
          <a:p>
            <a:r>
              <a:rPr lang="en-US" b="1" dirty="0" smtClean="0"/>
              <a:t>Segmentation: </a:t>
            </a:r>
            <a:r>
              <a:rPr lang="en-GB" b="1" dirty="0"/>
              <a:t>Private  </a:t>
            </a:r>
            <a:r>
              <a:rPr lang="en-GB" b="1" dirty="0" smtClean="0"/>
              <a:t>Vs Commercial/Industry</a:t>
            </a:r>
            <a:endParaRPr lang="en-US" b="1" dirty="0"/>
          </a:p>
        </p:txBody>
      </p:sp>
      <p:sp>
        <p:nvSpPr>
          <p:cNvPr id="7" name="Textplatzhalter 2"/>
          <p:cNvSpPr txBox="1">
            <a:spLocks/>
          </p:cNvSpPr>
          <p:nvPr/>
        </p:nvSpPr>
        <p:spPr bwMode="auto">
          <a:xfrm>
            <a:off x="280147" y="1484784"/>
            <a:ext cx="3636589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350100" indent="-3429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+mj-lt"/>
              <a:buAutoNum type="arabicPeriod"/>
              <a:defRPr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6987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0738" indent="-27622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13" indent="-27622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28763" indent="-265113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" indent="0">
              <a:buNone/>
            </a:pPr>
            <a:r>
              <a:rPr lang="en-US" b="1" dirty="0" smtClean="0"/>
              <a:t>Private</a:t>
            </a:r>
            <a:r>
              <a:rPr lang="sr-Latn-RS" b="1" dirty="0" smtClean="0"/>
              <a:t> only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lang="en-GB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Advantage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559350" lvl="1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Protection of human population</a:t>
            </a:r>
          </a:p>
          <a:p>
            <a:pPr marL="559350" lvl="1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 level of transparency</a:t>
            </a:r>
          </a:p>
          <a:p>
            <a:pPr lvl="1" eaLnBrk="1" fontAlgn="auto" hangingPunct="1">
              <a:spcAft>
                <a:spcPts val="0"/>
              </a:spcAft>
              <a:buNone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Disadvantage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Limited compensation compared to overall loss</a:t>
            </a:r>
          </a:p>
          <a:p>
            <a:pPr marL="3501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  <a:p>
            <a:pPr marL="3501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  <a:p>
            <a:pPr marL="3501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  <a:p>
            <a:pPr marL="3501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1439711"/>
            <a:ext cx="3960440" cy="443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100" indent="-342900">
              <a:lnSpc>
                <a:spcPct val="120000"/>
              </a:lnSpc>
              <a:spcBef>
                <a:spcPts val="1200"/>
              </a:spcBef>
              <a:defRPr/>
            </a:pPr>
            <a:r>
              <a:rPr lang="en-GB" b="1" dirty="0">
                <a:solidFill>
                  <a:srgbClr val="C00000"/>
                </a:solidFill>
              </a:rPr>
              <a:t>Commercial / </a:t>
            </a:r>
            <a:r>
              <a:rPr lang="en-GB" b="1" dirty="0" smtClean="0">
                <a:solidFill>
                  <a:srgbClr val="C00000"/>
                </a:solidFill>
              </a:rPr>
              <a:t>Industry</a:t>
            </a:r>
            <a:endParaRPr lang="sr-Latn-CS" b="1" dirty="0">
              <a:solidFill>
                <a:srgbClr val="C00000"/>
              </a:solidFill>
            </a:endParaRPr>
          </a:p>
          <a:p>
            <a:pPr marL="350100" indent="-342900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b="1" u="sng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Advantage</a:t>
            </a: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:</a:t>
            </a:r>
          </a:p>
          <a:p>
            <a:pPr marL="559350" lvl="1" indent="-2857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Huge risk collective</a:t>
            </a:r>
          </a:p>
          <a:p>
            <a:pPr marL="559350" lvl="1" indent="-2857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High level of compensation for incurred losses</a:t>
            </a:r>
          </a:p>
          <a:p>
            <a:pPr marL="542925" lvl="1" indent="-269875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 </a:t>
            </a:r>
            <a:r>
              <a:rPr lang="en-US" b="1" u="sng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Disadvantage</a:t>
            </a: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:</a:t>
            </a:r>
          </a:p>
          <a:p>
            <a:pPr marL="558800" lvl="1" indent="-2857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Complex modeling</a:t>
            </a:r>
          </a:p>
          <a:p>
            <a:pPr marL="558800" lvl="1" indent="-2857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Complex premium calculation</a:t>
            </a:r>
          </a:p>
          <a:p>
            <a:pPr marL="558800" lvl="1" indent="-2857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Lack of transparency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067944" y="1295702"/>
            <a:ext cx="0" cy="4726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456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14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61778" y="128367"/>
            <a:ext cx="8386686" cy="557458"/>
          </a:xfrm>
        </p:spPr>
        <p:txBody>
          <a:bodyPr anchor="t"/>
          <a:lstStyle/>
          <a:p>
            <a:r>
              <a:rPr lang="de-DE" b="1" dirty="0" smtClean="0"/>
              <a:t>Romanian solution : PAID scheem</a:t>
            </a:r>
            <a:endParaRPr lang="en-US" b="1" dirty="0"/>
          </a:p>
        </p:txBody>
      </p:sp>
      <p:sp>
        <p:nvSpPr>
          <p:cNvPr id="4" name="Textplatzhalter 2"/>
          <p:cNvSpPr txBox="1">
            <a:spLocks/>
          </p:cNvSpPr>
          <p:nvPr/>
        </p:nvSpPr>
        <p:spPr bwMode="auto">
          <a:xfrm>
            <a:off x="395536" y="908720"/>
            <a:ext cx="3641429" cy="511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50100" indent="-3429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+mj-lt"/>
              <a:buAutoNum type="arabicPeriod"/>
              <a:defRPr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6987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0738" indent="-27622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13" indent="-27622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28763" indent="-265113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" indent="0">
              <a:buNone/>
            </a:pPr>
            <a:r>
              <a:rPr lang="sr-Latn-RS" b="1" u="sng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Legal frame:</a:t>
            </a:r>
          </a:p>
          <a:p>
            <a:pPr marL="292950" indent="-285750">
              <a:buFont typeface="Wingdings" panose="05000000000000000000" pitchFamily="2" charset="2"/>
              <a:buChar char="Ø"/>
            </a:pPr>
            <a:r>
              <a:rPr lang="sr-Latn-R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S</a:t>
            </a:r>
            <a:r>
              <a:rPr lang="en-US" dirty="0" err="1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pecial</a:t>
            </a:r>
            <a:r>
              <a:rPr lang="en-U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-purpose </a:t>
            </a: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joint stock (re)insurance company called the </a:t>
            </a:r>
            <a:r>
              <a:rPr lang="en-US" sz="2200" b="1" u="sng" dirty="0" smtClean="0">
                <a:solidFill>
                  <a:srgbClr val="C00000"/>
                </a:solidFill>
                <a:latin typeface="Arial"/>
                <a:ea typeface="Arial Unicode MS"/>
                <a:cs typeface="Arial"/>
              </a:rPr>
              <a:t>Poo</a:t>
            </a:r>
            <a:r>
              <a:rPr lang="sr-Latn-RS" sz="2200" b="1" u="sng" dirty="0" smtClean="0">
                <a:solidFill>
                  <a:srgbClr val="C00000"/>
                </a:solidFill>
                <a:latin typeface="Arial"/>
                <a:ea typeface="Arial Unicode MS"/>
                <a:cs typeface="Arial"/>
              </a:rPr>
              <a:t>l</a:t>
            </a:r>
            <a:r>
              <a:rPr lang="en-U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 </a:t>
            </a: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for Insurance against Natural </a:t>
            </a:r>
            <a:r>
              <a:rPr lang="en-U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Disasters</a:t>
            </a:r>
            <a:r>
              <a:rPr lang="sr-Latn-R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 PAID</a:t>
            </a:r>
            <a:r>
              <a:rPr lang="en-U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 </a:t>
            </a:r>
            <a:endParaRPr lang="sr-Latn-RS" dirty="0" smtClean="0">
              <a:solidFill>
                <a:srgbClr val="4D4E53"/>
              </a:solidFill>
              <a:latin typeface="Arial"/>
              <a:ea typeface="Arial Unicode MS"/>
              <a:cs typeface="Arial"/>
            </a:endParaRPr>
          </a:p>
          <a:p>
            <a:pPr marL="292950" indent="-285750">
              <a:buFont typeface="Wingdings" panose="05000000000000000000" pitchFamily="2" charset="2"/>
              <a:buChar char="Ø"/>
            </a:pPr>
            <a:r>
              <a:rPr lang="sr-Latn-R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12  </a:t>
            </a:r>
            <a:r>
              <a:rPr lang="sr-Latn-R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insurers  </a:t>
            </a:r>
            <a:r>
              <a:rPr lang="sr-Latn-R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as shareholder </a:t>
            </a:r>
            <a:r>
              <a:rPr lang="sr-Latn-R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members </a:t>
            </a:r>
            <a:r>
              <a:rPr lang="sr-Latn-R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 of  PAID</a:t>
            </a:r>
          </a:p>
          <a:p>
            <a:pPr marL="2929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The maximum permissible shareholding is 15</a:t>
            </a:r>
            <a:r>
              <a:rPr lang="en-U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%</a:t>
            </a:r>
            <a:r>
              <a:rPr lang="sr-Latn-R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 </a:t>
            </a:r>
            <a:r>
              <a:rPr lang="sr-Latn-R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and no insurer below 5.5%</a:t>
            </a:r>
          </a:p>
          <a:p>
            <a:pPr marL="2929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The </a:t>
            </a: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rights and obligations arising from the PAD shall be transferred partially or totally to multiple reinsurers of the most popular and reliable reinsurance companies and approved by the Board of </a:t>
            </a:r>
            <a:r>
              <a:rPr lang="en-U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Administrators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  <a:p>
            <a:pPr marL="3501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  <a:p>
            <a:pPr marL="3501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  <a:p>
            <a:pPr marL="3501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6" name="Textplatzhalter 2"/>
          <p:cNvSpPr txBox="1">
            <a:spLocks/>
          </p:cNvSpPr>
          <p:nvPr/>
        </p:nvSpPr>
        <p:spPr bwMode="auto">
          <a:xfrm>
            <a:off x="4355976" y="915232"/>
            <a:ext cx="439248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50100" indent="-3429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+mj-lt"/>
              <a:buAutoNum type="arabicPeriod"/>
              <a:defRPr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6987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0738" indent="-27622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13" indent="-27622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28763" indent="-265113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" indent="0">
              <a:buNone/>
            </a:pPr>
            <a:r>
              <a:rPr lang="sr-Latn-RS" b="1" u="sng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Scope of coverage:</a:t>
            </a:r>
          </a:p>
          <a:p>
            <a:pPr marL="292950" indent="-285750">
              <a:buFont typeface="Wingdings" panose="05000000000000000000" pitchFamily="2" charset="2"/>
              <a:buChar char="Ø"/>
            </a:pPr>
            <a:r>
              <a:rPr lang="sr-Latn-RS" noProof="0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Multiperils coverage: </a:t>
            </a:r>
            <a:r>
              <a:rPr lang="sr-Latn-R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EQ</a:t>
            </a:r>
            <a:r>
              <a:rPr lang="en-U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, </a:t>
            </a: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landslide and </a:t>
            </a:r>
            <a:r>
              <a:rPr lang="en-U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flood</a:t>
            </a:r>
            <a:endParaRPr lang="sr-Latn-RS" dirty="0" smtClean="0">
              <a:solidFill>
                <a:srgbClr val="4D4E53"/>
              </a:solidFill>
              <a:latin typeface="Arial"/>
              <a:ea typeface="Arial Unicode MS"/>
              <a:cs typeface="Arial"/>
            </a:endParaRPr>
          </a:p>
          <a:p>
            <a:pPr marL="292950" indent="-285750">
              <a:buFont typeface="Wingdings" panose="05000000000000000000" pitchFamily="2" charset="2"/>
              <a:buChar char="Ø"/>
            </a:pPr>
            <a:r>
              <a:rPr lang="sr-Latn-R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Obligatory for </a:t>
            </a: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 residential properties in both the public and private </a:t>
            </a:r>
            <a:r>
              <a:rPr lang="en-U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sectors</a:t>
            </a:r>
            <a:r>
              <a:rPr lang="sr-Latn-R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, no coverge </a:t>
            </a:r>
            <a:r>
              <a:rPr lang="sr-Latn-R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for commercial </a:t>
            </a:r>
            <a:r>
              <a:rPr lang="sr-Latn-R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nor  </a:t>
            </a:r>
            <a:r>
              <a:rPr lang="sr-Latn-R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industrial </a:t>
            </a:r>
            <a:r>
              <a:rPr lang="sr-Latn-R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buildings</a:t>
            </a:r>
          </a:p>
          <a:p>
            <a:pPr marL="2929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Homes covered </a:t>
            </a:r>
            <a:r>
              <a:rPr lang="en-U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t </a:t>
            </a: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are divided into two types: Type </a:t>
            </a:r>
            <a:r>
              <a:rPr lang="en-U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A</a:t>
            </a:r>
            <a:r>
              <a:rPr lang="sr-Latn-R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 &amp; Type B</a:t>
            </a:r>
            <a:endParaRPr lang="sr-Latn-RS" dirty="0">
              <a:solidFill>
                <a:srgbClr val="4D4E53"/>
              </a:solidFill>
              <a:latin typeface="Arial"/>
              <a:ea typeface="Arial Unicode MS"/>
              <a:cs typeface="Arial"/>
            </a:endParaRPr>
          </a:p>
          <a:p>
            <a:pPr marL="2929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A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first loss</a:t>
            </a:r>
            <a:r>
              <a:rPr 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 insured of EUR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20,000 </a:t>
            </a:r>
            <a:r>
              <a:rPr 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Type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EUR 10,000</a:t>
            </a:r>
            <a:endParaRPr lang="sr-Latn-R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92950" indent="-285750">
              <a:buFont typeface="Wingdings" panose="05000000000000000000" pitchFamily="2" charset="2"/>
              <a:buChar char="Ø"/>
            </a:pPr>
            <a:r>
              <a:rPr lang="sr-Latn-R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nnual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premium</a:t>
            </a:r>
            <a:r>
              <a:rPr lang="sr-Latn-R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 Type 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</a:t>
            </a:r>
            <a:r>
              <a:rPr lang="sr-Latn-R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EUR </a:t>
            </a:r>
            <a:r>
              <a:rPr lang="sr-Latn-R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Type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 </a:t>
            </a:r>
            <a:r>
              <a:rPr lang="sr-Latn-R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premium of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EUR 10.</a:t>
            </a:r>
            <a:endParaRPr lang="sr-Latn-R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929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policies are issued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</a:t>
            </a:r>
            <a:r>
              <a:rPr lang="sr-Latn-R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PAID shareholders or need to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have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signed a co-operation agreement with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PAID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  <a:p>
            <a:pPr marL="3501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pic>
        <p:nvPicPr>
          <p:cNvPr id="2050" name="Picture 2" descr="http://mapsof.net/uploads/static-maps/Romania_flag_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6968" y="188640"/>
            <a:ext cx="1372592" cy="97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067944" y="915232"/>
            <a:ext cx="0" cy="53677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9879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15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1520" y="166584"/>
            <a:ext cx="5520844" cy="557458"/>
          </a:xfrm>
        </p:spPr>
        <p:txBody>
          <a:bodyPr anchor="t"/>
          <a:lstStyle/>
          <a:p>
            <a:r>
              <a:rPr lang="sr-Latn-RS" b="1" dirty="0" smtClean="0"/>
              <a:t>Turkey </a:t>
            </a:r>
            <a:r>
              <a:rPr lang="de-DE" b="1" dirty="0" smtClean="0"/>
              <a:t> solution</a:t>
            </a:r>
            <a:r>
              <a:rPr lang="sr-Latn-RS" b="1" dirty="0" smtClean="0"/>
              <a:t>: </a:t>
            </a:r>
            <a:r>
              <a:rPr lang="en-US" b="1" dirty="0" smtClean="0"/>
              <a:t>TCIP/DASK</a:t>
            </a:r>
            <a:endParaRPr lang="en-US" b="1" dirty="0"/>
          </a:p>
        </p:txBody>
      </p:sp>
      <p:pic>
        <p:nvPicPr>
          <p:cNvPr id="3074" name="Picture 2" descr="https://encrypted-tbn0.gstatic.com/images?q=tbn:ANd9GcSwiEQBvYCQFUDbZGu-Ek53u5Jfqu-paz7gCNKQzMpCY_k3u96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22550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platzhalter 2"/>
          <p:cNvSpPr txBox="1">
            <a:spLocks/>
          </p:cNvSpPr>
          <p:nvPr/>
        </p:nvSpPr>
        <p:spPr bwMode="auto">
          <a:xfrm>
            <a:off x="395536" y="908720"/>
            <a:ext cx="3641429" cy="511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50100" indent="-3429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+mj-lt"/>
              <a:buAutoNum type="arabicPeriod"/>
              <a:defRPr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6987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0738" indent="-27622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13" indent="-27622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28763" indent="-265113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" indent="0">
              <a:buNone/>
            </a:pPr>
            <a:r>
              <a:rPr lang="sr-Latn-RS" b="1" u="sng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Legal frame:</a:t>
            </a:r>
          </a:p>
          <a:p>
            <a:pPr marL="2929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Turkish Catastrophe Insurance </a:t>
            </a:r>
            <a:r>
              <a:rPr lang="en-US" b="1" dirty="0">
                <a:solidFill>
                  <a:srgbClr val="C00000"/>
                </a:solidFill>
                <a:latin typeface="Arial"/>
                <a:ea typeface="Arial Unicode MS"/>
                <a:cs typeface="Arial"/>
              </a:rPr>
              <a:t>Pool</a:t>
            </a: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 (TCIP) as an independently managed fund following the </a:t>
            </a:r>
            <a:r>
              <a:rPr lang="en-US" dirty="0" err="1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Izmit</a:t>
            </a: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 earthquake in 1999 and began offering cover in September 2000. </a:t>
            </a:r>
            <a:endParaRPr lang="en-US" dirty="0" smtClean="0">
              <a:solidFill>
                <a:srgbClr val="4D4E53"/>
              </a:solidFill>
              <a:latin typeface="Arial"/>
              <a:ea typeface="Arial Unicode MS"/>
              <a:cs typeface="Arial"/>
            </a:endParaRPr>
          </a:p>
          <a:p>
            <a:pPr marL="2929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All </a:t>
            </a: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dwellings are required to be insured against earthquake. </a:t>
            </a:r>
            <a:endParaRPr lang="en-US" dirty="0" smtClean="0">
              <a:solidFill>
                <a:srgbClr val="4D4E53"/>
              </a:solidFill>
              <a:latin typeface="Arial"/>
              <a:ea typeface="Arial Unicode MS"/>
              <a:cs typeface="Arial"/>
            </a:endParaRPr>
          </a:p>
          <a:p>
            <a:pPr marL="2929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is administered by a board of directors consisting of seven members including representatives </a:t>
            </a:r>
            <a:r>
              <a:rPr lang="en-U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from different Turkish government entity</a:t>
            </a:r>
          </a:p>
          <a:p>
            <a:pPr marL="2929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 </a:t>
            </a:r>
            <a:r>
              <a:rPr lang="en-U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30 </a:t>
            </a: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insurance companies issue policies on behalf of the </a:t>
            </a:r>
            <a:r>
              <a:rPr lang="en-U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TCIP</a:t>
            </a:r>
          </a:p>
          <a:p>
            <a:pPr marL="2929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Non-admitted </a:t>
            </a: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insurers may not join the pool</a:t>
            </a:r>
            <a:r>
              <a:rPr lang="en-U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.</a:t>
            </a:r>
          </a:p>
          <a:p>
            <a:pPr marL="2929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pool is placed in the international market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  <a:p>
            <a:pPr marL="3501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  <a:p>
            <a:pPr marL="3501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7" name="Textplatzhalter 2"/>
          <p:cNvSpPr txBox="1">
            <a:spLocks/>
          </p:cNvSpPr>
          <p:nvPr/>
        </p:nvSpPr>
        <p:spPr bwMode="auto">
          <a:xfrm>
            <a:off x="4355976" y="940542"/>
            <a:ext cx="4392488" cy="50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50100" indent="-3429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+mj-lt"/>
              <a:buAutoNum type="arabicPeriod"/>
              <a:defRPr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6987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0738" indent="-27622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13" indent="-27622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28763" indent="-265113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" indent="0">
              <a:buNone/>
            </a:pPr>
            <a:r>
              <a:rPr lang="sr-Latn-RS" b="1" u="sng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Scope of coverage:</a:t>
            </a:r>
          </a:p>
          <a:p>
            <a:pPr marL="2929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Multiperils</a:t>
            </a:r>
            <a:r>
              <a:rPr lang="en-U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 </a:t>
            </a: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coverage</a:t>
            </a:r>
            <a:r>
              <a:rPr lang="en-U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:  EQ </a:t>
            </a:r>
            <a:r>
              <a:rPr lang="en-US" dirty="0" err="1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inc.fire</a:t>
            </a: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, explosion and landslide following </a:t>
            </a:r>
            <a:r>
              <a:rPr lang="en-U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EQ </a:t>
            </a:r>
            <a:endParaRPr lang="en-US" dirty="0">
              <a:solidFill>
                <a:srgbClr val="4D4E53"/>
              </a:solidFill>
              <a:latin typeface="Arial"/>
              <a:ea typeface="Arial Unicode MS"/>
              <a:cs typeface="Arial"/>
            </a:endParaRPr>
          </a:p>
          <a:p>
            <a:pPr marL="2929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Coverage on the  </a:t>
            </a: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first loss basis and are not subject to </a:t>
            </a:r>
            <a:r>
              <a:rPr lang="en-U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average clause</a:t>
            </a:r>
          </a:p>
          <a:p>
            <a:pPr marL="292950" indent="-285750">
              <a:buFont typeface="Wingdings" panose="05000000000000000000" pitchFamily="2" charset="2"/>
              <a:buChar char="Ø"/>
            </a:pPr>
            <a:r>
              <a:rPr lang="sr-Latn-R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Obligatory </a:t>
            </a:r>
            <a:r>
              <a:rPr lang="sr-Latn-R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for private </a:t>
            </a:r>
            <a:r>
              <a:rPr lang="sr-Latn-R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dwellings</a:t>
            </a:r>
            <a:endParaRPr lang="en-US" dirty="0">
              <a:solidFill>
                <a:srgbClr val="4D4E53"/>
              </a:solidFill>
              <a:latin typeface="Arial"/>
              <a:ea typeface="Arial Unicode MS"/>
              <a:cs typeface="Arial"/>
            </a:endParaRPr>
          </a:p>
          <a:p>
            <a:pPr marL="2929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buildings </a:t>
            </a: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in </a:t>
            </a:r>
            <a:r>
              <a:rPr lang="en-U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villages, public sector, commercial &amp; industrial are excluded  TCIP</a:t>
            </a:r>
          </a:p>
          <a:p>
            <a:pPr marL="2929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deductible of 2% of </a:t>
            </a:r>
            <a:r>
              <a:rPr lang="en-U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the SI applies to </a:t>
            </a:r>
            <a:r>
              <a:rPr lang="en-US" dirty="0" err="1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e.e.l</a:t>
            </a:r>
            <a:r>
              <a:rPr lang="en-U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.</a:t>
            </a:r>
          </a:p>
          <a:p>
            <a:pPr marL="2929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sum insured is fixed </a:t>
            </a:r>
            <a:r>
              <a:rPr lang="en-U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subject to size </a:t>
            </a: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and type of the </a:t>
            </a:r>
            <a:r>
              <a:rPr lang="en-US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structure and be </a:t>
            </a:r>
            <a:r>
              <a:rPr lang="en-US" dirty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greater than the value of the buildings insured</a:t>
            </a:r>
            <a:endParaRPr lang="sr-Latn-RS" dirty="0" smtClean="0">
              <a:solidFill>
                <a:srgbClr val="4D4E53"/>
              </a:solidFill>
              <a:latin typeface="Arial"/>
              <a:ea typeface="Arial Unicode MS"/>
              <a:cs typeface="Arial"/>
            </a:endParaRPr>
          </a:p>
          <a:p>
            <a:pPr marL="2929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 Unicode MS"/>
                <a:cs typeface="Arial"/>
              </a:rPr>
              <a:t>sum insured is calculated as 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 m2from USD 130 to USD 750 per m2 up to USD 75,000 as absolute max 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 Unicode MS"/>
              <a:cs typeface="Arial"/>
            </a:endParaRPr>
          </a:p>
          <a:p>
            <a:pPr marL="3501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67944" y="915232"/>
            <a:ext cx="0" cy="53677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4682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16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1520" y="166584"/>
            <a:ext cx="5520844" cy="557458"/>
          </a:xfrm>
        </p:spPr>
        <p:txBody>
          <a:bodyPr anchor="t"/>
          <a:lstStyle/>
          <a:p>
            <a:r>
              <a:rPr lang="en-US" b="1" dirty="0" smtClean="0"/>
              <a:t>Serbia:</a:t>
            </a:r>
            <a:endParaRPr lang="en-US" b="1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 bwMode="auto">
          <a:xfrm>
            <a:off x="395536" y="908720"/>
            <a:ext cx="3641429" cy="511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350100" indent="-3429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+mj-lt"/>
              <a:buAutoNum type="arabicPeriod"/>
              <a:defRPr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6987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0738" indent="-27622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13" indent="-27622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28763" indent="-265113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" indent="0">
              <a:buNone/>
            </a:pPr>
            <a:r>
              <a:rPr lang="sr-Latn-RS" b="1" u="sng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Legal frame:</a:t>
            </a:r>
          </a:p>
          <a:p>
            <a:pPr marL="3501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  <a:p>
            <a:pPr marL="3501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7" name="Textplatzhalter 2"/>
          <p:cNvSpPr txBox="1">
            <a:spLocks/>
          </p:cNvSpPr>
          <p:nvPr/>
        </p:nvSpPr>
        <p:spPr bwMode="auto">
          <a:xfrm>
            <a:off x="4355976" y="915232"/>
            <a:ext cx="439248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350100" indent="-3429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+mj-lt"/>
              <a:buAutoNum type="arabicPeriod"/>
              <a:defRPr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6987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0738" indent="-27622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13" indent="-27622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28763" indent="-265113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" indent="0">
              <a:buNone/>
            </a:pPr>
            <a:r>
              <a:rPr lang="sr-Latn-RS" b="1" u="sng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Scope of coverage:</a:t>
            </a:r>
          </a:p>
          <a:p>
            <a:pPr marL="3501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67944" y="915232"/>
            <a:ext cx="0" cy="53677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412675" cy="94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8010" y="2144304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2204864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5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640960" cy="5112568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HVALA NA PA</a:t>
            </a:r>
            <a:r>
              <a:rPr lang="sr-Latn-CS" sz="3600" dirty="0" smtClean="0"/>
              <a:t>ŽNJI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sr-Latn-CS" sz="2400" dirty="0" smtClean="0"/>
              <a:t>Boško Petrović, </a:t>
            </a:r>
            <a:br>
              <a:rPr lang="sr-Latn-CS" sz="2400" dirty="0" smtClean="0"/>
            </a:br>
            <a:r>
              <a:rPr lang="sr-Latn-CS" sz="2400" dirty="0" smtClean="0"/>
              <a:t>generalni direktor Generali Reosiguranja Srbija</a:t>
            </a:r>
            <a:br>
              <a:rPr lang="sr-Latn-CS" sz="2400" dirty="0" smtClean="0"/>
            </a:b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1400" i="1" dirty="0">
                <a:solidFill>
                  <a:schemeClr val="accent6">
                    <a:lumMod val="75000"/>
                  </a:schemeClr>
                </a:solidFill>
              </a:rPr>
            </a:b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xmlns="" val="124891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2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sr-Latn-RS" b="1" dirty="0" smtClean="0"/>
              <a:t>Current situation in the region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75099" y="4221088"/>
            <a:ext cx="4561471" cy="2525456"/>
            <a:chOff x="397932" y="4466616"/>
            <a:chExt cx="4290012" cy="2279928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7932" y="4466616"/>
              <a:ext cx="2880000" cy="16544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07944" y="5259344"/>
              <a:ext cx="1980000" cy="1487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Group 7"/>
          <p:cNvGrpSpPr/>
          <p:nvPr/>
        </p:nvGrpSpPr>
        <p:grpSpPr>
          <a:xfrm>
            <a:off x="4427984" y="1352264"/>
            <a:ext cx="4438512" cy="3300872"/>
            <a:chOff x="2962275" y="1600200"/>
            <a:chExt cx="5334000" cy="3310336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0" y="1676400"/>
              <a:ext cx="5181600" cy="3234136"/>
              <a:chOff x="3048000" y="1676400"/>
              <a:chExt cx="5181600" cy="3234136"/>
            </a:xfrm>
          </p:grpSpPr>
          <p:pic>
            <p:nvPicPr>
              <p:cNvPr id="11" name="Picture 10" descr="NatHan flood Belgrade.bmp"/>
              <p:cNvPicPr>
                <a:picLocks noChangeAspect="1"/>
              </p:cNvPicPr>
              <p:nvPr/>
            </p:nvPicPr>
            <p:blipFill>
              <a:blip r:embed="rId5" cstate="print"/>
              <a:srcRect l="21667" t="27526" r="3334" b="6780"/>
              <a:stretch>
                <a:fillRect/>
              </a:stretch>
            </p:blipFill>
            <p:spPr>
              <a:xfrm>
                <a:off x="3048000" y="2272323"/>
                <a:ext cx="5181600" cy="263821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2" name="Picture 11" descr="NatHan flood Belgrade.bmp"/>
              <p:cNvPicPr>
                <a:picLocks noChangeAspect="1"/>
              </p:cNvPicPr>
              <p:nvPr/>
            </p:nvPicPr>
            <p:blipFill>
              <a:blip r:embed="rId5" cstate="print"/>
              <a:srcRect t="3106" r="73333" b="81118"/>
              <a:stretch>
                <a:fillRect/>
              </a:stretch>
            </p:blipFill>
            <p:spPr>
              <a:xfrm>
                <a:off x="3112770" y="1676400"/>
                <a:ext cx="1842347" cy="63351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3" name="Picture 12" descr="NatHan flood Belgrade.bmp"/>
              <p:cNvPicPr>
                <a:picLocks noChangeAspect="1"/>
              </p:cNvPicPr>
              <p:nvPr/>
            </p:nvPicPr>
            <p:blipFill>
              <a:blip r:embed="rId5" cstate="print"/>
              <a:srcRect l="87500" t="3323" r="1667" b="86305"/>
              <a:stretch>
                <a:fillRect/>
              </a:stretch>
            </p:blipFill>
            <p:spPr>
              <a:xfrm>
                <a:off x="7416377" y="1884680"/>
                <a:ext cx="748453" cy="41656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2962275" y="1600200"/>
              <a:ext cx="5334000" cy="32766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269544" y="1338616"/>
            <a:ext cx="4343400" cy="30024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Rivers  </a:t>
            </a:r>
            <a:r>
              <a:rPr lang="en-US" sz="17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Jadar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sr-Latn-C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Drina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r-Latn-C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Decem</a:t>
            </a:r>
            <a:r>
              <a:rPr lang="en-US" sz="17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ber</a:t>
            </a:r>
            <a:r>
              <a:rPr lang="sr-Latn-C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2010.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r-Latn-C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Municipality </a:t>
            </a:r>
            <a:r>
              <a:rPr lang="sr-Latn-C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Ljubovija 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sr-Latn-C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Loznica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r-Latn-C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Material damage over  RSD </a:t>
            </a:r>
            <a:r>
              <a:rPr lang="sr-Latn-C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</a:t>
            </a:r>
            <a:r>
              <a:rPr lang="en-US" sz="17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bil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sr-Latn-CS" sz="17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r-Latn-C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Flooded over  1,000 buildings</a:t>
            </a:r>
            <a:endParaRPr lang="sr-Latn-CS" sz="17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r-Latn-C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Evacuated over 5,</a:t>
            </a:r>
            <a:r>
              <a:rPr lang="sr-Latn-C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000 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people</a:t>
            </a:r>
            <a:endParaRPr lang="en-US" sz="17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53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3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sr-Latn-RS" b="1" dirty="0" smtClean="0"/>
              <a:t>Current situation in the region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69544" y="1338616"/>
            <a:ext cx="4343400" cy="30024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r-Latn-C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Kraljevo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EQ </a:t>
            </a:r>
            <a:r>
              <a:rPr lang="sr-Latn-C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</a:t>
            </a:r>
            <a:r>
              <a:rPr lang="en-US" sz="1700" b="1" baseline="30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rd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November 2010 </a:t>
            </a:r>
            <a:r>
              <a:rPr lang="sr-Latn-C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01:58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sr-Latn-C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r-Latn-C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Intensity of </a:t>
            </a:r>
            <a:r>
              <a:rPr lang="sr-Latn-C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5,3 Mercalli scale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r-Latn-C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EQ </a:t>
            </a:r>
            <a:r>
              <a:rPr lang="sr-Latn-C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epicenter – 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village</a:t>
            </a:r>
            <a:r>
              <a:rPr lang="sr-Latn-C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Vitanovac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r-Latn-C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Fatalities</a:t>
            </a:r>
            <a:endParaRPr lang="sr-Latn-CS" sz="17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r-Latn-C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Material damage over EUR 100 Mio</a:t>
            </a:r>
            <a:endParaRPr lang="sr-Latn-CS" sz="17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680980" y="1124744"/>
            <a:ext cx="4096800" cy="3019859"/>
            <a:chOff x="4724400" y="1794149"/>
            <a:chExt cx="4267200" cy="2947290"/>
          </a:xfrm>
        </p:grpSpPr>
        <p:pic>
          <p:nvPicPr>
            <p:cNvPr id="9" name="Picture 8" descr="EQ NatHan  Munich Re.bmp"/>
            <p:cNvPicPr>
              <a:picLocks noChangeAspect="1"/>
            </p:cNvPicPr>
            <p:nvPr/>
          </p:nvPicPr>
          <p:blipFill>
            <a:blip r:embed="rId3" cstate="print"/>
            <a:srcRect l="22500" t="29221" r="23996" b="6710"/>
            <a:stretch>
              <a:fillRect/>
            </a:stretch>
          </p:blipFill>
          <p:spPr>
            <a:xfrm>
              <a:off x="4782441" y="2133038"/>
              <a:ext cx="4135502" cy="2608401"/>
            </a:xfrm>
            <a:prstGeom prst="rect">
              <a:avLst/>
            </a:prstGeom>
          </p:spPr>
        </p:pic>
        <p:pic>
          <p:nvPicPr>
            <p:cNvPr id="10" name="Picture 9" descr="NatHan flood Belgrade.bmp"/>
            <p:cNvPicPr>
              <a:picLocks noChangeAspect="1"/>
            </p:cNvPicPr>
            <p:nvPr/>
          </p:nvPicPr>
          <p:blipFill>
            <a:blip r:embed="rId4" cstate="print"/>
            <a:srcRect t="3106" r="73333" b="89881"/>
            <a:stretch>
              <a:fillRect/>
            </a:stretch>
          </p:blipFill>
          <p:spPr>
            <a:xfrm>
              <a:off x="4779149" y="1797198"/>
              <a:ext cx="1414659" cy="279538"/>
            </a:xfrm>
            <a:prstGeom prst="rect">
              <a:avLst/>
            </a:prstGeom>
          </p:spPr>
        </p:pic>
        <p:pic>
          <p:nvPicPr>
            <p:cNvPr id="11" name="Picture 10" descr="NatHan flood Belgrade.bmp"/>
            <p:cNvPicPr>
              <a:picLocks noChangeAspect="1"/>
            </p:cNvPicPr>
            <p:nvPr/>
          </p:nvPicPr>
          <p:blipFill>
            <a:blip r:embed="rId4" cstate="print"/>
            <a:srcRect l="87500" t="3323" r="1667" b="90217"/>
            <a:stretch>
              <a:fillRect/>
            </a:stretch>
          </p:blipFill>
          <p:spPr>
            <a:xfrm>
              <a:off x="8180335" y="1794149"/>
              <a:ext cx="574705" cy="25756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724400" y="1828800"/>
              <a:ext cx="4267200" cy="28956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65344" y="4531056"/>
            <a:ext cx="4096800" cy="2133600"/>
            <a:chOff x="4724400" y="4572000"/>
            <a:chExt cx="4267200" cy="2133600"/>
          </a:xfrm>
        </p:grpSpPr>
        <p:pic>
          <p:nvPicPr>
            <p:cNvPr id="14" name="Picture 13" descr="Swiss Re NatCat Vitanovac.bmp"/>
            <p:cNvPicPr>
              <a:picLocks noChangeAspect="1"/>
            </p:cNvPicPr>
            <p:nvPr/>
          </p:nvPicPr>
          <p:blipFill>
            <a:blip r:embed="rId5" cstate="print"/>
            <a:srcRect l="19167" t="21171" b="-874"/>
            <a:stretch>
              <a:fillRect/>
            </a:stretch>
          </p:blipFill>
          <p:spPr>
            <a:xfrm>
              <a:off x="4808400" y="4648200"/>
              <a:ext cx="4114800" cy="1993769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724400" y="4572000"/>
              <a:ext cx="4267200" cy="21336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96" y="4408224"/>
            <a:ext cx="2880000" cy="1863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31744" y="5469094"/>
            <a:ext cx="1980000" cy="1236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0001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4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de-DE" b="1" dirty="0"/>
              <a:t>Development of economical and insured losses</a:t>
            </a:r>
            <a:endParaRPr lang="en-US" b="1" dirty="0"/>
          </a:p>
        </p:txBody>
      </p:sp>
      <p:pic>
        <p:nvPicPr>
          <p:cNvPr id="6" name="Grafik 13" descr="wirtschaftsschäden und versicherte Schä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1530350"/>
            <a:ext cx="82470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025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5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sr-Latn-RS" b="1" dirty="0" smtClean="0"/>
              <a:t>Current situation in the region</a:t>
            </a:r>
            <a:endParaRPr lang="en-US" b="1" dirty="0"/>
          </a:p>
        </p:txBody>
      </p:sp>
      <p:sp>
        <p:nvSpPr>
          <p:cNvPr id="7" name="Textplatzhalter 2"/>
          <p:cNvSpPr txBox="1">
            <a:spLocks/>
          </p:cNvSpPr>
          <p:nvPr/>
        </p:nvSpPr>
        <p:spPr bwMode="auto">
          <a:xfrm>
            <a:off x="287338" y="1438275"/>
            <a:ext cx="8569325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0100" indent="-3429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+mj-lt"/>
              <a:buAutoNum type="arabicPeriod"/>
              <a:defRPr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6987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0738" indent="-27622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13" indent="-27622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28763" indent="-265113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eaLnBrk="1" hangingPunct="1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Trend of increasing </a:t>
            </a:r>
            <a:r>
              <a:rPr kumimoji="0" lang="sr-Latn-R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NatCat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 events</a:t>
            </a:r>
          </a:p>
          <a:p>
            <a:pPr marL="349250" eaLnBrk="1" hangingPunct="1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Better standard of living</a:t>
            </a:r>
          </a:p>
          <a:p>
            <a:pPr marL="349250" eaLnBrk="1" hangingPunct="1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Urban growth with high value concentration  &gt;&gt;  higher losses to be expected</a:t>
            </a:r>
          </a:p>
          <a:p>
            <a:pPr marL="349250" eaLnBrk="1" hangingPunct="1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Severe losses possible, if well industrialized areas are affected</a:t>
            </a:r>
          </a:p>
        </p:txBody>
      </p:sp>
    </p:spTree>
    <p:extLst>
      <p:ext uri="{BB962C8B-B14F-4D97-AF65-F5344CB8AC3E}">
        <p14:creationId xmlns:p14="http://schemas.microsoft.com/office/powerpoint/2010/main" xmlns="" val="29063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6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de-DE" b="1" dirty="0" smtClean="0"/>
              <a:t>Motivation</a:t>
            </a:r>
            <a:r>
              <a:rPr lang="sr-Latn-RS" b="1" dirty="0" smtClean="0"/>
              <a:t> to looking </a:t>
            </a:r>
            <a:r>
              <a:rPr lang="de-DE" b="1" dirty="0" smtClean="0"/>
              <a:t> </a:t>
            </a:r>
            <a:r>
              <a:rPr lang="de-DE" b="1" dirty="0"/>
              <a:t>for </a:t>
            </a:r>
            <a:r>
              <a:rPr lang="sr-Latn-RS" b="1" dirty="0" smtClean="0"/>
              <a:t>the </a:t>
            </a:r>
            <a:r>
              <a:rPr lang="en-US" b="1" dirty="0" smtClean="0"/>
              <a:t>re/</a:t>
            </a:r>
            <a:r>
              <a:rPr lang="de-DE" b="1" dirty="0" smtClean="0"/>
              <a:t>insurance </a:t>
            </a:r>
            <a:r>
              <a:rPr lang="de-DE" b="1" dirty="0"/>
              <a:t>solutions</a:t>
            </a:r>
            <a:endParaRPr lang="en-US" b="1" dirty="0"/>
          </a:p>
        </p:txBody>
      </p:sp>
      <p:sp>
        <p:nvSpPr>
          <p:cNvPr id="8" name="Textplatzhalter 2"/>
          <p:cNvSpPr txBox="1">
            <a:spLocks/>
          </p:cNvSpPr>
          <p:nvPr/>
        </p:nvSpPr>
        <p:spPr bwMode="auto">
          <a:xfrm>
            <a:off x="287338" y="1438275"/>
            <a:ext cx="8569325" cy="393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0100" indent="-3429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+mj-lt"/>
              <a:buAutoNum type="arabicPeriod"/>
              <a:defRPr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6987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0738" indent="-27622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13" indent="-27622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28763" indent="-265113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2900" algn="l" defTabSz="914400" rtl="0" eaLnBrk="1" fontAlgn="base" latinLnBrk="0" hangingPunct="1">
              <a:lnSpc>
                <a:spcPct val="2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Severe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NatCat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 events could have significant impacts on national budgets</a:t>
            </a:r>
          </a:p>
          <a:p>
            <a:pPr marL="349250" marR="0" lvl="0" indent="-342900" algn="l" defTabSz="914400" rtl="0" eaLnBrk="1" fontAlgn="base" latinLnBrk="0" hangingPunct="1">
              <a:lnSpc>
                <a:spcPct val="2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Possible collapse of entire economy</a:t>
            </a:r>
          </a:p>
          <a:p>
            <a:pPr marL="349250" marR="0" lvl="0" indent="-342900" algn="l" defTabSz="914400" rtl="0" eaLnBrk="1" fontAlgn="base" latinLnBrk="0" hangingPunct="1">
              <a:lnSpc>
                <a:spcPct val="2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Adequate pre loss considerations have proved enormous recovery effects helping to keep downside effects as low as possible</a:t>
            </a:r>
          </a:p>
          <a:p>
            <a:pPr marL="349250" marR="0" lvl="0" indent="-342900" algn="l" defTabSz="914400" rtl="0" eaLnBrk="1" fontAlgn="base" latinLnBrk="0" hangingPunct="1">
              <a:lnSpc>
                <a:spcPct val="2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More and more countries are looking for possibilities to improve their catastrophe management</a:t>
            </a:r>
          </a:p>
        </p:txBody>
      </p:sp>
    </p:spTree>
    <p:extLst>
      <p:ext uri="{BB962C8B-B14F-4D97-AF65-F5344CB8AC3E}">
        <p14:creationId xmlns:p14="http://schemas.microsoft.com/office/powerpoint/2010/main" xmlns="" val="219610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7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 b="1" dirty="0"/>
              <a:t>Pre loss vs. post </a:t>
            </a:r>
            <a:r>
              <a:rPr lang="en-US" b="1" dirty="0" smtClean="0"/>
              <a:t>loss </a:t>
            </a:r>
            <a:r>
              <a:rPr lang="sr-Latn-CS" b="1" dirty="0" smtClean="0"/>
              <a:t>G</a:t>
            </a:r>
            <a:r>
              <a:rPr lang="en-US" b="1" dirty="0" err="1" smtClean="0"/>
              <a:t>overnment</a:t>
            </a:r>
            <a:r>
              <a:rPr lang="en-US" b="1" dirty="0" smtClean="0"/>
              <a:t> approach</a:t>
            </a:r>
            <a:endParaRPr lang="en-US" b="1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 bwMode="auto">
          <a:xfrm>
            <a:off x="251520" y="1268760"/>
            <a:ext cx="8569325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0100" indent="-3429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+mj-lt"/>
              <a:buAutoNum type="arabicPeriod"/>
              <a:defRPr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6987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0738" indent="-27622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13" indent="-27622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28763" indent="-265113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2900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Advantage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:</a:t>
            </a:r>
          </a:p>
          <a:p>
            <a:pPr marR="0" lvl="1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No capital allocation necessary</a:t>
            </a:r>
          </a:p>
          <a:p>
            <a:pPr marR="0" lvl="1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Existing budget can be used for more popular projects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  <a:p>
            <a:pPr marL="542925" marR="0" lvl="1" indent="-269875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Disadvantage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:</a:t>
            </a:r>
          </a:p>
          <a:p>
            <a:pPr marR="0" lvl="1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Lack of appropriate monetary funds in case of an event</a:t>
            </a:r>
          </a:p>
          <a:p>
            <a:pPr marR="0" lvl="1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Random distribution of money</a:t>
            </a:r>
          </a:p>
          <a:p>
            <a:pPr marR="0" lvl="1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Politically influenced indemnification, particularly in election years </a:t>
            </a:r>
          </a:p>
        </p:txBody>
      </p:sp>
    </p:spTree>
    <p:extLst>
      <p:ext uri="{BB962C8B-B14F-4D97-AF65-F5344CB8AC3E}">
        <p14:creationId xmlns:p14="http://schemas.microsoft.com/office/powerpoint/2010/main" xmlns="" val="115453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8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de-DE" b="1" dirty="0" smtClean="0"/>
              <a:t>General Pool structure</a:t>
            </a:r>
            <a:endParaRPr lang="en-US" b="1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 bwMode="auto">
          <a:xfrm>
            <a:off x="295410" y="1844824"/>
            <a:ext cx="8569325" cy="251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0100" indent="-3429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+mj-lt"/>
              <a:buAutoNum type="arabicPeriod"/>
              <a:defRPr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6987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0738" indent="-27622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13" indent="-27622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28763" indent="-265113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Individuals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(Customer</a:t>
            </a:r>
            <a:r>
              <a:rPr lang="en-GB" dirty="0" smtClean="0">
                <a:solidFill>
                  <a:srgbClr val="4D4E53"/>
                </a:solidFill>
                <a:latin typeface="Arial"/>
                <a:ea typeface="Arial Unicode MS"/>
                <a:cs typeface="Arial"/>
              </a:rPr>
              <a:t>)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               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Insurer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/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Indemnification of actual sustained loss net of deductible</a:t>
            </a:r>
          </a:p>
          <a:p>
            <a:pPr marR="0" lvl="1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Insurer/Pool                Reinsurer/Capital market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/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Depending on structure, a priority and a maximum limit will be applied</a:t>
            </a:r>
          </a:p>
          <a:p>
            <a:pPr marR="0" lvl="1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Government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/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Depending on involvement, government may act as lender of last resort</a:t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  <a:p>
            <a:pPr marL="349250" marR="0" lvl="0" indent="-342900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  <a:p>
            <a:pPr marL="349250" marR="0" lvl="0" indent="-342900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  <a:p>
            <a:pPr marL="349250" marR="0" lvl="0" indent="-342900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781" y="1237050"/>
            <a:ext cx="417646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Different parties are  involved:</a:t>
            </a:r>
          </a:p>
        </p:txBody>
      </p:sp>
      <p:sp>
        <p:nvSpPr>
          <p:cNvPr id="11" name="Textfeld 5"/>
          <p:cNvSpPr txBox="1"/>
          <p:nvPr/>
        </p:nvSpPr>
        <p:spPr>
          <a:xfrm>
            <a:off x="578781" y="4697874"/>
            <a:ext cx="7553325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Pool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solution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 &gt;&gt; strong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commitment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all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parties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involved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needed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47864" y="202467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30060" y="284075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250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9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 b="1" dirty="0"/>
              <a:t>Pool characteristics</a:t>
            </a:r>
          </a:p>
        </p:txBody>
      </p:sp>
      <p:sp>
        <p:nvSpPr>
          <p:cNvPr id="6" name="Textplatzhalter 2"/>
          <p:cNvSpPr txBox="1">
            <a:spLocks/>
          </p:cNvSpPr>
          <p:nvPr/>
        </p:nvSpPr>
        <p:spPr bwMode="auto">
          <a:xfrm>
            <a:off x="296882" y="1340768"/>
            <a:ext cx="8235557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0100" indent="-3429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+mj-lt"/>
              <a:buAutoNum type="arabicPeriod"/>
              <a:defRPr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6987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0738" indent="-27622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13" indent="-27622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28763" indent="-265113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marR="0" lvl="1" indent="-269875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Premium collection </a:t>
            </a:r>
          </a:p>
          <a:p>
            <a:pPr marR="0" lvl="1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Transfer of premium to pool</a:t>
            </a:r>
          </a:p>
          <a:p>
            <a:pPr marR="0" lvl="1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Transfer of risk to pool</a:t>
            </a:r>
          </a:p>
          <a:p>
            <a:pPr marR="0" lvl="1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Commission paid to insurers as compensation for distribution efforts</a:t>
            </a:r>
          </a:p>
          <a:p>
            <a:pPr marL="273050" marR="0" lvl="1" indent="0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  <a:p>
            <a:pPr marL="542925" marR="0" lvl="1" indent="-269875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Claims settlement: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Insurers manpower and expertise used for loss adjustment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Specialized loss adjusters on behalf of pool organization</a:t>
            </a:r>
          </a:p>
          <a:p>
            <a:pPr marL="349250" marR="0" lvl="0" indent="-342900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  <a:p>
            <a:pPr marL="349250" marR="0" lvl="0" indent="-342900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  <a:p>
            <a:pPr marL="349250" marR="0" lvl="0" indent="-342900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ali_DEF">
  <a:themeElements>
    <a:clrScheme name="Generali_colori_C">
      <a:dk1>
        <a:sysClr val="windowText" lastClr="000000"/>
      </a:dk1>
      <a:lt1>
        <a:sysClr val="window" lastClr="FFFFFF"/>
      </a:lt1>
      <a:dk2>
        <a:srgbClr val="BD2027"/>
      </a:dk2>
      <a:lt2>
        <a:srgbClr val="FEEEE6"/>
      </a:lt2>
      <a:accent1>
        <a:srgbClr val="BD2027"/>
      </a:accent1>
      <a:accent2>
        <a:srgbClr val="C25439"/>
      </a:accent2>
      <a:accent3>
        <a:srgbClr val="E9B09A"/>
      </a:accent3>
      <a:accent4>
        <a:srgbClr val="5C5D5F"/>
      </a:accent4>
      <a:accent5>
        <a:srgbClr val="CFD0D2"/>
      </a:accent5>
      <a:accent6>
        <a:srgbClr val="A1A3A4"/>
      </a:accent6>
      <a:hlink>
        <a:srgbClr val="BD2027"/>
      </a:hlink>
      <a:folHlink>
        <a:srgbClr val="C25439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812</Words>
  <Application>Microsoft Office PowerPoint</Application>
  <PresentationFormat>On-screen Show (4:3)</PresentationFormat>
  <Paragraphs>177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Generali_DEF</vt:lpstr>
      <vt:lpstr>Custom Design</vt:lpstr>
      <vt:lpstr>  OSIGURANJE PRIRODNIH NEPOGODA U REGIONU NATURAL HAZARDS INSURANCE  IN THE REGION    Prezentuje: Boško Petrović,  generalni direktor Generali Reosiguranja Srbija XIII MEĐUNARODNI SIMPOZIJUM „UPRAVLJANJE KATASTROFALNIM RIZICIMA I ODRŽIVI RAZVOJ“ Aranđelovac, Hotel „Izvor”, 05.-07. jun 2015. </vt:lpstr>
      <vt:lpstr>Current situation in the region</vt:lpstr>
      <vt:lpstr>Current situation in the region</vt:lpstr>
      <vt:lpstr>Development of economical and insured losses</vt:lpstr>
      <vt:lpstr>Current situation in the region</vt:lpstr>
      <vt:lpstr>Motivation to looking  for the re/insurance solutions</vt:lpstr>
      <vt:lpstr>Pre loss vs. post loss Government approach</vt:lpstr>
      <vt:lpstr>General Pool structure</vt:lpstr>
      <vt:lpstr>Pool characteristics</vt:lpstr>
      <vt:lpstr>Pool triggers: Actual loss Vs Parametric  </vt:lpstr>
      <vt:lpstr>Insured perils: Single NatCat perils vs. multi NatCat perils</vt:lpstr>
      <vt:lpstr>Insured objects: Buildings vs. Buildings and contents</vt:lpstr>
      <vt:lpstr>Segmentation: Private  Vs Commercial/Industry</vt:lpstr>
      <vt:lpstr>Romanian solution : PAID scheem</vt:lpstr>
      <vt:lpstr>Turkey  solution: TCIP/DASK</vt:lpstr>
      <vt:lpstr>Serbia:</vt:lpstr>
      <vt:lpstr>    HVALA NA PAŽNJI     Boško Petrović,  generalni direktor Generali Reosiguranja Srbija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Mesečni izveštaj, April 2015. Monthly report, April 2015.</dc:title>
  <dc:creator>Administrator</dc:creator>
  <cp:lastModifiedBy>Gosti Hotela</cp:lastModifiedBy>
  <cp:revision>51</cp:revision>
  <dcterms:created xsi:type="dcterms:W3CDTF">2015-05-18T13:11:45Z</dcterms:created>
  <dcterms:modified xsi:type="dcterms:W3CDTF">2015-06-06T07:36:08Z</dcterms:modified>
</cp:coreProperties>
</file>