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61" r:id="rId6"/>
    <p:sldId id="259" r:id="rId7"/>
    <p:sldId id="260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63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sr-Latn-RS" smtClean="0"/>
              <a:t>CAT XL</a:t>
            </a:r>
            <a:r>
              <a:rPr lang="en-US" smtClean="0"/>
              <a:t>: </a:t>
            </a:r>
            <a:r>
              <a:rPr lang="sr-Latn-RS" smtClean="0"/>
              <a:t>Lejer </a:t>
            </a:r>
            <a:r>
              <a:rPr lang="en-US" smtClean="0"/>
              <a:t>800</a:t>
            </a:r>
            <a:r>
              <a:rPr lang="sr-Latn-RS" smtClean="0"/>
              <a:t>.</a:t>
            </a:r>
            <a:r>
              <a:rPr lang="en-US" smtClean="0"/>
              <a:t>000 </a:t>
            </a:r>
            <a:r>
              <a:rPr lang="en-US"/>
              <a:t>XS </a:t>
            </a:r>
            <a:r>
              <a:rPr lang="en-US" smtClean="0"/>
              <a:t>200</a:t>
            </a:r>
            <a:r>
              <a:rPr lang="sr-Latn-RS" smtClean="0"/>
              <a:t>.</a:t>
            </a:r>
            <a:r>
              <a:rPr lang="en-US" smtClean="0"/>
              <a:t>000</a:t>
            </a:r>
            <a:endParaRPr lang="en-US"/>
          </a:p>
        </c:rich>
      </c:tx>
      <c:layout>
        <c:manualLayout>
          <c:xMode val="edge"/>
          <c:yMode val="edge"/>
          <c:x val="0.22187981510015409"/>
          <c:y val="1.9736842105263157E-2"/>
        </c:manualLayout>
      </c:layout>
      <c:overlay val="0"/>
      <c:spPr>
        <a:noFill/>
        <a:ln w="30765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326656394453005"/>
          <c:y val="0.20394736842105263"/>
          <c:w val="0.86286594761171032"/>
          <c:h val="0.73026315789473684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00B050"/>
            </a:solidFill>
            <a:ln w="15382">
              <a:solidFill>
                <a:srgbClr val="000000"/>
              </a:solidFill>
              <a:prstDash val="solid"/>
            </a:ln>
          </c:spPr>
          <c:invertIfNegative val="0"/>
          <c:val>
            <c:numRef>
              <c:f>Sheet1!$B$3:$B$16</c:f>
              <c:numCache>
                <c:formatCode>#,##0</c:formatCode>
                <c:ptCount val="14"/>
                <c:pt idx="0">
                  <c:v>100000</c:v>
                </c:pt>
                <c:pt idx="1">
                  <c:v>200000</c:v>
                </c:pt>
                <c:pt idx="2">
                  <c:v>200000</c:v>
                </c:pt>
                <c:pt idx="3">
                  <c:v>200000</c:v>
                </c:pt>
                <c:pt idx="4">
                  <c:v>50000</c:v>
                </c:pt>
                <c:pt idx="5">
                  <c:v>65000</c:v>
                </c:pt>
                <c:pt idx="6">
                  <c:v>80000</c:v>
                </c:pt>
                <c:pt idx="7">
                  <c:v>150000</c:v>
                </c:pt>
                <c:pt idx="8">
                  <c:v>200000</c:v>
                </c:pt>
                <c:pt idx="9">
                  <c:v>200000</c:v>
                </c:pt>
                <c:pt idx="10">
                  <c:v>200000</c:v>
                </c:pt>
                <c:pt idx="11">
                  <c:v>200000</c:v>
                </c:pt>
                <c:pt idx="12">
                  <c:v>200000</c:v>
                </c:pt>
                <c:pt idx="13">
                  <c:v>200000</c:v>
                </c:pt>
              </c:numCache>
            </c:numRef>
          </c:val>
        </c:ser>
        <c:ser>
          <c:idx val="1"/>
          <c:order val="1"/>
          <c:spPr>
            <a:solidFill>
              <a:schemeClr val="accent1"/>
            </a:solidFill>
            <a:ln w="15382">
              <a:solidFill>
                <a:srgbClr val="000000"/>
              </a:solidFill>
              <a:prstDash val="solid"/>
            </a:ln>
          </c:spPr>
          <c:invertIfNegative val="0"/>
          <c:val>
            <c:numRef>
              <c:f>Sheet1!$C$3:$C$16</c:f>
              <c:numCache>
                <c:formatCode>#,##0</c:formatCode>
                <c:ptCount val="14"/>
                <c:pt idx="0">
                  <c:v>0</c:v>
                </c:pt>
                <c:pt idx="1">
                  <c:v>250000</c:v>
                </c:pt>
                <c:pt idx="2">
                  <c:v>400000</c:v>
                </c:pt>
                <c:pt idx="3">
                  <c:v>100000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50000</c:v>
                </c:pt>
                <c:pt idx="9">
                  <c:v>800000</c:v>
                </c:pt>
                <c:pt idx="10">
                  <c:v>800000</c:v>
                </c:pt>
                <c:pt idx="11">
                  <c:v>800000</c:v>
                </c:pt>
                <c:pt idx="12">
                  <c:v>700000</c:v>
                </c:pt>
                <c:pt idx="13">
                  <c:v>550000</c:v>
                </c:pt>
              </c:numCache>
            </c:numRef>
          </c:val>
        </c:ser>
        <c:ser>
          <c:idx val="2"/>
          <c:order val="2"/>
          <c:spPr>
            <a:solidFill>
              <a:srgbClr val="00B050"/>
            </a:solidFill>
            <a:ln w="15382">
              <a:solidFill>
                <a:srgbClr val="000000"/>
              </a:solidFill>
              <a:prstDash val="solid"/>
            </a:ln>
          </c:spPr>
          <c:invertIfNegative val="0"/>
          <c:dPt>
            <c:idx val="2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val>
            <c:numRef>
              <c:f>Sheet1!$D$3:$D$16</c:f>
              <c:numCache>
                <c:formatCode>#,##0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250000</c:v>
                </c:pt>
                <c:pt idx="11">
                  <c:v>500000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551440"/>
        <c:axId val="60552000"/>
      </c:barChart>
      <c:catAx>
        <c:axId val="60551440"/>
        <c:scaling>
          <c:orientation val="minMax"/>
        </c:scaling>
        <c:delete val="1"/>
        <c:axPos val="b"/>
        <c:majorTickMark val="out"/>
        <c:minorTickMark val="none"/>
        <c:tickLblPos val="nextTo"/>
        <c:crossAx val="60552000"/>
        <c:crosses val="autoZero"/>
        <c:auto val="1"/>
        <c:lblAlgn val="ctr"/>
        <c:lblOffset val="100"/>
        <c:noMultiLvlLbl val="0"/>
      </c:catAx>
      <c:valAx>
        <c:axId val="60552000"/>
        <c:scaling>
          <c:orientation val="minMax"/>
        </c:scaling>
        <c:delete val="0"/>
        <c:axPos val="l"/>
        <c:majorGridlines>
          <c:spPr>
            <a:ln w="3846">
              <a:solidFill>
                <a:srgbClr val="000000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84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1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551440"/>
        <c:crosses val="autoZero"/>
        <c:crossBetween val="between"/>
      </c:valAx>
      <c:spPr>
        <a:solidFill>
          <a:srgbClr val="C0C0C0"/>
        </a:solidFill>
        <a:ln w="15382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846">
      <a:solidFill>
        <a:srgbClr val="000000"/>
      </a:solidFill>
      <a:prstDash val="solid"/>
    </a:ln>
  </c:spPr>
  <c:txPr>
    <a:bodyPr/>
    <a:lstStyle/>
    <a:p>
      <a:pPr>
        <a:defRPr sz="1151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/>
              <a:t>06-Jun-15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06-Jun-15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06-Jun-15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06-Jun-15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06-Jun-15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06-Jun-15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06-Jun-15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06-Jun-15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06-Jun-15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06-Jun-15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/>
              <a:t>06-Jun-15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/>
              <a:t>06-Jun-15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/>
              <a:t>06-Jun-15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06-Jun-15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06-Jun-15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06-Jun-15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06-Jun-15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/>
              <a:t>06-Jun-15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z="4000" smtClean="0"/>
              <a:t>Reosiguranje katastrofalnih rizika u neživotnom osiguranju</a:t>
            </a:r>
            <a:endParaRPr lang="sr-Latn-RS" sz="40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smtClean="0"/>
              <a:t>Vidan Slana, jun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811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2400"/>
              <a:t>Reosiguranje katastrofanih rizika u neživotnom osiguranju</a:t>
            </a:r>
            <a:endParaRPr lang="en-US" sz="24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mtClean="0"/>
              <a:t>Zaključak</a:t>
            </a:r>
          </a:p>
          <a:p>
            <a:pPr lvl="1"/>
            <a:r>
              <a:rPr lang="sr-Latn-RS" smtClean="0"/>
              <a:t>CAT modeli</a:t>
            </a:r>
            <a:r>
              <a:rPr lang="sr-Latn-RS"/>
              <a:t> </a:t>
            </a:r>
            <a:r>
              <a:rPr lang="sr-Latn-RS" smtClean="0"/>
              <a:t>omogućavaju </a:t>
            </a:r>
            <a:r>
              <a:rPr lang="sr-Latn-RS" smtClean="0"/>
              <a:t>transparent</a:t>
            </a:r>
            <a:r>
              <a:rPr lang="en-US" smtClean="0"/>
              <a:t>an</a:t>
            </a:r>
            <a:r>
              <a:rPr lang="sr-Latn-RS" smtClean="0"/>
              <a:t> </a:t>
            </a:r>
            <a:r>
              <a:rPr lang="sr-Latn-RS" smtClean="0"/>
              <a:t>pristup upravljanju rizicima</a:t>
            </a:r>
            <a:endParaRPr lang="en-GB" smtClean="0"/>
          </a:p>
          <a:p>
            <a:pPr lvl="1"/>
            <a:r>
              <a:rPr lang="sr-Latn-RS" smtClean="0"/>
              <a:t>Prilagođeni su specifičnostima portelja koji se reosigurava</a:t>
            </a:r>
            <a:endParaRPr lang="en-GB" smtClean="0"/>
          </a:p>
          <a:p>
            <a:pPr lvl="1"/>
            <a:r>
              <a:rPr lang="sr-Latn-RS" smtClean="0"/>
              <a:t>Bez obzira kakav se rezultat dobije modelom, društvo za osiguranje mora da ima sopstveno mišljenje i svest o riziku</a:t>
            </a:r>
            <a:endParaRPr lang="en-GB"/>
          </a:p>
          <a:p>
            <a:pPr lvl="1"/>
            <a:r>
              <a:rPr lang="sr-Latn-RS" smtClean="0"/>
              <a:t>Naučni i kvantifikovani pristup riziku</a:t>
            </a:r>
            <a:endParaRPr lang="en-GB"/>
          </a:p>
          <a:p>
            <a:pPr lvl="1"/>
            <a:r>
              <a:rPr lang="sr-Latn-RS" smtClean="0"/>
              <a:t>Modeli savetuju i kvantifikuju rizik, modeli ne odlučuju</a:t>
            </a:r>
            <a:endParaRPr lang="en-GB"/>
          </a:p>
          <a:p>
            <a:pPr lvl="1"/>
            <a:r>
              <a:rPr lang="sr-Latn-RS" smtClean="0"/>
              <a:t>I najbolji model daje loše rezultate ukoliko su podaci lošeg kvaliteta</a:t>
            </a:r>
          </a:p>
          <a:p>
            <a:pPr lvl="1"/>
            <a:r>
              <a:rPr lang="sr-Latn-RS" smtClean="0"/>
              <a:t>Klimatske promene utiču na to da modeli brzo zastarevaju</a:t>
            </a:r>
            <a:endParaRPr lang="en-GB"/>
          </a:p>
          <a:p>
            <a:pPr marL="0" indent="0">
              <a:buNone/>
            </a:pPr>
            <a:r>
              <a:rPr lang="sr-Latn-RS" smtClean="0"/>
              <a:t>	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5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2400" smtClean="0"/>
              <a:t>Reosiguranje katastrofanih rizika u neživotnom osiguranju</a:t>
            </a:r>
            <a:endParaRPr lang="en-US" sz="2400"/>
          </a:p>
        </p:txBody>
      </p:sp>
      <p:sp>
        <p:nvSpPr>
          <p:cNvPr id="4" name="Titel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Latn-RS" sz="3200" smtClean="0">
              <a:ea typeface="ＭＳ Ｐゴシック"/>
            </a:endParaRPr>
          </a:p>
          <a:p>
            <a:r>
              <a:rPr lang="sr-Latn-RS" sz="3200" smtClean="0">
                <a:ea typeface="ＭＳ Ｐゴシック"/>
              </a:rPr>
              <a:t>Neproporcionalno reosiguranje</a:t>
            </a:r>
          </a:p>
          <a:p>
            <a:pPr marL="0" indent="0">
              <a:buNone/>
            </a:pPr>
            <a:endParaRPr lang="sr-Latn-RS" sz="3200" smtClean="0">
              <a:ea typeface="ＭＳ Ｐゴシック"/>
            </a:endParaRPr>
          </a:p>
          <a:p>
            <a:r>
              <a:rPr lang="sr-Latn-RS" sz="3200" smtClean="0">
                <a:ea typeface="ＭＳ Ｐゴシック"/>
              </a:rPr>
              <a:t>Reosiguranje na bazi viška šteta</a:t>
            </a:r>
          </a:p>
          <a:p>
            <a:pPr marL="0" indent="0">
              <a:buNone/>
            </a:pPr>
            <a:endParaRPr lang="sr-Latn-RS" sz="3200" smtClean="0">
              <a:ea typeface="ＭＳ Ｐゴシック"/>
            </a:endParaRPr>
          </a:p>
          <a:p>
            <a:r>
              <a:rPr lang="sr-Latn-RS" sz="3200" smtClean="0">
                <a:ea typeface="ＭＳ Ｐゴシック"/>
              </a:rPr>
              <a:t>Zaštita od akumulacije velikog broja šteta prouzrokovanih </a:t>
            </a:r>
            <a:r>
              <a:rPr lang="en-US" sz="3200" smtClean="0">
                <a:ea typeface="ＭＳ Ｐゴシック"/>
              </a:rPr>
              <a:t>jednim doga</a:t>
            </a:r>
            <a:r>
              <a:rPr lang="sr-Latn-RS" sz="3200" smtClean="0">
                <a:ea typeface="ＭＳ Ｐゴシック"/>
              </a:rPr>
              <a:t>đajem</a:t>
            </a:r>
            <a:endParaRPr lang="de-AT" sz="3200" smtClean="0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284545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2400"/>
              <a:t>Reosiguranje katastrofanih rizika u neživotnom osiguranju</a:t>
            </a:r>
            <a:endParaRPr lang="en-US" sz="240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2411604"/>
              </p:ext>
            </p:extLst>
          </p:nvPr>
        </p:nvGraphicFramePr>
        <p:xfrm>
          <a:off x="1145504" y="2267039"/>
          <a:ext cx="8737600" cy="3521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1547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2400"/>
              <a:t>Reosiguranje katastrofanih rizika u neživotnom osiguranju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mtClean="0"/>
              <a:t>Različiti pristupi reosiguravača</a:t>
            </a:r>
          </a:p>
          <a:p>
            <a:pPr marL="0" indent="0">
              <a:buNone/>
            </a:pPr>
            <a:r>
              <a:rPr lang="sr-Latn-RS" smtClean="0"/>
              <a:t>		oportunistički </a:t>
            </a:r>
            <a:r>
              <a:rPr lang="sr-Latn-RS"/>
              <a:t>pristup</a:t>
            </a:r>
          </a:p>
          <a:p>
            <a:pPr marL="0" indent="0">
              <a:buNone/>
            </a:pPr>
            <a:r>
              <a:rPr lang="sr-Latn-RS"/>
              <a:t>		</a:t>
            </a:r>
            <a:r>
              <a:rPr lang="sr-Latn-RS" smtClean="0"/>
              <a:t>„</a:t>
            </a:r>
            <a:r>
              <a:rPr lang="sr-Latn-RS"/>
              <a:t>Burnig Cost“ metod</a:t>
            </a:r>
          </a:p>
          <a:p>
            <a:pPr marL="0" indent="0">
              <a:buNone/>
            </a:pPr>
            <a:r>
              <a:rPr lang="sr-Latn-RS"/>
              <a:t>		</a:t>
            </a:r>
            <a:r>
              <a:rPr lang="sr-Latn-RS" smtClean="0"/>
              <a:t>CAT modeli</a:t>
            </a:r>
          </a:p>
          <a:p>
            <a:pPr marL="0" indent="0">
              <a:buNone/>
            </a:pPr>
            <a:endParaRPr lang="sr-Latn-RS" smtClean="0"/>
          </a:p>
          <a:p>
            <a:r>
              <a:rPr lang="sr-Latn-RS" smtClean="0"/>
              <a:t>Disperzija rizika</a:t>
            </a:r>
          </a:p>
          <a:p>
            <a:pPr lvl="1"/>
            <a:r>
              <a:rPr lang="sr-Latn-RS" smtClean="0"/>
              <a:t>geografska</a:t>
            </a:r>
          </a:p>
          <a:p>
            <a:pPr lvl="1"/>
            <a:r>
              <a:rPr lang="sr-Latn-RS" smtClean="0"/>
              <a:t>vremenska</a:t>
            </a:r>
            <a:endParaRPr lang="sr-Latn-RS"/>
          </a:p>
          <a:p>
            <a:endParaRPr lang="sr-Latn-RS" smtClean="0"/>
          </a:p>
          <a:p>
            <a:endParaRPr lang="sr-Latn-RS"/>
          </a:p>
          <a:p>
            <a:endParaRPr lang="sr-Latn-RS" smtClean="0"/>
          </a:p>
          <a:p>
            <a:endParaRPr lang="sr-Latn-RS" smtClean="0"/>
          </a:p>
        </p:txBody>
      </p:sp>
    </p:spTree>
    <p:extLst>
      <p:ext uri="{BB962C8B-B14F-4D97-AF65-F5344CB8AC3E}">
        <p14:creationId xmlns:p14="http://schemas.microsoft.com/office/powerpoint/2010/main" val="3704321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2400"/>
              <a:t>Reosiguranje katastrofanih rizika u neživotnom osiguranju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mtClean="0"/>
              <a:t>Tražnja za reosiguranjem od katastrofalnih događaja je svake godine veća</a:t>
            </a:r>
            <a:r>
              <a:rPr lang="en-GB" smtClean="0"/>
              <a:t>:</a:t>
            </a:r>
            <a:endParaRPr lang="sr-Latn-RS" smtClean="0"/>
          </a:p>
          <a:p>
            <a:pPr marL="0" indent="0">
              <a:buNone/>
            </a:pPr>
            <a:endParaRPr lang="en-GB"/>
          </a:p>
          <a:p>
            <a:pPr lvl="1"/>
            <a:r>
              <a:rPr lang="sr-Latn-RS" smtClean="0"/>
              <a:t>Poslovna politika cedenata i svest o postojanju rizika</a:t>
            </a:r>
          </a:p>
          <a:p>
            <a:pPr lvl="1"/>
            <a:r>
              <a:rPr lang="sr-Latn-RS" smtClean="0"/>
              <a:t>Uticaj regulatora</a:t>
            </a:r>
          </a:p>
          <a:p>
            <a:pPr lvl="1"/>
            <a:r>
              <a:rPr lang="sr-Latn-RS" smtClean="0"/>
              <a:t>„</a:t>
            </a:r>
            <a:r>
              <a:rPr lang="en-GB" smtClean="0"/>
              <a:t>Best practice</a:t>
            </a:r>
            <a:r>
              <a:rPr lang="sr-Latn-RS" smtClean="0"/>
              <a:t>“</a:t>
            </a:r>
            <a:r>
              <a:rPr lang="en-GB" smtClean="0"/>
              <a:t>: </a:t>
            </a:r>
            <a:r>
              <a:rPr lang="sr-Latn-RS" smtClean="0"/>
              <a:t>uticaj tržišta, pritisak vlasnika</a:t>
            </a:r>
            <a:endParaRPr lang="en-GB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96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2400"/>
              <a:t>Reosiguranje katastrofanih rizika u neživotnom osiguranju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r-Latn-RS" sz="2800" smtClean="0"/>
              <a:t>Modeli katastrofalnih rizika su prisutni već duže vreme</a:t>
            </a:r>
          </a:p>
          <a:p>
            <a:pPr marL="0" indent="0">
              <a:buNone/>
              <a:defRPr/>
            </a:pPr>
            <a:r>
              <a:rPr lang="sr-Latn-RS" smtClean="0"/>
              <a:t>	np. Risk Theory</a:t>
            </a:r>
            <a:r>
              <a:rPr lang="en-GB" i="1" smtClean="0"/>
              <a:t>: </a:t>
            </a:r>
            <a:r>
              <a:rPr lang="en-GB" i="1"/>
              <a:t>The Stochastic Basis of Insurance;  Beard, </a:t>
            </a:r>
            <a:r>
              <a:rPr lang="sr-Latn-RS" i="1" smtClean="0"/>
              <a:t>		</a:t>
            </a:r>
            <a:r>
              <a:rPr lang="en-GB" i="1" smtClean="0"/>
              <a:t>Pentikainen and Pesonen</a:t>
            </a:r>
            <a:r>
              <a:rPr lang="en-GB" i="1"/>
              <a:t>, 1984</a:t>
            </a:r>
          </a:p>
          <a:p>
            <a:pPr lvl="1">
              <a:buFont typeface="Arial" charset="0"/>
              <a:buChar char="–"/>
              <a:defRPr/>
            </a:pPr>
            <a:r>
              <a:rPr lang="sr-Latn-RS" sz="2000" smtClean="0"/>
              <a:t>Šira primena je bila ograničena nerazvijenom informatičkom podrškom</a:t>
            </a:r>
            <a:endParaRPr lang="en-GB" sz="2000"/>
          </a:p>
          <a:p>
            <a:pPr lvl="1">
              <a:buFont typeface="Arial" charset="0"/>
              <a:buChar char="–"/>
              <a:defRPr/>
            </a:pPr>
            <a:r>
              <a:rPr lang="en-GB" sz="2000" smtClean="0"/>
              <a:t>1987 </a:t>
            </a:r>
            <a:r>
              <a:rPr lang="sr-Latn-RS" sz="2000" smtClean="0"/>
              <a:t>.godine, </a:t>
            </a:r>
            <a:r>
              <a:rPr lang="en-GB" sz="2000" smtClean="0"/>
              <a:t>Karen Clark</a:t>
            </a:r>
            <a:r>
              <a:rPr lang="sr-Latn-RS" sz="2000" smtClean="0"/>
              <a:t> izrađuje</a:t>
            </a:r>
            <a:r>
              <a:rPr lang="en-GB" sz="2000" smtClean="0"/>
              <a:t> </a:t>
            </a:r>
            <a:r>
              <a:rPr lang="sr-Latn-RS" sz="2000" smtClean="0"/>
              <a:t>prvi model za analizu potencijanih šteta i uticaj na osiguranje/reosiguranje od dejstva oluja</a:t>
            </a:r>
            <a:endParaRPr lang="en-GB" sz="2000"/>
          </a:p>
          <a:p>
            <a:pPr marL="0" indent="0">
              <a:buNone/>
              <a:defRPr/>
            </a:pPr>
            <a:r>
              <a:rPr lang="sr-Latn-RS"/>
              <a:t>	</a:t>
            </a:r>
            <a:r>
              <a:rPr lang="sr-Latn-RS" smtClean="0"/>
              <a:t>- </a:t>
            </a:r>
            <a:r>
              <a:rPr lang="en-GB" smtClean="0"/>
              <a:t>1991</a:t>
            </a:r>
            <a:r>
              <a:rPr lang="sr-Latn-RS" smtClean="0"/>
              <a:t>. godine</a:t>
            </a:r>
            <a:r>
              <a:rPr lang="en-GB" smtClean="0"/>
              <a:t>: </a:t>
            </a:r>
            <a:r>
              <a:rPr lang="sr-Latn-RS" smtClean="0"/>
              <a:t>prva šira primena CAT modela u osiguranju</a:t>
            </a:r>
            <a:endParaRPr lang="en-GB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51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2400"/>
              <a:t>Reosiguranje katastrofanih rizika u neživotnom osiguranju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smtClean="0"/>
          </a:p>
          <a:p>
            <a:endParaRPr lang="sr-Latn-RS"/>
          </a:p>
          <a:p>
            <a:r>
              <a:rPr lang="sr-Latn-RS" smtClean="0"/>
              <a:t>Početkom </a:t>
            </a:r>
            <a:r>
              <a:rPr lang="en-US" smtClean="0"/>
              <a:t>‘90-tih </a:t>
            </a:r>
            <a:r>
              <a:rPr lang="sr-Latn-RS" smtClean="0"/>
              <a:t>- </a:t>
            </a:r>
            <a:r>
              <a:rPr lang="en-US" smtClean="0"/>
              <a:t>prve masovnije primene CAT modela</a:t>
            </a:r>
          </a:p>
          <a:p>
            <a:pPr lvl="1">
              <a:defRPr/>
            </a:pPr>
            <a:r>
              <a:rPr lang="en-GB" smtClean="0"/>
              <a:t>Osnovne pretpostavke </a:t>
            </a:r>
            <a:r>
              <a:rPr lang="sr-Latn-RS" smtClean="0"/>
              <a:t>za primenu modela</a:t>
            </a:r>
            <a:endParaRPr lang="en-GB"/>
          </a:p>
          <a:p>
            <a:pPr lvl="1">
              <a:buFont typeface="Arial" charset="0"/>
              <a:buChar char="–"/>
              <a:defRPr/>
            </a:pPr>
            <a:r>
              <a:rPr lang="sr-Latn-RS" smtClean="0"/>
              <a:t>Postojanje razvijenih softvera</a:t>
            </a:r>
          </a:p>
          <a:p>
            <a:pPr lvl="1">
              <a:buFont typeface="Arial" charset="0"/>
              <a:buChar char="–"/>
              <a:defRPr/>
            </a:pPr>
            <a:r>
              <a:rPr lang="sr-Latn-RS" smtClean="0"/>
              <a:t>Validni podaci (klimatski/portfelj)</a:t>
            </a:r>
            <a:endParaRPr lang="en-GB"/>
          </a:p>
          <a:p>
            <a:pPr lvl="1">
              <a:buFont typeface="Arial" charset="0"/>
              <a:buChar char="–"/>
              <a:defRPr/>
            </a:pPr>
            <a:r>
              <a:rPr lang="sr-Latn-RS" smtClean="0"/>
              <a:t>Postojanje validnih teorija rizika</a:t>
            </a:r>
            <a:endParaRPr lang="en-GB"/>
          </a:p>
          <a:p>
            <a:pPr lvl="1">
              <a:buFont typeface="Arial" charset="0"/>
              <a:buChar char="–"/>
              <a:defRPr/>
            </a:pPr>
            <a:r>
              <a:rPr lang="sr-Latn-RS" smtClean="0"/>
              <a:t>Postojanje tražnje za modelima i svest o benefitu</a:t>
            </a:r>
            <a:endParaRPr lang="en-GB"/>
          </a:p>
          <a:p>
            <a:pPr marL="45720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98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2400"/>
              <a:t>Reosiguranje katastrofanih rizika u neživotnom osiguranju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smtClean="0"/>
          </a:p>
          <a:p>
            <a:endParaRPr lang="sr-Latn-RS"/>
          </a:p>
          <a:p>
            <a:r>
              <a:rPr lang="sr-Latn-RS" smtClean="0"/>
              <a:t>Šta nam pružaju modeli</a:t>
            </a:r>
          </a:p>
          <a:p>
            <a:pPr lvl="1"/>
            <a:r>
              <a:rPr lang="sr-Latn-RS"/>
              <a:t>Identifikaciju </a:t>
            </a:r>
            <a:r>
              <a:rPr lang="sr-Latn-RS" smtClean="0"/>
              <a:t>rizika </a:t>
            </a:r>
          </a:p>
          <a:p>
            <a:pPr lvl="1"/>
            <a:r>
              <a:rPr lang="sr-Latn-RS" smtClean="0"/>
              <a:t>Kvantifikaciju rizika</a:t>
            </a:r>
          </a:p>
          <a:p>
            <a:pPr lvl="1"/>
            <a:r>
              <a:rPr lang="sr-Latn-RS" smtClean="0"/>
              <a:t>Realnu cenu reosiguranja</a:t>
            </a:r>
            <a:endParaRPr lang="en-GB"/>
          </a:p>
          <a:p>
            <a:pPr lvl="1"/>
            <a:r>
              <a:rPr lang="sr-Latn-RS" smtClean="0"/>
              <a:t>Osnovu za izradu politike društva o upravljanju rizikom</a:t>
            </a:r>
            <a:endParaRPr lang="en-GB"/>
          </a:p>
          <a:p>
            <a:pPr marL="457200" lvl="1" indent="0">
              <a:buNone/>
            </a:pPr>
            <a:endParaRPr lang="sr-Latn-RS" smtClean="0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35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2400"/>
              <a:t>Reosiguranje katastrofanih rizika u neživotnom osiguranju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smtClean="0"/>
          </a:p>
          <a:p>
            <a:r>
              <a:rPr lang="sr-Latn-RS" smtClean="0"/>
              <a:t>Negativna strana modela</a:t>
            </a:r>
          </a:p>
          <a:p>
            <a:pPr lvl="1"/>
            <a:r>
              <a:rPr lang="sr-Latn-RS"/>
              <a:t>l</a:t>
            </a:r>
            <a:r>
              <a:rPr lang="sr-Latn-RS" smtClean="0"/>
              <a:t>oši modeli i/ili loši podaci</a:t>
            </a:r>
          </a:p>
          <a:p>
            <a:pPr lvl="1"/>
            <a:r>
              <a:rPr lang="sr-Latn-RS" smtClean="0"/>
              <a:t>„prebacivanje odgovornosti“ trećoj strani</a:t>
            </a:r>
          </a:p>
          <a:p>
            <a:pPr lvl="1"/>
            <a:endParaRPr lang="sr-Latn-RS" smtClean="0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69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104</TotalTime>
  <Words>272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Century Gothic</vt:lpstr>
      <vt:lpstr>Wingdings 3</vt:lpstr>
      <vt:lpstr>Ion</vt:lpstr>
      <vt:lpstr>Reosiguranje katastrofalnih rizika u neživotnom osiguranju</vt:lpstr>
      <vt:lpstr>Reosiguranje katastrofanih rizika u neživotnom osiguranju</vt:lpstr>
      <vt:lpstr>Reosiguranje katastrofanih rizika u neživotnom osiguranju</vt:lpstr>
      <vt:lpstr>Reosiguranje katastrofanih rizika u neživotnom osiguranju</vt:lpstr>
      <vt:lpstr>Reosiguranje katastrofanih rizika u neživotnom osiguranju</vt:lpstr>
      <vt:lpstr>Reosiguranje katastrofanih rizika u neživotnom osiguranju</vt:lpstr>
      <vt:lpstr>Reosiguranje katastrofanih rizika u neživotnom osiguranju</vt:lpstr>
      <vt:lpstr>Reosiguranje katastrofanih rizika u neživotnom osiguranju</vt:lpstr>
      <vt:lpstr>Reosiguranje katastrofanih rizika u neživotnom osiguranju</vt:lpstr>
      <vt:lpstr>Reosiguranje katastrofanih rizika u neživotnom osiguranju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Reosiguranje katastrofalnih rizika u neživotnom osiguranju</dc:title>
  <dc:creator>vidan</dc:creator>
  <cp:lastModifiedBy>vidan</cp:lastModifiedBy>
  <cp:revision>17</cp:revision>
  <dcterms:created xsi:type="dcterms:W3CDTF">2015-06-06T03:46:52Z</dcterms:created>
  <dcterms:modified xsi:type="dcterms:W3CDTF">2015-06-06T05:39:07Z</dcterms:modified>
</cp:coreProperties>
</file>