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67" r:id="rId3"/>
    <p:sldId id="269" r:id="rId4"/>
    <p:sldId id="268" r:id="rId5"/>
    <p:sldId id="277" r:id="rId6"/>
    <p:sldId id="276" r:id="rId7"/>
    <p:sldId id="257" r:id="rId8"/>
    <p:sldId id="279" r:id="rId9"/>
    <p:sldId id="260" r:id="rId10"/>
    <p:sldId id="278" r:id="rId11"/>
    <p:sldId id="261" r:id="rId12"/>
    <p:sldId id="262" r:id="rId13"/>
    <p:sldId id="263" r:id="rId14"/>
    <p:sldId id="264" r:id="rId15"/>
    <p:sldId id="275" r:id="rId16"/>
    <p:sldId id="272" r:id="rId17"/>
    <p:sldId id="273" r:id="rId18"/>
    <p:sldId id="265" r:id="rId19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B4E"/>
    <a:srgbClr val="326064"/>
    <a:srgbClr val="FFFFCC"/>
    <a:srgbClr val="D1D1DA"/>
    <a:srgbClr val="D1D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Natural catastrophes</c:v>
                </c:pt>
              </c:strCache>
            </c:strRef>
          </c:tx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35</c:v>
                </c:pt>
                <c:pt idx="1">
                  <c:v>41</c:v>
                </c:pt>
                <c:pt idx="2">
                  <c:v>38</c:v>
                </c:pt>
                <c:pt idx="3">
                  <c:v>35</c:v>
                </c:pt>
                <c:pt idx="4">
                  <c:v>42</c:v>
                </c:pt>
                <c:pt idx="5">
                  <c:v>44</c:v>
                </c:pt>
                <c:pt idx="6">
                  <c:v>50</c:v>
                </c:pt>
                <c:pt idx="7">
                  <c:v>42</c:v>
                </c:pt>
                <c:pt idx="8">
                  <c:v>46</c:v>
                </c:pt>
                <c:pt idx="9">
                  <c:v>52</c:v>
                </c:pt>
                <c:pt idx="10">
                  <c:v>43</c:v>
                </c:pt>
                <c:pt idx="11">
                  <c:v>62</c:v>
                </c:pt>
                <c:pt idx="12">
                  <c:v>60</c:v>
                </c:pt>
                <c:pt idx="13">
                  <c:v>62</c:v>
                </c:pt>
                <c:pt idx="14">
                  <c:v>54</c:v>
                </c:pt>
                <c:pt idx="15">
                  <c:v>63</c:v>
                </c:pt>
                <c:pt idx="16">
                  <c:v>66</c:v>
                </c:pt>
                <c:pt idx="17">
                  <c:v>97</c:v>
                </c:pt>
                <c:pt idx="18">
                  <c:v>90</c:v>
                </c:pt>
                <c:pt idx="19">
                  <c:v>80</c:v>
                </c:pt>
                <c:pt idx="20">
                  <c:v>121</c:v>
                </c:pt>
                <c:pt idx="21">
                  <c:v>109</c:v>
                </c:pt>
                <c:pt idx="22">
                  <c:v>122</c:v>
                </c:pt>
                <c:pt idx="23">
                  <c:v>142</c:v>
                </c:pt>
                <c:pt idx="24">
                  <c:v>146</c:v>
                </c:pt>
                <c:pt idx="25">
                  <c:v>136</c:v>
                </c:pt>
                <c:pt idx="26">
                  <c:v>135</c:v>
                </c:pt>
                <c:pt idx="27">
                  <c:v>127</c:v>
                </c:pt>
                <c:pt idx="28">
                  <c:v>132</c:v>
                </c:pt>
                <c:pt idx="29">
                  <c:v>145</c:v>
                </c:pt>
                <c:pt idx="30">
                  <c:v>135</c:v>
                </c:pt>
                <c:pt idx="31">
                  <c:v>126</c:v>
                </c:pt>
                <c:pt idx="32">
                  <c:v>134</c:v>
                </c:pt>
                <c:pt idx="33">
                  <c:v>153</c:v>
                </c:pt>
                <c:pt idx="34">
                  <c:v>124</c:v>
                </c:pt>
                <c:pt idx="35">
                  <c:v>157</c:v>
                </c:pt>
                <c:pt idx="36">
                  <c:v>140</c:v>
                </c:pt>
                <c:pt idx="37">
                  <c:v>151</c:v>
                </c:pt>
                <c:pt idx="38">
                  <c:v>147</c:v>
                </c:pt>
                <c:pt idx="39">
                  <c:v>139</c:v>
                </c:pt>
                <c:pt idx="40">
                  <c:v>178</c:v>
                </c:pt>
                <c:pt idx="41">
                  <c:v>181</c:v>
                </c:pt>
                <c:pt idx="42">
                  <c:v>170</c:v>
                </c:pt>
                <c:pt idx="43">
                  <c:v>166</c:v>
                </c:pt>
                <c:pt idx="44">
                  <c:v>189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Man-made disasters</c:v>
                </c:pt>
              </c:strCache>
            </c:strRef>
          </c:tx>
          <c:marker>
            <c:symbol val="none"/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61</c:v>
                </c:pt>
                <c:pt idx="1">
                  <c:v>72</c:v>
                </c:pt>
                <c:pt idx="2">
                  <c:v>87</c:v>
                </c:pt>
                <c:pt idx="3">
                  <c:v>82</c:v>
                </c:pt>
                <c:pt idx="4">
                  <c:v>78</c:v>
                </c:pt>
                <c:pt idx="5">
                  <c:v>71</c:v>
                </c:pt>
                <c:pt idx="6">
                  <c:v>79</c:v>
                </c:pt>
                <c:pt idx="7">
                  <c:v>80</c:v>
                </c:pt>
                <c:pt idx="8">
                  <c:v>70</c:v>
                </c:pt>
                <c:pt idx="9">
                  <c:v>80</c:v>
                </c:pt>
                <c:pt idx="10">
                  <c:v>83</c:v>
                </c:pt>
                <c:pt idx="11">
                  <c:v>74</c:v>
                </c:pt>
                <c:pt idx="12">
                  <c:v>73</c:v>
                </c:pt>
                <c:pt idx="13">
                  <c:v>82</c:v>
                </c:pt>
                <c:pt idx="14">
                  <c:v>61</c:v>
                </c:pt>
                <c:pt idx="15">
                  <c:v>75</c:v>
                </c:pt>
                <c:pt idx="16">
                  <c:v>86</c:v>
                </c:pt>
                <c:pt idx="17">
                  <c:v>113</c:v>
                </c:pt>
                <c:pt idx="18">
                  <c:v>123</c:v>
                </c:pt>
                <c:pt idx="19">
                  <c:v>129</c:v>
                </c:pt>
                <c:pt idx="20">
                  <c:v>134</c:v>
                </c:pt>
                <c:pt idx="21">
                  <c:v>145</c:v>
                </c:pt>
                <c:pt idx="22">
                  <c:v>129</c:v>
                </c:pt>
                <c:pt idx="23">
                  <c:v>169</c:v>
                </c:pt>
                <c:pt idx="24">
                  <c:v>177</c:v>
                </c:pt>
                <c:pt idx="25">
                  <c:v>140</c:v>
                </c:pt>
                <c:pt idx="26">
                  <c:v>175</c:v>
                </c:pt>
                <c:pt idx="27">
                  <c:v>170</c:v>
                </c:pt>
                <c:pt idx="28">
                  <c:v>161</c:v>
                </c:pt>
                <c:pt idx="29">
                  <c:v>148</c:v>
                </c:pt>
                <c:pt idx="30">
                  <c:v>165</c:v>
                </c:pt>
                <c:pt idx="31">
                  <c:v>162</c:v>
                </c:pt>
                <c:pt idx="32">
                  <c:v>149</c:v>
                </c:pt>
                <c:pt idx="33">
                  <c:v>160</c:v>
                </c:pt>
                <c:pt idx="34">
                  <c:v>228</c:v>
                </c:pt>
                <c:pt idx="35">
                  <c:v>256</c:v>
                </c:pt>
                <c:pt idx="36">
                  <c:v>218</c:v>
                </c:pt>
                <c:pt idx="37">
                  <c:v>205</c:v>
                </c:pt>
                <c:pt idx="38">
                  <c:v>179</c:v>
                </c:pt>
                <c:pt idx="39">
                  <c:v>162</c:v>
                </c:pt>
                <c:pt idx="40">
                  <c:v>153</c:v>
                </c:pt>
                <c:pt idx="41">
                  <c:v>149</c:v>
                </c:pt>
                <c:pt idx="42">
                  <c:v>148</c:v>
                </c:pt>
                <c:pt idx="43">
                  <c:v>159</c:v>
                </c:pt>
                <c:pt idx="44">
                  <c:v>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81920"/>
        <c:axId val="90091904"/>
      </c:lineChart>
      <c:catAx>
        <c:axId val="9008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sr-Latn-RS"/>
          </a:p>
        </c:txPr>
        <c:crossAx val="90091904"/>
        <c:crosses val="autoZero"/>
        <c:auto val="1"/>
        <c:lblAlgn val="ctr"/>
        <c:lblOffset val="100"/>
        <c:noMultiLvlLbl val="0"/>
      </c:catAx>
      <c:valAx>
        <c:axId val="90091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sr-Latn-RS"/>
          </a:p>
        </c:txPr>
        <c:crossAx val="900819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chemeClr val="accent2">
                  <a:lumMod val="75000"/>
                </a:schemeClr>
              </a:solidFill>
            </a:defRPr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+mj-lt"/>
                <a:ea typeface="Calibri"/>
                <a:cs typeface="Calibri"/>
              </a:defRPr>
            </a:pPr>
            <a:r>
              <a:rPr lang="sr-Cyrl-CS" sz="2000">
                <a:solidFill>
                  <a:srgbClr val="326064"/>
                </a:solidFill>
                <a:latin typeface="+mj-lt"/>
              </a:rPr>
              <a:t>Меродавни технички резултати на врсти 08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Slika3!$A$3</c:f>
              <c:strCache>
                <c:ptCount val="1"/>
                <c:pt idx="0">
                  <c:v>самопридржај</c:v>
                </c:pt>
              </c:strCache>
            </c:strRef>
          </c:tx>
          <c:spPr>
            <a:ln>
              <a:solidFill>
                <a:srgbClr val="298B4E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3.1168831168831169E-2"/>
                  <c:y val="-3.0170108453424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Slika3!$B$2:$K$2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Slika3!$B$3:$K$3</c:f>
              <c:numCache>
                <c:formatCode>0.00%</c:formatCode>
                <c:ptCount val="10"/>
                <c:pt idx="0">
                  <c:v>0.40550000000000003</c:v>
                </c:pt>
                <c:pt idx="1">
                  <c:v>0.3735</c:v>
                </c:pt>
                <c:pt idx="2">
                  <c:v>0.34960000000000002</c:v>
                </c:pt>
                <c:pt idx="3">
                  <c:v>0.5373</c:v>
                </c:pt>
                <c:pt idx="4">
                  <c:v>0.50439999999999996</c:v>
                </c:pt>
                <c:pt idx="5">
                  <c:v>0.68469999999999998</c:v>
                </c:pt>
                <c:pt idx="6">
                  <c:v>0.4471</c:v>
                </c:pt>
                <c:pt idx="7">
                  <c:v>0.43</c:v>
                </c:pt>
                <c:pt idx="8">
                  <c:v>0.55400000000000005</c:v>
                </c:pt>
                <c:pt idx="9">
                  <c:v>0.72230000000000005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Slika3!$A$4</c:f>
              <c:strCache>
                <c:ptCount val="1"/>
                <c:pt idx="0">
                  <c:v>укупан портфељ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2.4242424242424242E-2"/>
                  <c:y val="-2.686995493487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Slika3!$B$2:$K$2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Slika3!$B$4:$K$4</c:f>
              <c:numCache>
                <c:formatCode>0.00%</c:formatCode>
                <c:ptCount val="10"/>
                <c:pt idx="0">
                  <c:v>0.26219999999999999</c:v>
                </c:pt>
                <c:pt idx="1">
                  <c:v>0.30599999999999999</c:v>
                </c:pt>
                <c:pt idx="2">
                  <c:v>0.26869999999999999</c:v>
                </c:pt>
                <c:pt idx="3">
                  <c:v>0.49519999999999997</c:v>
                </c:pt>
                <c:pt idx="4">
                  <c:v>0.37540000000000001</c:v>
                </c:pt>
                <c:pt idx="5">
                  <c:v>0.44</c:v>
                </c:pt>
                <c:pt idx="6">
                  <c:v>0.30669999999999997</c:v>
                </c:pt>
                <c:pt idx="7">
                  <c:v>0.3876</c:v>
                </c:pt>
                <c:pt idx="8">
                  <c:v>0.4037</c:v>
                </c:pt>
                <c:pt idx="9">
                  <c:v>1.1509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145600"/>
        <c:axId val="148845312"/>
      </c:lineChart>
      <c:catAx>
        <c:axId val="1431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26064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8845312"/>
        <c:crosses val="autoZero"/>
        <c:auto val="1"/>
        <c:lblAlgn val="ctr"/>
        <c:lblOffset val="100"/>
        <c:noMultiLvlLbl val="0"/>
      </c:catAx>
      <c:valAx>
        <c:axId val="148845312"/>
        <c:scaling>
          <c:orientation val="minMax"/>
          <c:max val="1.2"/>
          <c:min val="0.2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26064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145600"/>
        <c:crosses val="autoZero"/>
        <c:crossBetween val="between"/>
      </c:valAx>
      <c:spPr>
        <a:ln>
          <a:solidFill>
            <a:schemeClr val="accent3">
              <a:lumMod val="75000"/>
            </a:schemeClr>
          </a:solidFill>
          <a:prstDash val="sysDot"/>
        </a:ln>
      </c:spPr>
    </c:plotArea>
    <c:legend>
      <c:legendPos val="b"/>
      <c:layout/>
      <c:overlay val="0"/>
      <c:txPr>
        <a:bodyPr/>
        <a:lstStyle/>
        <a:p>
          <a:pPr>
            <a:defRPr sz="1200" b="0" i="0" u="none" strike="noStrike" baseline="0">
              <a:solidFill>
                <a:srgbClr val="326064"/>
              </a:solidFill>
              <a:latin typeface="Calibri"/>
              <a:ea typeface="Calibri"/>
              <a:cs typeface="Calibri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5BDB6-7620-4006-832D-10B399A34711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8BAF-6BB2-4473-8ED2-C0428F6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2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8BAF-6BB2-4473-8ED2-C0428F62A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7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D4F535-DD63-458C-A006-C16CECC75E2C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358696-4468-4313-9B4E-D400C5707F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50" y="2564904"/>
            <a:ext cx="9151849" cy="108012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Latn-BA" sz="35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Najveće katastrofalne štete u poslednje dve dekade</a:t>
            </a:r>
            <a:endParaRPr lang="en-US" sz="3500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MILE\Desktop\1396460344-natural-disasters-unavoidable-business-ready-infograph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82"/>
            <a:ext cx="9144000" cy="254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42865" y="45422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r-Latn-C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XII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sr-Latn-C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CS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MEĐUNARODNI SIMPOZIJUM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r-Latn-R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Upravljanje katastrofalnim rizicima i održivi razvoj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9" descr="zna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4365104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3274" y="4365104"/>
            <a:ext cx="5352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Dr Dragica Janković </a:t>
            </a:r>
            <a:br>
              <a:rPr lang="sr-Latn-CS" altLang="sr-Latn-R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sr-Latn-CS" altLang="sr-Latn-R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Kompanija Dunav osiguranje, Beograd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4" y="5389054"/>
            <a:ext cx="6953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3276" y="5233648"/>
            <a:ext cx="5486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MSc Nataša Tešić </a:t>
            </a:r>
            <a:br>
              <a:rPr lang="sr-Latn-CS" altLang="sr-Latn-R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sr-Latn-CS" altLang="sr-Latn-R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Fakultet poslovne ekonomije Bijeljina</a:t>
            </a:r>
          </a:p>
          <a:p>
            <a:r>
              <a:rPr lang="sr-Latn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Univerzitet u Istočnom Sarajevu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6413" y="6429862"/>
            <a:ext cx="5352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Aranđelovac, jun 2015.</a:t>
            </a: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14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908720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 2015. godini, desio se zemljotres u Nepalu, u kome je život izgubilo preko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5.000 ljudi,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 povređeno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je preko 10.000.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Potpuno je uništeno preko 70.000, a oštećeno preko 600.000 kuća. </a:t>
            </a:r>
            <a:b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/>
            </a:r>
            <a:b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 toplotnom talasu, koji je pogodio Indiju,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život je izgubilo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preko 2.500 ljudi. Najugroženiji su najsiromašniji slojevi stanovništva.</a:t>
            </a:r>
            <a:b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endParaRPr lang="pl-PL" sz="22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sr-Latn-BA" sz="2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Najviše ljudskih žrtava </a:t>
            </a:r>
            <a:r>
              <a:rPr lang="sr-Latn-BA" sz="2200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podnose zemlje u razvoju dok su najveće osigurane štete prisutne u razvijenim </a:t>
            </a:r>
            <a:r>
              <a:rPr lang="sr-Latn-BA" sz="2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zemljama</a:t>
            </a:r>
          </a:p>
          <a:p>
            <a:endParaRPr lang="sr-Latn-BA" sz="2200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zme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đ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30%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i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55%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svih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katastrofalnih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doga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đ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aja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dogodi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se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na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teritoriji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Azijskog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kontinenta</a:t>
            </a:r>
            <a:r>
              <a:rPr lang="sr-Latn-CS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(geogradfski položaj)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  <a:endParaRPr lang="sr-Latn-BA" sz="22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sr-Latn-BA" sz="22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Prema broju žrtava, Azija je ubedljivo na prvom mestu, sa udelom u broju žrtava katastrofa koji se kreće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između 51%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 97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%.</a:t>
            </a:r>
            <a:endParaRPr lang="pl-PL" sz="22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0010" y="3717032"/>
            <a:ext cx="645565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74355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345638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 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40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najvećih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u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pogledu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žrtava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tokom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perioda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od 1970-2014.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godine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samo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4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puta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se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pojavljuje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neka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od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razvijenih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zemalja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(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dva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puta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Japan,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jednom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Francuska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i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jednom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zemlje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zapadne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i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srednje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Evrope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).</a:t>
            </a:r>
            <a:endParaRPr lang="sr-Latn-BA" sz="22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sr-Latn-BA" sz="22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Sve katastrofe koje su izazvale preko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100.000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žrtava (bilo ih je šest) desile su se u nekoj od zemalja u razvoju. </a:t>
            </a:r>
            <a:endParaRPr lang="pl-PL" sz="22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pl-PL" sz="22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ctr">
              <a:buNone/>
            </a:pPr>
            <a:r>
              <a:rPr lang="sr-Latn-BA" sz="18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Broj ljudskih žrtava izazvanih katastrofalnim događajima u periodu </a:t>
            </a:r>
            <a:endParaRPr lang="sr-Latn-BA" sz="18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ctr">
              <a:buNone/>
            </a:pPr>
            <a:r>
              <a:rPr lang="sr-Latn-BA" sz="18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od </a:t>
            </a:r>
            <a:r>
              <a:rPr lang="sr-Latn-BA" sz="18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1970-2014. godine</a:t>
            </a:r>
            <a:endParaRPr lang="en-US" sz="18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q"/>
            </a:pPr>
            <a:endParaRPr lang="sr-Latn-BA" sz="2200" dirty="0" smtClean="0">
              <a:latin typeface="+mj-lt"/>
            </a:endParaRPr>
          </a:p>
          <a:p>
            <a:pPr marL="109728" indent="0" algn="just">
              <a:buNone/>
            </a:pPr>
            <a:endParaRPr lang="sr-Latn-BA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77072"/>
            <a:ext cx="568863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7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48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Faktori koji neminovno dovode do izraženijeg broja žrtava u nerazvijenim zemljama su između ostalog sledeći:</a:t>
            </a:r>
            <a:endParaRPr lang="en-US" sz="24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 </a:t>
            </a:r>
            <a:endParaRPr lang="en-US" sz="24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lv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sr-Latn-C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Nedovoljan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resursni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kapacitet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za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preduzimanje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preventivnih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mera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  <a:endParaRPr lang="sr-Latn-BA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lv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sr-Latn-C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Manje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raspoloživih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sredstava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za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saniranje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katastrofalnih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posledica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  <a:endParaRPr lang="sr-Latn-BA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lv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 Zastareli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 nedovoljno bezbedni konstrukcijski standardi, te nekontrolisano naseljavanje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109728" lv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sr-Latn-C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Neadekvatna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kontrola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radnih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uslova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i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modaliteta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korišćenja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transportnih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sredstava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109728" indent="0" algn="just">
              <a:buNone/>
            </a:pPr>
            <a:endParaRPr lang="en-US" dirty="0"/>
          </a:p>
          <a:p>
            <a:pPr marL="109728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2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3168352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Materijalne štete i osigurane štete su najveće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najrazvijenijim zemljama (Severnoj </a:t>
            </a:r>
            <a:r>
              <a:rPr lang="pl-PL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Americi i </a:t>
            </a:r>
            <a:r>
              <a:rPr lang="pl-PL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Evropi).</a:t>
            </a:r>
          </a:p>
          <a:p>
            <a:pPr marL="109728" indent="0" algn="just">
              <a:buNone/>
            </a:pP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Tokom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perioda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od 2000. do 2014. godine,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Severna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Amerika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i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Evropa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č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ak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12 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puta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zauzimaju zajedno prva dva mesta u pogledu visine osiguranih šteta.</a:t>
            </a:r>
          </a:p>
          <a:p>
            <a:pPr marL="109728" indent="0" algn="just">
              <a:buNone/>
            </a:pP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Međutim i  kod najrazvijenijih zemalja ogromna je razlika između stvarnih i osiguranih šteta.</a:t>
            </a:r>
          </a:p>
          <a:p>
            <a:pPr marL="109728" indent="0" algn="just">
              <a:buNone/>
            </a:pPr>
            <a:endParaRPr lang="sr-Latn-BA" sz="22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sr-Latn-BA" sz="18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Osigurani i neosigurani gubici u periodu od 1970 do 2014. godine (milijarde USD)</a:t>
            </a:r>
            <a:endParaRPr lang="sr-Latn-BA" sz="18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14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17032"/>
            <a:ext cx="561662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76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48872" cy="864096"/>
          </a:xfrm>
        </p:spPr>
        <p:txBody>
          <a:bodyPr>
            <a:normAutofit fontScale="90000"/>
          </a:bodyPr>
          <a:lstStyle/>
          <a:p>
            <a:r>
              <a:rPr lang="sr-Latn-BA" b="1" i="1" dirty="0" smtClean="0"/>
              <a:t/>
            </a:r>
            <a:br>
              <a:rPr lang="sr-Latn-BA" b="1" i="1" dirty="0" smtClean="0"/>
            </a:br>
            <a:r>
              <a:rPr lang="sr-Latn-BA" sz="2700" b="1" i="1" dirty="0" smtClean="0">
                <a:solidFill>
                  <a:schemeClr val="accent2">
                    <a:lumMod val="75000"/>
                  </a:schemeClr>
                </a:solidFill>
              </a:rPr>
              <a:t>Katastrofalne </a:t>
            </a:r>
            <a:r>
              <a:rPr lang="sr-Latn-BA" sz="2700" b="1" i="1" dirty="0">
                <a:solidFill>
                  <a:schemeClr val="accent2">
                    <a:lumMod val="75000"/>
                  </a:schemeClr>
                </a:solidFill>
              </a:rPr>
              <a:t>štete u Srbiji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992888" cy="496855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maju 2014. godine Srbiju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su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zahvatile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katastrofalne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štete od poplava.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Materijalna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šteta u Srbiji je procenjena na oko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4,5%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BDP zemlje, odnosno  1,5 milijardi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evra.</a:t>
            </a:r>
          </a:p>
          <a:p>
            <a:pPr marL="109728" indent="0" algn="just">
              <a:buNone/>
            </a:pPr>
            <a:endParaRPr lang="pl-PL" sz="24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Naknada štete po osnovu osiguranja je znatno manja i iznosi svega 38,3 miliona evra, odnosno svega 0,1%  BDP Srbije. </a:t>
            </a:r>
            <a:endParaRPr lang="pl-PL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pl-PL" sz="24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Od ukupno isplaćene naknade štete po osnovu osiguranja od majskih poplava u Srbiji, na teret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osiguravača palo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je 30,8% ukupno isplaćenog iznosa.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0010" y="764704"/>
            <a:ext cx="789582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131828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80920" cy="6192688"/>
          </a:xfrm>
        </p:spPr>
        <p:txBody>
          <a:bodyPr>
            <a:normAutofit/>
          </a:bodyPr>
          <a:lstStyle/>
          <a:p>
            <a:pPr marL="109728" indent="0"/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</a:rPr>
              <a:t>Najveće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  <a:t>društvo za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</a:rPr>
              <a:t>osiguranje u Srbiji,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  <a:t>koje je isplatilo oko 1/3 ukupnog iznosa naknade šteta od poplave je u 2014. godini imalo merodavni tehnički rezultat na vrsti osiguranja 08 Osiguranje od požara, gde je kao dopunski rizik i rizik poplava, bez efekta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</a:rPr>
              <a:t>reosiguranja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  <a:t>115,09%, a sa uključenim efektima </a:t>
            </a:r>
            <a:r>
              <a:rPr lang="pl-PL" sz="2400" i="1" dirty="0" smtClean="0">
                <a:solidFill>
                  <a:schemeClr val="accent2">
                    <a:lumMod val="75000"/>
                  </a:schemeClr>
                </a:solidFill>
              </a:rPr>
              <a:t>reosiguranja </a:t>
            </a: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  <a:t>72,23%.</a:t>
            </a:r>
            <a:b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endParaRPr lang="sr-Latn-C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2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42737"/>
              </p:ext>
            </p:extLst>
          </p:nvPr>
        </p:nvGraphicFramePr>
        <p:xfrm>
          <a:off x="323528" y="90872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94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8136904" cy="5904656"/>
          </a:xfrm>
        </p:spPr>
        <p:txBody>
          <a:bodyPr>
            <a:normAutofit fontScale="90000"/>
          </a:bodyPr>
          <a:lstStyle/>
          <a:p>
            <a:pPr marL="109728" indent="0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  <a:t>Katastrofalne štete su poseban izazov za društvo, državu i osiguravače. Za osiguravače zbog frekvencije, intenziteta i visine štete, jer teško mogu da predvide očekivane štete.</a:t>
            </a:r>
            <a:b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CS" sz="2700" i="1" dirty="0">
                <a:solidFill>
                  <a:schemeClr val="accent2">
                    <a:lumMod val="75000"/>
                  </a:schemeClr>
                </a:solidFill>
              </a:rPr>
              <a:t>Posledice katastrofalnih šteta su obrnuto </a:t>
            </a:r>
            <a:r>
              <a:rPr lang="sr-Latn-CS" sz="2700" i="1" dirty="0" smtClean="0">
                <a:solidFill>
                  <a:schemeClr val="accent2">
                    <a:lumMod val="75000"/>
                  </a:schemeClr>
                </a:solidFill>
              </a:rPr>
              <a:t>proporcionalne </a:t>
            </a:r>
            <a:r>
              <a:rPr lang="sr-Latn-CS" sz="2700" i="1" dirty="0">
                <a:solidFill>
                  <a:schemeClr val="accent2">
                    <a:lumMod val="75000"/>
                  </a:schemeClr>
                </a:solidFill>
              </a:rPr>
              <a:t>njihovoj frekvenciji.</a:t>
            </a:r>
            <a:br>
              <a:rPr lang="sr-Latn-CS" sz="27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  <a:t>Kao najefikasnija, ocenjuje se zaštita koju pružaju udruženi država i osiguravači, jer obezbeđuju preventivno delovanje, stabilnost sistema, znanje i tehnologiju, diversifikovan portfelj, konkurenciju i sve uz razumna fiskalna davanja.</a:t>
            </a:r>
            <a:br>
              <a:rPr lang="pl-PL" sz="27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sr-Latn-BA" sz="2400" dirty="0"/>
              <a:t/>
            </a:r>
            <a:br>
              <a:rPr lang="sr-Latn-BA" sz="2400" dirty="0"/>
            </a:br>
            <a:endParaRPr lang="sr-Latn-C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110010" y="1700808"/>
            <a:ext cx="789582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51213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890391"/>
            <a:ext cx="657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26064"/>
                </a:solidFill>
                <a:latin typeface="+mj-lt"/>
              </a:rPr>
              <a:t>HVALA NA PAŽNJI!</a:t>
            </a:r>
            <a:endParaRPr lang="en-US" sz="4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2606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398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sr-Latn-BA" sz="24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Latn-BA" sz="24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Latn-BA" sz="2700" b="1" i="1" dirty="0" smtClean="0">
                <a:solidFill>
                  <a:schemeClr val="accent2">
                    <a:lumMod val="75000"/>
                  </a:schemeClr>
                </a:solidFill>
              </a:rPr>
              <a:t>Katastrofa</a:t>
            </a:r>
            <a:r>
              <a:rPr lang="sr-Latn-B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Latn-BA" sz="2000" i="1" dirty="0">
                <a:solidFill>
                  <a:schemeClr val="accent2">
                    <a:lumMod val="75000"/>
                  </a:schemeClr>
                </a:solidFill>
              </a:rPr>
              <a:t>je događaj u kojem se društvo u celini suočava sa velikim ljudskim i materijalnim gubicima za čija prevazilaženja su potrebna vanredna sredstva i </a:t>
            </a:r>
            <a:r>
              <a:rPr lang="sr-Latn-BA" sz="2000" i="1" dirty="0" smtClean="0">
                <a:solidFill>
                  <a:schemeClr val="accent2">
                    <a:lumMod val="75000"/>
                  </a:schemeClr>
                </a:solidFill>
              </a:rPr>
              <a:t>veštine.</a:t>
            </a:r>
            <a:endParaRPr lang="sr-Latn-C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00192" y="2704382"/>
            <a:ext cx="2520280" cy="5040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Sekundarne opasnosti</a:t>
            </a:r>
            <a:endParaRPr lang="sr-Latn-CS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59832" y="2272334"/>
            <a:ext cx="2448272" cy="5040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Prirodne katastrofe</a:t>
            </a:r>
            <a:endParaRPr lang="sr-Latn-CS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15816" y="3136430"/>
            <a:ext cx="2592288" cy="72461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Katastrofe izazvane</a:t>
            </a:r>
          </a:p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čovekovim delovanjem</a:t>
            </a:r>
            <a:endParaRPr lang="sr-Latn-CS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00192" y="1912294"/>
            <a:ext cx="2520280" cy="5040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Primarne opasnosti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3528" y="2604754"/>
            <a:ext cx="1728192" cy="5040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Katastrofalni</a:t>
            </a:r>
          </a:p>
          <a:p>
            <a:pPr algn="ctr"/>
            <a:r>
              <a:rPr lang="sr-Latn-C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događaji</a:t>
            </a:r>
            <a:endParaRPr lang="sr-Latn-CS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5" name="Straight Connector 14"/>
          <p:cNvCxnSpPr>
            <a:stCxn id="14" idx="3"/>
            <a:endCxn id="11" idx="1"/>
          </p:cNvCxnSpPr>
          <p:nvPr/>
        </p:nvCxnSpPr>
        <p:spPr>
          <a:xfrm flipV="1">
            <a:off x="2051720" y="2524362"/>
            <a:ext cx="1008112" cy="33242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3"/>
            <a:endCxn id="12" idx="1"/>
          </p:cNvCxnSpPr>
          <p:nvPr/>
        </p:nvCxnSpPr>
        <p:spPr>
          <a:xfrm>
            <a:off x="2051720" y="2856782"/>
            <a:ext cx="864096" cy="64195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3"/>
            <a:endCxn id="13" idx="1"/>
          </p:cNvCxnSpPr>
          <p:nvPr/>
        </p:nvCxnSpPr>
        <p:spPr>
          <a:xfrm flipV="1">
            <a:off x="5508104" y="2164322"/>
            <a:ext cx="792088" cy="36004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  <a:endCxn id="6" idx="1"/>
          </p:cNvCxnSpPr>
          <p:nvPr/>
        </p:nvCxnSpPr>
        <p:spPr>
          <a:xfrm>
            <a:off x="5508104" y="2524362"/>
            <a:ext cx="792088" cy="43204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7504" y="4350003"/>
            <a:ext cx="8964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i="1" u="sng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Primarne opasnosti</a:t>
            </a:r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: </a:t>
            </a:r>
            <a:r>
              <a:rPr lang="sr-Latn-C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zemljotresi, </a:t>
            </a:r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uragani, snežne oluje itd</a:t>
            </a:r>
            <a:r>
              <a:rPr lang="sr-Latn-C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/>
            </a:r>
            <a:b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sr-Latn-CS" i="1" u="sng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Sekundarne </a:t>
            </a:r>
            <a:r>
              <a:rPr lang="sr-Latn-CS" i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opasnosti</a:t>
            </a:r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: poplave, poplavni talasi, klizišta, </a:t>
            </a:r>
            <a:r>
              <a:rPr lang="sr-Latn-C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tornada</a:t>
            </a:r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šumski požari </a:t>
            </a:r>
            <a:r>
              <a:rPr lang="sr-Latn-C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itd.</a:t>
            </a:r>
          </a:p>
          <a:p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/>
            </a:r>
            <a:b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sr-Latn-CS" i="1" u="sng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Katastrofe izazavane čovekovim delovanjem</a:t>
            </a:r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: požari, eksplozije, teroristički napadi, vazduhoplovne, železničke i brodske nesreće</a:t>
            </a:r>
            <a:r>
              <a:rPr lang="sr-Latn-C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kolapsi </a:t>
            </a:r>
            <a:r>
              <a:rPr lang="sr-Latn-C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zgrada i mostova, nesreće u rudnicima </a:t>
            </a:r>
            <a:r>
              <a:rPr lang="sr-Latn-C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itd.</a:t>
            </a:r>
            <a:endParaRPr lang="sr-Latn-CS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65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856984" cy="5688632"/>
          </a:xfrm>
          <a:ln w="12700">
            <a:noFill/>
          </a:ln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</a:rPr>
              <a:t>Da bi se neki štetni događaj klasifikovao kao katastrofalan,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</a:rPr>
              <a:t>neophodno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</a:rPr>
              <a:t>je da očekivane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</a:rPr>
              <a:t>štete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</a:rPr>
              <a:t>, ukupni gubici ili broj žrtava prevaziđu odgovarajuće, unapred definisane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</a:rPr>
              <a:t>pragove, npr:</a:t>
            </a:r>
            <a:b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r-Latn-BA" sz="22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Pomorske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katastrofe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osigurane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štete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iznose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19,6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miliona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USD, </a:t>
            </a: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sr-Latn-CS" sz="2200" b="1" i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azduhoplovne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nesreće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osigurane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štete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iznose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39,3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miliona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USD, </a:t>
            </a: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sr-Latn-CS" sz="2200" b="1" i="1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rugi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štetni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2">
                    <a:lumMod val="75000"/>
                  </a:schemeClr>
                </a:solidFill>
              </a:rPr>
              <a:t>događaji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osigurane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štete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iznose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48,8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miliona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USD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ukupan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ekonomski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gubitak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iznosi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97,6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miliona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USD. </a:t>
            </a:r>
            <a:r>
              <a:rPr lang="sr-Latn-CS" sz="22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r-Latn-CS" sz="22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Štetni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događaj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se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svrstava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en-US" sz="2200" i="1" dirty="0" err="1" smtClean="0">
                <a:solidFill>
                  <a:schemeClr val="accent2">
                    <a:lumMod val="75000"/>
                  </a:schemeClr>
                </a:solidFill>
              </a:rPr>
              <a:t>katastrofal</a:t>
            </a:r>
            <a:r>
              <a:rPr lang="sr-Latn-CS" sz="2200" i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za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posledicu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ima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20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smrtnih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slučajeva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, 50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povređenih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lica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gubitak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doma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za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 2.000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</a:rPr>
              <a:t>ljudi</a:t>
            </a:r>
            <a:r>
              <a:rPr lang="sr-Latn-CS" sz="2200" i="1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Swiss Re, Sigma No. 2, 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</a:rPr>
              <a:t>). </a:t>
            </a:r>
            <a:endParaRPr lang="sr-Latn-CS" sz="22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0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36370"/>
              </p:ext>
            </p:extLst>
          </p:nvPr>
        </p:nvGraphicFramePr>
        <p:xfrm>
          <a:off x="179512" y="1628800"/>
          <a:ext cx="8712967" cy="4679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038"/>
                <a:gridCol w="3429442"/>
                <a:gridCol w="2307118"/>
                <a:gridCol w="1268809"/>
                <a:gridCol w="816560"/>
              </a:tblGrid>
              <a:tr h="452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Godina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Katastrofalni</a:t>
                      </a:r>
                      <a:r>
                        <a:rPr lang="en-US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j-lt"/>
                        </a:rPr>
                        <a:t>događaj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Lokacija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Osigurane</a:t>
                      </a:r>
                      <a:r>
                        <a:rPr lang="en-US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j-lt"/>
                        </a:rPr>
                        <a:t>štete</a:t>
                      </a:r>
                      <a:r>
                        <a:rPr lang="en-US" sz="1100" b="1" dirty="0">
                          <a:effectLst/>
                          <a:latin typeface="+mj-lt"/>
                        </a:rPr>
                        <a:t> u mil. USD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Broj</a:t>
                      </a:r>
                      <a:r>
                        <a:rPr lang="en-US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j-lt"/>
                        </a:rPr>
                        <a:t>žrtava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1994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Northridge earthquake (M* 6.6)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22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355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1995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Great Hanshin earthquake (M 7.2) in Kobe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Japan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839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425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1995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Opal;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Mexico, Gulf of Mexico et al.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882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1998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Georges;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Caribbean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600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1999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Floyd; heavy rain,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Bahamas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010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1999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Typhoon Bart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Japan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740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1999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Winter storm </a:t>
                      </a:r>
                      <a:r>
                        <a:rPr lang="en-US" sz="11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Lothar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Switzerland, UK, France et al.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241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2001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Tropical storm Allison; heavy rain,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818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2001</a:t>
                      </a:r>
                      <a:endParaRPr lang="sr-Latn-CS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Terror attack on WTC, Pentagon, other buildings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25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982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2003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Thunderstorms, tornadoes, hail, flash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123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2004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Charley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Cuba, Jamaica et al.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087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2004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Frances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Bahamas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442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2004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Ivan; damage to oil rigs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Caribbean, Barbados et al.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157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2004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Typhoon </a:t>
                      </a:r>
                      <a:r>
                        <a:rPr lang="en-US" sz="11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Songda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Japan, South Korea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492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2004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Jeanne; floods, landslides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Caribbean, Haiti et al.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765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034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864096"/>
          </a:xfrm>
        </p:spPr>
        <p:txBody>
          <a:bodyPr>
            <a:normAutofit/>
          </a:bodyPr>
          <a:lstStyle/>
          <a:p>
            <a:r>
              <a:rPr lang="sr-Latn-BA" sz="2000" b="1" i="1" dirty="0" smtClean="0">
                <a:solidFill>
                  <a:schemeClr val="accent2">
                    <a:lumMod val="75000"/>
                  </a:schemeClr>
                </a:solidFill>
              </a:rPr>
              <a:t>Najskuplje katastrofalne štete za osiguravajuću industriju </a:t>
            </a:r>
            <a:br>
              <a:rPr lang="sr-Latn-BA" sz="20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r-Latn-BA" sz="2000" b="1" i="1" dirty="0" smtClean="0">
                <a:solidFill>
                  <a:schemeClr val="accent2">
                    <a:lumMod val="75000"/>
                  </a:schemeClr>
                </a:solidFill>
              </a:rPr>
              <a:t>u poslednje dve dekade</a:t>
            </a:r>
            <a:endParaRPr lang="sr-Latn-C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46212"/>
              </p:ext>
            </p:extLst>
          </p:nvPr>
        </p:nvGraphicFramePr>
        <p:xfrm>
          <a:off x="179512" y="836715"/>
          <a:ext cx="8712967" cy="5473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038"/>
                <a:gridCol w="3429442"/>
                <a:gridCol w="2520280"/>
                <a:gridCol w="1080120"/>
                <a:gridCol w="792087"/>
              </a:tblGrid>
              <a:tr h="443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Godina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Katastrofalni</a:t>
                      </a:r>
                      <a:r>
                        <a:rPr lang="en-US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j-lt"/>
                        </a:rPr>
                        <a:t>događaj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Lokacija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+mj-lt"/>
                        </a:rPr>
                        <a:t>Osigurane</a:t>
                      </a:r>
                      <a:r>
                        <a:rPr lang="en-US" sz="10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+mj-lt"/>
                        </a:rPr>
                        <a:t>štete</a:t>
                      </a:r>
                      <a:r>
                        <a:rPr lang="en-US" sz="1000" b="1" dirty="0">
                          <a:effectLst/>
                          <a:latin typeface="+mj-lt"/>
                        </a:rPr>
                        <a:t> u mil. USD</a:t>
                      </a:r>
                      <a:endParaRPr lang="sr-Latn-CS" sz="10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j-lt"/>
                        </a:rPr>
                        <a:t>Broj</a:t>
                      </a:r>
                      <a:r>
                        <a:rPr lang="en-US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j-lt"/>
                        </a:rPr>
                        <a:t>žrtava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2005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Katrina; storm surge, damage to oil rigs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Gulf of Mexico, Bahamas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78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638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836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2005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Rita; floods, damage to oil rigs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Gulf of Mexico, Cuba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240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2005</a:t>
                      </a:r>
                      <a:endParaRPr lang="sr-Latn-CS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Wilma; torrential rain,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Mexico, Jamaica, Haiti et al.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234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2007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Winter storm </a:t>
                      </a:r>
                      <a:r>
                        <a:rPr lang="en-US" sz="11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Kyrill</a:t>
                      </a: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, 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Germany, UK, et al.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959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2008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Ike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Gulf of Mexico, Caribbean et al.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22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258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136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2009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Winter storm Klaus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France, Spain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501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2010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Earthquake (Mw 8.8) triggers tsunami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Chile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682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562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2010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Earthquake (Mw 7.0), over 300 aftershocks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New Zealand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426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‒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2011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Earthquake (Mw 6.3), aftershocks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New Zealand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836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181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2011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Earthquake (Mw 9.0) triggers tsunami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Japan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828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18520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2011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Major tornado outbreak; 343 tornadoes, hail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681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321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2011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Major tornado outbreak (180 tornadoes)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418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2011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Floods caused by heavy monsoon rains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Thailand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783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815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2011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Irene, torrential rainfall, flooding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Canada, Bahamas et al.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134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2012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Drought in the Corn Belt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339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123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2012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Hurricane Sandy, massive storm surge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US, Caribbean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36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079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237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2013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Floods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Germany, Czech Republic et al.</a:t>
                      </a:r>
                      <a:endParaRPr lang="sr-Latn-CS" sz="11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7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j-lt"/>
                        </a:rPr>
                        <a:t>2013</a:t>
                      </a:r>
                      <a:endParaRPr lang="sr-Latn-CS" sz="1100" b="1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Hailstorms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Germany, France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sr-Latn-C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899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‒</a:t>
                      </a:r>
                      <a:endParaRPr lang="sr-Latn-C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54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53840"/>
              </p:ext>
            </p:extLst>
          </p:nvPr>
        </p:nvGraphicFramePr>
        <p:xfrm>
          <a:off x="179512" y="548681"/>
          <a:ext cx="8496944" cy="61206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4056"/>
                <a:gridCol w="432048"/>
                <a:gridCol w="1512168"/>
                <a:gridCol w="1080120"/>
                <a:gridCol w="1368152"/>
                <a:gridCol w="1008112"/>
                <a:gridCol w="1430505"/>
                <a:gridCol w="1161783"/>
              </a:tblGrid>
              <a:tr h="47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God.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br.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+mj-lt"/>
                        </a:rPr>
                        <a:t>Procenat</a:t>
                      </a:r>
                      <a:r>
                        <a:rPr lang="en-US" sz="10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+mj-lt"/>
                        </a:rPr>
                        <a:t>godišnjih</a:t>
                      </a:r>
                      <a:r>
                        <a:rPr lang="sr-Latn-CS" sz="1000" dirty="0" smtClean="0">
                          <a:effectLst/>
                          <a:latin typeface="+mj-lt"/>
                        </a:rPr>
                        <a:t> k</a:t>
                      </a:r>
                      <a:r>
                        <a:rPr lang="en-US" sz="1000" dirty="0" err="1" smtClean="0">
                          <a:effectLst/>
                          <a:latin typeface="+mj-lt"/>
                        </a:rPr>
                        <a:t>atastrofa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+mj-lt"/>
                        </a:rPr>
                        <a:t>Procenat žrtava katastrofa </a:t>
                      </a:r>
                      <a:endParaRPr lang="sr-Latn-CS" sz="10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+mj-lt"/>
                        </a:rPr>
                        <a:t>(</a:t>
                      </a:r>
                      <a:r>
                        <a:rPr lang="sr-Latn-BA" sz="1000" dirty="0">
                          <a:effectLst/>
                          <a:latin typeface="+mj-lt"/>
                        </a:rPr>
                        <a:t>poginuli i nestali</a:t>
                      </a:r>
                      <a:r>
                        <a:rPr lang="pl-PL" sz="1000" dirty="0">
                          <a:effectLst/>
                          <a:latin typeface="+mj-lt"/>
                        </a:rPr>
                        <a:t>)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+mj-lt"/>
                        </a:rPr>
                        <a:t>Procenat osiguranih šteta izazvanih katastrofom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2014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38,7%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55,5%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50,4%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</a:tr>
              <a:tr h="18817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15,9%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Afrika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19,6%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19,1%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2013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40.6%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79,7%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</a:tr>
              <a:tr h="18817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16,9%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Afrika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6,8%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33,8%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2012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36,2%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51,5%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83,6%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/>
                </a:tc>
              </a:tr>
              <a:tr h="18817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Afrika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16,7%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Afrika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16,5%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7,1%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2011</a:t>
                      </a: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32%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75%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42,5%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15,7%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8,3%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34,3%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2010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45,7%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Lat.Amerika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i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Karibi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74,4%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35,3%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Lat.Amerika i Karibi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12,8%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18,6%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Lat.Amerika i Karibi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20,6%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2009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43,4%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62,9%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48,2%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Amerika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18,8%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Okeani/Svemir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12,9%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29,3%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2008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41,5%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97,9%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76%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Amerika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17,3%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0,6%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11,1%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2007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43,6%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63,8%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45,1%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Okeani/Svemir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14,6%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Afrika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10,3%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31,8%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2006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48,4%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63,7%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Amerika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60,8%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14,3%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13,4%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16,2%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2005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52,4%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92,4%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87,1%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14,9%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3,9%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8,4%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2004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50,9%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96%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67,7%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. </a:t>
                      </a:r>
                      <a:r>
                        <a:rPr lang="en-US" sz="10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13,9%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Severna </a:t>
                      </a: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2,4%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24,9%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2003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46,8%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87,4%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Amerike (SAD)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75,2% (60,7%)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Amerike</a:t>
                      </a:r>
                      <a:r>
                        <a:rPr lang="en-US" sz="1000" b="1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*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20,5% (8,4%)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8,2%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11,8%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2002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Аzija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44,8%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59,1%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Аmerike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(SAD)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46,8% (38,3%)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Аmerike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20,1%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8,7%)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27,9%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38,5%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2001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49,8%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69,9%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Аmerike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(SAD)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82,8% (80,3%)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Amerike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20,6%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9,2%)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Amerike</a:t>
                      </a:r>
                      <a:r>
                        <a:rPr lang="sr-Latn-C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(SAD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17,3% (10,4%)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8,3%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effectLst/>
                          <a:latin typeface="+mj-lt"/>
                          <a:ea typeface="Calibri"/>
                        </a:rPr>
                        <a:t>2000</a:t>
                      </a: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Аzija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42,7%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Azija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58,2%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Amerike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(SAD)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46,3% (44,4%)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D1D1DA"/>
                    </a:solidFill>
                  </a:tcPr>
                </a:tc>
              </a:tr>
              <a:tr h="1881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CS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2672" marR="6267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Amerike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 (SAD)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20,8% </a:t>
                      </a: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11,1%)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Afrika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26,4%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Evropa</a:t>
                      </a:r>
                      <a:endParaRPr lang="sr-Latn-CS" sz="10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</a:rPr>
                        <a:t>27%</a:t>
                      </a:r>
                      <a:endParaRPr lang="sr-Latn-C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08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sr-Latn-BA" sz="3100" b="1" dirty="0" smtClean="0"/>
              <a:t/>
            </a:r>
            <a:br>
              <a:rPr lang="sr-Latn-BA" sz="3100" b="1" dirty="0" smtClean="0"/>
            </a:br>
            <a:r>
              <a:rPr lang="sr-Latn-CS" sz="2700" b="1" i="1" dirty="0" smtClean="0">
                <a:solidFill>
                  <a:schemeClr val="accent2">
                    <a:lumMod val="75000"/>
                  </a:schemeClr>
                </a:solidFill>
              </a:rPr>
              <a:t>Iz prethodnog se mogu izvesti zaključci:</a:t>
            </a:r>
            <a:endParaRPr lang="en-US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556" y="1556792"/>
            <a:ext cx="8424936" cy="108012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Izloženost </a:t>
            </a: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rizicima globalnog karaktera, koji poseduju potencijal da se pretvore u katastrofalne događaje, </a:t>
            </a: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sve  </a:t>
            </a: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više </a:t>
            </a: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se povećava</a:t>
            </a: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. </a:t>
            </a:r>
            <a:endParaRPr lang="sr-Latn-BA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sr-Latn-BA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1628800"/>
            <a:ext cx="504056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7" y="2843880"/>
            <a:ext cx="7362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Broj katastrofalnih događaja u periodu od 1970-2014. godine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831880"/>
              </p:ext>
            </p:extLst>
          </p:nvPr>
        </p:nvGraphicFramePr>
        <p:xfrm>
          <a:off x="827584" y="3284984"/>
          <a:ext cx="6768752" cy="338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70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179512" y="692696"/>
            <a:ext cx="8712968" cy="597666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Font typeface="Georgia"/>
              <a:buNone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Faktori koji najviše doprinose rastu katastrofalnih šteta su, pre svega:</a:t>
            </a:r>
          </a:p>
          <a:p>
            <a:pPr algn="just">
              <a:buFontTx/>
              <a:buChar char="-"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ubrzan ekonomski rast zemalja u razvoju,</a:t>
            </a:r>
          </a:p>
          <a:p>
            <a:pPr algn="just">
              <a:buFontTx/>
              <a:buChar char="-"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povećanje svetske populacije, </a:t>
            </a:r>
          </a:p>
          <a:p>
            <a:pPr algn="just">
              <a:buFontTx/>
              <a:buChar char="-"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urbanizacija u priobalnim područjima,</a:t>
            </a:r>
          </a:p>
          <a:p>
            <a:pPr algn="just">
              <a:buFontTx/>
              <a:buChar char="-"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sve veća učestalost prirodnih nepogoda. 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sr-Latn-BA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Tokom </a:t>
            </a: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proteklih 10 godina živote je izgubilo preko </a:t>
            </a: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700.000 </a:t>
            </a: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ljudi, povređeno je više od 1,4 </a:t>
            </a: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miliona</a:t>
            </a: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a oko 23 miliona je ostalo bez doma. Ukupno, više od 1,5 milijardi ljudi na neki način je bilo izloženo uticajima katastrofalnih događaja</a:t>
            </a:r>
            <a:r>
              <a:rPr lang="sr-Latn-BA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109728" indent="0" algn="just">
              <a:buNone/>
            </a:pPr>
            <a:endParaRPr lang="sr-Latn-BA" sz="24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sr-Latn-BA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Godina u kojoj su zabeleženi najveći ekonomski gubici prouzrokovani katastrofalnim događajima u svetu je 2011. Procenjeno je da je ukupna šteta iznosila oko 403 milijarde USD. </a:t>
            </a:r>
          </a:p>
          <a:p>
            <a:pPr marL="109728" indent="0" algn="just">
              <a:buNone/>
            </a:pPr>
            <a:endParaRPr lang="sr-Latn-BA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Font typeface="Georgia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5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Najskuplja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katastrofa iz ugla osiguravajuće industrije rezultat je uragana „Katrina“ koji je 2005. godine pogodio južnu obalu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SAD-a.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kupan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ekonomski gubitak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je dostigao visinu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od približno 1% američkog BDP-a, dok su osigurane štete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iznosile oko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10% ukupne godišnje premije neživotnog osiguranja na tržištu SAD-a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109728" indent="0" algn="just">
              <a:buNone/>
            </a:pPr>
            <a:endParaRPr lang="sr-Latn-BA" sz="2200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 2014. godini u svetu je registrovano 336 događaja sa katastrofalnim posledicama, od čega se 189 odnosilo na prirodne katastrofe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109728" indent="0" algn="just">
              <a:buNone/>
            </a:pPr>
            <a:endParaRPr lang="en-US" sz="22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2014. godina je treća godina za redom u kojoj su osigurani gubici ispod dugogodišnjeg proseka. </a:t>
            </a:r>
            <a:r>
              <a:rPr lang="sr-Latn-BA" sz="2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Izdvojila </a:t>
            </a:r>
            <a:r>
              <a:rPr lang="sr-Latn-BA" sz="22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 se tri katastrofalna događaja sa značajnim osiguranim štetama: jako olujno nevreme praćeno gradom u SAD (2,9 milijardi USD) i u Evropi (2,2 milijardi USD), te snežna oluja u Japanu (2,9 milijardi USD).</a:t>
            </a:r>
            <a:endParaRPr lang="en-US" sz="22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endParaRPr lang="sr-Latn-BA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652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773</TotalTime>
  <Words>1646</Words>
  <Application>Microsoft Office PowerPoint</Application>
  <PresentationFormat>On-screen Show (4:3)</PresentationFormat>
  <Paragraphs>483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Najveće katastrofalne štete u poslednje dve dekade</vt:lpstr>
      <vt:lpstr> Katastrofa je događaj u kojem se društvo u celini suočava sa velikim ljudskim i materijalnim gubicima za čija prevazilaženja su potrebna vanredna sredstva i veštine.</vt:lpstr>
      <vt:lpstr>Da bi se neki štetni događaj klasifikovao kao katastrofalan, neophodno je da očekivane štete, ukupni gubici ili broj žrtava prevaziđu odgovarajuće, unapred definisane pragove, npr:  - Pomorske katastrofe: ukoliko osigurane štete iznose najmanje 19,6 miliona USD,  - Vazduhoplovne nesreće: ukoliko osigurane štete iznose najmanje 39,3 miliona USD,  - Drugi štetni događaji: ukoliko osigurane štete iznose najmanje 48,8 miliona USD ili ukoliko ukupan ekonomski gubitak iznosi najmanje 97,6 miliona USD.   - Štetni događaj se svrstava u katastrofalan i ukoliko za posledicu ima najmanje 20 smrtnih slučajeva, 50 povređenih lica ili gubitak doma za najmanje 2.000 ljudi (Swiss Re, Sigma No. 2, 2015). </vt:lpstr>
      <vt:lpstr>Najskuplje katastrofalne štete za osiguravajuću industriju  u poslednje dve dekade</vt:lpstr>
      <vt:lpstr>PowerPoint Presentation</vt:lpstr>
      <vt:lpstr>PowerPoint Presentation</vt:lpstr>
      <vt:lpstr> Iz prethodnog se mogu izvesti zaključci: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Katastrofalne štete u Srbiji </vt:lpstr>
      <vt:lpstr>Najveće društvo za osiguranje u Srbiji, koje je isplatilo oko 1/3 ukupnog iznosa naknade šteta od poplave je u 2014. godini imalo merodavni tehnički rezultat na vrsti osiguranja 08 Osiguranje od požara, gde je kao dopunski rizik i rizik poplava, bez efekta reosiguranja 115,09%, a sa uključenim efektima reosiguranja 72,23%.  </vt:lpstr>
      <vt:lpstr>PowerPoint Presentation</vt:lpstr>
      <vt:lpstr>   Katastrofalne štete su poseban izazov za društvo, državu i osiguravače. Za osiguravače zbog frekvencije, intenziteta i visine štete, jer teško mogu da predvide očekivane štete.  Posledice katastrofalnih šteta su obrnuto proporcionalne njihovoj frekvenciji.  Kao najefikasnija, ocenjuje se zaštita koju pružaju udruženi država i osiguravači, jer obezbeđuju preventivno delovanje, stabilnost sistema, znanje i tehnologiju, diversifikovan portfelj, konkurenciju i sve uz razumna fiskalna davanja.   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Najveće katastrofalne štete u poslednje dve dekade</dc:title>
  <dc:creator>MILE</dc:creator>
  <cp:lastModifiedBy>Radna Stanica</cp:lastModifiedBy>
  <cp:revision>85</cp:revision>
  <cp:lastPrinted>2015-06-04T14:42:26Z</cp:lastPrinted>
  <dcterms:created xsi:type="dcterms:W3CDTF">2015-05-28T17:35:32Z</dcterms:created>
  <dcterms:modified xsi:type="dcterms:W3CDTF">2015-06-04T14:51:35Z</dcterms:modified>
</cp:coreProperties>
</file>