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330" r:id="rId2"/>
    <p:sldId id="331" r:id="rId3"/>
    <p:sldId id="333" r:id="rId4"/>
    <p:sldId id="332" r:id="rId5"/>
    <p:sldId id="334" r:id="rId6"/>
    <p:sldId id="335" r:id="rId7"/>
    <p:sldId id="336" r:id="rId8"/>
    <p:sldId id="338" r:id="rId9"/>
    <p:sldId id="339" r:id="rId10"/>
    <p:sldId id="344" r:id="rId11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6" y="0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B8B98C-140B-4622-BCD4-1CFA7875BBD0}" type="datetimeFigureOut">
              <a:rPr lang="en-US"/>
              <a:pPr>
                <a:defRPr/>
              </a:pPr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7DC45E-E993-48A4-948D-035B434BF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7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01EF72-68F7-49E9-A35E-5922EFD24E66}" type="slidenum">
              <a:rPr lang="it-IT">
                <a:solidFill>
                  <a:srgbClr val="000000"/>
                </a:solidFill>
                <a:ea typeface="Arial Regular"/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solidFill>
                <a:srgbClr val="000000"/>
              </a:solidFill>
              <a:ea typeface="Arial Regular"/>
              <a:cs typeface="Arial Regula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2"/>
          <a:srcRect r="21049"/>
          <a:stretch>
            <a:fillRect/>
          </a:stretch>
        </p:blipFill>
        <p:spPr bwMode="auto">
          <a:xfrm>
            <a:off x="0" y="0"/>
            <a:ext cx="20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3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5486BA-881D-462C-AB0D-47FED9E56888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t-IT" noProof="0"/>
          </a:p>
        </p:txBody>
      </p:sp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20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DCF023-2710-4116-A187-EE2805FDF74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21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187CB8-C6DF-4003-AAC1-A86C48BA7D90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22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it-IT" noProof="0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t-IT" noProof="0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it-IT" noProof="0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t-IT" noProof="0"/>
          </a:p>
        </p:txBody>
      </p: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2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021F24-44AF-451B-BBD9-6EF79936905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2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A80536-9669-497D-A6BE-DD8DA52DBAEB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26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9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ccia destra 1"/>
          <p:cNvSpPr/>
          <p:nvPr userDrawn="1"/>
        </p:nvSpPr>
        <p:spPr>
          <a:xfrm flipV="1">
            <a:off x="347663" y="3727450"/>
            <a:ext cx="8391525" cy="236538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26" name="Connettore 1 9"/>
          <p:cNvCxnSpPr/>
          <p:nvPr userDrawn="1"/>
        </p:nvCxnSpPr>
        <p:spPr>
          <a:xfrm>
            <a:off x="347663" y="3171825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1"/>
          <p:cNvCxnSpPr/>
          <p:nvPr userDrawn="1"/>
        </p:nvCxnSpPr>
        <p:spPr>
          <a:xfrm flipV="1">
            <a:off x="1047750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31"/>
          <p:cNvCxnSpPr/>
          <p:nvPr userDrawn="1"/>
        </p:nvCxnSpPr>
        <p:spPr>
          <a:xfrm>
            <a:off x="1169988" y="4510088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32"/>
          <p:cNvCxnSpPr/>
          <p:nvPr userDrawn="1"/>
        </p:nvCxnSpPr>
        <p:spPr>
          <a:xfrm flipV="1">
            <a:off x="1870075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4"/>
          <p:cNvCxnSpPr/>
          <p:nvPr userDrawn="1"/>
        </p:nvCxnSpPr>
        <p:spPr>
          <a:xfrm>
            <a:off x="1960563" y="3171825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5"/>
          <p:cNvCxnSpPr/>
          <p:nvPr userDrawn="1"/>
        </p:nvCxnSpPr>
        <p:spPr>
          <a:xfrm flipV="1">
            <a:off x="2660650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40"/>
          <p:cNvCxnSpPr/>
          <p:nvPr userDrawn="1"/>
        </p:nvCxnSpPr>
        <p:spPr>
          <a:xfrm>
            <a:off x="2794000" y="4510088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41"/>
          <p:cNvCxnSpPr/>
          <p:nvPr userDrawn="1"/>
        </p:nvCxnSpPr>
        <p:spPr>
          <a:xfrm flipV="1">
            <a:off x="3495675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43"/>
          <p:cNvCxnSpPr/>
          <p:nvPr userDrawn="1"/>
        </p:nvCxnSpPr>
        <p:spPr>
          <a:xfrm>
            <a:off x="3575050" y="3171825"/>
            <a:ext cx="13763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44"/>
          <p:cNvCxnSpPr/>
          <p:nvPr userDrawn="1"/>
        </p:nvCxnSpPr>
        <p:spPr>
          <a:xfrm flipV="1">
            <a:off x="4275138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46"/>
          <p:cNvCxnSpPr/>
          <p:nvPr userDrawn="1"/>
        </p:nvCxnSpPr>
        <p:spPr>
          <a:xfrm>
            <a:off x="4418013" y="4510088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47"/>
          <p:cNvCxnSpPr/>
          <p:nvPr userDrawn="1"/>
        </p:nvCxnSpPr>
        <p:spPr>
          <a:xfrm flipV="1">
            <a:off x="5119688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9"/>
          <p:cNvCxnSpPr/>
          <p:nvPr userDrawn="1"/>
        </p:nvCxnSpPr>
        <p:spPr>
          <a:xfrm>
            <a:off x="6027738" y="4510088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50"/>
          <p:cNvCxnSpPr/>
          <p:nvPr userDrawn="1"/>
        </p:nvCxnSpPr>
        <p:spPr>
          <a:xfrm flipV="1">
            <a:off x="6727825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52"/>
          <p:cNvCxnSpPr/>
          <p:nvPr userDrawn="1"/>
        </p:nvCxnSpPr>
        <p:spPr>
          <a:xfrm>
            <a:off x="5211763" y="3171825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53"/>
          <p:cNvCxnSpPr/>
          <p:nvPr userDrawn="1"/>
        </p:nvCxnSpPr>
        <p:spPr>
          <a:xfrm flipV="1">
            <a:off x="5911850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55"/>
          <p:cNvCxnSpPr/>
          <p:nvPr userDrawn="1"/>
        </p:nvCxnSpPr>
        <p:spPr>
          <a:xfrm>
            <a:off x="6819900" y="3171825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56"/>
          <p:cNvCxnSpPr/>
          <p:nvPr userDrawn="1"/>
        </p:nvCxnSpPr>
        <p:spPr>
          <a:xfrm flipV="1">
            <a:off x="7521575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Segnaposto testo 3"/>
          <p:cNvSpPr>
            <a:spLocks noGrp="1"/>
          </p:cNvSpPr>
          <p:nvPr>
            <p:ph type="body" sz="quarter" idx="17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Segnaposto testo 3"/>
          <p:cNvSpPr>
            <a:spLocks noGrp="1"/>
          </p:cNvSpPr>
          <p:nvPr>
            <p:ph type="body" sz="quarter" idx="19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Segnaposto testo 3"/>
          <p:cNvSpPr>
            <a:spLocks noGrp="1"/>
          </p:cNvSpPr>
          <p:nvPr>
            <p:ph type="body" sz="quarter" idx="20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Segnaposto testo 3"/>
          <p:cNvSpPr>
            <a:spLocks noGrp="1"/>
          </p:cNvSpPr>
          <p:nvPr>
            <p:ph type="body" sz="quarter" idx="22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50" name="Segnaposto numero diapositiva 5"/>
          <p:cNvSpPr>
            <a:spLocks noGrp="1"/>
          </p:cNvSpPr>
          <p:nvPr>
            <p:ph type="sldNum" sz="quarter" idx="33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35DF54-0715-467E-8D98-D5E1A5313368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51" name="Segnaposto data 3"/>
          <p:cNvSpPr>
            <a:spLocks noGrp="1"/>
          </p:cNvSpPr>
          <p:nvPr>
            <p:ph type="dt" sz="half" idx="34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C8C3F5-9426-4EA7-9B61-1A3119E1EF80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53" name="Segnaposto piè di pagina 4"/>
          <p:cNvSpPr>
            <a:spLocks noGrp="1"/>
          </p:cNvSpPr>
          <p:nvPr>
            <p:ph type="ftr" sz="quarter" idx="35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A1BB75-3B98-4215-BFBD-AE5361512DE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A6D300-DABF-4CD4-8E0A-F46BD8FAF892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766A3C-5C09-4609-AFE1-C5740D48CFA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A59D4-BE6D-4CED-9FCF-489C8D1BDCBE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8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3"/>
          <p:cNvSpPr txBox="1"/>
          <p:nvPr userDrawn="1"/>
        </p:nvSpPr>
        <p:spPr>
          <a:xfrm>
            <a:off x="357188" y="715963"/>
            <a:ext cx="1336675" cy="319087"/>
          </a:xfrm>
          <a:prstGeom prst="rect">
            <a:avLst/>
          </a:prstGeom>
        </p:spPr>
        <p:txBody>
          <a:bodyPr lIns="0" tIns="0" rIns="0" bIns="0"/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Team</a:t>
            </a:r>
            <a:endParaRPr sz="20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8" name="Immagin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testo 5"/>
          <p:cNvSpPr>
            <a:spLocks noGrp="1"/>
          </p:cNvSpPr>
          <p:nvPr>
            <p:ph type="body" sz="quarter" idx="14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0" name="Segnaposto numero diapositiva 5"/>
          <p:cNvSpPr>
            <a:spLocks noGrp="1"/>
          </p:cNvSpPr>
          <p:nvPr>
            <p:ph type="sldNum" sz="quarter" idx="55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56DD93-1B1C-40C6-9648-44902FB166F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61" name="Segnaposto data 3"/>
          <p:cNvSpPr>
            <a:spLocks noGrp="1"/>
          </p:cNvSpPr>
          <p:nvPr>
            <p:ph type="dt" sz="half" idx="5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8178C4-80B4-405F-BC92-F51C8907FABD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62" name="Segnaposto piè di pagina 4"/>
          <p:cNvSpPr>
            <a:spLocks noGrp="1"/>
          </p:cNvSpPr>
          <p:nvPr>
            <p:ph type="ftr" sz="quarter" idx="57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 txBox="1"/>
          <p:nvPr userDrawn="1"/>
        </p:nvSpPr>
        <p:spPr>
          <a:xfrm>
            <a:off x="357188" y="715963"/>
            <a:ext cx="2614612" cy="319087"/>
          </a:xfrm>
          <a:prstGeom prst="rect">
            <a:avLst/>
          </a:prstGeom>
        </p:spPr>
        <p:txBody>
          <a:bodyPr lIns="0" tIns="0" rIns="0" bIns="0"/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it-IT" sz="2000" dirty="0" err="1">
                <a:solidFill>
                  <a:srgbClr val="BD2027"/>
                </a:solidFill>
                <a:latin typeface="Arial"/>
                <a:ea typeface="+mn-ea"/>
                <a:cs typeface="Arial"/>
              </a:rPr>
              <a:t>Next</a:t>
            </a:r>
            <a:r>
              <a:rPr lang="it-IT" sz="20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 </a:t>
            </a:r>
            <a:r>
              <a:rPr lang="it-IT" sz="2000" dirty="0" err="1">
                <a:solidFill>
                  <a:srgbClr val="BD2027"/>
                </a:solidFill>
                <a:latin typeface="Arial"/>
                <a:ea typeface="+mn-ea"/>
                <a:cs typeface="Arial"/>
              </a:rPr>
              <a:t>steps</a:t>
            </a:r>
            <a:endParaRPr sz="20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1" name="Immagin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Segnaposto testo 54"/>
          <p:cNvSpPr>
            <a:spLocks noGrp="1"/>
          </p:cNvSpPr>
          <p:nvPr>
            <p:ph type="body" sz="quarter" idx="43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Segnaposto numero diapositiva 5"/>
          <p:cNvSpPr>
            <a:spLocks noGrp="1"/>
          </p:cNvSpPr>
          <p:nvPr>
            <p:ph type="sldNum" sz="quarter" idx="71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70DEB1-64A4-40E1-AF8C-83AF824D5F8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34" name="Segnaposto data 3"/>
          <p:cNvSpPr>
            <a:spLocks noGrp="1"/>
          </p:cNvSpPr>
          <p:nvPr>
            <p:ph type="dt" sz="half" idx="72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F02D4C3-2585-4003-9674-255368E59775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35" name="Segnaposto piè di pagina 4"/>
          <p:cNvSpPr>
            <a:spLocks noGrp="1"/>
          </p:cNvSpPr>
          <p:nvPr>
            <p:ph type="ftr" sz="quarter" idx="73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2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it-IT" noProof="0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4648200" y="1682750"/>
            <a:ext cx="3976334" cy="1525588"/>
          </a:xfrm>
        </p:spPr>
        <p:txBody>
          <a:bodyPr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D54428-36DD-4A2D-A572-A5931D34506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20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9D97CE-4D3E-420D-85C4-DDF5142F6F55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21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/>
          <a:srcRect r="21049"/>
          <a:stretch>
            <a:fillRect/>
          </a:stretch>
        </p:blipFill>
        <p:spPr bwMode="auto">
          <a:xfrm>
            <a:off x="0" y="0"/>
            <a:ext cx="20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10"/>
          <p:cNvSpPr txBox="1"/>
          <p:nvPr userDrawn="1"/>
        </p:nvSpPr>
        <p:spPr>
          <a:xfrm>
            <a:off x="347663" y="3030538"/>
            <a:ext cx="8399462" cy="5080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300" b="1" dirty="0" err="1">
                <a:solidFill>
                  <a:srgbClr val="BD2027"/>
                </a:solidFill>
                <a:latin typeface="+mn-lt"/>
                <a:ea typeface="+mn-ea"/>
                <a:cs typeface="+mn-cs"/>
              </a:rPr>
              <a:t>Thank</a:t>
            </a:r>
            <a:r>
              <a:rPr lang="it-IT" sz="3300" b="1" dirty="0">
                <a:solidFill>
                  <a:srgbClr val="BD2027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3300" b="1" dirty="0" err="1">
                <a:solidFill>
                  <a:srgbClr val="BD2027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it-IT" sz="3300" b="1" dirty="0">
                <a:solidFill>
                  <a:srgbClr val="BD2027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0" name="CasellaDiTesto 16"/>
          <p:cNvSpPr txBox="1"/>
          <p:nvPr userDrawn="1"/>
        </p:nvSpPr>
        <p:spPr>
          <a:xfrm>
            <a:off x="347663" y="4645025"/>
            <a:ext cx="4579937" cy="1524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 err="1">
                <a:solidFill>
                  <a:srgbClr val="BD2027"/>
                </a:solidFill>
                <a:latin typeface="+mn-lt"/>
                <a:ea typeface="+mn-ea"/>
                <a:cs typeface="+mn-cs"/>
              </a:rPr>
              <a:t>Contacts</a:t>
            </a:r>
            <a:r>
              <a:rPr lang="it-IT" sz="1000" b="1" dirty="0">
                <a:solidFill>
                  <a:srgbClr val="BD2027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11" name="Picture 3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640513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002463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348538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710488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3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426450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4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070850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8" name="Segnaposto data 3"/>
          <p:cNvSpPr>
            <a:spLocks noGrp="1"/>
          </p:cNvSpPr>
          <p:nvPr>
            <p:ph type="dt" sz="half" idx="1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25E70C-A68D-4171-B4B2-49F468F84061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3E778F-6671-4C41-A77D-B5D29FCA183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6C09D4-F1CC-453B-BA5E-81E9B0ACA146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Click to edit Master subtitle style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4188B7-C5F4-466A-82DA-8D7961584A58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2E27DA-EF50-47E6-85C9-6C64BEB94253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 userDrawn="1"/>
        </p:nvSpPr>
        <p:spPr>
          <a:xfrm>
            <a:off x="357188" y="715963"/>
            <a:ext cx="1336675" cy="319087"/>
          </a:xfrm>
          <a:prstGeom prst="rect">
            <a:avLst/>
          </a:prstGeom>
        </p:spPr>
        <p:txBody>
          <a:bodyPr lIns="0" tIns="0" rIns="0" bIns="0"/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Agenda</a:t>
            </a:r>
            <a:endParaRPr sz="20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" name="Immagin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7C90A2-C5C0-4342-B0BD-A8A77EF5400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D44A03-80DA-4E61-8F46-FCBD7E03CD0E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2C8B93-A415-401B-A458-C13B0B50FCD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7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C2E5DF-CD4E-4E4A-A720-2E46F1618D22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8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EA8F80-D01A-4894-AC05-D916B9B4127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7E7FF8-B5E1-4E22-98A5-3832ADAAA8DA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7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0B83A4-865F-41BA-9ED4-5D73D96C3EC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D19F31-3FDA-4C9B-B856-0DF521A74DC4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7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/>
          <p:cNvSpPr/>
          <p:nvPr userDrawn="1"/>
        </p:nvSpPr>
        <p:spPr>
          <a:xfrm>
            <a:off x="347663" y="4759325"/>
            <a:ext cx="8391525" cy="1301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8" name="Immagin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22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759920-A626-4CB9-BC55-9B6AE35D09F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23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5B977B-BECD-4F29-990C-139216F5D449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24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20"/>
          <p:cNvSpPr/>
          <p:nvPr userDrawn="1"/>
        </p:nvSpPr>
        <p:spPr>
          <a:xfrm>
            <a:off x="347663" y="1682750"/>
            <a:ext cx="8391525" cy="1301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8" name="Immagine 2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23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8E35C1-F190-4C3D-9574-A954AF0571B8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24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7D2BBF-5C08-4F90-8446-11A1AC698AB3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25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9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8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059C1D-446C-4665-8187-9E2495C1763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9"/>
          </p:nvPr>
        </p:nvSpPr>
        <p:spPr>
          <a:xfrm>
            <a:off x="3679825" y="6459538"/>
            <a:ext cx="800100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E6D16F-6B87-4C76-818F-4424706EA338}" type="datetime1">
              <a:rPr lang="x-none"/>
              <a:pPr>
                <a:defRPr/>
              </a:pPr>
              <a:t>5.6.2015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20"/>
          </p:nvPr>
        </p:nvSpPr>
        <p:spPr>
          <a:xfrm>
            <a:off x="4613275" y="6459538"/>
            <a:ext cx="2895600" cy="114300"/>
          </a:xfrm>
        </p:spPr>
        <p:txBody>
          <a:bodyPr lIns="0" tIns="0" rIns="0" bIns="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aseline="0" dirty="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80000" y="6356350"/>
            <a:ext cx="132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 Regular"/>
              </a:defRPr>
            </a:lvl1pPr>
          </a:lstStyle>
          <a:p>
            <a:fld id="{72974E5A-1522-4A86-84B8-49B7D3890F67}" type="datetime1">
              <a:rPr lang="en-US"/>
              <a:pPr/>
              <a:t>6/5/2015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465888" y="6356350"/>
            <a:ext cx="1538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 Regular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113" y="6356350"/>
            <a:ext cx="4206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latin typeface="Arial Regular"/>
              </a:defRPr>
            </a:lvl1pPr>
          </a:lstStyle>
          <a:p>
            <a:fld id="{F5232E67-D2FC-4ED7-BD79-47C476EC50C1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7" name="object 3"/>
          <p:cNvSpPr txBox="1"/>
          <p:nvPr/>
        </p:nvSpPr>
        <p:spPr>
          <a:xfrm>
            <a:off x="347663" y="6459538"/>
            <a:ext cx="1976437" cy="114300"/>
          </a:xfrm>
          <a:prstGeom prst="rect">
            <a:avLst/>
          </a:prstGeom>
        </p:spPr>
        <p:txBody>
          <a:bodyPr lIns="0" tIns="0" rIns="0" bIns="0"/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sz="7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© </a:t>
            </a:r>
            <a:r>
              <a:rPr lang="it-IT" sz="7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Delta Generali Osiguranje</a:t>
            </a:r>
          </a:p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endParaRPr sz="7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2449513" y="6459538"/>
            <a:ext cx="1122362" cy="114300"/>
          </a:xfrm>
          <a:prstGeom prst="rect">
            <a:avLst/>
          </a:prstGeom>
        </p:spPr>
        <p:txBody>
          <a:bodyPr lIns="0" tIns="0" rIns="0" bIns="0"/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it-IT" sz="7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Beograd</a:t>
            </a:r>
          </a:p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endParaRPr sz="7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/>
          <a:ea typeface="+mj-ea"/>
          <a:cs typeface="Arial Italic" pitchFamily="34" charset="0"/>
        </a:defRPr>
      </a:lvl1pPr>
      <a:lvl2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2pPr>
      <a:lvl3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3pPr>
      <a:lvl4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4pPr>
      <a:lvl5pPr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5pPr>
      <a:lvl6pPr marL="4572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6pPr>
      <a:lvl7pPr marL="9144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7pPr>
      <a:lvl8pPr marL="13716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8pPr>
      <a:lvl9pPr marL="18288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9pPr>
    </p:titleStyle>
    <p:bodyStyle>
      <a:lvl1pPr algn="l" defTabSz="457200" rtl="0" fontAlgn="base">
        <a:lnSpc>
          <a:spcPts val="1200"/>
        </a:lnSpc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1pPr>
      <a:lvl2pPr marL="35877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2pPr>
      <a:lvl3pPr marL="539750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3pPr>
      <a:lvl4pPr marL="733425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4pPr>
      <a:lvl5pPr marL="909638" indent="-179388" algn="l" defTabSz="457200" rtl="0" fontAlgn="base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8892480" cy="8683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</a:rPr>
              <a:t>Osiguranje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energetskih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postrojenja</a:t>
            </a:r>
            <a:r>
              <a:rPr lang="en-US" sz="2800" dirty="0" smtClean="0">
                <a:latin typeface="Arial" charset="0"/>
              </a:rPr>
              <a:t> od </a:t>
            </a:r>
            <a:r>
              <a:rPr lang="en-US" sz="2800" dirty="0" err="1" smtClean="0">
                <a:latin typeface="Arial" charset="0"/>
              </a:rPr>
              <a:t>katastrofalnih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rizika</a:t>
            </a:r>
            <a:endParaRPr lang="it-IT" sz="2800" dirty="0" smtClean="0">
              <a:latin typeface="Arial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0544" y="3284984"/>
            <a:ext cx="8386762" cy="7127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cs typeface="+mn-cs"/>
              </a:rPr>
              <a:t>Branko Pavlovi</a:t>
            </a:r>
            <a:r>
              <a:rPr lang="x-none" dirty="0" smtClean="0">
                <a:cs typeface="+mn-cs"/>
              </a:rPr>
              <a:t>ć</a:t>
            </a:r>
          </a:p>
          <a:p>
            <a:pPr fontAlgn="auto">
              <a:spcAft>
                <a:spcPts val="0"/>
              </a:spcAft>
              <a:defRPr/>
            </a:pPr>
            <a:endParaRPr lang="x-none" dirty="0" smtClean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cs typeface="+mn-cs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3667125" y="6459538"/>
            <a:ext cx="642938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 spc="-3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Jun</a:t>
            </a:r>
            <a:r>
              <a:rPr sz="700" spc="-5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,</a:t>
            </a:r>
            <a:r>
              <a:rPr sz="700" spc="2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 </a:t>
            </a:r>
            <a:r>
              <a:rPr sz="700" spc="-1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2014</a:t>
            </a:r>
            <a:endParaRPr sz="7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323850" y="6275388"/>
            <a:ext cx="88201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 Regular"/>
              </a:rPr>
              <a:t>Generali</a:t>
            </a:r>
            <a:r>
              <a:rPr lang="en-US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 Regular"/>
              </a:rPr>
              <a:t>osiguranje</a:t>
            </a:r>
            <a:r>
              <a:rPr lang="en-US" b="1" dirty="0" smtClean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 Regular"/>
              </a:rPr>
              <a:t>Srbija</a:t>
            </a:r>
            <a:r>
              <a:rPr lang="en-US" b="1" dirty="0" smtClean="0">
                <a:solidFill>
                  <a:schemeClr val="tx2"/>
                </a:solidFill>
                <a:latin typeface="Arial Regular"/>
              </a:rPr>
              <a:t>                     </a:t>
            </a:r>
            <a:r>
              <a:rPr lang="en-US" b="1" dirty="0" err="1">
                <a:solidFill>
                  <a:schemeClr val="tx2"/>
                </a:solidFill>
                <a:latin typeface="Arial Regular"/>
              </a:rPr>
              <a:t>Aranđelovac</a:t>
            </a:r>
            <a:r>
              <a:rPr lang="en-US" b="1" dirty="0">
                <a:solidFill>
                  <a:schemeClr val="tx2"/>
                </a:solidFill>
                <a:latin typeface="Arial Regular"/>
              </a:rPr>
              <a:t>                           </a:t>
            </a:r>
            <a:r>
              <a:rPr lang="en-US" b="1" dirty="0" err="1">
                <a:solidFill>
                  <a:schemeClr val="tx2"/>
                </a:solidFill>
                <a:latin typeface="Arial Regular"/>
              </a:rPr>
              <a:t>jun</a:t>
            </a:r>
            <a:r>
              <a:rPr lang="en-US" b="1" dirty="0">
                <a:solidFill>
                  <a:schemeClr val="tx2"/>
                </a:solidFill>
                <a:latin typeface="Arial Regular"/>
              </a:rPr>
              <a:t>, </a:t>
            </a:r>
            <a:r>
              <a:rPr lang="en-US" b="1" dirty="0" smtClean="0">
                <a:solidFill>
                  <a:schemeClr val="tx2"/>
                </a:solidFill>
                <a:latin typeface="Arial Regular"/>
              </a:rPr>
              <a:t>2015.</a:t>
            </a:r>
            <a:endParaRPr lang="en-US" b="1" dirty="0">
              <a:solidFill>
                <a:schemeClr val="tx2"/>
              </a:solidFill>
              <a:latin typeface="Arial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82CCCD-9F91-4B94-8A0C-7FB453F79C2A}" type="slidenum">
              <a:rPr lang="it-IT"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>
              <a:cs typeface="Arial Regular"/>
            </a:endParaRPr>
          </a:p>
        </p:txBody>
      </p:sp>
      <p:sp>
        <p:nvSpPr>
          <p:cNvPr id="37890" name="Title 4"/>
          <p:cNvSpPr>
            <a:spLocks noGrp="1"/>
          </p:cNvSpPr>
          <p:nvPr>
            <p:ph type="ctrTitle"/>
          </p:nvPr>
        </p:nvSpPr>
        <p:spPr>
          <a:xfrm>
            <a:off x="107950" y="1341438"/>
            <a:ext cx="9144000" cy="5616575"/>
          </a:xfrm>
        </p:spPr>
        <p:txBody>
          <a:bodyPr/>
          <a:lstStyle/>
          <a:p>
            <a:r>
              <a:rPr lang="en-US" sz="1600" dirty="0" smtClean="0">
                <a:latin typeface="Arial" charset="0"/>
              </a:rPr>
              <a:t/>
            </a:r>
            <a:br>
              <a:rPr lang="en-US" sz="1600" dirty="0" smtClean="0">
                <a:latin typeface="Arial" charset="0"/>
              </a:rPr>
            </a:br>
            <a:r>
              <a:rPr lang="sr-Latn-CS" sz="1600" dirty="0" smtClean="0">
                <a:latin typeface="Arial" charset="0"/>
              </a:rPr>
              <a:t> </a:t>
            </a:r>
            <a:br>
              <a:rPr lang="sr-Latn-C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/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                                         </a:t>
            </a:r>
            <a:r>
              <a:rPr lang="en-US" sz="3200" dirty="0" smtClean="0">
                <a:latin typeface="Arial" charset="0"/>
                <a:cs typeface="Arial" charset="0"/>
              </a:rPr>
              <a:t>HVALA NA PAŽNJI!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b="1" i="1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b="1" i="1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   </a:t>
            </a:r>
          </a:p>
        </p:txBody>
      </p:sp>
      <p:sp>
        <p:nvSpPr>
          <p:cNvPr id="9" name="object 10"/>
          <p:cNvSpPr txBox="1"/>
          <p:nvPr/>
        </p:nvSpPr>
        <p:spPr>
          <a:xfrm>
            <a:off x="3667125" y="6459538"/>
            <a:ext cx="642938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 spc="-3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Jun</a:t>
            </a:r>
            <a:r>
              <a:rPr sz="700" spc="-5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,</a:t>
            </a:r>
            <a:r>
              <a:rPr sz="700" spc="2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 </a:t>
            </a:r>
            <a:r>
              <a:rPr sz="700" spc="-1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2014</a:t>
            </a:r>
            <a:endParaRPr sz="7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395288" y="41910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r-Latn-CS" sz="2400">
                <a:solidFill>
                  <a:schemeClr val="tx2"/>
                </a:solidFill>
                <a:latin typeface="Arial Regular"/>
              </a:rPr>
              <a:t> </a:t>
            </a:r>
            <a:endParaRPr lang="en-US" sz="2400">
              <a:solidFill>
                <a:schemeClr val="tx2"/>
              </a:solidFill>
              <a:latin typeface="Arial "/>
            </a:endParaRPr>
          </a:p>
        </p:txBody>
      </p:sp>
      <p:sp>
        <p:nvSpPr>
          <p:cNvPr id="37895" name="TextBox 5"/>
          <p:cNvSpPr txBox="1">
            <a:spLocks noChangeArrowheads="1"/>
          </p:cNvSpPr>
          <p:nvPr/>
        </p:nvSpPr>
        <p:spPr bwMode="auto">
          <a:xfrm>
            <a:off x="323850" y="6308725"/>
            <a:ext cx="777654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Generali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osiguranje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Srbija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                          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Aranđelovac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                      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          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jun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201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5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.</a:t>
            </a:r>
            <a:endParaRPr lang="en-US" sz="1400" b="1" dirty="0">
              <a:solidFill>
                <a:schemeClr val="tx2"/>
              </a:solidFill>
              <a:latin typeface="Arial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519A5E-6E4C-4C1C-B6A3-AD300EED019E}" type="slidenum">
              <a:rPr lang="it-IT"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cs typeface="Arial Regular"/>
            </a:endParaRPr>
          </a:p>
        </p:txBody>
      </p:sp>
      <p:sp>
        <p:nvSpPr>
          <p:cNvPr id="23554" name="Title 4"/>
          <p:cNvSpPr>
            <a:spLocks noGrp="1"/>
          </p:cNvSpPr>
          <p:nvPr>
            <p:ph type="ctrTitle"/>
          </p:nvPr>
        </p:nvSpPr>
        <p:spPr>
          <a:xfrm>
            <a:off x="0" y="333375"/>
            <a:ext cx="9144000" cy="3815706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   </a:t>
            </a:r>
            <a:r>
              <a:rPr lang="sr-Latn-RS" b="1" dirty="0" smtClean="0">
                <a:latin typeface="Arial" charset="0"/>
              </a:rPr>
              <a:t>   </a:t>
            </a:r>
            <a:r>
              <a:rPr lang="en-US" sz="2400" dirty="0" err="1" smtClean="0">
                <a:latin typeface="Arial" charset="0"/>
              </a:rPr>
              <a:t>Katastrofalni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rizici</a:t>
            </a:r>
            <a:r>
              <a:rPr lang="sr-Latn-CS" dirty="0" smtClean="0">
                <a:latin typeface="Arial" charset="0"/>
              </a:rPr>
              <a:t/>
            </a:r>
            <a:br>
              <a:rPr lang="sr-Latn-C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/>
            </a:r>
            <a:br>
              <a:rPr lang="sr-Latn-C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/>
            </a:r>
            <a:br>
              <a:rPr lang="sr-Latn-CS" dirty="0" smtClean="0">
                <a:latin typeface="Arial" charset="0"/>
              </a:rPr>
            </a:br>
            <a:r>
              <a:rPr lang="sr-Latn-CS" sz="1600" dirty="0" smtClean="0">
                <a:latin typeface="Arial" charset="0"/>
              </a:rPr>
              <a:t/>
            </a:r>
            <a:br>
              <a:rPr lang="sr-Latn-CS" sz="1600" dirty="0" smtClean="0">
                <a:latin typeface="Arial" charset="0"/>
              </a:rPr>
            </a:br>
            <a:r>
              <a:rPr lang="sr-Latn-CS" sz="1600" dirty="0" smtClean="0">
                <a:latin typeface="Arial" charset="0"/>
              </a:rPr>
              <a:t>● </a:t>
            </a:r>
            <a:r>
              <a:rPr lang="sr-Latn-CS" dirty="0" smtClean="0">
                <a:latin typeface="Arial" charset="0"/>
              </a:rPr>
              <a:t> </a:t>
            </a:r>
            <a:r>
              <a:rPr lang="sr-Latn-RS" dirty="0"/>
              <a:t>Katastrofalni rizik predstavlja pojedinačnu opasnost koja preti relativno velikom broju ljudi ili imovine, istovremeno ugrožavajući osiguravačevu finansijsku </a:t>
            </a:r>
            <a:r>
              <a:rPr lang="sr-Latn-RS" dirty="0" smtClean="0"/>
              <a:t>snagu 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CS" sz="1600" dirty="0">
                <a:latin typeface="Arial" charset="0"/>
              </a:rPr>
              <a:t>● </a:t>
            </a:r>
            <a:r>
              <a:rPr lang="sr-Latn-CS" dirty="0">
                <a:latin typeface="Arial" charset="0"/>
              </a:rPr>
              <a:t> </a:t>
            </a:r>
            <a:r>
              <a:rPr lang="sr-Latn-RS" dirty="0" smtClean="0"/>
              <a:t>Evropsk</a:t>
            </a:r>
            <a:r>
              <a:rPr lang="en-US" dirty="0" smtClean="0"/>
              <a:t>a</a:t>
            </a:r>
            <a:r>
              <a:rPr lang="sr-Latn-RS" dirty="0" smtClean="0"/>
              <a:t> unij</a:t>
            </a:r>
            <a:r>
              <a:rPr lang="en-US" dirty="0" smtClean="0"/>
              <a:t>a</a:t>
            </a:r>
            <a:r>
              <a:rPr lang="sr-Latn-RS" dirty="0" smtClean="0"/>
              <a:t> pretrpel</a:t>
            </a:r>
            <a:r>
              <a:rPr lang="en-US" dirty="0" smtClean="0"/>
              <a:t>a</a:t>
            </a:r>
            <a:r>
              <a:rPr lang="sr-Latn-RS" dirty="0" smtClean="0"/>
              <a:t> </a:t>
            </a:r>
            <a:r>
              <a:rPr lang="en-US" dirty="0" smtClean="0"/>
              <a:t>je</a:t>
            </a:r>
            <a:r>
              <a:rPr lang="sr-Latn-RS" dirty="0" smtClean="0"/>
              <a:t> </a:t>
            </a:r>
            <a:r>
              <a:rPr lang="sr-Latn-RS" dirty="0"/>
              <a:t>ukupne gubitke od 21 milijardu evra u 2013. </a:t>
            </a:r>
            <a:r>
              <a:rPr lang="sr-Latn-RS" dirty="0" smtClean="0"/>
              <a:t>godini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CS" sz="1600" dirty="0">
                <a:latin typeface="Arial" charset="0"/>
              </a:rPr>
              <a:t>● </a:t>
            </a:r>
            <a:r>
              <a:rPr lang="sr-Latn-CS" dirty="0">
                <a:latin typeface="Arial" charset="0"/>
              </a:rPr>
              <a:t> </a:t>
            </a:r>
            <a:r>
              <a:rPr lang="sr-Latn-RS" dirty="0" smtClean="0"/>
              <a:t>Događaj </a:t>
            </a:r>
            <a:r>
              <a:rPr lang="sr-Latn-RS" dirty="0"/>
              <a:t>je razvrstan u katastrofu </a:t>
            </a:r>
            <a:r>
              <a:rPr lang="sr-Latn-RS" dirty="0" smtClean="0"/>
              <a:t>ako je:</a:t>
            </a:r>
            <a:br>
              <a:rPr lang="sr-Latn-R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sr-Latn-RS" dirty="0" smtClean="0"/>
              <a:t>       </a:t>
            </a:r>
            <a:r>
              <a:rPr lang="en-US" dirty="0"/>
              <a:t/>
            </a:r>
            <a:br>
              <a:rPr lang="en-US" dirty="0"/>
            </a:br>
            <a:r>
              <a:rPr lang="sr-Latn-RS" dirty="0"/>
              <a:t/>
            </a:r>
            <a:br>
              <a:rPr lang="sr-Latn-R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endParaRPr lang="en-US" b="1" dirty="0" smtClean="0">
              <a:latin typeface="Arial" charset="0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667125" y="6459538"/>
            <a:ext cx="642938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 spc="-3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Jun</a:t>
            </a:r>
            <a:r>
              <a:rPr sz="700" spc="-5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,</a:t>
            </a:r>
            <a:r>
              <a:rPr sz="700" spc="2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 </a:t>
            </a:r>
            <a:r>
              <a:rPr sz="700" spc="-1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2014</a:t>
            </a:r>
            <a:endParaRPr sz="7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23850" y="6308725"/>
            <a:ext cx="792055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Generali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osiguranje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Srbija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                             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Aranđelovac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                                  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jun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2015.</a:t>
            </a:r>
            <a:endParaRPr lang="en-US" sz="1400" b="1" dirty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51503" y="3645024"/>
            <a:ext cx="8386762" cy="1296144"/>
          </a:xfrm>
        </p:spPr>
        <p:txBody>
          <a:bodyPr rtlCol="0"/>
          <a:lstStyle/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solidFill>
                  <a:schemeClr val="tx2"/>
                </a:solidFill>
              </a:rPr>
              <a:t>10 </a:t>
            </a:r>
            <a:r>
              <a:rPr lang="sr-Latn-RS" dirty="0">
                <a:solidFill>
                  <a:schemeClr val="tx2"/>
                </a:solidFill>
              </a:rPr>
              <a:t>ili više ljudi </a:t>
            </a:r>
            <a:r>
              <a:rPr lang="sr-Latn-RS" dirty="0" smtClean="0">
                <a:solidFill>
                  <a:schemeClr val="tx2"/>
                </a:solidFill>
              </a:rPr>
              <a:t>nastradalo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err="1" smtClean="0">
                <a:solidFill>
                  <a:schemeClr val="tx2"/>
                </a:solidFill>
              </a:rPr>
              <a:t>ili</a:t>
            </a:r>
            <a:endParaRPr lang="sr-Latn-RS" dirty="0" smtClean="0">
              <a:solidFill>
                <a:schemeClr val="tx2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solidFill>
                  <a:schemeClr val="tx2"/>
                </a:solidFill>
              </a:rPr>
              <a:t>100 </a:t>
            </a:r>
            <a:r>
              <a:rPr lang="sr-Latn-RS" dirty="0">
                <a:solidFill>
                  <a:schemeClr val="tx2"/>
                </a:solidFill>
              </a:rPr>
              <a:t>ili više ljudi prijavilo da je pogođeno </a:t>
            </a:r>
            <a:r>
              <a:rPr lang="sr-Latn-RS" dirty="0" smtClean="0">
                <a:solidFill>
                  <a:schemeClr val="tx2"/>
                </a:solidFill>
              </a:rPr>
              <a:t>dejstvima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err="1" smtClean="0">
                <a:solidFill>
                  <a:schemeClr val="tx2"/>
                </a:solidFill>
              </a:rPr>
              <a:t>ili</a:t>
            </a:r>
            <a:endParaRPr lang="sr-Latn-RS" dirty="0" smtClean="0">
              <a:solidFill>
                <a:schemeClr val="tx2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solidFill>
                  <a:schemeClr val="tx2"/>
                </a:solidFill>
              </a:rPr>
              <a:t>Proglašeno </a:t>
            </a:r>
            <a:r>
              <a:rPr lang="sr-Latn-RS" dirty="0">
                <a:solidFill>
                  <a:schemeClr val="tx2"/>
                </a:solidFill>
              </a:rPr>
              <a:t>vanredno </a:t>
            </a:r>
            <a:r>
              <a:rPr lang="sr-Latn-RS" dirty="0" smtClean="0">
                <a:solidFill>
                  <a:schemeClr val="tx2"/>
                </a:solidFill>
              </a:rPr>
              <a:t>stanje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err="1" smtClean="0">
                <a:solidFill>
                  <a:schemeClr val="tx2"/>
                </a:solidFill>
              </a:rPr>
              <a:t>ili</a:t>
            </a:r>
            <a:endParaRPr lang="sr-Latn-RS" dirty="0" smtClean="0">
              <a:solidFill>
                <a:schemeClr val="tx2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solidFill>
                  <a:schemeClr val="tx2"/>
                </a:solidFill>
              </a:rPr>
              <a:t>Upućen </a:t>
            </a:r>
            <a:r>
              <a:rPr lang="sr-Latn-RS" dirty="0">
                <a:solidFill>
                  <a:schemeClr val="tx2"/>
                </a:solidFill>
              </a:rPr>
              <a:t>poziv za međunarodnu pomoć</a:t>
            </a:r>
            <a:r>
              <a:rPr lang="en-US" dirty="0"/>
              <a:t/>
            </a:r>
            <a:br>
              <a:rPr lang="en-US" dirty="0"/>
            </a:br>
            <a:endParaRPr lang="x-none" dirty="0" smtClean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9239EB-D72E-4379-AF8E-3D6EEC857641}" type="slidenum">
              <a:rPr lang="it-IT"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cs typeface="Arial Regular"/>
            </a:endParaRPr>
          </a:p>
        </p:txBody>
      </p:sp>
      <p:sp>
        <p:nvSpPr>
          <p:cNvPr id="25602" name="Title 4"/>
          <p:cNvSpPr>
            <a:spLocks noGrp="1"/>
          </p:cNvSpPr>
          <p:nvPr>
            <p:ph type="ctrTitle"/>
          </p:nvPr>
        </p:nvSpPr>
        <p:spPr>
          <a:xfrm>
            <a:off x="468313" y="1844675"/>
            <a:ext cx="8266112" cy="20161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  </a:t>
            </a:r>
          </a:p>
        </p:txBody>
      </p:sp>
      <p:sp>
        <p:nvSpPr>
          <p:cNvPr id="9" name="object 10"/>
          <p:cNvSpPr txBox="1"/>
          <p:nvPr/>
        </p:nvSpPr>
        <p:spPr>
          <a:xfrm>
            <a:off x="3667125" y="6459538"/>
            <a:ext cx="642938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 spc="-3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Jun</a:t>
            </a:r>
            <a:r>
              <a:rPr sz="700" spc="-5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,</a:t>
            </a:r>
            <a:r>
              <a:rPr sz="700" spc="2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 </a:t>
            </a:r>
            <a:r>
              <a:rPr sz="700" spc="-1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2014</a:t>
            </a:r>
            <a:endParaRPr sz="7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419100"/>
            <a:ext cx="8621713" cy="196720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 b="1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  </a:t>
            </a:r>
            <a:r>
              <a:rPr lang="en-CA" sz="2400" b="1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 </a:t>
            </a:r>
            <a:r>
              <a:rPr lang="en-CA" sz="2400" dirty="0" err="1" smtClean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Katastrofalni</a:t>
            </a:r>
            <a:r>
              <a:rPr lang="en-CA" sz="2400" b="1" dirty="0" smtClean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400" dirty="0" smtClean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r</a:t>
            </a:r>
            <a:r>
              <a:rPr lang="x-none" sz="2400" smtClean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izici</a:t>
            </a:r>
            <a:endParaRPr lang="x-none" sz="2004" dirty="0">
              <a:solidFill>
                <a:srgbClr val="BC1F27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x-none" sz="2004" b="1" dirty="0">
              <a:solidFill>
                <a:srgbClr val="BC1F27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x-none" sz="2004" b="1" dirty="0">
              <a:solidFill>
                <a:srgbClr val="BC1F27"/>
              </a:solidFill>
              <a:latin typeface="Arial"/>
              <a:ea typeface="+mn-ea"/>
              <a:cs typeface="Arial"/>
            </a:endParaRP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x-none" sz="2004" b="1" dirty="0">
              <a:solidFill>
                <a:srgbClr val="BC1F27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solidFill>
                  <a:schemeClr val="tx2"/>
                </a:solidFill>
                <a:latin typeface="Arial "/>
                <a:ea typeface="+mn-ea"/>
                <a:cs typeface="+mn-cs"/>
              </a:rPr>
              <a:t>  </a:t>
            </a:r>
            <a:endParaRPr lang="en-US" sz="1600" dirty="0">
              <a:solidFill>
                <a:schemeClr val="tx2"/>
              </a:solidFill>
              <a:latin typeface="Arial 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solidFill>
                  <a:schemeClr val="tx2"/>
                </a:solidFill>
                <a:latin typeface="Arial "/>
                <a:ea typeface="+mn-ea"/>
                <a:cs typeface="+mn-cs"/>
              </a:rPr>
              <a:t> </a:t>
            </a:r>
            <a:endParaRPr lang="en-US" sz="1600" dirty="0">
              <a:solidFill>
                <a:schemeClr val="tx2"/>
              </a:solidFill>
              <a:latin typeface="Arial "/>
              <a:ea typeface="+mn-ea"/>
              <a:cs typeface="+mn-cs"/>
            </a:endParaRP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 b="1" dirty="0">
              <a:solidFill>
                <a:srgbClr val="BC1F27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342900" y="6459538"/>
            <a:ext cx="52371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 Regular"/>
            </a:endParaRPr>
          </a:p>
        </p:txBody>
      </p:sp>
      <p:sp>
        <p:nvSpPr>
          <p:cNvPr id="25608" name="TextBox 5"/>
          <p:cNvSpPr txBox="1">
            <a:spLocks noChangeArrowheads="1"/>
          </p:cNvSpPr>
          <p:nvPr/>
        </p:nvSpPr>
        <p:spPr bwMode="auto">
          <a:xfrm>
            <a:off x="323850" y="6308725"/>
            <a:ext cx="799256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Generali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osiguranje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Srbija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                     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   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Aranđelovac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                                   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jun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201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5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.</a:t>
            </a:r>
            <a:endParaRPr lang="en-US" sz="1400" b="1" dirty="0">
              <a:solidFill>
                <a:schemeClr val="tx2"/>
              </a:solidFill>
              <a:latin typeface="Arial Regular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39357"/>
              </p:ext>
            </p:extLst>
          </p:nvPr>
        </p:nvGraphicFramePr>
        <p:xfrm>
          <a:off x="323851" y="962888"/>
          <a:ext cx="8613927" cy="5202415"/>
        </p:xfrm>
        <a:graphic>
          <a:graphicData uri="http://schemas.openxmlformats.org/drawingml/2006/table">
            <a:tbl>
              <a:tblPr firstRow="1" firstCol="1" bandRow="1"/>
              <a:tblGrid>
                <a:gridCol w="4320157"/>
                <a:gridCol w="162560"/>
                <a:gridCol w="4131210"/>
              </a:tblGrid>
              <a:tr h="646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Rizici </a:t>
                      </a:r>
                      <a:r>
                        <a:rPr lang="sr-Latn-RS" sz="18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prirodni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RS" sz="18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katastrofa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NatCat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Tehnološki rizici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Poplave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Industrijski incidenti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Loše vremenske prilike   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Nuklearni incidenti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Pandemije/epidemije    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Transportni incidenti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Stočne epidemije 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Sajber napadi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Šumski požari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Teroristički napadi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Zemljotresi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Gubitak kritične infrastrukture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Klizišta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Javni neredi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Suša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Zagađenje mora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Kosmičke oluje 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Kontaminacija vode i hrane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Vulkanske erupcije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ABH napadi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Štetni mikroorganizmi 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Izbeglice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6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Cunami 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Latn-R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Zagađenje prirodne sredine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CA963-3929-4598-8C0E-31D00AB03A95}" type="slidenum">
              <a:rPr lang="it-IT"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>
              <a:cs typeface="Arial Regular"/>
            </a:endParaRPr>
          </a:p>
        </p:txBody>
      </p:sp>
      <p:sp>
        <p:nvSpPr>
          <p:cNvPr id="26626" name="Title 4"/>
          <p:cNvSpPr>
            <a:spLocks noGrp="1"/>
          </p:cNvSpPr>
          <p:nvPr>
            <p:ph type="ctrTitle"/>
          </p:nvPr>
        </p:nvSpPr>
        <p:spPr>
          <a:xfrm>
            <a:off x="288003" y="116632"/>
            <a:ext cx="9072343" cy="5601326"/>
          </a:xfrm>
        </p:spPr>
        <p:txBody>
          <a:bodyPr/>
          <a:lstStyle/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br>
              <a:rPr lang="en-US" sz="1600" dirty="0" smtClean="0"/>
            </a:b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i="1" dirty="0" smtClean="0"/>
              <a:t> </a:t>
            </a:r>
            <a:r>
              <a:rPr lang="en-US" sz="2400" dirty="0" smtClean="0"/>
              <a:t>I</a:t>
            </a:r>
            <a:r>
              <a:rPr lang="sr-Latn-RS" sz="2400" dirty="0" smtClean="0"/>
              <a:t>ndividualna </a:t>
            </a:r>
            <a:r>
              <a:rPr lang="sr-Latn-RS" sz="2400" dirty="0"/>
              <a:t>kriva rizika za tri glavne NatCat </a:t>
            </a:r>
            <a:r>
              <a:rPr lang="sr-Latn-RS" sz="2400" dirty="0" smtClean="0"/>
              <a:t>opasnosti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667125" y="6459538"/>
            <a:ext cx="642938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 spc="-3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Jun</a:t>
            </a:r>
            <a:r>
              <a:rPr sz="700" spc="-5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,</a:t>
            </a:r>
            <a:r>
              <a:rPr sz="700" spc="2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 </a:t>
            </a:r>
            <a:r>
              <a:rPr sz="700" spc="-1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2014</a:t>
            </a:r>
            <a:endParaRPr sz="7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323850" y="6308725"/>
            <a:ext cx="784855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Generali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osiguranje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Srbija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                        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 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Aranđelovac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                      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              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jun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201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5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.</a:t>
            </a:r>
            <a:endParaRPr lang="en-US" sz="1400" b="1" dirty="0">
              <a:solidFill>
                <a:schemeClr val="tx2"/>
              </a:solidFill>
              <a:latin typeface="Arial Regular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6" y="794321"/>
            <a:ext cx="6912768" cy="36724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4466729"/>
            <a:ext cx="8852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Na </a:t>
            </a:r>
            <a:r>
              <a:rPr lang="sr-Latn-RS" dirty="0" smtClean="0">
                <a:solidFill>
                  <a:schemeClr val="tx2"/>
                </a:solidFill>
              </a:rPr>
              <a:t>kriv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sr-Latn-RS" dirty="0">
                <a:solidFill>
                  <a:schemeClr val="tx2"/>
                </a:solidFill>
              </a:rPr>
              <a:t>svih rizika sa štetama od 100 miliona evra, </a:t>
            </a:r>
            <a:r>
              <a:rPr lang="en-US" dirty="0" err="1" smtClean="0">
                <a:solidFill>
                  <a:schemeClr val="tx2"/>
                </a:solidFill>
              </a:rPr>
              <a:t>vidi</a:t>
            </a:r>
            <a:r>
              <a:rPr lang="en-US" dirty="0" smtClean="0">
                <a:solidFill>
                  <a:schemeClr val="tx2"/>
                </a:solidFill>
              </a:rPr>
              <a:t> se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sr-Latn-RS" dirty="0">
                <a:solidFill>
                  <a:schemeClr val="tx2"/>
                </a:solidFill>
              </a:rPr>
              <a:t>da je </a:t>
            </a:r>
            <a:r>
              <a:rPr lang="sr-Latn-RS" dirty="0" smtClean="0">
                <a:solidFill>
                  <a:schemeClr val="tx2"/>
                </a:solidFill>
              </a:rPr>
              <a:t>verovatnoća značajno </a:t>
            </a:r>
            <a:r>
              <a:rPr lang="sr-Latn-RS" dirty="0">
                <a:solidFill>
                  <a:schemeClr val="tx2"/>
                </a:solidFill>
              </a:rPr>
              <a:t>porasla</a:t>
            </a:r>
            <a:r>
              <a:rPr lang="sr-Latn-R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npr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sr-Latn-RS" dirty="0" smtClean="0">
                <a:solidFill>
                  <a:schemeClr val="tx2"/>
                </a:solidFill>
              </a:rPr>
              <a:t>verovatnoća </a:t>
            </a:r>
            <a:r>
              <a:rPr lang="sr-Latn-RS" dirty="0">
                <a:solidFill>
                  <a:schemeClr val="tx2"/>
                </a:solidFill>
              </a:rPr>
              <a:t>nastanka takvih šteta je porasla sa </a:t>
            </a:r>
            <a:r>
              <a:rPr lang="sr-Latn-RS" dirty="0" smtClean="0">
                <a:solidFill>
                  <a:schemeClr val="tx2"/>
                </a:solidFill>
              </a:rPr>
              <a:t>15% </a:t>
            </a:r>
            <a:r>
              <a:rPr lang="sr-Latn-RS" dirty="0">
                <a:solidFill>
                  <a:schemeClr val="tx2"/>
                </a:solidFill>
              </a:rPr>
              <a:t>na 35% </a:t>
            </a:r>
            <a:r>
              <a:rPr lang="en-US" dirty="0" err="1" smtClean="0">
                <a:solidFill>
                  <a:schemeClr val="tx2"/>
                </a:solidFill>
              </a:rPr>
              <a:t>za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sr-Latn-RS" dirty="0">
                <a:solidFill>
                  <a:schemeClr val="tx2"/>
                </a:solidFill>
              </a:rPr>
              <a:t>50 </a:t>
            </a:r>
            <a:r>
              <a:rPr lang="sr-Latn-RS" dirty="0" smtClean="0">
                <a:solidFill>
                  <a:schemeClr val="tx2"/>
                </a:solidFill>
              </a:rPr>
              <a:t>godina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06E7A4-A4F7-4996-8A0B-306C954AFABC}" type="slidenum">
              <a:rPr lang="it-IT"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>
              <a:cs typeface="Arial Regular"/>
            </a:endParaRPr>
          </a:p>
        </p:txBody>
      </p:sp>
      <p:sp>
        <p:nvSpPr>
          <p:cNvPr id="27650" name="Title 4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9036496" cy="5688012"/>
          </a:xfrm>
        </p:spPr>
        <p:txBody>
          <a:bodyPr/>
          <a:lstStyle/>
          <a:p>
            <a:r>
              <a:rPr lang="en-US" dirty="0" smtClean="0">
                <a:latin typeface="Arial "/>
              </a:rPr>
              <a:t>●  </a:t>
            </a:r>
            <a:r>
              <a:rPr lang="sr-Latn-RS" dirty="0" smtClean="0"/>
              <a:t>Termoelektrane </a:t>
            </a:r>
            <a:r>
              <a:rPr lang="sr-Latn-RS" dirty="0"/>
              <a:t>su energetska postrojenja koja energiju dobijaju sagorevanjem </a:t>
            </a:r>
            <a:r>
              <a:rPr lang="sr-Latn-RS" dirty="0" smtClean="0"/>
              <a:t>goriva. </a:t>
            </a:r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ial" charset="0"/>
                <a:cs typeface="Arial" charset="0"/>
              </a:rPr>
              <a:t>●  </a:t>
            </a:r>
            <a:r>
              <a:rPr lang="sr-Latn-RS" dirty="0" smtClean="0"/>
              <a:t>Termoelektrane </a:t>
            </a:r>
            <a:r>
              <a:rPr lang="sr-Latn-RS" dirty="0"/>
              <a:t>koje proizvode električnu energiju pomoću uglja, izbacile su u atmosferu više od 8,5 gigatona CO</a:t>
            </a:r>
            <a:r>
              <a:rPr lang="sr-Latn-RS" baseline="-25000" dirty="0"/>
              <a:t>2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sr-Latn-RS" dirty="0" smtClean="0"/>
              <a:t>oko </a:t>
            </a:r>
            <a:r>
              <a:rPr lang="sr-Latn-RS" dirty="0"/>
              <a:t>jednu četvrtinu svetske antropogene emisije </a:t>
            </a:r>
            <a:r>
              <a:rPr lang="sr-Latn-RS" dirty="0" smtClean="0"/>
              <a:t>CO</a:t>
            </a:r>
            <a:r>
              <a:rPr lang="sr-Latn-RS" baseline="-25000" dirty="0" smtClean="0"/>
              <a:t>2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>
                <a:latin typeface="Arial "/>
              </a:rPr>
              <a:t/>
            </a:r>
            <a:br>
              <a:rPr lang="en-US" dirty="0" smtClean="0">
                <a:latin typeface="Arial "/>
              </a:rPr>
            </a:br>
            <a:r>
              <a:rPr lang="en-US" dirty="0" smtClean="0">
                <a:latin typeface="Arial" charset="0"/>
                <a:cs typeface="Arial" charset="0"/>
              </a:rPr>
              <a:t>●  </a:t>
            </a:r>
            <a:r>
              <a:rPr lang="sr-Latn-RS" dirty="0" smtClean="0"/>
              <a:t>Globalno zagrevanje za posledicu ima sve učestalije suše i šumske požare, poplave, uragane, tajfune, tropske oluje i cunami</a:t>
            </a:r>
            <a:br>
              <a:rPr lang="sr-Latn-RS" dirty="0" smtClean="0"/>
            </a:br>
            <a:r>
              <a:rPr lang="en-US" dirty="0" smtClean="0">
                <a:latin typeface="Arial "/>
              </a:rPr>
              <a:t/>
            </a:r>
            <a:br>
              <a:rPr lang="en-US" dirty="0" smtClean="0">
                <a:latin typeface="Arial "/>
              </a:rPr>
            </a:br>
            <a:r>
              <a:rPr lang="en-US" dirty="0" smtClean="0">
                <a:latin typeface="Arial" charset="0"/>
                <a:cs typeface="Arial" charset="0"/>
              </a:rPr>
              <a:t>●  </a:t>
            </a:r>
            <a:r>
              <a:rPr lang="sr-Latn-RS" dirty="0" smtClean="0"/>
              <a:t>Vattenfall </a:t>
            </a:r>
            <a:r>
              <a:rPr lang="sr-Latn-RS" dirty="0"/>
              <a:t>i </a:t>
            </a:r>
            <a:r>
              <a:rPr lang="sr-Latn-RS" dirty="0" smtClean="0"/>
              <a:t>š</a:t>
            </a:r>
            <a:r>
              <a:rPr lang="en-US" dirty="0" err="1" smtClean="0"/>
              <a:t>vedska</a:t>
            </a:r>
            <a:r>
              <a:rPr lang="sr-Latn-RS" dirty="0" smtClean="0"/>
              <a:t> osiguravajuća kompanija, Skandia, </a:t>
            </a:r>
            <a:r>
              <a:rPr lang="sr-Latn-RS" dirty="0"/>
              <a:t>bore se </a:t>
            </a:r>
            <a:r>
              <a:rPr lang="sr-Latn-RS" dirty="0" smtClean="0"/>
              <a:t>za poništavanje </a:t>
            </a:r>
            <a:r>
              <a:rPr lang="sr-Latn-RS" dirty="0"/>
              <a:t>uticaja elektroenergetskih </a:t>
            </a:r>
            <a:r>
              <a:rPr lang="sr-Latn-RS" dirty="0" smtClean="0"/>
              <a:t>postrojenja na porast rizika </a:t>
            </a:r>
            <a:r>
              <a:rPr lang="sr-Latn-RS" dirty="0"/>
              <a:t>od prirodnih </a:t>
            </a:r>
            <a:r>
              <a:rPr lang="sr-Latn-RS" dirty="0" smtClean="0"/>
              <a:t>katastrofa investiranjem u proizvodnju energije iz obnovljivih izvora (vetra)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 </a:t>
            </a:r>
          </a:p>
        </p:txBody>
      </p:sp>
      <p:sp>
        <p:nvSpPr>
          <p:cNvPr id="9" name="object 10"/>
          <p:cNvSpPr txBox="1"/>
          <p:nvPr/>
        </p:nvSpPr>
        <p:spPr>
          <a:xfrm>
            <a:off x="3667125" y="6459538"/>
            <a:ext cx="642938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 spc="-3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Jun</a:t>
            </a:r>
            <a:r>
              <a:rPr sz="700" spc="-5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,</a:t>
            </a:r>
            <a:r>
              <a:rPr sz="700" spc="2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 </a:t>
            </a:r>
            <a:r>
              <a:rPr sz="700" spc="-1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2014</a:t>
            </a:r>
            <a:endParaRPr sz="7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342900" y="419100"/>
            <a:ext cx="86935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/>
            <a:r>
              <a:rPr lang="sr-Latn-RS" sz="2400" dirty="0" smtClean="0">
                <a:solidFill>
                  <a:schemeClr val="tx2"/>
                </a:solidFill>
              </a:rPr>
              <a:t>Uticaj termoenergetskih postrojenja na povećanje rizika od prirodnih katastrofa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7655" name="TextBox 5"/>
          <p:cNvSpPr txBox="1">
            <a:spLocks noChangeArrowheads="1"/>
          </p:cNvSpPr>
          <p:nvPr/>
        </p:nvSpPr>
        <p:spPr bwMode="auto">
          <a:xfrm>
            <a:off x="323850" y="6308725"/>
            <a:ext cx="784855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Generali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osiguranje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Srbija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                      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  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Aranđelovac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                     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          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jun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201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5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.</a:t>
            </a:r>
            <a:endParaRPr lang="en-US" sz="1400" b="1" dirty="0">
              <a:solidFill>
                <a:schemeClr val="tx2"/>
              </a:solidFill>
              <a:latin typeface="Arial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CE4437-3144-4681-AF65-4FC2EC25882B}" type="slidenum">
              <a:rPr lang="it-IT"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cs typeface="Arial Regular"/>
            </a:endParaRPr>
          </a:p>
        </p:txBody>
      </p:sp>
      <p:sp>
        <p:nvSpPr>
          <p:cNvPr id="28674" name="Title 4"/>
          <p:cNvSpPr>
            <a:spLocks noGrp="1"/>
          </p:cNvSpPr>
          <p:nvPr>
            <p:ph type="ctrTitle"/>
          </p:nvPr>
        </p:nvSpPr>
        <p:spPr>
          <a:xfrm>
            <a:off x="5514" y="1131974"/>
            <a:ext cx="9072562" cy="2736304"/>
          </a:xfrm>
        </p:spPr>
        <p:txBody>
          <a:bodyPr/>
          <a:lstStyle/>
          <a:p>
            <a:r>
              <a:rPr lang="sr-Latn-RS" dirty="0" smtClean="0"/>
              <a:t> </a:t>
            </a:r>
            <a:r>
              <a:rPr lang="en-US" dirty="0" smtClean="0">
                <a:latin typeface="Arial "/>
              </a:rPr>
              <a:t>● </a:t>
            </a:r>
            <a:r>
              <a:rPr lang="sr-Latn-RS" dirty="0" smtClean="0">
                <a:latin typeface="Arial "/>
              </a:rPr>
              <a:t>    </a:t>
            </a:r>
            <a:r>
              <a:rPr lang="sr-Latn-RS" dirty="0" smtClean="0"/>
              <a:t>Pouzdanost je verovatnoća </a:t>
            </a:r>
            <a:r>
              <a:rPr lang="sr-Latn-RS" dirty="0"/>
              <a:t>da sistem funkcioniše kako je </a:t>
            </a:r>
            <a:r>
              <a:rPr lang="sr-Latn-RS" dirty="0" smtClean="0"/>
              <a:t>projektovan</a:t>
            </a:r>
            <a:br>
              <a:rPr lang="sr-Latn-RS" dirty="0" smtClean="0"/>
            </a:br>
            <a:r>
              <a:rPr lang="sr-Latn-RS" dirty="0" smtClean="0"/>
              <a:t> </a:t>
            </a:r>
            <a:br>
              <a:rPr lang="sr-Latn-RS" dirty="0" smtClean="0"/>
            </a:br>
            <a:r>
              <a:rPr lang="sr-Latn-RS" dirty="0" smtClean="0"/>
              <a:t> </a:t>
            </a:r>
            <a:r>
              <a:rPr lang="en-US" dirty="0">
                <a:latin typeface="Arial "/>
              </a:rPr>
              <a:t>●</a:t>
            </a:r>
            <a:r>
              <a:rPr lang="en-US" dirty="0" smtClean="0">
                <a:latin typeface="Arial "/>
              </a:rPr>
              <a:t> </a:t>
            </a:r>
            <a:r>
              <a:rPr lang="sr-Latn-RS" dirty="0" smtClean="0">
                <a:latin typeface="Arial "/>
              </a:rPr>
              <a:t>    </a:t>
            </a:r>
            <a:r>
              <a:rPr lang="sr-Latn-RS" dirty="0" smtClean="0"/>
              <a:t>Polazi se </a:t>
            </a:r>
            <a:r>
              <a:rPr lang="sr-Latn-RS" dirty="0"/>
              <a:t>od modeliranja pouzdanosti pojedinačnih komponenti </a:t>
            </a:r>
            <a:r>
              <a:rPr lang="sr-Latn-RS" dirty="0" smtClean="0"/>
              <a:t>sistema</a:t>
            </a:r>
            <a:br>
              <a:rPr lang="sr-Latn-RS" dirty="0" smtClean="0"/>
            </a:br>
            <a:r>
              <a:rPr lang="sr-Latn-RS" dirty="0">
                <a:latin typeface="Arial" charset="0"/>
              </a:rPr>
              <a:t/>
            </a:r>
            <a:br>
              <a:rPr lang="sr-Latn-RS" dirty="0">
                <a:latin typeface="Arial" charset="0"/>
              </a:rPr>
            </a:br>
            <a:r>
              <a:rPr lang="sr-Latn-RS" sz="1400" i="1" dirty="0" smtClean="0"/>
              <a:t>  </a:t>
            </a:r>
            <a:r>
              <a:rPr lang="en-US" dirty="0" smtClean="0">
                <a:latin typeface="Arial "/>
              </a:rPr>
              <a:t>●</a:t>
            </a:r>
            <a:r>
              <a:rPr lang="sr-Latn-RS" sz="1400" i="1" dirty="0" smtClean="0"/>
              <a:t>      </a:t>
            </a:r>
            <a:r>
              <a:rPr lang="sr-Latn-RS" dirty="0" smtClean="0"/>
              <a:t>Snabdevanje </a:t>
            </a:r>
            <a:r>
              <a:rPr lang="sr-Latn-RS" dirty="0"/>
              <a:t>električnom energijom nuklearne elektrane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 </a:t>
            </a:r>
          </a:p>
        </p:txBody>
      </p:sp>
      <p:sp>
        <p:nvSpPr>
          <p:cNvPr id="9" name="object 10"/>
          <p:cNvSpPr txBox="1"/>
          <p:nvPr/>
        </p:nvSpPr>
        <p:spPr>
          <a:xfrm>
            <a:off x="3667125" y="6459538"/>
            <a:ext cx="642938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 spc="-3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Jun</a:t>
            </a:r>
            <a:r>
              <a:rPr sz="700" spc="-5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,</a:t>
            </a:r>
            <a:r>
              <a:rPr sz="700" spc="2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 </a:t>
            </a:r>
            <a:r>
              <a:rPr sz="700" spc="-1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2014</a:t>
            </a:r>
            <a:endParaRPr sz="7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342900" y="419100"/>
            <a:ext cx="790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r-Latn-CS" sz="2400" dirty="0">
                <a:solidFill>
                  <a:schemeClr val="tx2"/>
                </a:solidFill>
                <a:latin typeface="Arial Regular"/>
              </a:rPr>
              <a:t>   </a:t>
            </a:r>
            <a:r>
              <a:rPr lang="sr-Latn-CS" sz="2400" dirty="0" smtClean="0">
                <a:solidFill>
                  <a:schemeClr val="tx2"/>
                </a:solidFill>
                <a:latin typeface="Arial Regular"/>
              </a:rPr>
              <a:t>Određivanje premije analizom pouzdanosti</a:t>
            </a:r>
            <a:endParaRPr lang="en-US" sz="2400" dirty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323850" y="6308725"/>
            <a:ext cx="792003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Generali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osiguranje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Srbija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                     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     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Aranđelovac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                      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          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jun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201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5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.</a:t>
            </a:r>
            <a:endParaRPr lang="en-US" sz="1400" b="1" dirty="0">
              <a:solidFill>
                <a:schemeClr val="tx2"/>
              </a:solidFill>
              <a:latin typeface="Arial Regular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01" y="2661801"/>
            <a:ext cx="4619625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938151"/>
            <a:ext cx="903649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sr-Latn-CS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r-Latn-C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 "/>
              </a:rPr>
              <a:t>●</a:t>
            </a:r>
            <a:r>
              <a:rPr lang="sr-Latn-CS" sz="2000" dirty="0" smtClean="0">
                <a:solidFill>
                  <a:schemeClr val="tx2"/>
                </a:solidFill>
                <a:latin typeface="+mn-lt"/>
              </a:rPr>
              <a:t>    </a:t>
            </a:r>
            <a:r>
              <a:rPr lang="sr-Latn-RS" sz="2000" dirty="0">
                <a:solidFill>
                  <a:schemeClr val="tx2"/>
                </a:solidFill>
                <a:latin typeface="+mn-lt"/>
              </a:rPr>
              <a:t>Komponente sistema su</a:t>
            </a:r>
            <a:r>
              <a:rPr lang="sr-Latn-RS" sz="2000" dirty="0" smtClean="0">
                <a:solidFill>
                  <a:schemeClr val="tx2"/>
                </a:solidFill>
                <a:latin typeface="+mn-lt"/>
              </a:rPr>
              <a:t>: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r>
              <a:rPr lang="sr-Latn-RS" sz="2000" dirty="0" smtClean="0">
                <a:solidFill>
                  <a:schemeClr val="tx2"/>
                </a:solidFill>
                <a:latin typeface="+mn-lt"/>
              </a:rPr>
              <a:t>    1 </a:t>
            </a:r>
            <a:r>
              <a:rPr lang="sr-Latn-RS" sz="2000" dirty="0">
                <a:solidFill>
                  <a:schemeClr val="tx2"/>
                </a:solidFill>
                <a:latin typeface="+mn-lt"/>
              </a:rPr>
              <a:t>– priključak napajanja sa javne električne mreže </a:t>
            </a:r>
            <a:r>
              <a:rPr lang="sr-Latn-RS" sz="2000" dirty="0" smtClean="0">
                <a:solidFill>
                  <a:schemeClr val="tx2"/>
                </a:solidFill>
                <a:latin typeface="+mn-lt"/>
              </a:rPr>
              <a:t>koji, van objekta elektrane</a:t>
            </a:r>
            <a:endParaRPr lang="sr-Latn-RS" sz="2000" dirty="0">
              <a:solidFill>
                <a:schemeClr val="tx2"/>
              </a:solidFill>
              <a:latin typeface="+mn-lt"/>
            </a:endParaRPr>
          </a:p>
          <a:p>
            <a:r>
              <a:rPr lang="sr-Latn-RS" sz="2000" dirty="0" smtClean="0">
                <a:solidFill>
                  <a:schemeClr val="tx2"/>
                </a:solidFill>
                <a:latin typeface="+mn-lt"/>
              </a:rPr>
              <a:t>    2</a:t>
            </a:r>
            <a:r>
              <a:rPr lang="sr-Latn-RS" sz="2000" dirty="0">
                <a:solidFill>
                  <a:schemeClr val="tx2"/>
                </a:solidFill>
                <a:latin typeface="+mn-lt"/>
              </a:rPr>
              <a:t>, 3 – </a:t>
            </a:r>
            <a:r>
              <a:rPr lang="sr-Latn-RS" sz="2000" dirty="0" smtClean="0">
                <a:solidFill>
                  <a:schemeClr val="tx2"/>
                </a:solidFill>
                <a:latin typeface="+mn-lt"/>
              </a:rPr>
              <a:t>transformatori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r>
              <a:rPr lang="sr-Latn-RS" sz="2000" dirty="0" smtClean="0">
                <a:solidFill>
                  <a:schemeClr val="tx2"/>
                </a:solidFill>
                <a:latin typeface="+mn-lt"/>
              </a:rPr>
              <a:t>    4</a:t>
            </a:r>
            <a:r>
              <a:rPr lang="sr-Latn-RS" sz="2000" dirty="0">
                <a:solidFill>
                  <a:schemeClr val="tx2"/>
                </a:solidFill>
                <a:latin typeface="+mn-lt"/>
              </a:rPr>
              <a:t>, 5, 7 – kablovi i prekidači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r>
              <a:rPr lang="sr-Latn-RS" sz="2000" dirty="0" smtClean="0">
                <a:solidFill>
                  <a:schemeClr val="tx2"/>
                </a:solidFill>
                <a:latin typeface="+mn-lt"/>
              </a:rPr>
              <a:t>    6 </a:t>
            </a:r>
            <a:r>
              <a:rPr lang="sr-Latn-RS" sz="2000" dirty="0">
                <a:solidFill>
                  <a:schemeClr val="tx2"/>
                </a:solidFill>
                <a:latin typeface="+mn-lt"/>
              </a:rPr>
              <a:t>– dizel generator struje za napajanje za hitne slučajeve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r>
              <a:rPr lang="sr-Latn-RS" sz="2400" dirty="0" smtClean="0">
                <a:solidFill>
                  <a:schemeClr val="tx2"/>
                </a:solidFill>
                <a:latin typeface="Arial Regular"/>
              </a:rPr>
              <a:t> </a:t>
            </a:r>
            <a:endParaRPr lang="en-US" sz="2400" dirty="0">
              <a:solidFill>
                <a:schemeClr val="tx2"/>
              </a:solidFill>
              <a:latin typeface="Arial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1F82A-1060-4019-8CCE-DF711A92B569}" type="slidenum">
              <a:rPr lang="it-IT"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cs typeface="Arial Regular"/>
            </a:endParaRPr>
          </a:p>
        </p:txBody>
      </p:sp>
      <p:sp>
        <p:nvSpPr>
          <p:cNvPr id="29698" name="Title 4"/>
          <p:cNvSpPr>
            <a:spLocks noGrp="1"/>
          </p:cNvSpPr>
          <p:nvPr>
            <p:ph type="ctrTitle"/>
          </p:nvPr>
        </p:nvSpPr>
        <p:spPr>
          <a:xfrm>
            <a:off x="150561" y="0"/>
            <a:ext cx="9072562" cy="6035675"/>
          </a:xfrm>
        </p:spPr>
        <p:txBody>
          <a:bodyPr/>
          <a:lstStyle/>
          <a:p>
            <a:r>
              <a:rPr lang="sr-Latn-CS" sz="2400" dirty="0" smtClean="0">
                <a:latin typeface="Arial Regular"/>
              </a:rPr>
              <a:t>   </a:t>
            </a:r>
            <a:br>
              <a:rPr lang="sr-Latn-CS" sz="2400" dirty="0" smtClean="0">
                <a:latin typeface="Arial Regular"/>
              </a:rPr>
            </a:br>
            <a:r>
              <a:rPr lang="sr-Latn-CS" sz="2400" dirty="0" smtClean="0">
                <a:latin typeface="Arial Regular"/>
              </a:rPr>
              <a:t>  Određivanje </a:t>
            </a:r>
            <a:r>
              <a:rPr lang="sr-Latn-CS" sz="2400" dirty="0">
                <a:latin typeface="Arial Regular"/>
              </a:rPr>
              <a:t>premije analizom </a:t>
            </a:r>
            <a:r>
              <a:rPr lang="sr-Latn-CS" sz="2400" dirty="0" smtClean="0">
                <a:latin typeface="Arial Regular"/>
              </a:rPr>
              <a:t>pouzdanosti (nastavak)</a:t>
            </a:r>
            <a:r>
              <a:rPr lang="sr-Latn-RS" dirty="0" smtClean="0">
                <a:latin typeface="Arial" charset="0"/>
              </a:rPr>
              <a:t/>
            </a:r>
            <a:br>
              <a:rPr lang="sr-Latn-R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sz="1800" dirty="0" smtClean="0">
                <a:latin typeface="Arial" charset="0"/>
              </a:rPr>
              <a:t> </a:t>
            </a:r>
            <a:r>
              <a:rPr lang="sr-Latn-CS" sz="1800" dirty="0">
                <a:latin typeface="Arial" charset="0"/>
              </a:rPr>
              <a:t> ● </a:t>
            </a:r>
            <a:r>
              <a:rPr lang="sr-Latn-RS" sz="1800" dirty="0" smtClean="0"/>
              <a:t>Pouzdanost </a:t>
            </a:r>
            <a:r>
              <a:rPr lang="sr-Latn-RS" sz="1800" dirty="0"/>
              <a:t>i-te komponente u trenutku </a:t>
            </a:r>
            <a:r>
              <a:rPr lang="sr-Latn-RS" sz="1800" dirty="0" smtClean="0"/>
              <a:t>t: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</a:t>
            </a:r>
            <a:r>
              <a:rPr lang="sr-Latn-RS" dirty="0" smtClean="0">
                <a:latin typeface="Arial" charset="0"/>
              </a:rPr>
              <a:t> </a:t>
            </a:r>
            <a:r>
              <a:rPr lang="sr-Latn-CS" dirty="0" smtClean="0">
                <a:latin typeface="Arial" charset="0"/>
              </a:rPr>
              <a:t>● </a:t>
            </a:r>
            <a:r>
              <a:rPr lang="sr-Latn-RS" sz="1800" dirty="0" smtClean="0"/>
              <a:t>Pouzdanost </a:t>
            </a:r>
            <a:r>
              <a:rPr lang="sr-Latn-RS" sz="1800" dirty="0"/>
              <a:t>celog </a:t>
            </a:r>
            <a:r>
              <a:rPr lang="sr-Latn-RS" sz="1800" dirty="0" smtClean="0"/>
              <a:t>sistema</a:t>
            </a:r>
            <a:r>
              <a:rPr lang="sr-Latn-RS" dirty="0" smtClean="0"/>
              <a:t>:</a:t>
            </a:r>
            <a:br>
              <a:rPr lang="sr-Latn-R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 smtClean="0">
              <a:latin typeface="Arial" charset="0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667125" y="6459538"/>
            <a:ext cx="642938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 spc="-3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Jun</a:t>
            </a:r>
            <a:r>
              <a:rPr sz="700" spc="-5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,</a:t>
            </a:r>
            <a:r>
              <a:rPr sz="700" spc="2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 </a:t>
            </a:r>
            <a:r>
              <a:rPr sz="700" spc="-1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2014</a:t>
            </a:r>
            <a:endParaRPr sz="7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703" name="TextBox 5"/>
          <p:cNvSpPr txBox="1">
            <a:spLocks noChangeArrowheads="1"/>
          </p:cNvSpPr>
          <p:nvPr/>
        </p:nvSpPr>
        <p:spPr bwMode="auto">
          <a:xfrm>
            <a:off x="124727" y="6308725"/>
            <a:ext cx="804767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Generali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osiguranje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Srbija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                      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Aranđelovac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                     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               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 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jun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201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5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.</a:t>
            </a:r>
            <a:endParaRPr lang="en-US" sz="1400" b="1" dirty="0">
              <a:solidFill>
                <a:schemeClr val="tx2"/>
              </a:solidFill>
              <a:latin typeface="Arial Regular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808312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2" y="2021152"/>
            <a:ext cx="4086532" cy="11198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18457" y="3212976"/>
            <a:ext cx="8911769" cy="296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vi-V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Katastrofa u Černobilu je obezbedila nove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podatke. </a:t>
            </a:r>
            <a:endParaRPr lang="sr-Latn-R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</a:t>
            </a:r>
            <a:r>
              <a:rPr lang="vi-V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toga karakteristike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komponenti proučavane </a:t>
            </a:r>
            <a:r>
              <a:rPr lang="vi-V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 na osnovu inženjerskih procena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psiholoških procena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radnika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subjektivističk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verovatnoć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Bajesov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statistik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Bajesov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 </a:t>
            </a:r>
            <a:r>
              <a:rPr lang="vi-V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određivanju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pouzdanosti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korišćenje ekspertskog iskustva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ažuriran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podacima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eksperimenata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 </a:t>
            </a:r>
            <a:r>
              <a:rPr lang="vi-V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realnih incidenta. </a:t>
            </a:r>
            <a:endParaRPr lang="sr-Latn-R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Bajesov </a:t>
            </a:r>
            <a:r>
              <a:rPr lang="vi-V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hijerarhijski model koristi zajedno sa Markovljevim lancima i Monte Karlo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simulacijama </a:t>
            </a:r>
            <a:endParaRPr lang="sr-Latn-R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 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nedostatak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vi-V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izboru eksperata </a:t>
            </a:r>
            <a:r>
              <a:rPr lang="sr-Latn-R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velike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subjektivnosti mišljenja</a:t>
            </a:r>
            <a:endParaRPr lang="vi-VN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567E5B-9956-4FBF-AAA7-3B6796FCEB90}" type="slidenum">
              <a:rPr lang="it-IT"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cs typeface="Arial Regular"/>
            </a:endParaRPr>
          </a:p>
        </p:txBody>
      </p:sp>
      <p:sp>
        <p:nvSpPr>
          <p:cNvPr id="31746" name="Title 4"/>
          <p:cNvSpPr>
            <a:spLocks noGrp="1"/>
          </p:cNvSpPr>
          <p:nvPr>
            <p:ph type="ctrTitle"/>
          </p:nvPr>
        </p:nvSpPr>
        <p:spPr>
          <a:xfrm>
            <a:off x="0" y="1412776"/>
            <a:ext cx="9325346" cy="244817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Za 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modeliranje prirodnih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katastrofa, koje 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se mogu desiti u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stvarnosti, 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koriste se specijalizovani kompjuterski alati u cilju stohastičkog simuliranja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šteta</a:t>
            </a:r>
            <a:b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Četiri 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grupe podataka moraju biti uključene u model: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- Hazard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: gde, koliko često i sa kojom jačinom se dešavaju štetni događaji?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- Ranjivost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: kolika je šteta nastala događajem određenog intenziteta?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- Izloženost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: gde se nalaze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osigurani objekati 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i kolika je njihova vrednost?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- Uslovi 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osiguranja: kolika proporcija štete je osigurana?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9" name="object 10"/>
          <p:cNvSpPr txBox="1"/>
          <p:nvPr/>
        </p:nvSpPr>
        <p:spPr>
          <a:xfrm>
            <a:off x="3667125" y="6459538"/>
            <a:ext cx="642938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 spc="-3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Jun</a:t>
            </a:r>
            <a:r>
              <a:rPr sz="700" spc="-5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,</a:t>
            </a:r>
            <a:r>
              <a:rPr sz="700" spc="2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 </a:t>
            </a:r>
            <a:r>
              <a:rPr sz="700" spc="-1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2014</a:t>
            </a:r>
            <a:endParaRPr sz="7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179512" y="420954"/>
            <a:ext cx="9072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sr-Latn-CS" sz="2400" dirty="0">
                <a:solidFill>
                  <a:schemeClr val="tx2"/>
                </a:solidFill>
                <a:latin typeface="Arial "/>
              </a:rPr>
              <a:t>   </a:t>
            </a:r>
            <a:r>
              <a:rPr lang="sr-Latn-CS" sz="2400" dirty="0" smtClean="0">
                <a:solidFill>
                  <a:schemeClr val="tx2"/>
                </a:solidFill>
                <a:latin typeface="Arial "/>
              </a:rPr>
              <a:t>Odmeravajnje rizika od katastrofa na energetskim postrojenjima</a:t>
            </a:r>
            <a:endParaRPr lang="en-US" sz="2400" dirty="0">
              <a:solidFill>
                <a:schemeClr val="tx2"/>
              </a:solidFill>
              <a:latin typeface="Arial "/>
            </a:endParaRP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179512" y="6308725"/>
            <a:ext cx="813690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Generali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osiguranje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Srbija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                        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Aranđelovac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                      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                    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jun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201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5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.</a:t>
            </a:r>
            <a:endParaRPr lang="en-US" sz="1400" b="1" dirty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0" y="443711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preuzimanju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rizika, veličina elektroenergetskog objekta, upravljanje rizikom i istorija šteta, 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koraci u odmeravanju cene rizika</a:t>
            </a:r>
            <a:endParaRPr lang="sr-Latn-R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R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Uloga aktuara postaje vodeća u procesu formiranja cena 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proceni verovatnoć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troškov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mogućih šteta, ali i očekivan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buduć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izloženost</a:t>
            </a:r>
            <a:r>
              <a:rPr 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prirodnim katastrofama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4DF4E2-C5DB-42F8-8B65-4CB898B05540}" type="slidenum">
              <a:rPr lang="it-IT"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>
              <a:cs typeface="Arial Regular"/>
            </a:endParaRPr>
          </a:p>
        </p:txBody>
      </p:sp>
      <p:sp>
        <p:nvSpPr>
          <p:cNvPr id="32770" name="Title 4"/>
          <p:cNvSpPr>
            <a:spLocks noGrp="1"/>
          </p:cNvSpPr>
          <p:nvPr>
            <p:ph type="ctrTitle"/>
          </p:nvPr>
        </p:nvSpPr>
        <p:spPr>
          <a:xfrm>
            <a:off x="6360" y="1359478"/>
            <a:ext cx="9137639" cy="415775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 okolini Valjeva palo je i više od 300 l/m</a:t>
            </a:r>
            <a:r>
              <a:rPr lang="sr-Latn-R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nezabeležene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količine kiša, uzrokuju nezabeležene nivoe voda u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rekama, tj. rekordne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poplave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Reka Kolubara je za 24h porasla 7 m, što je povećalo protok vode za čak 11 puta </a:t>
            </a:r>
            <a:b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Rad TENT-a ugrozilo je potapanje površinskih kopova Kolubare i prodor vode u Obrenovac</a:t>
            </a:r>
            <a:b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C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Najveću štetu pretrpeli su najizdašniji kop Tamnava – Zapadno Polje, kao i najmlađi, Veliki Crljeni, kada se 240 miliona kubika vode ulilo u kopove Kolubara</a:t>
            </a:r>
            <a:b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Direktna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šteta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iznosi 105 miliona evra </a:t>
            </a:r>
            <a:b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Indirektna šteta se meri uvozom električne energije što je oko 180 miliona evra</a:t>
            </a:r>
            <a:b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 ispumpavanje vode iz kopova namenjena je suma od 23 miliona evra </a:t>
            </a:r>
            <a:b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Potopljeni su i bageri vredni 70 miliona evra koji nisu bili osigurani</a:t>
            </a:r>
            <a:r>
              <a:rPr lang="sr-Latn-RS" sz="1600" dirty="0" smtClean="0">
                <a:latin typeface="Arial" charset="0"/>
                <a:cs typeface="Arial" charset="0"/>
              </a:rPr>
              <a:t/>
            </a:r>
            <a:br>
              <a:rPr lang="sr-Latn-RS" sz="1600" dirty="0" smtClean="0">
                <a:latin typeface="Arial" charset="0"/>
                <a:cs typeface="Arial" charset="0"/>
              </a:rPr>
            </a:br>
            <a:r>
              <a:rPr lang="sr-Latn-RS" sz="1600" dirty="0" smtClean="0">
                <a:latin typeface="Arial" charset="0"/>
                <a:cs typeface="Arial" charset="0"/>
              </a:rPr>
              <a:t/>
            </a:r>
            <a:br>
              <a:rPr lang="sr-Latn-RS" sz="1600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CS" dirty="0" smtClean="0">
                <a:latin typeface="Arial" charset="0"/>
              </a:rPr>
              <a:t> 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   </a:t>
            </a:r>
          </a:p>
        </p:txBody>
      </p:sp>
      <p:sp>
        <p:nvSpPr>
          <p:cNvPr id="9" name="object 10"/>
          <p:cNvSpPr txBox="1"/>
          <p:nvPr/>
        </p:nvSpPr>
        <p:spPr>
          <a:xfrm>
            <a:off x="3667125" y="6459538"/>
            <a:ext cx="642938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 spc="-3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Jun</a:t>
            </a:r>
            <a:r>
              <a:rPr sz="700" spc="-5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,</a:t>
            </a:r>
            <a:r>
              <a:rPr sz="700" spc="2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 </a:t>
            </a:r>
            <a:r>
              <a:rPr sz="700" spc="-10" dirty="0">
                <a:solidFill>
                  <a:srgbClr val="BC1F27"/>
                </a:solidFill>
                <a:latin typeface="Arial"/>
                <a:ea typeface="+mn-ea"/>
                <a:cs typeface="Arial"/>
              </a:rPr>
              <a:t>2014</a:t>
            </a:r>
            <a:endParaRPr sz="7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422275" y="419100"/>
            <a:ext cx="777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r-Latn-CS" sz="2400" dirty="0" smtClean="0">
                <a:solidFill>
                  <a:schemeClr val="tx2"/>
                </a:solidFill>
                <a:latin typeface="Arial "/>
              </a:rPr>
              <a:t>Studija slučaja: TENT</a:t>
            </a:r>
            <a:endParaRPr lang="en-US" sz="2400" dirty="0">
              <a:solidFill>
                <a:schemeClr val="tx2"/>
              </a:solidFill>
              <a:latin typeface="Arial "/>
            </a:endParaRPr>
          </a:p>
        </p:txBody>
      </p:sp>
      <p:sp>
        <p:nvSpPr>
          <p:cNvPr id="32775" name="TextBox 5"/>
          <p:cNvSpPr txBox="1">
            <a:spLocks noChangeArrowheads="1"/>
          </p:cNvSpPr>
          <p:nvPr/>
        </p:nvSpPr>
        <p:spPr bwMode="auto">
          <a:xfrm>
            <a:off x="107504" y="6308725"/>
            <a:ext cx="8090346" cy="30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Generali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osiguranje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Srbija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                        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latin typeface="Arial Regular"/>
              </a:rPr>
              <a:t>Aranđelovac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                      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                     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 Regular"/>
              </a:rPr>
              <a:t>jun</a:t>
            </a:r>
            <a:r>
              <a:rPr lang="en-US" sz="1400" b="1" dirty="0">
                <a:solidFill>
                  <a:schemeClr val="tx2"/>
                </a:solidFill>
                <a:latin typeface="Arial Regular"/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201</a:t>
            </a:r>
            <a:r>
              <a:rPr lang="sr-Latn-RS" sz="1400" b="1" dirty="0" smtClean="0">
                <a:solidFill>
                  <a:schemeClr val="tx2"/>
                </a:solidFill>
                <a:latin typeface="Arial Regular"/>
              </a:rPr>
              <a:t>5</a:t>
            </a:r>
            <a:r>
              <a:rPr lang="en-US" sz="1400" b="1" dirty="0" smtClean="0">
                <a:solidFill>
                  <a:schemeClr val="tx2"/>
                </a:solidFill>
                <a:latin typeface="Arial Regular"/>
              </a:rPr>
              <a:t>.</a:t>
            </a:r>
            <a:endParaRPr lang="en-US" sz="1400" b="1" dirty="0">
              <a:solidFill>
                <a:schemeClr val="tx2"/>
              </a:solidFill>
              <a:latin typeface="Arial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_Generali_Light_DEF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540</Words>
  <Application>Microsoft Office PowerPoint</Application>
  <PresentationFormat>On-screen Show (4:3)</PresentationFormat>
  <Paragraphs>110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04_Generali_Light_DEF</vt:lpstr>
      <vt:lpstr>Osiguranje energetskih postrojenja od katastrofalnih rizika</vt:lpstr>
      <vt:lpstr>      Katastrofalni rizici    ●  Katastrofalni rizik predstavlja pojedinačnu opasnost koja preti relativno velikom broju ljudi ili imovine, istovremeno ugrožavajući osiguravačevu finansijsku snagu   ●  Evropska unija pretrpela je ukupne gubitke od 21 milijardu evra u 2013. godini  ●  Događaj je razvrstan u katastrofu ako je:              </vt:lpstr>
      <vt:lpstr>  </vt:lpstr>
      <vt:lpstr>         Individualna kriva rizika za tri glavne NatCat opasnosti</vt:lpstr>
      <vt:lpstr>●  Termoelektrane su energetska postrojenja koja energiju dobijaju sagorevanjem goriva.       ●  Termoelektrane koje proizvode električnu energiju pomoću uglja, izbacile su u atmosferu više od 8,5 gigatona CO2 ili oko jednu četvrtinu svetske antropogene emisije CO2  ●  Globalno zagrevanje za posledicu ima sve učestalije suše i šumske požare, poplave, uragane, tajfune, tropske oluje i cunami  ●  Vattenfall i švedska osiguravajuća kompanija, Skandia, bore se za poništavanje uticaja elektroenergetskih postrojenja na porast rizika od prirodnih katastrofa investiranjem u proizvodnju energije iz obnovljivih izvora (vetra)            </vt:lpstr>
      <vt:lpstr> ●     Pouzdanost je verovatnoća da sistem funkcioniše kako je projektovan    ●     Polazi se od modeliranja pouzdanosti pojedinačnih komponenti sistema    ●      Snabdevanje električnom energijom nuklearne elektrane         </vt:lpstr>
      <vt:lpstr>      Određivanje premije analizom pouzdanosti (nastavak)    ● Pouzdanost i-te komponente u trenutku t:     ● Pouzdanost celog sistema:  </vt:lpstr>
      <vt:lpstr> ●  Za modeliranje prirodnih katastrofa, koje se mogu desiti u stvarnosti, koriste se specijalizovani kompjuterski alati u cilju stohastičkog simuliranja šteta   ●  Četiri grupe podataka moraju biti uključene u model:             - Hazard: gde, koliko često i sa kojom jačinom se dešavaju štetni događaji?              - Ranjivost: kolika je šteta nastala događajem određenog intenziteta?              - Izloženost: gde se nalaze osigurani objekati i kolika je njihova vrednost?             - Uslovi osiguranja: kolika proporcija štete je osigurana?                        </vt:lpstr>
      <vt:lpstr>● U okolini Valjeva palo je i više od 300 l/m2, nezabeležene količine kiša, uzrokuju nezabeležene nivoe voda u rekama, tj. rekordne poplave ● Reka Kolubara je za 24h porasla 7 m, što je povećalo protok vode za čak 11 puta  ● Rad TENT-a ugrozilo je potapanje površinskih kopova Kolubare i prodor vode u Obrenovac  ● Najveću štetu pretrpeli su najizdašniji kop Tamnava – Zapadno Polje, kao i najmlađi, Veliki Crljeni, kada se 240 miliona kubika vode ulilo u kopove Kolubara ● Direktna šteta iznosi 105 miliona evra  ● Indirektna šteta se meri uvozom električne energije što je oko 180 miliona evra ● Za ispumpavanje vode iz kopova namenjena je suma od 23 miliona evra  ● Potopljeni su i bageri vredni 70 miliona evra koji nisu bili osigurani                    </vt:lpstr>
      <vt:lpstr>                                             HVALA NA PAŽNJI!                      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administrator</cp:lastModifiedBy>
  <cp:revision>114</cp:revision>
  <cp:lastPrinted>2015-06-05T06:22:48Z</cp:lastPrinted>
  <dcterms:created xsi:type="dcterms:W3CDTF">2014-03-20T08:32:21Z</dcterms:created>
  <dcterms:modified xsi:type="dcterms:W3CDTF">2015-06-05T06:22:50Z</dcterms:modified>
</cp:coreProperties>
</file>