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LICA" initials="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6-03T23:03:13.133" idx="1">
    <p:pos x="4575" y="963"/>
    <p:text>"ПОВРШИНЕ ЗЕМЉИШТА И/ИЛИ МОРА КОЈЕ СУ ПОСЕБНО ПОСВЕЋЕНЕ ЗАШТИТИ И ОДРЖАВАЊУ БИОЛОШКЕ РАЗНОВРСНОСТИ , КАО И ПРИРОДНИХ И ПРАТЕЋИХ КУЛТУРНИХ РЕСУРСА, И УПРАВЉАЊУ ЊИМА ПУТЕМ ПРАВНИХ И ДРУГИХ ЕФИКАСНИХ СРЕДСТАВА".."СА ЦИЉЕМ ДУГОРОЧНОГ ОЧУВАЊА ПРИРОДЕ, ЕКОСИСТЕМА И НАСЛЕЂА".."УЗ ПОСТИЗАЊЕ КОНЗЕРВАЦИЈЕ"..(УН)
</p:text>
  </p:cm>
  <p:cm authorId="0" dt="2015-06-03T23:04:17.580" idx="2">
    <p:pos x="3489" y="1185"/>
    <p:text>( IUCN) СТРОГИ РЕЗЕРВАТИ ПРИРОДЕ,
ПОДРУЧЈА ДИВЉИНЕ,
(
НАЦИОНАЛНИ ПАРКОВИ,
ПРИРОДНИ СПОМЕНИЦИ ИЛИ ОБЕЛЕЖЈА,
ПОДРУЧЈА УПРАВЉАЊА ВРСТОМ ИЛИ СТАНИШТЕМ НА НЕКОМ ПРОСТОРУ ( ЛЕНДСКЕЈПС),
ЗАШТИЋЕНА ПОДРУЧЈА СА ОДРЖИВИМ КОРИШЋЕЊЕМ ПРИРОДНИХ РЕСУРСА.
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flipV="1">
            <a:off x="228600" y="4724400"/>
            <a:ext cx="8686800" cy="18288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419600"/>
          </a:xfrm>
          <a:prstGeom prst="round2SameRect">
            <a:avLst>
              <a:gd name="adj1" fmla="val 2821"/>
              <a:gd name="adj2" fmla="val 0"/>
            </a:avLst>
          </a:prstGeom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924800" cy="3886201"/>
          </a:xfrm>
        </p:spPr>
        <p:txBody>
          <a:bodyPr>
            <a:norm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sr-Latn-CS" smtClean="0"/>
              <a:t>Kliknite i uredite naslov mastera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04800" y="4800600"/>
            <a:ext cx="8534400" cy="1600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 smtClean="0"/>
              <a:t>Kliknite i uredite stil podnaslova mastera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553200"/>
            <a:ext cx="2133600" cy="287782"/>
          </a:xfrm>
        </p:spPr>
        <p:txBody>
          <a:bodyPr/>
          <a:lstStyle/>
          <a:p>
            <a:fld id="{C171770E-6AA9-47F3-A008-0B238D5E8D5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xfrm>
            <a:off x="2895600" y="6553200"/>
            <a:ext cx="3429000" cy="28778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>
          <a:xfrm>
            <a:off x="6858000" y="6553200"/>
            <a:ext cx="2057400" cy="287782"/>
          </a:xfrm>
        </p:spPr>
        <p:txBody>
          <a:bodyPr/>
          <a:lstStyle/>
          <a:p>
            <a:fld id="{EF4767EB-35A5-4905-B737-70063780D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Kliknite i uredite naslov mastera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r-Latn-CS" smtClean="0"/>
              <a:t>Kliknite i uredite stilove teksta mastera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770E-6AA9-47F3-A008-0B238D5E8D5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67EB-35A5-4905-B737-70063780D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400800" cy="6049962"/>
          </a:xfrm>
        </p:spPr>
        <p:txBody>
          <a:bodyPr vert="eaVert"/>
          <a:lstStyle/>
          <a:p>
            <a:pPr lvl="0"/>
            <a:r>
              <a:rPr lang="sr-Latn-CS" smtClean="0"/>
              <a:t>Kliknite i uredite stilove teksta mastera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770E-6AA9-47F3-A008-0B238D5E8D5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67EB-35A5-4905-B737-70063780D4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rot="5400000">
            <a:off x="4862513" y="2300287"/>
            <a:ext cx="6096000" cy="1952625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 orient="vert"/>
          </p:nvPr>
        </p:nvSpPr>
        <p:spPr>
          <a:xfrm>
            <a:off x="7029450" y="274638"/>
            <a:ext cx="1752600" cy="5973762"/>
          </a:xfrm>
        </p:spPr>
        <p:txBody>
          <a:bodyPr vert="eaVer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r-Latn-CS" smtClean="0"/>
              <a:t>Kliknite i uredite naslov mastera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Kliknite i uredite naslov mastera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CS" smtClean="0"/>
              <a:t>Kliknite i uredite stilove teksta mastera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770E-6AA9-47F3-A008-0B238D5E8D5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67EB-35A5-4905-B737-70063780D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953000"/>
          </a:xfrm>
          <a:prstGeom prst="round2SameRect">
            <a:avLst>
              <a:gd name="adj1" fmla="val 2821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flipV="1">
            <a:off x="228600" y="5257800"/>
            <a:ext cx="8686800" cy="12954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4191000"/>
          </a:xfrm>
        </p:spPr>
        <p:txBody>
          <a:bodyPr anchor="ctr"/>
          <a:lstStyle>
            <a:lvl1pPr algn="ctr">
              <a:defRPr sz="4800" b="0" cap="none" baseline="0">
                <a:solidFill>
                  <a:schemeClr val="bg2"/>
                </a:solidFill>
                <a:effectLst/>
              </a:defRPr>
            </a:lvl1pPr>
          </a:lstStyle>
          <a:p>
            <a:r>
              <a:rPr lang="sr-Latn-CS" smtClean="0"/>
              <a:t>Kliknite i uredite naslov mastera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5410200"/>
            <a:ext cx="7772400" cy="10429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 smtClean="0"/>
              <a:t>Kliknite i uredite stilove teksta mastera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770E-6AA9-47F3-A008-0B238D5E8D5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67EB-35A5-4905-B737-70063780D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Kliknite i uredite naslov mastera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01752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 smtClean="0"/>
              <a:t>Kliknite i uredite stilove teksta mastera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 smtClean="0"/>
              <a:t>Kliknite i uredite stilove teksta mastera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770E-6AA9-47F3-A008-0B238D5E8D5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67EB-35A5-4905-B737-70063780D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Latn-CS" smtClean="0"/>
              <a:t>Kliknite i uredite naslov mastera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301752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 smtClean="0"/>
              <a:t>Kliknite i uredite stilove teksta mastera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01752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Latn-CS" smtClean="0"/>
              <a:t>Kliknite i uredite stilove teksta mastera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4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 smtClean="0"/>
              <a:t>Kliknite i uredite stilove teksta mastera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4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Latn-CS" smtClean="0"/>
              <a:t>Kliknite i uredite stilove teksta mastera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770E-6AA9-47F3-A008-0B238D5E8D5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67EB-35A5-4905-B737-70063780D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Kliknite i uredite naslov mastera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770E-6AA9-47F3-A008-0B238D5E8D5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67EB-35A5-4905-B737-70063780D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770E-6AA9-47F3-A008-0B238D5E8D5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67EB-35A5-4905-B737-70063780D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sr-Latn-CS" smtClean="0"/>
              <a:t>Kliknite i uredite naslov mastera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Latn-CS" smtClean="0"/>
              <a:t>Kliknite i uredite stilove teksta mastera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770E-6AA9-47F3-A008-0B238D5E8D5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67EB-35A5-4905-B737-70063780D4A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 smtClean="0"/>
              <a:t>Kliknite i uredite stilove teksta mastera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228600" y="1524000"/>
            <a:ext cx="8686800" cy="49103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 smtClean="0"/>
              <a:t>Kliknite na ikonu da biste dodali sliku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770E-6AA9-47F3-A008-0B238D5E8D5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67EB-35A5-4905-B737-70063780D4AA}" type="slidenum">
              <a:rPr lang="en-US" smtClean="0"/>
              <a:pPr/>
              <a:t>‹#›</a:t>
            </a:fld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sr-Latn-CS" smtClean="0"/>
              <a:t>Kliknite i uredite naslov mastera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 smtClean="0"/>
              <a:t>Kliknite i uredite stilove teksta mastera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r-Latn-CS" smtClean="0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002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CS" smtClean="0"/>
              <a:t>Kliknite i uredite stilove teksta mastera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171770E-6AA9-47F3-A008-0B238D5E8D5D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5600" y="6520942"/>
            <a:ext cx="34290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F4767EB-35A5-4905-B737-70063780D4A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4625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FFFFFF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2"/>
        </a:buClr>
        <a:buSzPct val="100000"/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630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7373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194560" indent="-182880" algn="l" defTabSz="914400" rtl="0" eaLnBrk="1" latinLnBrk="0" hangingPunct="1">
        <a:spcBef>
          <a:spcPts val="31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milica.kocovic@ien.bg.ac.r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09600" y="332656"/>
            <a:ext cx="7924800" cy="4176464"/>
          </a:xfrm>
        </p:spPr>
        <p:txBody>
          <a:bodyPr>
            <a:normAutofit/>
          </a:bodyPr>
          <a:lstStyle/>
          <a:p>
            <a:r>
              <a:rPr lang="sr-Cyrl-R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Улога заштићених подручја у </a:t>
            </a:r>
            <a:r>
              <a:rPr lang="sr-Cyrl-R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управ</a:t>
            </a:r>
            <a:r>
              <a:rPr lang="sr-Cyrl-R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љ</a:t>
            </a:r>
            <a:r>
              <a:rPr lang="sr-Cyrl-R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ању </a:t>
            </a:r>
            <a:r>
              <a:rPr lang="sr-Cyrl-R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катастрофалним ризицима и допринос одрживом развоју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04800" y="5517232"/>
            <a:ext cx="8534400" cy="883568"/>
          </a:xfrm>
        </p:spPr>
        <p:txBody>
          <a:bodyPr/>
          <a:lstStyle/>
          <a:p>
            <a:r>
              <a:rPr lang="sr-Cyrl-R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Милица Кочовић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706090"/>
          </a:xfrm>
        </p:spPr>
        <p:txBody>
          <a:bodyPr/>
          <a:lstStyle/>
          <a:p>
            <a:r>
              <a:rPr lang="sr-Cyrl-R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Заштићена подручја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304800" y="1484784"/>
            <a:ext cx="8534400" cy="5184576"/>
          </a:xfrm>
        </p:spPr>
        <p:txBody>
          <a:bodyPr>
            <a:normAutofit lnSpcReduction="10000"/>
          </a:bodyPr>
          <a:lstStyle/>
          <a:p>
            <a:r>
              <a:rPr lang="sr-Cyrl-RS" sz="2600" b="1" dirty="0" smtClean="0"/>
              <a:t>Заштићена подручја </a:t>
            </a:r>
            <a:r>
              <a:rPr lang="sr-Cyrl-RS" sz="2600" dirty="0" smtClean="0"/>
              <a:t>( </a:t>
            </a:r>
            <a:r>
              <a:rPr lang="sr-Latn-RS" sz="2600" dirty="0" smtClean="0"/>
              <a:t>IUCN</a:t>
            </a:r>
            <a:r>
              <a:rPr lang="sr-Cyrl-RS" sz="2600" dirty="0" smtClean="0"/>
              <a:t> 1994, +, </a:t>
            </a:r>
            <a:r>
              <a:rPr lang="sr-Latn-RS" sz="2600" dirty="0" smtClean="0"/>
              <a:t>UN</a:t>
            </a:r>
            <a:r>
              <a:rPr lang="sr-Cyrl-RS" sz="2600" dirty="0" smtClean="0"/>
              <a:t>) </a:t>
            </a:r>
            <a:endParaRPr lang="sr-Latn-RS" sz="2600" dirty="0" smtClean="0"/>
          </a:p>
          <a:p>
            <a:pPr>
              <a:buNone/>
            </a:pPr>
            <a:r>
              <a:rPr lang="sr-Cyrl-RS" sz="2600" dirty="0" smtClean="0"/>
              <a:t>Категорије заштићених подручја </a:t>
            </a:r>
            <a:endParaRPr lang="ru-RU" sz="2600" i="1" dirty="0" smtClean="0"/>
          </a:p>
          <a:p>
            <a:pPr>
              <a:buNone/>
            </a:pPr>
            <a:r>
              <a:rPr lang="ru-RU" sz="2600" i="1" dirty="0" smtClean="0"/>
              <a:t>-Према члану 27. </a:t>
            </a:r>
            <a:r>
              <a:rPr lang="sr-Latn-CS" sz="2600" i="1" dirty="0" smtClean="0"/>
              <a:t>Закон о заштити животне средине </a:t>
            </a:r>
            <a:r>
              <a:rPr lang="sr-Latn-CS" sz="2600" dirty="0" smtClean="0"/>
              <a:t>који важи у Србији</a:t>
            </a:r>
            <a:r>
              <a:rPr lang="sr-Cyrl-RS" sz="2600" dirty="0" smtClean="0"/>
              <a:t>, у заштићена подручја природе убрајамо:</a:t>
            </a:r>
          </a:p>
          <a:p>
            <a:pPr marL="514350" indent="-514350">
              <a:buFont typeface="+mj-lt"/>
              <a:buAutoNum type="romanUcPeriod"/>
            </a:pPr>
            <a:r>
              <a:rPr lang="ru-RU" sz="2600" dirty="0" smtClean="0"/>
              <a:t>а строги резерват природе, б специјални резерват природе; </a:t>
            </a:r>
          </a:p>
          <a:p>
            <a:pPr marL="514350" indent="-514350">
              <a:buFont typeface="+mj-lt"/>
              <a:buAutoNum type="romanUcPeriod"/>
            </a:pPr>
            <a:r>
              <a:rPr lang="ru-RU" sz="2600" b="1" dirty="0" smtClean="0"/>
              <a:t>национални парк</a:t>
            </a:r>
          </a:p>
          <a:p>
            <a:pPr marL="514350" indent="-514350">
              <a:buFont typeface="+mj-lt"/>
              <a:buAutoNum type="romanUcPeriod"/>
            </a:pPr>
            <a:r>
              <a:rPr lang="ru-RU" sz="2600" dirty="0" smtClean="0"/>
              <a:t>споменик природе</a:t>
            </a:r>
          </a:p>
          <a:p>
            <a:pPr marL="514350" indent="-514350">
              <a:buFont typeface="+mj-lt"/>
              <a:buAutoNum type="romanUcPeriod"/>
            </a:pPr>
            <a:r>
              <a:rPr lang="ru-RU" sz="2600" dirty="0" smtClean="0"/>
              <a:t>заштићено станиште</a:t>
            </a:r>
          </a:p>
          <a:p>
            <a:pPr marL="514350" indent="-514350">
              <a:buFont typeface="+mj-lt"/>
              <a:buAutoNum type="romanUcPeriod"/>
            </a:pPr>
            <a:r>
              <a:rPr lang="ru-RU" sz="2600" dirty="0" smtClean="0"/>
              <a:t>предео изузетних одлика</a:t>
            </a:r>
          </a:p>
          <a:p>
            <a:pPr marL="514350" indent="-514350">
              <a:buFont typeface="+mj-lt"/>
              <a:buAutoNum type="romanUcPeriod"/>
            </a:pPr>
            <a:r>
              <a:rPr lang="ru-RU" sz="2600" dirty="0" smtClean="0"/>
              <a:t>парк природе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534400" cy="720080"/>
          </a:xfrm>
        </p:spPr>
        <p:txBody>
          <a:bodyPr/>
          <a:lstStyle/>
          <a:p>
            <a:r>
              <a:rPr lang="sr-Cyrl-R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Одрживи развој и катастрофални ризици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304800" y="1412776"/>
            <a:ext cx="8534400" cy="5256584"/>
          </a:xfrm>
        </p:spPr>
        <p:txBody>
          <a:bodyPr>
            <a:normAutofit/>
          </a:bodyPr>
          <a:lstStyle/>
          <a:p>
            <a:r>
              <a:rPr lang="sr-Cyrl-RS" sz="2400" dirty="0" smtClean="0"/>
              <a:t>Богатство сваке друштвене заједнице одређено је укупним капиталом</a:t>
            </a:r>
          </a:p>
          <a:p>
            <a:r>
              <a:rPr lang="sr-Cyrl-RS" sz="2400" dirty="0" smtClean="0"/>
              <a:t>Три стуба одрживог развоја: Економски, Еколошки, Социо-културни</a:t>
            </a:r>
          </a:p>
          <a:p>
            <a:r>
              <a:rPr lang="sr-Cyrl-RS" sz="2400" dirty="0" smtClean="0"/>
              <a:t>Неометани одрживи развој претпоставља балансирани раст укупног капитала кроз време</a:t>
            </a:r>
          </a:p>
          <a:p>
            <a:r>
              <a:rPr lang="sr-Cyrl-RS" sz="2400" dirty="0" smtClean="0"/>
              <a:t>Одрживи развој = оптимални баланс у интеракцији људског фактора и животне средине у циљу обостраних користи </a:t>
            </a:r>
          </a:p>
          <a:p>
            <a:r>
              <a:rPr lang="sr-Cyrl-RS" sz="2400" dirty="0" smtClean="0"/>
              <a:t>Катастрофални ризици и догађаји, резултирају смањењем укупног капитала- ресурса</a:t>
            </a:r>
          </a:p>
          <a:p>
            <a:endParaRPr lang="sr-Cyrl-RS" sz="2400" dirty="0" smtClean="0"/>
          </a:p>
          <a:p>
            <a:endParaRPr lang="sr-Cyrl-R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534400" cy="648072"/>
          </a:xfrm>
        </p:spPr>
        <p:txBody>
          <a:bodyPr/>
          <a:lstStyle/>
          <a:p>
            <a:r>
              <a:rPr lang="sr-Cyrl-R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Катастрофални ризици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304800" y="1052736"/>
            <a:ext cx="8534400" cy="5472608"/>
          </a:xfrm>
        </p:spPr>
        <p:txBody>
          <a:bodyPr>
            <a:normAutofit/>
          </a:bodyPr>
          <a:lstStyle/>
          <a:p>
            <a:endParaRPr lang="sr-Cyrl-RS" sz="2400" i="1" dirty="0" smtClean="0"/>
          </a:p>
          <a:p>
            <a:r>
              <a:rPr lang="en-GB" sz="2400" i="1" dirty="0" smtClean="0"/>
              <a:t>United Nations International Strategy for Disaster Reduction</a:t>
            </a:r>
            <a:endParaRPr lang="sr-Cyrl-RS" sz="2400" i="1" dirty="0" smtClean="0"/>
          </a:p>
          <a:p>
            <a:r>
              <a:rPr lang="sr-Latn-RS" sz="2400" i="1" dirty="0" smtClean="0"/>
              <a:t>Risk( R)= Hasard( H)*Vulnerebility( V)/ Capacity( C)</a:t>
            </a:r>
          </a:p>
          <a:p>
            <a:endParaRPr lang="sr-Cyrl-RS" sz="2400" dirty="0" smtClean="0"/>
          </a:p>
          <a:p>
            <a:r>
              <a:rPr lang="sr-Cyrl-RS" sz="2400" dirty="0" smtClean="0"/>
              <a:t>Повећање капацитета заједнице да спречи, ублажи и санира последице катастрофалних догађаја има кључну улогу у смањењу интензитета њиховог утицаја</a:t>
            </a:r>
          </a:p>
          <a:p>
            <a:r>
              <a:rPr lang="sr-Cyrl-RS" sz="2400" dirty="0" smtClean="0"/>
              <a:t>Препоруке</a:t>
            </a:r>
            <a:r>
              <a:rPr lang="en-GB" sz="2400" dirty="0" smtClean="0"/>
              <a:t> </a:t>
            </a:r>
            <a:r>
              <a:rPr lang="sr-Cyrl-RS" sz="2400" dirty="0" smtClean="0"/>
              <a:t>(</a:t>
            </a:r>
            <a:r>
              <a:rPr lang="en-GB" sz="2400" dirty="0" smtClean="0"/>
              <a:t>ISDR</a:t>
            </a:r>
            <a:r>
              <a:rPr lang="sr-Cyrl-RS" sz="2400" dirty="0" smtClean="0"/>
              <a:t>) односе се на заштиту</a:t>
            </a:r>
            <a:r>
              <a:rPr lang="en-GB" sz="2400" dirty="0" smtClean="0"/>
              <a:t> </a:t>
            </a:r>
            <a:r>
              <a:rPr lang="sr-Cyrl-RS" sz="2400" dirty="0" smtClean="0"/>
              <a:t>виталних екосистема, како би се смањиле рањивости на катастрофе и ојачала отпорност заједнице</a:t>
            </a:r>
          </a:p>
          <a:p>
            <a:r>
              <a:rPr lang="sr-Cyrl-RS" sz="2400" dirty="0" smtClean="0"/>
              <a:t>У фокусу је изградња капацитета заједнице да апсорбује последице катастрофа</a:t>
            </a:r>
            <a:endParaRPr lang="en-US" sz="2400" dirty="0" smtClean="0"/>
          </a:p>
          <a:p>
            <a:endParaRPr lang="pl-PL" sz="2400" dirty="0" smtClean="0"/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628800"/>
          </a:xfrm>
        </p:spPr>
        <p:txBody>
          <a:bodyPr/>
          <a:lstStyle/>
          <a:p>
            <a:r>
              <a:rPr lang="sr-Cyrl-R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Улога заштићених подручја у управљању катастрофалним ризицима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304800" y="1484784"/>
            <a:ext cx="8534400" cy="5184576"/>
          </a:xfrm>
        </p:spPr>
        <p:txBody>
          <a:bodyPr>
            <a:normAutofit/>
          </a:bodyPr>
          <a:lstStyle/>
          <a:p>
            <a:r>
              <a:rPr lang="sr-Cyrl-RS" sz="2400" dirty="0" smtClean="0"/>
              <a:t>Системи заштите од природних катастрофа:</a:t>
            </a:r>
          </a:p>
          <a:p>
            <a:r>
              <a:rPr lang="ru-RU" sz="2000" dirty="0" smtClean="0"/>
              <a:t>М</a:t>
            </a:r>
            <a:r>
              <a:rPr lang="sr-Cyrl-RS" sz="2000" dirty="0" smtClean="0"/>
              <a:t>еханички ( изграђени) “</a:t>
            </a:r>
            <a:r>
              <a:rPr lang="sr-Cyrl-RS" sz="2000" b="1" dirty="0" smtClean="0"/>
              <a:t>Зелени</a:t>
            </a:r>
            <a:r>
              <a:rPr lang="sr-Cyrl-RS" sz="2000" dirty="0" smtClean="0"/>
              <a:t>” ( природна решења у функцији заштите)</a:t>
            </a:r>
          </a:p>
          <a:p>
            <a:r>
              <a:rPr lang="sr-Cyrl-RS" sz="2000" dirty="0" smtClean="0"/>
              <a:t>Заштићена подручја у функцији превенције и ублажавања катастрофалних штета:</a:t>
            </a:r>
          </a:p>
          <a:p>
            <a:pPr>
              <a:buNone/>
            </a:pPr>
            <a:r>
              <a:rPr lang="sr-Cyrl-RS" sz="2000" dirty="0" smtClean="0"/>
              <a:t>Одржавање природних екосистема ( приобална плавна подручја, шуме, корални гребенови итд. </a:t>
            </a:r>
            <a:r>
              <a:rPr lang="ru-RU" sz="2000" dirty="0" smtClean="0"/>
              <a:t>= ефективна заштита од природних хазарда)</a:t>
            </a:r>
          </a:p>
          <a:p>
            <a:pPr>
              <a:buNone/>
            </a:pPr>
            <a:r>
              <a:rPr lang="sr-Cyrl-RS" sz="2000" dirty="0" smtClean="0"/>
              <a:t>Одржавање традиционалних екосистема ( агрошумарски системи, садња, усеви итд. = улога ублажавања последица ексремних временских неприлика)</a:t>
            </a:r>
          </a:p>
          <a:p>
            <a:pPr>
              <a:buNone/>
            </a:pPr>
            <a:r>
              <a:rPr lang="sr-Cyrl-RS" sz="2000" dirty="0" smtClean="0"/>
              <a:t>Обезбеђивање могућности за активну и пасивну рестаурацију таквих система када су они деградирани или уништени</a:t>
            </a:r>
          </a:p>
          <a:p>
            <a:pPr>
              <a:buNone/>
            </a:pPr>
            <a:r>
              <a:rPr lang="sr-Cyrl-RS" sz="2000" dirty="0" smtClean="0"/>
              <a:t>Нпр: мочварна подручја у функцији апсорбовања поплава, садња култура у функцији заустављања клизишта и сл.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994122"/>
          </a:xfrm>
        </p:spPr>
        <p:txBody>
          <a:bodyPr/>
          <a:lstStyle/>
          <a:p>
            <a:r>
              <a:rPr lang="sr-Cyrl-R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Начини заштите од ризика природног и културног наслеђа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sz="2400" dirty="0" smtClean="0"/>
              <a:t>Накнаде за “коришћење природе”, заштићених подручја</a:t>
            </a:r>
          </a:p>
          <a:p>
            <a:r>
              <a:rPr lang="sr-Cyrl-RS" sz="2400" dirty="0" smtClean="0"/>
              <a:t>Еколошки порези, таксе, осигурање</a:t>
            </a:r>
          </a:p>
          <a:p>
            <a:r>
              <a:rPr lang="sr-Cyrl-RS" sz="2000" dirty="0" smtClean="0"/>
              <a:t>Обавезна примена превентивних мера од стране осигураника ( предузећа, предузетника) чија делатност има за последицу загађење животне средине у заштићеним подручјима.</a:t>
            </a:r>
            <a:r>
              <a:rPr lang="sr-Cyrl-RS" sz="2400" dirty="0" smtClean="0"/>
              <a:t> </a:t>
            </a:r>
          </a:p>
          <a:p>
            <a:r>
              <a:rPr lang="sr-Cyrl-RS" sz="2400" dirty="0" smtClean="0"/>
              <a:t>Културно наслеђе-</a:t>
            </a:r>
            <a:r>
              <a:rPr lang="sr-Cyrl-RS" sz="2000" dirty="0" smtClean="0"/>
              <a:t> Ризик од природних катастрофа, такође је састављен из 3 компоненте: ХАЗАРД, МЕХАНИЗМИ КОНТРОЛЕ, РЕЦЕПТОР.</a:t>
            </a:r>
            <a:r>
              <a:rPr lang="sr-Cyrl-RS" sz="2400" dirty="0" smtClean="0"/>
              <a:t> </a:t>
            </a:r>
            <a:r>
              <a:rPr lang="sr-Cyrl-RS" sz="2000" dirty="0" smtClean="0"/>
              <a:t>Величина штетног догађаја одређена је и особинама материјала од којих је неко културно добро направљено.</a:t>
            </a:r>
          </a:p>
          <a:p>
            <a:r>
              <a:rPr lang="sr-Cyrl-RS" sz="2000" dirty="0" smtClean="0"/>
              <a:t>Како одредити вредност природног и културног наслеђа? Да ли се процењују губици нарушеног одрживог развоја, игнорисањем еколошког и социо-културног аспекта? Пример НП Ђердап.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764704"/>
          </a:xfrm>
        </p:spPr>
        <p:txBody>
          <a:bodyPr/>
          <a:lstStyle/>
          <a:p>
            <a:r>
              <a:rPr lang="sr-Cyrl-R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Резиме- изазови и препоруке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304800" y="764704"/>
            <a:ext cx="8534400" cy="5904656"/>
          </a:xfrm>
        </p:spPr>
        <p:txBody>
          <a:bodyPr>
            <a:normAutofit/>
          </a:bodyPr>
          <a:lstStyle/>
          <a:p>
            <a:endParaRPr lang="sr-Cyrl-RS" sz="2400" dirty="0" smtClean="0"/>
          </a:p>
          <a:p>
            <a:endParaRPr lang="sr-Cyrl-RS" sz="2400" dirty="0" smtClean="0"/>
          </a:p>
          <a:p>
            <a:r>
              <a:rPr lang="sr-Cyrl-RS" sz="2400" dirty="0" smtClean="0"/>
              <a:t>Изазови: </a:t>
            </a:r>
          </a:p>
          <a:p>
            <a:r>
              <a:rPr lang="sr-Cyrl-RS" sz="2400" dirty="0" smtClean="0"/>
              <a:t>Угрожени одрживи развој, супротстављеност циљева у оквиру стубова</a:t>
            </a:r>
          </a:p>
          <a:p>
            <a:r>
              <a:rPr lang="sr-Cyrl-RS" sz="2400" dirty="0" smtClean="0"/>
              <a:t>Климатске промене </a:t>
            </a:r>
            <a:r>
              <a:rPr lang="sr-Cyrl-RS" sz="2000" dirty="0" smtClean="0"/>
              <a:t>( расте учесталост и варијабилност екстрамних временских догађаја)</a:t>
            </a:r>
          </a:p>
          <a:p>
            <a:r>
              <a:rPr lang="sr-Cyrl-RS" sz="2400" b="1" dirty="0" smtClean="0"/>
              <a:t>Политичка недоследност, непоштовање закона, мера и препорука</a:t>
            </a:r>
          </a:p>
          <a:p>
            <a:r>
              <a:rPr lang="sr-Cyrl-RS" sz="2400" dirty="0" smtClean="0"/>
              <a:t>Алтернативни модели финансирања/ државна интервенција</a:t>
            </a:r>
          </a:p>
          <a:p>
            <a:r>
              <a:rPr lang="sr-Cyrl-RS" sz="2400" b="1" dirty="0" smtClean="0"/>
              <a:t>Вредновање </a:t>
            </a:r>
            <a:r>
              <a:rPr lang="sr-Cyrl-RS" sz="2400" b="1" dirty="0" smtClean="0"/>
              <a:t>природних </a:t>
            </a:r>
            <a:r>
              <a:rPr lang="sr-Cyrl-RS" sz="2400" b="1" dirty="0" smtClean="0"/>
              <a:t>и културних ресурса?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490066"/>
          </a:xfrm>
        </p:spPr>
        <p:txBody>
          <a:bodyPr/>
          <a:lstStyle/>
          <a:p>
            <a:r>
              <a:rPr lang="sr-Cyrl-RS" b="1" dirty="0" smtClean="0">
                <a:solidFill>
                  <a:schemeClr val="tx1"/>
                </a:solidFill>
              </a:rPr>
              <a:t>...препоруке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304800" y="1340768"/>
            <a:ext cx="8534400" cy="5328592"/>
          </a:xfrm>
        </p:spPr>
        <p:txBody>
          <a:bodyPr>
            <a:normAutofit lnSpcReduction="10000"/>
          </a:bodyPr>
          <a:lstStyle/>
          <a:p>
            <a:r>
              <a:rPr lang="sr-Cyrl-RS" sz="2400" b="1" dirty="0" smtClean="0"/>
              <a:t>Подршка надлежних министарстава </a:t>
            </a:r>
            <a:r>
              <a:rPr lang="sr-Cyrl-RS" sz="2000" dirty="0" smtClean="0"/>
              <a:t>( просторног планирања, заштите животне средине, културе..) </a:t>
            </a:r>
            <a:r>
              <a:rPr lang="sr-Cyrl-RS" sz="2400" dirty="0" smtClean="0"/>
              <a:t>и хоризонтално повезивање у циљу састављања процедура ефикасног управљања;</a:t>
            </a:r>
          </a:p>
          <a:p>
            <a:r>
              <a:rPr lang="sr-Cyrl-RS" sz="2400" b="1" dirty="0" smtClean="0"/>
              <a:t>Планирање</a:t>
            </a:r>
            <a:r>
              <a:rPr lang="sr-Cyrl-RS" sz="2400" dirty="0" smtClean="0"/>
              <a:t> и мапирање “кризних зона” уз мониторинг и повезивање (</a:t>
            </a:r>
            <a:r>
              <a:rPr lang="sr-Cyrl-RS" sz="2000" dirty="0" smtClean="0"/>
              <a:t>регионални, национални, прекогранични ниво)</a:t>
            </a:r>
            <a:endParaRPr lang="sr-Cyrl-RS" sz="2400" dirty="0" smtClean="0"/>
          </a:p>
          <a:p>
            <a:r>
              <a:rPr lang="sr-Cyrl-RS" sz="2400" b="1" dirty="0" smtClean="0"/>
              <a:t>Државна интервенција и подстицаји за осигурање</a:t>
            </a:r>
            <a:r>
              <a:rPr lang="sr-Cyrl-RS" sz="2000" dirty="0" smtClean="0"/>
              <a:t>, формирање фондова и сл. ( сви сектори треба да буду мотивисани на оваква улагања: владин, невладин, приватни, јавни..)</a:t>
            </a:r>
          </a:p>
          <a:p>
            <a:r>
              <a:rPr lang="sr-Cyrl-RS" sz="2000" dirty="0" smtClean="0"/>
              <a:t> </a:t>
            </a:r>
            <a:r>
              <a:rPr lang="sr-Cyrl-RS" sz="2000" b="1" dirty="0" smtClean="0"/>
              <a:t>Повезивање релевантних министарстава са осигуравајућим кућама</a:t>
            </a:r>
            <a:r>
              <a:rPr lang="sr-Cyrl-RS" sz="2000" dirty="0" smtClean="0"/>
              <a:t> у циљу закључивања уговора ( нпр културно наслеђе, природно..). Аналогно животном осигурању- вредновање -одређивање суме на коју се осигурава конкретно наслеђе, у зависности од фреквенције и интенз. </a:t>
            </a:r>
            <a:r>
              <a:rPr lang="ru-RU" sz="2000" dirty="0" smtClean="0"/>
              <a:t>Р</a:t>
            </a:r>
            <a:r>
              <a:rPr lang="sr-Cyrl-RS" sz="2000" dirty="0" smtClean="0"/>
              <a:t>изика, плаћа се одрђена премија и исплаћује штета.</a:t>
            </a:r>
          </a:p>
          <a:p>
            <a:r>
              <a:rPr lang="sr-Cyrl-RS" sz="2000" dirty="0" smtClean="0"/>
              <a:t>Континуирана едукација у случају кризних ситуација и управњања р</a:t>
            </a:r>
            <a:endParaRPr lang="en-US" sz="2000" dirty="0" smtClean="0"/>
          </a:p>
          <a:p>
            <a:endParaRPr lang="sr-Cyrl-RS" sz="20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706090"/>
          </a:xfrm>
        </p:spPr>
        <p:txBody>
          <a:bodyPr/>
          <a:lstStyle/>
          <a:p>
            <a:r>
              <a:rPr lang="sr-Cyrl-RS" dirty="0" smtClean="0">
                <a:solidFill>
                  <a:schemeClr val="tx1"/>
                </a:solidFill>
              </a:rPr>
              <a:t>Хвала на пажњи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304800" y="1628800"/>
            <a:ext cx="8534400" cy="4772000"/>
          </a:xfrm>
        </p:spPr>
        <p:txBody>
          <a:bodyPr>
            <a:normAutofit/>
          </a:bodyPr>
          <a:lstStyle/>
          <a:p>
            <a:endParaRPr lang="sr-Latn-RS" sz="2400" b="1" dirty="0" smtClean="0">
              <a:hlinkClick r:id="rId2"/>
            </a:endParaRPr>
          </a:p>
          <a:p>
            <a:endParaRPr lang="sr-Latn-RS" sz="2400" b="1" dirty="0" smtClean="0">
              <a:hlinkClick r:id="rId2"/>
            </a:endParaRPr>
          </a:p>
          <a:p>
            <a:r>
              <a:rPr lang="sr-Latn-RS" sz="2400" b="1" dirty="0" smtClean="0">
                <a:hlinkClick r:id="rId2"/>
              </a:rPr>
              <a:t>                     milica.kocovic</a:t>
            </a:r>
            <a:r>
              <a:rPr lang="en-US" sz="2400" b="1" dirty="0" smtClean="0">
                <a:hlinkClick r:id="rId2"/>
              </a:rPr>
              <a:t>@</a:t>
            </a:r>
            <a:r>
              <a:rPr lang="sr-Latn-RS" sz="2400" b="1" dirty="0" smtClean="0">
                <a:hlinkClick r:id="rId2"/>
              </a:rPr>
              <a:t>ien.bg.ac.rs</a:t>
            </a:r>
            <a:r>
              <a:rPr lang="sr-Latn-RS" sz="2400" b="1" dirty="0" smtClean="0"/>
              <a:t> </a:t>
            </a:r>
            <a:endParaRPr lang="en-US" sz="2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fab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Prefab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refab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00000"/>
              </a:schemeClr>
            </a:gs>
            <a:gs pos="30000">
              <a:schemeClr val="phClr">
                <a:tint val="60000"/>
                <a:satMod val="250000"/>
              </a:schemeClr>
            </a:gs>
            <a:gs pos="50000">
              <a:schemeClr val="phClr">
                <a:tint val="57000"/>
                <a:satMod val="250000"/>
              </a:schemeClr>
            </a:gs>
            <a:gs pos="100000">
              <a:schemeClr val="phClr">
                <a:tint val="17000"/>
                <a:satMod val="350000"/>
              </a:schemeClr>
            </a:gs>
          </a:gsLst>
          <a:lin ang="4000000" scaled="1"/>
        </a:gra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0000" algn="ct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110000" algn="ctr" rotWithShape="0">
              <a:srgbClr val="000000">
                <a:alpha val="65000"/>
              </a:srgbClr>
            </a:outerShdw>
          </a:effectLst>
        </a:effectStyle>
        <a:effectStyle>
          <a:effectLst>
            <a:outerShdw blurRad="120000" algn="ctr" rotWithShape="0">
              <a:srgbClr val="000000">
                <a:alpha val="70000"/>
              </a:srgbClr>
            </a:outerShdw>
          </a:effectLst>
          <a:scene3d>
            <a:camera prst="orthographicFront"/>
            <a:lightRig rig="glow" dir="t">
              <a:rot lat="0" lon="0" rev="1800000"/>
            </a:lightRig>
          </a:scene3d>
          <a:sp3d contourW="12700" prstMaterial="dkEdge">
            <a:bevelT w="50800" h="44450" prst="angle"/>
            <a:contourClr>
              <a:schemeClr val="phClr">
                <a:shade val="4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20000"/>
              </a:schemeClr>
              <a:schemeClr val="phClr">
                <a:tint val="94000"/>
                <a:satMod val="2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Prefab</Template>
  <TotalTime>1631</TotalTime>
  <Words>615</Words>
  <Application>Microsoft Office PowerPoint</Application>
  <PresentationFormat>Projekcija na ekranu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Prefab</vt:lpstr>
      <vt:lpstr>Улога заштићених подручја у управљању катастрофалним ризицима и допринос одрживом развоју </vt:lpstr>
      <vt:lpstr>Заштићена подручја</vt:lpstr>
      <vt:lpstr>Одрживи развој и катастрофални ризици</vt:lpstr>
      <vt:lpstr>Катастрофални ризици</vt:lpstr>
      <vt:lpstr>Улога заштићених подручја у управљању катастрофалним ризицима</vt:lpstr>
      <vt:lpstr>Начини заштите од ризика природног и културног наслеђа</vt:lpstr>
      <vt:lpstr>Резиме- изазови и препоруке</vt:lpstr>
      <vt:lpstr>...препоруке</vt:lpstr>
      <vt:lpstr>Хвала на пажњи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Улога заштићених подручја у управлјању катастрофалним ризицима и допринос одрживом развоју</dc:title>
  <dc:creator>MILICA</dc:creator>
  <cp:lastModifiedBy>MILICA</cp:lastModifiedBy>
  <cp:revision>161</cp:revision>
  <dcterms:created xsi:type="dcterms:W3CDTF">2015-06-03T20:50:52Z</dcterms:created>
  <dcterms:modified xsi:type="dcterms:W3CDTF">2015-06-05T22:16:28Z</dcterms:modified>
</cp:coreProperties>
</file>