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48" r:id="rId2"/>
  </p:sldMasterIdLst>
  <p:sldIdLst>
    <p:sldId id="260" r:id="rId3"/>
    <p:sldId id="261" r:id="rId4"/>
    <p:sldId id="269" r:id="rId5"/>
    <p:sldId id="262" r:id="rId6"/>
    <p:sldId id="263" r:id="rId7"/>
    <p:sldId id="264" r:id="rId8"/>
    <p:sldId id="265" r:id="rId9"/>
    <p:sldId id="270" r:id="rId10"/>
    <p:sldId id="273" r:id="rId11"/>
    <p:sldId id="268" r:id="rId12"/>
    <p:sldId id="271" r:id="rId13"/>
    <p:sldId id="272" r:id="rId1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 vuksanovic" initials="iv" lastIdx="1" clrIdx="0">
    <p:extLst>
      <p:ext uri="{19B8F6BF-5375-455C-9EA6-DF929625EA0E}">
        <p15:presenceInfo xmlns:p15="http://schemas.microsoft.com/office/powerpoint/2012/main" userId="d533d31dac8f915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B85"/>
    <a:srgbClr val="206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900" y="43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4923" y="3335221"/>
            <a:ext cx="8714154" cy="952500"/>
          </a:xfrm>
          <a:prstGeom prst="rect">
            <a:avLst/>
          </a:prstGeom>
        </p:spPr>
        <p:txBody>
          <a:bodyPr vert="horz"/>
          <a:lstStyle>
            <a:lvl1pPr>
              <a:defRPr sz="3200" baseline="0">
                <a:latin typeface="Roboto Condensed Regular"/>
                <a:cs typeface="Roboto Condensed Regular"/>
              </a:defRPr>
            </a:lvl1pPr>
          </a:lstStyle>
          <a:p>
            <a:r>
              <a:rPr lang="sr-Cyrl-CS" dirty="0" smtClean="0"/>
              <a:t>OVDE UPISATI NASLOV PREZENTACIJE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4923" y="4287720"/>
            <a:ext cx="8714154" cy="4698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Roboto Slab Regular"/>
                <a:cs typeface="Roboto Slab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dirty="0" smtClean="0"/>
              <a:t>Ovde upisati Ime i Prezime predavača i datum prezentacije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3975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077" y="1775355"/>
            <a:ext cx="8303846" cy="1225021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8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5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7199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401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1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8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374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40" y="-271852"/>
            <a:ext cx="4931350" cy="348624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557108"/>
            <a:ext cx="9144000" cy="157892"/>
          </a:xfrm>
          <a:prstGeom prst="rect">
            <a:avLst/>
          </a:prstGeom>
          <a:solidFill>
            <a:srgbClr val="1D5B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2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8" t="38830" b="40660"/>
          <a:stretch/>
        </p:blipFill>
        <p:spPr>
          <a:xfrm>
            <a:off x="183668" y="5114906"/>
            <a:ext cx="2556555" cy="4828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7892"/>
          </a:xfrm>
          <a:prstGeom prst="rect">
            <a:avLst/>
          </a:prstGeom>
          <a:solidFill>
            <a:srgbClr val="1D5B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boto Condensed Bold"/>
          <a:ea typeface="+mj-ea"/>
          <a:cs typeface="Roboto Condensed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018" y="3046463"/>
            <a:ext cx="8714154" cy="952500"/>
          </a:xfrm>
        </p:spPr>
        <p:txBody>
          <a:bodyPr/>
          <a:lstStyle/>
          <a:p>
            <a:r>
              <a:rPr lang="sr-Latn-RS" sz="2400" dirty="0" smtClean="0">
                <a:solidFill>
                  <a:srgbClr val="1D5B85"/>
                </a:solidFill>
              </a:rPr>
              <a:t>MOGUĆI PRISTUP U KREIRANJU INTERNIH MODELA ZA MERENJE OPERATIVNOG I STRATEGIJSKOG RIZIKA:</a:t>
            </a:r>
            <a:br>
              <a:rPr lang="sr-Latn-RS" sz="2400" dirty="0" smtClean="0">
                <a:solidFill>
                  <a:srgbClr val="1D5B85"/>
                </a:solidFill>
              </a:rPr>
            </a:br>
            <a:r>
              <a:rPr lang="sr-Latn-RS" sz="2400" dirty="0" smtClean="0">
                <a:solidFill>
                  <a:srgbClr val="1D5B85"/>
                </a:solidFill>
              </a:rPr>
              <a:t>ISKUSTVO IZ REALNOG SEKTORA</a:t>
            </a:r>
            <a:endParaRPr lang="en-US" sz="2400" dirty="0">
              <a:solidFill>
                <a:srgbClr val="1D5B85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14923" y="4287720"/>
            <a:ext cx="8714154" cy="850895"/>
          </a:xfrm>
        </p:spPr>
        <p:txBody>
          <a:bodyPr/>
          <a:lstStyle/>
          <a:p>
            <a:r>
              <a:rPr lang="en-US" dirty="0" smtClean="0"/>
              <a:t>Iva </a:t>
            </a:r>
            <a:r>
              <a:rPr lang="en-US" dirty="0" err="1" smtClean="0"/>
              <a:t>Vuksanovi</a:t>
            </a:r>
            <a:r>
              <a:rPr lang="sr-Latn-RS" dirty="0" smtClean="0"/>
              <a:t>ć</a:t>
            </a:r>
          </a:p>
          <a:p>
            <a:r>
              <a:rPr lang="sr-Latn-RS" dirty="0" smtClean="0"/>
              <a:t>21.5.2016.g.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4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492"/>
            <a:ext cx="8229600" cy="593610"/>
          </a:xfrm>
        </p:spPr>
        <p:txBody>
          <a:bodyPr>
            <a:noAutofit/>
          </a:bodyPr>
          <a:lstStyle/>
          <a:p>
            <a:r>
              <a:rPr lang="sr-Latn-RS" sz="2400" b="1" dirty="0" smtClean="0">
                <a:solidFill>
                  <a:srgbClr val="1D5B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ELEMENTI MODELA</a:t>
            </a:r>
            <a:endParaRPr lang="en-GB" sz="2400" b="1" dirty="0">
              <a:solidFill>
                <a:srgbClr val="1D5B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42" y="1035348"/>
            <a:ext cx="8448072" cy="422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rgbClr val="20689A"/>
                </a:solidFill>
              </a:rPr>
              <a:t>DSP: PREDNOSTI</a:t>
            </a:r>
            <a:endParaRPr lang="en-US" sz="2400" b="1" dirty="0">
              <a:solidFill>
                <a:srgbClr val="20689A"/>
              </a:solidFill>
            </a:endParaRP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241578"/>
            <a:ext cx="8229600" cy="402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200" tIns="51100" rIns="102200" bIns="51100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826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667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>
                <a:srgbClr val="20689A"/>
              </a:buClr>
              <a:buFont typeface="+mj-lt"/>
              <a:buAutoNum type="arabicPeriod"/>
            </a:pPr>
            <a:r>
              <a:rPr lang="sr-Latn-RS" sz="1500" dirty="0" smtClean="0">
                <a:solidFill>
                  <a:srgbClr val="1D5B85"/>
                </a:solidFill>
              </a:rPr>
              <a:t>Deterministički scenariji mogu biti robustniji. Ex post kalkulacije i uključivanje dodatnih varijabli vodi većoj pouzdanosti scenarija</a:t>
            </a:r>
            <a:r>
              <a:rPr lang="en-GB" sz="1500" dirty="0" smtClean="0">
                <a:solidFill>
                  <a:srgbClr val="1D5B85"/>
                </a:solidFill>
              </a:rPr>
              <a:t> </a:t>
            </a:r>
            <a:endParaRPr lang="en-GB" sz="1500" dirty="0">
              <a:solidFill>
                <a:srgbClr val="1D5B85"/>
              </a:solidFill>
            </a:endParaRPr>
          </a:p>
          <a:p>
            <a:pPr>
              <a:buClr>
                <a:srgbClr val="20689A"/>
              </a:buClr>
              <a:buFont typeface="+mj-lt"/>
              <a:buAutoNum type="arabicPeriod"/>
            </a:pPr>
            <a:r>
              <a:rPr lang="sr-Latn-RS" sz="1500" dirty="0">
                <a:solidFill>
                  <a:srgbClr val="1D5B85"/>
                </a:solidFill>
              </a:rPr>
              <a:t>Deterministički scenariji mogu biti </a:t>
            </a:r>
            <a:r>
              <a:rPr lang="sr-Latn-RS" sz="1500" dirty="0" smtClean="0">
                <a:solidFill>
                  <a:srgbClr val="1D5B85"/>
                </a:solidFill>
              </a:rPr>
              <a:t>precizniji. To se postiže eliminisanjem pristrasnosti i grešaka, eliminisanjem nemogućih scenarija, kao i većom preciznošću kada je reč o ektremnim scenarijima</a:t>
            </a:r>
          </a:p>
          <a:p>
            <a:pPr>
              <a:buClr>
                <a:srgbClr val="20689A"/>
              </a:buClr>
              <a:buFont typeface="+mj-lt"/>
              <a:buAutoNum type="arabicPeriod"/>
            </a:pPr>
            <a:r>
              <a:rPr lang="sr-Latn-RS" sz="1500" dirty="0">
                <a:solidFill>
                  <a:srgbClr val="1D5B85"/>
                </a:solidFill>
              </a:rPr>
              <a:t>Deterministički scenariji mogu </a:t>
            </a:r>
            <a:r>
              <a:rPr lang="sr-Latn-RS" sz="1500" dirty="0" smtClean="0">
                <a:solidFill>
                  <a:srgbClr val="1D5B85"/>
                </a:solidFill>
              </a:rPr>
              <a:t>voditi izgradnji kulture rizika. Ovaj pristup angažuje veći broj ljudi, pošto kreiranje scenarija zahteva informacije i znanje pojedinaca koji se nalaze u neposrednoj blizini rizika</a:t>
            </a:r>
            <a:endParaRPr lang="en-GB" sz="1500" dirty="0">
              <a:solidFill>
                <a:srgbClr val="1D5B85"/>
              </a:solidFill>
            </a:endParaRPr>
          </a:p>
          <a:p>
            <a:pPr>
              <a:buClr>
                <a:srgbClr val="20689A"/>
              </a:buClr>
              <a:buFont typeface="+mj-lt"/>
              <a:buAutoNum type="arabicPeriod"/>
            </a:pPr>
            <a:r>
              <a:rPr lang="sr-Latn-RS" sz="1500" dirty="0">
                <a:solidFill>
                  <a:srgbClr val="1D5B85"/>
                </a:solidFill>
              </a:rPr>
              <a:t>Deterministički scenariji mogu </a:t>
            </a:r>
            <a:r>
              <a:rPr lang="sr-Latn-RS" sz="1500" dirty="0" smtClean="0">
                <a:solidFill>
                  <a:srgbClr val="1D5B85"/>
                </a:solidFill>
              </a:rPr>
              <a:t>pružati bolju podršku odlučivanju. Oni su značajno transparentniji za menadžere. Takođe, poseduju stabilnost, za razliku od stohastičkih scenarija</a:t>
            </a:r>
          </a:p>
          <a:p>
            <a:pPr>
              <a:buClr>
                <a:srgbClr val="20689A"/>
              </a:buClr>
              <a:buFont typeface="+mj-lt"/>
              <a:buAutoNum type="arabicPeriod"/>
            </a:pPr>
            <a:r>
              <a:rPr lang="sr-Latn-RS" sz="1500" dirty="0" smtClean="0">
                <a:solidFill>
                  <a:srgbClr val="1D5B85"/>
                </a:solidFill>
              </a:rPr>
              <a:t>DSP pruža jednostavan a pouzdan način utvrđivanja apetita za operativni rizik, na agregatnom nivou, ali i na nivou pojedinačnih rizika</a:t>
            </a:r>
          </a:p>
          <a:p>
            <a:pPr lvl="1">
              <a:buClr>
                <a:srgbClr val="20689A"/>
              </a:buClr>
              <a:buFont typeface="Arial" panose="020B0604020202020204" pitchFamily="34" charset="0"/>
              <a:buChar char="•"/>
            </a:pPr>
            <a:r>
              <a:rPr lang="sr-Latn-RS" sz="1500" dirty="0" smtClean="0">
                <a:solidFill>
                  <a:srgbClr val="1D5B85"/>
                </a:solidFill>
              </a:rPr>
              <a:t>Ovo je od naročitog značaja budući da regulator zahteva od finansijskih institucija da jasno izraze svoj apetit za rizik (kao i granice tolerancije rizika) za sve komponente operativnog rizika</a:t>
            </a:r>
            <a:r>
              <a:rPr lang="en-GB" sz="1500" dirty="0" smtClean="0">
                <a:solidFill>
                  <a:srgbClr val="1D5B85"/>
                </a:solidFill>
              </a:rPr>
              <a:t> </a:t>
            </a:r>
            <a:endParaRPr lang="en-US" altLang="sr-Latn-RS" sz="1500" dirty="0" smtClean="0">
              <a:solidFill>
                <a:srgbClr val="1D5B85"/>
              </a:solidFill>
              <a:ea typeface="Osaka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0294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9838"/>
            <a:ext cx="8229600" cy="952500"/>
          </a:xfrm>
        </p:spPr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rgbClr val="20689A"/>
                </a:solidFill>
              </a:rPr>
              <a:t>ZAKLJUČCI</a:t>
            </a:r>
            <a:endParaRPr lang="en-US" sz="2400" b="1" dirty="0">
              <a:solidFill>
                <a:srgbClr val="20689A"/>
              </a:solidFill>
            </a:endParaRP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199" y="1152338"/>
            <a:ext cx="8536819" cy="415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200" tIns="51100" rIns="102200" bIns="51100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826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667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>
                <a:srgbClr val="20689A"/>
              </a:buClr>
            </a:pPr>
            <a:r>
              <a:rPr lang="sr-Latn-RS" sz="1400" dirty="0" smtClean="0">
                <a:solidFill>
                  <a:srgbClr val="1D5B85"/>
                </a:solidFill>
              </a:rPr>
              <a:t>Iskustvo iz finansijskog sektora ukazuje na nizak stepen zadovoljstva u vezi sa implementacijom internih modela merenja rizika</a:t>
            </a:r>
            <a:endParaRPr lang="en-GB" sz="1400" dirty="0" smtClean="0">
              <a:solidFill>
                <a:srgbClr val="1D5B85"/>
              </a:solidFill>
            </a:endParaRPr>
          </a:p>
          <a:p>
            <a:pPr lvl="1">
              <a:buClr>
                <a:srgbClr val="20689A"/>
              </a:buClr>
              <a:buFont typeface="Arial" panose="020B0604020202020204" pitchFamily="34" charset="0"/>
              <a:buChar char="•"/>
            </a:pPr>
            <a:r>
              <a:rPr lang="sr-Latn-RS" sz="1400" dirty="0" smtClean="0">
                <a:solidFill>
                  <a:srgbClr val="1D5B85"/>
                </a:solidFill>
              </a:rPr>
              <a:t>Razlog tome su visoki troškovi implementacije zajedno sa niskim percipiranim koristima od ulaganja u ove modele</a:t>
            </a:r>
          </a:p>
          <a:p>
            <a:pPr marL="290512" lvl="1" indent="0">
              <a:buClr>
                <a:srgbClr val="20689A"/>
              </a:buClr>
              <a:buNone/>
            </a:pPr>
            <a:endParaRPr lang="en-GB" sz="1400" dirty="0" smtClean="0">
              <a:solidFill>
                <a:srgbClr val="1D5B85"/>
              </a:solidFill>
            </a:endParaRPr>
          </a:p>
          <a:p>
            <a:pPr>
              <a:buClr>
                <a:srgbClr val="20689A"/>
              </a:buClr>
            </a:pPr>
            <a:r>
              <a:rPr lang="sr-Latn-RS" sz="1400" dirty="0" smtClean="0">
                <a:solidFill>
                  <a:srgbClr val="1D5B85"/>
                </a:solidFill>
              </a:rPr>
              <a:t>Standardni (faktorski) pristup se optužuje da ne reflektuje stvarni profil rizičnosti institucije koja ga primenjuje</a:t>
            </a:r>
            <a:endParaRPr lang="en-US" sz="1400" dirty="0" smtClean="0">
              <a:solidFill>
                <a:srgbClr val="1D5B85"/>
              </a:solidFill>
            </a:endParaRPr>
          </a:p>
          <a:p>
            <a:pPr lvl="1">
              <a:buClr>
                <a:srgbClr val="20689A"/>
              </a:buClr>
              <a:buFont typeface="Arial" panose="020B0604020202020204" pitchFamily="34" charset="0"/>
              <a:buChar char="•"/>
            </a:pPr>
            <a:r>
              <a:rPr lang="sr-Latn-RS" sz="1400" dirty="0" smtClean="0">
                <a:solidFill>
                  <a:srgbClr val="1D5B85"/>
                </a:solidFill>
              </a:rPr>
              <a:t>Posledično, dok su koristi od primene adekvatnog modela merenja operativnog rizika nesporne, izbor idealnog pristupa i dalje nije jasan</a:t>
            </a:r>
            <a:endParaRPr lang="en-US" sz="1400" dirty="0" smtClean="0">
              <a:solidFill>
                <a:srgbClr val="1D5B85"/>
              </a:solidFill>
            </a:endParaRPr>
          </a:p>
          <a:p>
            <a:pPr lvl="1">
              <a:buClr>
                <a:srgbClr val="20689A"/>
              </a:buClr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rgbClr val="1D5B85"/>
              </a:solidFill>
            </a:endParaRPr>
          </a:p>
          <a:p>
            <a:pPr>
              <a:buClr>
                <a:srgbClr val="20689A"/>
              </a:buClr>
            </a:pPr>
            <a:r>
              <a:rPr lang="sr-Latn-RS" sz="1400" dirty="0" smtClean="0">
                <a:solidFill>
                  <a:srgbClr val="1D5B85"/>
                </a:solidFill>
              </a:rPr>
              <a:t>DSP predstavlja mogući način da se predstavi stvarni profil rizičnosti na relativno jednostavan način</a:t>
            </a:r>
            <a:endParaRPr lang="en-GB" sz="1400" dirty="0" smtClean="0">
              <a:solidFill>
                <a:srgbClr val="1D5B85"/>
              </a:solidFill>
            </a:endParaRPr>
          </a:p>
          <a:p>
            <a:pPr lvl="1">
              <a:buClr>
                <a:srgbClr val="20689A"/>
              </a:buClr>
              <a:buFont typeface="Arial" panose="020B0604020202020204" pitchFamily="34" charset="0"/>
              <a:buChar char="•"/>
            </a:pPr>
            <a:r>
              <a:rPr lang="sr-Latn-RS" sz="1400" dirty="0" smtClean="0">
                <a:solidFill>
                  <a:srgbClr val="1D5B85"/>
                </a:solidFill>
              </a:rPr>
              <a:t>To je u skladu sa očekivanjima regulatora povodom boljeg razumevanja operativnog rizika nezavisno od primenjenog pristupa merenja</a:t>
            </a:r>
            <a:endParaRPr lang="en-GB" sz="1400" dirty="0" smtClean="0">
              <a:solidFill>
                <a:srgbClr val="1D5B85"/>
              </a:solidFill>
            </a:endParaRPr>
          </a:p>
          <a:p>
            <a:pPr lvl="1">
              <a:buClr>
                <a:srgbClr val="20689A"/>
              </a:buClr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1D5B85"/>
              </a:solidFill>
            </a:endParaRPr>
          </a:p>
          <a:p>
            <a:pPr>
              <a:buClr>
                <a:srgbClr val="20689A"/>
              </a:buClr>
            </a:pPr>
            <a:r>
              <a:rPr lang="sr-Latn-RS" sz="1400" dirty="0" smtClean="0">
                <a:solidFill>
                  <a:srgbClr val="1D5B85"/>
                </a:solidFill>
              </a:rPr>
              <a:t>Može se pretpostaviti da nije nemoguće da regulator u budućnosti da veći značaj strategijskom riziku (na isti način na koji su dali značaj operativnom riziku nakon 2000)</a:t>
            </a:r>
            <a:r>
              <a:rPr lang="en-GB" sz="1400" dirty="0" smtClean="0">
                <a:solidFill>
                  <a:srgbClr val="1D5B85"/>
                </a:solidFill>
              </a:rPr>
              <a:t> </a:t>
            </a:r>
            <a:r>
              <a:rPr lang="sr-Latn-RS" sz="1400" dirty="0" smtClean="0">
                <a:solidFill>
                  <a:srgbClr val="1D5B85"/>
                </a:solidFill>
              </a:rPr>
              <a:t>nezavisno od činjenice da se danas smatra da se ovaj rizik ne može otkloniti povećanjem regulatornog kapitala</a:t>
            </a:r>
            <a:endParaRPr lang="en-US" altLang="sr-Latn-RS" sz="1400" dirty="0" smtClean="0">
              <a:solidFill>
                <a:srgbClr val="1D5B85"/>
              </a:solidFill>
              <a:ea typeface="Osaka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181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rgbClr val="20689A"/>
                </a:solidFill>
              </a:rPr>
              <a:t>OPERATIVNI RIZIK U FINANSIJSKIM INSTITUCIJAMA</a:t>
            </a:r>
            <a:endParaRPr lang="en-US" sz="2400" b="1" dirty="0">
              <a:solidFill>
                <a:srgbClr val="20689A"/>
              </a:solidFill>
            </a:endParaRP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333501"/>
            <a:ext cx="8229600" cy="346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200" tIns="51100" rIns="102200" bIns="51100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826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667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r>
              <a:rPr lang="sr-Latn-RS" altLang="sr-Latn-RS" sz="1400" u="none" dirty="0" smtClean="0">
                <a:solidFill>
                  <a:schemeClr val="tx2"/>
                </a:solidFill>
                <a:ea typeface="Osaka" pitchFamily="-111" charset="-128"/>
              </a:rPr>
              <a:t>Identifikacija i merenje operativnog rizika postaje sve važnija tema za moderne finansijske institucije, naročito nakon uvođenja zahtevanog kapitala za pokriće ovog rizika pri određivanju kapitalne adekvatnosti (</a:t>
            </a:r>
            <a:r>
              <a:rPr lang="en-US" altLang="sr-Latn-RS" sz="1400" dirty="0" smtClean="0">
                <a:solidFill>
                  <a:schemeClr val="tx2"/>
                </a:solidFill>
                <a:ea typeface="Osaka" pitchFamily="-111" charset="-128"/>
              </a:rPr>
              <a:t>Basel </a:t>
            </a:r>
            <a:r>
              <a:rPr lang="en-US" altLang="sr-Latn-RS" sz="1400" dirty="0">
                <a:solidFill>
                  <a:schemeClr val="tx2"/>
                </a:solidFill>
                <a:ea typeface="Osaka" pitchFamily="-111" charset="-128"/>
              </a:rPr>
              <a:t>II and Solvency II </a:t>
            </a:r>
            <a:r>
              <a:rPr lang="en-US" altLang="sr-Latn-RS" sz="1400" dirty="0" smtClean="0">
                <a:solidFill>
                  <a:schemeClr val="tx2"/>
                </a:solidFill>
                <a:ea typeface="Osaka" pitchFamily="-111" charset="-128"/>
              </a:rPr>
              <a:t>do</a:t>
            </a:r>
            <a:r>
              <a:rPr lang="sr-Latn-RS" altLang="sr-Latn-RS" sz="1400" dirty="0" smtClean="0">
                <a:solidFill>
                  <a:schemeClr val="tx2"/>
                </a:solidFill>
                <a:ea typeface="Osaka" pitchFamily="-111" charset="-128"/>
              </a:rPr>
              <a:t>kumenti</a:t>
            </a:r>
            <a:r>
              <a:rPr lang="en-US" altLang="sr-Latn-RS" sz="1400" dirty="0" smtClean="0">
                <a:solidFill>
                  <a:schemeClr val="tx2"/>
                </a:solidFill>
                <a:ea typeface="Osaka" pitchFamily="-111" charset="-128"/>
              </a:rPr>
              <a:t>) </a:t>
            </a:r>
            <a:endParaRPr lang="en-US" altLang="sr-Latn-RS" sz="1400" u="none" dirty="0">
              <a:solidFill>
                <a:schemeClr val="tx2"/>
              </a:solidFill>
              <a:ea typeface="Osaka" pitchFamily="-111" charset="-128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endParaRPr lang="en-US" altLang="sr-Latn-RS" sz="1400" u="none" dirty="0">
              <a:solidFill>
                <a:srgbClr val="1D5B85"/>
              </a:solidFill>
              <a:ea typeface="Osaka" pitchFamily="-111" charset="-128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sr-Latn-RS" sz="1400" u="none" dirty="0">
                <a:solidFill>
                  <a:srgbClr val="1D5B85"/>
                </a:solidFill>
                <a:ea typeface="Osaka" pitchFamily="-111" charset="-128"/>
              </a:rPr>
              <a:t>The Basel Committee </a:t>
            </a:r>
            <a:r>
              <a:rPr lang="sr-Latn-RS" altLang="sr-Latn-RS" sz="1400" u="none" dirty="0" smtClean="0">
                <a:solidFill>
                  <a:srgbClr val="1D5B85"/>
                </a:solidFill>
                <a:ea typeface="Osaka" pitchFamily="-111" charset="-128"/>
              </a:rPr>
              <a:t>definiše operativni rizik kao</a:t>
            </a:r>
            <a:r>
              <a:rPr lang="en-US" altLang="sr-Latn-RS" sz="1400" u="none" dirty="0" smtClean="0">
                <a:solidFill>
                  <a:srgbClr val="1D5B85"/>
                </a:solidFill>
                <a:ea typeface="Osaka" pitchFamily="-111" charset="-128"/>
              </a:rPr>
              <a:t>:</a:t>
            </a:r>
            <a:endParaRPr lang="en-US" altLang="sr-Latn-RS" sz="1400" u="none" dirty="0">
              <a:solidFill>
                <a:srgbClr val="1D5B85"/>
              </a:solidFill>
              <a:ea typeface="Osaka" pitchFamily="-111" charset="-128"/>
            </a:endParaRPr>
          </a:p>
          <a:p>
            <a:pPr lvl="1" algn="just">
              <a:lnSpc>
                <a:spcPct val="12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sr-Latn-RS" sz="1400" u="none" dirty="0" smtClean="0">
                <a:solidFill>
                  <a:srgbClr val="1D5B85"/>
                </a:solidFill>
                <a:ea typeface="Osaka" pitchFamily="-111" charset="-128"/>
              </a:rPr>
              <a:t>„</a:t>
            </a:r>
            <a:r>
              <a:rPr lang="sr-Latn-RS" altLang="sr-Latn-RS" sz="1400" u="none" dirty="0" smtClean="0">
                <a:solidFill>
                  <a:srgbClr val="1D5B85"/>
                </a:solidFill>
                <a:ea typeface="Osaka" pitchFamily="-111" charset="-128"/>
              </a:rPr>
              <a:t>Rizik gubitka usled neadekvatnih ili blokiranih internih procesa, ponašanja ljudi, funkcionisanja sistema, kao i usled eksternih događaja“</a:t>
            </a:r>
            <a:endParaRPr lang="en-US" altLang="sr-Latn-RS" sz="1400" u="none" dirty="0">
              <a:solidFill>
                <a:schemeClr val="tx2"/>
              </a:solidFill>
              <a:ea typeface="Osaka" pitchFamily="-111" charset="-128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endParaRPr lang="en-US" altLang="sr-Latn-RS" sz="1400" u="none" dirty="0">
              <a:solidFill>
                <a:schemeClr val="tx2"/>
              </a:solidFill>
              <a:ea typeface="Osaka" pitchFamily="-111" charset="-128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r>
              <a:rPr lang="sr-Latn-RS" altLang="sr-Latn-RS" sz="1400" u="none" dirty="0" smtClean="0">
                <a:solidFill>
                  <a:schemeClr val="tx2"/>
                </a:solidFill>
                <a:ea typeface="Osaka" pitchFamily="-111" charset="-128"/>
              </a:rPr>
              <a:t>Međutim, </a:t>
            </a:r>
            <a:r>
              <a:rPr lang="en-US" altLang="sr-Latn-RS" sz="1400" u="none" dirty="0" smtClean="0">
                <a:solidFill>
                  <a:schemeClr val="tx2"/>
                </a:solidFill>
                <a:ea typeface="Osaka" pitchFamily="-111" charset="-128"/>
              </a:rPr>
              <a:t>Basel </a:t>
            </a:r>
            <a:r>
              <a:rPr lang="en-US" altLang="sr-Latn-RS" sz="1400" u="none" dirty="0">
                <a:solidFill>
                  <a:schemeClr val="tx2"/>
                </a:solidFill>
                <a:ea typeface="Osaka" pitchFamily="-111" charset="-128"/>
              </a:rPr>
              <a:t>Committee </a:t>
            </a:r>
            <a:r>
              <a:rPr lang="sr-Latn-RS" altLang="sr-Latn-RS" sz="1400" u="none" dirty="0" smtClean="0">
                <a:solidFill>
                  <a:schemeClr val="tx2"/>
                </a:solidFill>
                <a:ea typeface="Osaka" pitchFamily="-111" charset="-128"/>
              </a:rPr>
              <a:t>priznaje da operativni rizik predstavlja termin koji ima različita značenja i stoga su, za interne potrebe, finansijske institucije u mogućnosti da usvajaju svoje definicije operativnog rizika poštujući minimalne elemente koju definicija komiteta poseduje</a:t>
            </a:r>
            <a:endParaRPr lang="en-US" altLang="sr-Latn-RS" sz="1400" u="none" dirty="0" smtClean="0">
              <a:solidFill>
                <a:schemeClr val="tx2"/>
              </a:solidFill>
              <a:ea typeface="Osaka" pitchFamily="-111" charset="-128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endParaRPr lang="en-US" altLang="sr-Latn-RS" sz="1400" dirty="0">
              <a:solidFill>
                <a:schemeClr val="tx2"/>
              </a:solidFill>
              <a:ea typeface="Osaka" pitchFamily="-111" charset="-128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r>
              <a:rPr lang="sr-Latn-RS" altLang="sr-Latn-RS" sz="1400" dirty="0" smtClean="0">
                <a:solidFill>
                  <a:schemeClr val="tx2"/>
                </a:solidFill>
                <a:ea typeface="Osaka" pitchFamily="-111" charset="-128"/>
              </a:rPr>
              <a:t>Za potrebe merenja operativnog rizika razvijene su manje ili više sofisticirane metode</a:t>
            </a:r>
            <a:endParaRPr lang="en-US" altLang="sr-Latn-RS" sz="1400" u="none" dirty="0">
              <a:solidFill>
                <a:schemeClr val="tx2"/>
              </a:solidFill>
              <a:ea typeface="Osaka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21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228866"/>
            <a:ext cx="8333619" cy="952500"/>
          </a:xfrm>
        </p:spPr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rgbClr val="20689A"/>
                </a:solidFill>
              </a:rPr>
              <a:t>STRATEGIJSKI </a:t>
            </a:r>
            <a:r>
              <a:rPr lang="sr-Latn-RS" sz="2400" b="1" dirty="0">
                <a:solidFill>
                  <a:srgbClr val="20689A"/>
                </a:solidFill>
              </a:rPr>
              <a:t>RIZIK U FINANSIJSKIM INSTITUCIJAMA</a:t>
            </a:r>
            <a:endParaRPr lang="en-US" sz="2800" b="1" dirty="0">
              <a:solidFill>
                <a:srgbClr val="20689A"/>
              </a:solidFill>
            </a:endParaRP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052896"/>
            <a:ext cx="8229600" cy="449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200" tIns="51100" rIns="102200" bIns="51100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826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667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Čini se kao da nije pridata istovetna pažnja u poređenju sa operativnim rizikom</a:t>
            </a:r>
            <a:r>
              <a:rPr lang="en-U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 </a:t>
            </a:r>
          </a:p>
          <a:p>
            <a:pPr lvl="1" algn="just">
              <a:lnSpc>
                <a:spcPct val="12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Razlike postaju još vidljivije kada se poređenje vrši sa finansijskim rizikom </a:t>
            </a:r>
            <a:r>
              <a:rPr lang="en-U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(</a:t>
            </a: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tržišni rizik, kreditni rizik, rizik osiguranja</a:t>
            </a:r>
            <a:r>
              <a:rPr lang="en-U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) </a:t>
            </a:r>
          </a:p>
          <a:p>
            <a:pPr marL="290512" lvl="1" indent="0" algn="just">
              <a:lnSpc>
                <a:spcPct val="120000"/>
              </a:lnSpc>
              <a:spcBef>
                <a:spcPct val="0"/>
              </a:spcBef>
              <a:buClrTx/>
              <a:buNone/>
            </a:pPr>
            <a:endParaRPr lang="en-US" altLang="sr-Latn-RS" sz="1400" dirty="0" smtClean="0">
              <a:solidFill>
                <a:srgbClr val="1D5B85"/>
              </a:solidFill>
              <a:ea typeface="Osaka" pitchFamily="-111" charset="-128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Strategijski rizik proiziliazi iz promenljivog (nekad turbulentnog) okruženja i povezan je sa konkurencijom, </a:t>
            </a:r>
            <a:r>
              <a:rPr lang="en-U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k</a:t>
            </a: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lijentima</a:t>
            </a: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, partnerima, itd. </a:t>
            </a:r>
            <a:r>
              <a:rPr lang="en-U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 </a:t>
            </a:r>
          </a:p>
          <a:p>
            <a:pPr lvl="1" algn="just">
              <a:lnSpc>
                <a:spcPct val="12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U realnom sektoru, strategijski rizik se shvata drugačije u odnosu na operativni rizik koji ima dominantno negativnu stranu</a:t>
            </a:r>
          </a:p>
          <a:p>
            <a:pPr lvl="1" algn="just">
              <a:lnSpc>
                <a:spcPct val="12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Nije inherentno nepoželjan</a:t>
            </a:r>
            <a:r>
              <a:rPr lang="en-U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 </a:t>
            </a:r>
          </a:p>
          <a:p>
            <a:pPr lvl="1" algn="just">
              <a:lnSpc>
                <a:spcPct val="12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altLang="sr-Latn-RS" sz="1400" u="none" dirty="0">
              <a:solidFill>
                <a:srgbClr val="1D5B85"/>
              </a:solidFill>
              <a:ea typeface="Osaka" pitchFamily="-111" charset="-128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Finansijske institucije vide strategijski rizik kao izvor potencijalnih gubitaka usled odluka ili radikalnih promena u poslovnom okruženju, neadekvatne implementacije strategije, nedostatka respansivnosti i sl.</a:t>
            </a:r>
            <a:r>
              <a:rPr lang="en-U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 </a:t>
            </a: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Problem je u:</a:t>
            </a:r>
          </a:p>
          <a:p>
            <a:pPr marL="1600200" lvl="3" indent="-342900" algn="just">
              <a:lnSpc>
                <a:spcPct val="120000"/>
              </a:lnSpc>
              <a:spcBef>
                <a:spcPct val="0"/>
              </a:spcBef>
              <a:buClrTx/>
              <a:buFont typeface="+mj-lt"/>
              <a:buAutoNum type="arabicPeriod"/>
            </a:pP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Različitoj interpretaciji pojma (kreditni rizik je za banku isto što i strategijski rizik u realnom sektoru)</a:t>
            </a:r>
          </a:p>
          <a:p>
            <a:pPr marL="1600200" lvl="3" indent="-342900" algn="just">
              <a:lnSpc>
                <a:spcPct val="120000"/>
              </a:lnSpc>
              <a:spcBef>
                <a:spcPct val="0"/>
              </a:spcBef>
              <a:buClrTx/>
              <a:buFont typeface="+mj-lt"/>
              <a:buAutoNum type="arabicPeriod"/>
            </a:pP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Konsenzusu da strategijski rizik ne može biti smanjen kroz povećanje zahtevanog kapitala, pa odgovarajući sistemi upravljanja ovim rizikom ne postoje</a:t>
            </a:r>
            <a:endParaRPr lang="en-US" altLang="sr-Latn-RS" sz="1400" u="none" dirty="0">
              <a:solidFill>
                <a:schemeClr val="tx2"/>
              </a:solidFill>
              <a:ea typeface="Osaka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8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rgbClr val="20689A"/>
                </a:solidFill>
              </a:rPr>
              <a:t>MERENJE OPERATIVNOG RIZIKA</a:t>
            </a:r>
            <a:endParaRPr lang="en-GB" sz="2800" b="1" dirty="0">
              <a:solidFill>
                <a:srgbClr val="1D5B85"/>
              </a:solidFill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7186285" y="4647007"/>
            <a:ext cx="1930804" cy="43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72" tIns="48336" rIns="96672" bIns="48336" anchor="ctr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sr-Latn-RS" sz="1100" u="none">
                <a:solidFill>
                  <a:srgbClr val="1D5B85"/>
                </a:solidFill>
                <a:ea typeface="Osaka" pitchFamily="-111" charset="-128"/>
              </a:rPr>
              <a:t>Internal operational risk</a:t>
            </a:r>
          </a:p>
          <a:p>
            <a:pPr algn="ctr" eaLnBrk="1" hangingPunct="1"/>
            <a:r>
              <a:rPr lang="en-GB" altLang="sr-Latn-RS" sz="1100" u="none">
                <a:solidFill>
                  <a:srgbClr val="1D5B85"/>
                </a:solidFill>
                <a:ea typeface="Osaka" pitchFamily="-111" charset="-128"/>
              </a:rPr>
              <a:t>measurement system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142370" y="2787387"/>
            <a:ext cx="3841119" cy="60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72" tIns="48336" rIns="96672" bIns="48336" anchor="ctr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n-GB" altLang="sr-Latn-RS" sz="1100" u="none" dirty="0">
                <a:solidFill>
                  <a:srgbClr val="1D5B85"/>
                </a:solidFill>
                <a:ea typeface="Osaka" pitchFamily="-111" charset="-128"/>
              </a:rPr>
              <a:t>The capital at risk using the </a:t>
            </a:r>
            <a:r>
              <a:rPr lang="en-GB" altLang="sr-Latn-RS" sz="1100" b="1" u="none" dirty="0">
                <a:solidFill>
                  <a:srgbClr val="1D5B85"/>
                </a:solidFill>
                <a:ea typeface="Osaka" pitchFamily="-111" charset="-128"/>
              </a:rPr>
              <a:t>Basic Indicator Approach (BIA)</a:t>
            </a:r>
            <a:r>
              <a:rPr lang="en-GB" altLang="sr-Latn-RS" sz="1100" u="none" dirty="0">
                <a:solidFill>
                  <a:srgbClr val="1D5B85"/>
                </a:solidFill>
                <a:ea typeface="Osaka" pitchFamily="-111" charset="-128"/>
              </a:rPr>
              <a:t> is calculated by multiplying the three year average of relevant indicators (*) by a fixed percentage (15%).</a:t>
            </a: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107955" y="3483830"/>
            <a:ext cx="3912047" cy="7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72" tIns="48336" rIns="96672" bIns="48336" anchor="ctr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sr-Latn-RS" sz="1100" u="none">
                <a:solidFill>
                  <a:srgbClr val="1D5B85"/>
                </a:solidFill>
                <a:ea typeface="Osaka" pitchFamily="-111" charset="-128"/>
              </a:rPr>
              <a:t>The capital at risk using the </a:t>
            </a:r>
            <a:r>
              <a:rPr lang="en-US" altLang="sr-Latn-RS" sz="1100" b="1" u="none">
                <a:solidFill>
                  <a:srgbClr val="1D5B85"/>
                </a:solidFill>
                <a:ea typeface="Osaka" pitchFamily="-111" charset="-128"/>
              </a:rPr>
              <a:t>Standardized Approach</a:t>
            </a:r>
            <a:r>
              <a:rPr lang="en-US" altLang="sr-Latn-RS" sz="1100" u="none">
                <a:solidFill>
                  <a:srgbClr val="1D5B85"/>
                </a:solidFill>
                <a:ea typeface="Osaka" pitchFamily="-111" charset="-128"/>
              </a:rPr>
              <a:t> </a:t>
            </a:r>
            <a:r>
              <a:rPr lang="en-US" altLang="sr-Latn-RS" sz="1100" b="1" u="none">
                <a:solidFill>
                  <a:srgbClr val="1D5B85"/>
                </a:solidFill>
                <a:ea typeface="Osaka" pitchFamily="-111" charset="-128"/>
              </a:rPr>
              <a:t>(TSA)</a:t>
            </a:r>
            <a:r>
              <a:rPr lang="en-US" altLang="sr-Latn-RS" sz="1100" u="none">
                <a:solidFill>
                  <a:srgbClr val="1D5B85"/>
                </a:solidFill>
                <a:ea typeface="Osaka" pitchFamily="-111" charset="-128"/>
              </a:rPr>
              <a:t> is calculated by multiplying the three year average of the relevant indicator*, for each business line(**), by a factor (12-18%) assigned to that business line.</a:t>
            </a: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3096978" y="4393884"/>
            <a:ext cx="3930961" cy="94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72" tIns="48336" rIns="96672" bIns="48336" anchor="ctr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sr-Latn-RS" sz="1100" u="none">
                <a:solidFill>
                  <a:srgbClr val="1D5B85"/>
                </a:solidFill>
                <a:ea typeface="Osaka" pitchFamily="-111" charset="-128"/>
              </a:rPr>
              <a:t>With the </a:t>
            </a:r>
            <a:r>
              <a:rPr lang="en-US" altLang="sr-Latn-RS" sz="1100" b="1" u="none">
                <a:solidFill>
                  <a:srgbClr val="1D5B85"/>
                </a:solidFill>
                <a:ea typeface="Osaka" pitchFamily="-111" charset="-128"/>
              </a:rPr>
              <a:t>Advanced Measurement Approach (AMA)</a:t>
            </a:r>
            <a:r>
              <a:rPr lang="en-US" altLang="sr-Latn-RS" sz="1100" u="none">
                <a:solidFill>
                  <a:srgbClr val="1D5B85"/>
                </a:solidFill>
                <a:ea typeface="Osaka" pitchFamily="-111" charset="-128"/>
              </a:rPr>
              <a:t> the capital requirement is calculated with the bank’s internal operational risk measurement model, based on the four quantitative elements (internal and external data, risk indicators, scenario analysis).</a:t>
            </a: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7657175" y="2961469"/>
            <a:ext cx="964614" cy="26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72" tIns="48336" rIns="96672" bIns="48336" anchor="ctr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sr-Latn-RS" sz="1100" u="none">
                <a:solidFill>
                  <a:srgbClr val="1D5B85"/>
                </a:solidFill>
                <a:ea typeface="Osaka" pitchFamily="-111" charset="-128"/>
              </a:rPr>
              <a:t>RI(*) x 15%</a:t>
            </a: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547614" y="3736157"/>
            <a:ext cx="1182125" cy="26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72" tIns="48336" rIns="96672" bIns="48336" anchor="ctr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sr-Latn-RS" sz="1100" u="none">
                <a:solidFill>
                  <a:srgbClr val="1D5B85"/>
                </a:solidFill>
                <a:ea typeface="Osaka" pitchFamily="-111" charset="-128"/>
              </a:rPr>
              <a:t>RI(*) x 12-18%</a:t>
            </a: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1368063" y="2853431"/>
            <a:ext cx="1437464" cy="266901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80" tIns="48340" rIns="96680" bIns="48340" anchor="ctr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 sz="1100">
              <a:solidFill>
                <a:srgbClr val="1D5B85"/>
              </a:solidFill>
            </a:endParaRP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1342325" y="3736947"/>
            <a:ext cx="1437464" cy="266901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80" tIns="48340" rIns="96680" bIns="48340" anchor="ctr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 sz="1100">
              <a:solidFill>
                <a:srgbClr val="1D5B85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1342325" y="4728465"/>
            <a:ext cx="1437464" cy="266901"/>
          </a:xfrm>
          <a:prstGeom prst="rect">
            <a:avLst/>
          </a:prstGeom>
          <a:solidFill>
            <a:srgbClr val="E6E6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80" tIns="48340" rIns="96680" bIns="48340" anchor="ctr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 sz="1100">
              <a:solidFill>
                <a:srgbClr val="1D5B85"/>
              </a:solidFill>
            </a:endParaRP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1707726" y="2837274"/>
            <a:ext cx="7581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2" tIns="45711" rIns="91422" bIns="45711"/>
          <a:lstStyle>
            <a:lvl1pPr marL="190500" indent="-190500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730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56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331913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7145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1717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6289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0861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5433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GB" altLang="sr-Latn-RS" sz="1100" b="1" u="none" dirty="0">
                <a:solidFill>
                  <a:srgbClr val="1D5B85"/>
                </a:solidFill>
              </a:rPr>
              <a:t>Basic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1680339" y="3706387"/>
            <a:ext cx="7581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2" tIns="45711" rIns="91422" bIns="45711"/>
          <a:lstStyle>
            <a:lvl1pPr marL="190500" indent="-190500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730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56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331913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7145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1717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6289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0861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5433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GB" altLang="sr-Latn-RS" sz="1100" b="1" u="none" dirty="0">
                <a:solidFill>
                  <a:srgbClr val="1D5B85"/>
                </a:solidFill>
              </a:rPr>
              <a:t>TSA</a:t>
            </a:r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1680339" y="4715537"/>
            <a:ext cx="758137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2" tIns="45711" rIns="91422" bIns="45711"/>
          <a:lstStyle>
            <a:lvl1pPr marL="190500" indent="-190500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730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56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331913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7145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1717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6289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0861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5433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GB" altLang="sr-Latn-RS" sz="1100" b="1" u="none" dirty="0">
                <a:solidFill>
                  <a:srgbClr val="1D5B85"/>
                </a:solidFill>
              </a:rPr>
              <a:t>AMA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1459833" y="2451100"/>
            <a:ext cx="1203156" cy="26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72" tIns="48336" rIns="96672" bIns="48336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sr-Latn-RS" sz="1100" b="1" u="none" dirty="0">
                <a:solidFill>
                  <a:srgbClr val="1D5B85"/>
                </a:solidFill>
                <a:ea typeface="Osaka" pitchFamily="-111" charset="-128"/>
              </a:rPr>
              <a:t>Method</a:t>
            </a:r>
          </a:p>
        </p:txBody>
      </p:sp>
      <p:sp>
        <p:nvSpPr>
          <p:cNvPr id="53" name="Line 16"/>
          <p:cNvSpPr>
            <a:spLocks noChangeShapeType="1"/>
          </p:cNvSpPr>
          <p:nvPr/>
        </p:nvSpPr>
        <p:spPr bwMode="auto">
          <a:xfrm>
            <a:off x="1342325" y="2727325"/>
            <a:ext cx="14374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80" tIns="48340" rIns="96680" bIns="48340">
            <a:spAutoFit/>
          </a:bodyPr>
          <a:lstStyle/>
          <a:p>
            <a:endParaRPr lang="en-GB" sz="1600">
              <a:solidFill>
                <a:srgbClr val="1D5B85"/>
              </a:solidFill>
            </a:endParaRPr>
          </a:p>
        </p:txBody>
      </p:sp>
      <p:sp>
        <p:nvSpPr>
          <p:cNvPr id="54" name="Line 17"/>
          <p:cNvSpPr>
            <a:spLocks noChangeShapeType="1"/>
          </p:cNvSpPr>
          <p:nvPr/>
        </p:nvSpPr>
        <p:spPr bwMode="auto">
          <a:xfrm>
            <a:off x="3095413" y="2727325"/>
            <a:ext cx="3934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80" tIns="48340" rIns="96680" bIns="48340">
            <a:spAutoFit/>
          </a:bodyPr>
          <a:lstStyle/>
          <a:p>
            <a:endParaRPr lang="en-GB" sz="1600">
              <a:solidFill>
                <a:srgbClr val="1D5B85"/>
              </a:solidFill>
            </a:endParaRP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4415589" y="2447925"/>
            <a:ext cx="1155025" cy="26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72" tIns="48336" rIns="96672" bIns="48336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sr-Latn-RS" sz="1100" b="1" u="none" dirty="0">
                <a:solidFill>
                  <a:srgbClr val="1D5B85"/>
                </a:solidFill>
                <a:ea typeface="Osaka" pitchFamily="-111" charset="-128"/>
              </a:rPr>
              <a:t>Description</a:t>
            </a:r>
          </a:p>
        </p:txBody>
      </p: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7547615" y="2446338"/>
            <a:ext cx="1101162" cy="26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72" tIns="48336" rIns="96672" bIns="48336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sr-Latn-RS" sz="1100" b="1" u="none" dirty="0">
                <a:solidFill>
                  <a:srgbClr val="1D5B85"/>
                </a:solidFill>
                <a:ea typeface="Osaka" pitchFamily="-111" charset="-128"/>
              </a:rPr>
              <a:t>Calculation</a:t>
            </a:r>
          </a:p>
        </p:txBody>
      </p:sp>
      <p:sp>
        <p:nvSpPr>
          <p:cNvPr id="57" name="Rectangle 21"/>
          <p:cNvSpPr>
            <a:spLocks noChangeArrowheads="1"/>
          </p:cNvSpPr>
          <p:nvPr/>
        </p:nvSpPr>
        <p:spPr bwMode="auto">
          <a:xfrm>
            <a:off x="362055" y="1127624"/>
            <a:ext cx="8419890" cy="1279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72" tIns="48336" rIns="96672" bIns="48336" anchor="ctr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sr-Latn-RS" altLang="sr-Latn-RS" sz="1600" u="none" dirty="0" smtClean="0">
                <a:solidFill>
                  <a:srgbClr val="1D5B85"/>
                </a:solidFill>
                <a:ea typeface="Osaka" pitchFamily="-111" charset="-128"/>
              </a:rPr>
              <a:t>Regulatorni dokumeni nalažu da finansijske institucije utvrđuju odgovarajući iznos kapitala za potrebe pokrića operativnog rizika birajući između:</a:t>
            </a:r>
            <a:endParaRPr lang="en-US" altLang="sr-Latn-RS" sz="1600" u="none" dirty="0" smtClean="0">
              <a:solidFill>
                <a:srgbClr val="1D5B85"/>
              </a:solidFill>
              <a:ea typeface="Osaka" pitchFamily="-111" charset="-128"/>
            </a:endParaRPr>
          </a:p>
          <a:p>
            <a:pPr marL="342900" indent="-342900" algn="just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sr-Latn-RS" altLang="sr-Latn-RS" sz="1600" u="none" dirty="0" smtClean="0">
                <a:solidFill>
                  <a:srgbClr val="1D5B85"/>
                </a:solidFill>
                <a:ea typeface="Osaka" pitchFamily="-111" charset="-128"/>
              </a:rPr>
              <a:t>Standardnog ili faktorskog pristupa </a:t>
            </a:r>
            <a:r>
              <a:rPr lang="en-US" altLang="sr-Latn-RS" sz="1600" u="none" dirty="0" smtClean="0">
                <a:solidFill>
                  <a:srgbClr val="1D5B85"/>
                </a:solidFill>
                <a:ea typeface="Osaka" pitchFamily="-111" charset="-128"/>
              </a:rPr>
              <a:t>(</a:t>
            </a:r>
            <a:r>
              <a:rPr lang="en-US" altLang="sr-Latn-RS" sz="1600" i="1" u="none" dirty="0" smtClean="0">
                <a:solidFill>
                  <a:srgbClr val="1D5B85"/>
                </a:solidFill>
                <a:ea typeface="Osaka" pitchFamily="-111" charset="-128"/>
              </a:rPr>
              <a:t>one size fits all</a:t>
            </a:r>
            <a:r>
              <a:rPr lang="en-US" altLang="sr-Latn-RS" sz="1600" u="none" dirty="0" smtClean="0">
                <a:solidFill>
                  <a:srgbClr val="1D5B85"/>
                </a:solidFill>
                <a:ea typeface="Osaka" pitchFamily="-111" charset="-128"/>
              </a:rPr>
              <a:t>)</a:t>
            </a:r>
          </a:p>
          <a:p>
            <a:pPr marL="342900" indent="-342900" algn="just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sr-Latn-RS" altLang="sr-Latn-RS" sz="1600" u="none" dirty="0" smtClean="0">
                <a:solidFill>
                  <a:srgbClr val="1D5B85"/>
                </a:solidFill>
                <a:ea typeface="Osaka" pitchFamily="-111" charset="-128"/>
              </a:rPr>
              <a:t>Internih modela </a:t>
            </a:r>
            <a:r>
              <a:rPr lang="en-US" altLang="sr-Latn-RS" sz="1600" u="none" dirty="0" smtClean="0">
                <a:solidFill>
                  <a:srgbClr val="1D5B85"/>
                </a:solidFill>
                <a:ea typeface="Osaka" pitchFamily="-111" charset="-128"/>
              </a:rPr>
              <a:t>(</a:t>
            </a:r>
            <a:r>
              <a:rPr lang="en-US" altLang="sr-Latn-RS" sz="1600" i="1" u="none" dirty="0" smtClean="0">
                <a:solidFill>
                  <a:srgbClr val="1D5B85"/>
                </a:solidFill>
                <a:ea typeface="Osaka" pitchFamily="-111" charset="-128"/>
              </a:rPr>
              <a:t>tailor made</a:t>
            </a:r>
            <a:r>
              <a:rPr lang="en-US" altLang="sr-Latn-RS" sz="1600" u="none" dirty="0" smtClean="0">
                <a:solidFill>
                  <a:srgbClr val="1D5B85"/>
                </a:solidFill>
                <a:ea typeface="Osaka" pitchFamily="-111" charset="-128"/>
              </a:rPr>
              <a:t>)</a:t>
            </a:r>
            <a:endParaRPr lang="en-US" altLang="sr-Latn-RS" sz="1600" u="none" dirty="0">
              <a:solidFill>
                <a:srgbClr val="1D5B85"/>
              </a:solidFill>
              <a:ea typeface="Osaka" pitchFamily="-111" charset="-128"/>
            </a:endParaRPr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7328174" y="2727325"/>
            <a:ext cx="1573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600">
              <a:solidFill>
                <a:srgbClr val="1D5B85"/>
              </a:solidFill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1183889" y="4269779"/>
            <a:ext cx="7883988" cy="1227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 sz="1100">
              <a:solidFill>
                <a:srgbClr val="1D5B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0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1D5B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 </a:t>
            </a:r>
            <a:r>
              <a:rPr lang="sr-Latn-RS" sz="2400" b="1" dirty="0" smtClean="0">
                <a:solidFill>
                  <a:srgbClr val="1D5B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</a:t>
            </a:r>
            <a:endParaRPr lang="en-GB" sz="2400" b="1" dirty="0">
              <a:solidFill>
                <a:srgbClr val="1D5B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-826166" y="5881934"/>
            <a:ext cx="838200" cy="4794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66788" rtl="0" eaLnBrk="1" latinLnBrk="0" hangingPunct="1">
              <a:defRPr sz="1200" u="sng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66788" rtl="0" eaLnBrk="1" latinLnBrk="0" hangingPunct="1">
              <a:defRPr sz="1200" u="sng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66788" rtl="0" eaLnBrk="1" latinLnBrk="0" hangingPunct="1">
              <a:defRPr sz="1200" u="sng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66788" rtl="0" eaLnBrk="1" latinLnBrk="0" hangingPunct="1">
              <a:defRPr sz="1200" u="sng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66788" rtl="0" eaLnBrk="1" latinLnBrk="0" hangingPunct="1">
              <a:defRPr sz="1200" u="sng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66788" rtl="0" eaLnBrk="0" fontAlgn="base" latinLnBrk="0" hangingPunct="0">
              <a:spcBef>
                <a:spcPct val="0"/>
              </a:spcBef>
              <a:spcAft>
                <a:spcPct val="0"/>
              </a:spcAft>
              <a:defRPr sz="1200" u="sng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66788" rtl="0" eaLnBrk="0" fontAlgn="base" latinLnBrk="0" hangingPunct="0">
              <a:spcBef>
                <a:spcPct val="0"/>
              </a:spcBef>
              <a:spcAft>
                <a:spcPct val="0"/>
              </a:spcAft>
              <a:defRPr sz="1200" u="sng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66788" rtl="0" eaLnBrk="0" fontAlgn="base" latinLnBrk="0" hangingPunct="0">
              <a:spcBef>
                <a:spcPct val="0"/>
              </a:spcBef>
              <a:spcAft>
                <a:spcPct val="0"/>
              </a:spcAft>
              <a:defRPr sz="1200" u="sng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66788" rtl="0" eaLnBrk="0" fontAlgn="base" latinLnBrk="0" hangingPunct="0">
              <a:spcBef>
                <a:spcPct val="0"/>
              </a:spcBef>
              <a:spcAft>
                <a:spcPct val="0"/>
              </a:spcAft>
              <a:defRPr sz="1200" u="sng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F91C0187-68F5-4944-9267-310CF9FFE8C9}" type="slidenum">
              <a:rPr lang="en-US" altLang="sr-Latn-RS" sz="1100" u="none" smtClean="0">
                <a:solidFill>
                  <a:srgbClr val="1D5B85"/>
                </a:solidFill>
                <a:cs typeface="Arial" panose="020B0604020202020204" pitchFamily="34" charset="0"/>
              </a:rPr>
              <a:pPr/>
              <a:t>5</a:t>
            </a:fld>
            <a:endParaRPr lang="en-US" altLang="sr-Latn-RS" sz="1100" u="none">
              <a:solidFill>
                <a:srgbClr val="1D5B85"/>
              </a:solidFill>
              <a:cs typeface="Arial" panose="020B0604020202020204" pitchFamily="34" charset="0"/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763172" y="2197347"/>
            <a:ext cx="3200400" cy="31242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80" tIns="48340" rIns="96680" bIns="48340" anchor="ctr"/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 sz="1100">
              <a:solidFill>
                <a:srgbClr val="1D5B85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05972" y="2506909"/>
            <a:ext cx="1744662" cy="909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 sz="1100">
              <a:solidFill>
                <a:srgbClr val="1D5B85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17359" y="2506909"/>
            <a:ext cx="1790700" cy="909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 sz="1100">
              <a:solidFill>
                <a:srgbClr val="1D5B85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552284" y="4026147"/>
            <a:ext cx="1792288" cy="909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 sz="1100">
              <a:solidFill>
                <a:srgbClr val="1D5B85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313909" y="4026147"/>
            <a:ext cx="1744663" cy="909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 sz="1100">
              <a:solidFill>
                <a:srgbClr val="1D5B85"/>
              </a:solidFill>
              <a:cs typeface="Arial" panose="020B0604020202020204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25936" y="3540372"/>
            <a:ext cx="1682820" cy="282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72" tIns="48336" rIns="96672" bIns="48336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730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56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331913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7145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1717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6289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0861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5433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r-Latn-RS" altLang="sr-Latn-RS" b="1" u="none" dirty="0" smtClean="0">
                <a:solidFill>
                  <a:srgbClr val="1D5B85"/>
                </a:solidFill>
                <a:ea typeface="Osaka" pitchFamily="-111" charset="-128"/>
                <a:cs typeface="Arial" panose="020B0604020202020204" pitchFamily="34" charset="0"/>
              </a:rPr>
              <a:t>Kvantitativni zahtevi</a:t>
            </a:r>
            <a:endParaRPr lang="en-GB" altLang="sr-Latn-RS" b="1" u="none" dirty="0">
              <a:solidFill>
                <a:srgbClr val="1D5B85"/>
              </a:solidFill>
              <a:ea typeface="Osaka" pitchFamily="-111" charset="-128"/>
              <a:cs typeface="Arial" panose="020B0604020202020204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7200" y="1169405"/>
            <a:ext cx="8220075" cy="928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61" tIns="48331" rIns="96661" bIns="48331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825" indent="-2873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556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algn="just">
              <a:spcBef>
                <a:spcPct val="50000"/>
              </a:spcBef>
              <a:buClr>
                <a:srgbClr val="20689A"/>
              </a:buClr>
              <a:buSzPct val="125000"/>
            </a:pPr>
            <a:r>
              <a:rPr lang="sr-Latn-RS" altLang="sr-Latn-RS" sz="1800" u="none" dirty="0" smtClean="0">
                <a:solidFill>
                  <a:srgbClr val="1D5B85"/>
                </a:solidFill>
                <a:ea typeface="Osaka" pitchFamily="-111" charset="-128"/>
                <a:cs typeface="Arial" panose="020B0604020202020204" pitchFamily="34" charset="0"/>
              </a:rPr>
              <a:t>Sistem upravljanja operativnim rizikom je strukturirani set procesa, funkcija i resursa za potrebe obračuna kapitalnih zahteva na bazi četiri kvantitativna stuba.</a:t>
            </a:r>
            <a:endParaRPr lang="en-GB" altLang="sr-Latn-RS" sz="1800" u="none" dirty="0">
              <a:solidFill>
                <a:srgbClr val="1D5B85"/>
              </a:solidFill>
              <a:ea typeface="Osaka" pitchFamily="-111" charset="-128"/>
              <a:cs typeface="Arial" panose="020B060402020202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50447" y="4175372"/>
            <a:ext cx="1309687" cy="528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72" tIns="48336" rIns="96672" bIns="48336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sr-Latn-RS" sz="1400" b="1" u="none" dirty="0">
                <a:solidFill>
                  <a:srgbClr val="1D5B85"/>
                </a:solidFill>
                <a:ea typeface="Osaka" pitchFamily="-111" charset="-128"/>
                <a:cs typeface="Arial" panose="020B0604020202020204" pitchFamily="34" charset="0"/>
              </a:rPr>
              <a:t>Scenario </a:t>
            </a:r>
            <a:r>
              <a:rPr lang="en-GB" altLang="sr-Latn-RS" sz="1400" b="1" u="none" dirty="0" smtClean="0">
                <a:solidFill>
                  <a:srgbClr val="1D5B85"/>
                </a:solidFill>
                <a:ea typeface="Osaka" pitchFamily="-111" charset="-128"/>
                <a:cs typeface="Arial" panose="020B0604020202020204" pitchFamily="34" charset="0"/>
              </a:rPr>
              <a:t>anal</a:t>
            </a:r>
            <a:r>
              <a:rPr lang="sr-Latn-RS" altLang="sr-Latn-RS" sz="1400" b="1" u="none" dirty="0" smtClean="0">
                <a:solidFill>
                  <a:srgbClr val="1D5B85"/>
                </a:solidFill>
                <a:ea typeface="Osaka" pitchFamily="-111" charset="-128"/>
                <a:cs typeface="Arial" panose="020B0604020202020204" pitchFamily="34" charset="0"/>
              </a:rPr>
              <a:t>iza</a:t>
            </a:r>
            <a:endParaRPr lang="en-GB" altLang="sr-Latn-RS" sz="1400" b="1" u="none" dirty="0">
              <a:solidFill>
                <a:srgbClr val="1D5B85"/>
              </a:solidFill>
              <a:ea typeface="Osaka" pitchFamily="-111" charset="-128"/>
              <a:cs typeface="Arial" panose="020B0604020202020204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885659" y="4216799"/>
            <a:ext cx="1268413" cy="528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72" tIns="48336" rIns="96672" bIns="48336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Latn-RS" altLang="sr-Latn-RS" sz="1400" b="1" u="none" dirty="0" smtClean="0">
                <a:solidFill>
                  <a:srgbClr val="1D5B85"/>
                </a:solidFill>
                <a:ea typeface="Osaka" pitchFamily="-111" charset="-128"/>
                <a:cs typeface="Arial" panose="020B0604020202020204" pitchFamily="34" charset="0"/>
              </a:rPr>
              <a:t>I</a:t>
            </a:r>
            <a:r>
              <a:rPr lang="en-GB" altLang="sr-Latn-RS" sz="1400" b="1" u="none" dirty="0" err="1" smtClean="0">
                <a:solidFill>
                  <a:srgbClr val="1D5B85"/>
                </a:solidFill>
                <a:ea typeface="Osaka" pitchFamily="-111" charset="-128"/>
                <a:cs typeface="Arial" panose="020B0604020202020204" pitchFamily="34" charset="0"/>
              </a:rPr>
              <a:t>ndi</a:t>
            </a:r>
            <a:r>
              <a:rPr lang="sr-Latn-RS" altLang="sr-Latn-RS" sz="1400" b="1" u="none" dirty="0" smtClean="0">
                <a:solidFill>
                  <a:srgbClr val="1D5B85"/>
                </a:solidFill>
                <a:ea typeface="Osaka" pitchFamily="-111" charset="-128"/>
                <a:cs typeface="Arial" panose="020B0604020202020204" pitchFamily="34" charset="0"/>
              </a:rPr>
              <a:t>k</a:t>
            </a:r>
            <a:r>
              <a:rPr lang="en-GB" altLang="sr-Latn-RS" sz="1400" b="1" u="none" dirty="0" err="1" smtClean="0">
                <a:solidFill>
                  <a:srgbClr val="1D5B85"/>
                </a:solidFill>
                <a:ea typeface="Osaka" pitchFamily="-111" charset="-128"/>
                <a:cs typeface="Arial" panose="020B0604020202020204" pitchFamily="34" charset="0"/>
              </a:rPr>
              <a:t>ator</a:t>
            </a:r>
            <a:r>
              <a:rPr lang="sr-Latn-RS" altLang="sr-Latn-RS" sz="1400" b="1" u="none" dirty="0" smtClean="0">
                <a:solidFill>
                  <a:srgbClr val="1D5B85"/>
                </a:solidFill>
                <a:ea typeface="Osaka" pitchFamily="-111" charset="-128"/>
                <a:cs typeface="Arial" panose="020B0604020202020204" pitchFamily="34" charset="0"/>
              </a:rPr>
              <a:t>i rizika</a:t>
            </a:r>
            <a:endParaRPr lang="en-GB" altLang="sr-Latn-RS" sz="1400" b="1" u="none" dirty="0">
              <a:solidFill>
                <a:srgbClr val="1D5B85"/>
              </a:solidFill>
              <a:ea typeface="Osaka" pitchFamily="-111" charset="-128"/>
              <a:cs typeface="Arial" panose="020B0604020202020204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623472" y="2664072"/>
            <a:ext cx="1123950" cy="528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72" tIns="48336" rIns="96672" bIns="48336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Latn-RS" altLang="sr-Latn-RS" sz="1400" b="1" u="none" dirty="0" smtClean="0">
                <a:solidFill>
                  <a:srgbClr val="1D5B85"/>
                </a:solidFill>
                <a:ea typeface="Osaka" pitchFamily="-111" charset="-128"/>
                <a:cs typeface="Arial" panose="020B0604020202020204" pitchFamily="34" charset="0"/>
              </a:rPr>
              <a:t>Interni podaci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847559" y="2664072"/>
            <a:ext cx="1106488" cy="528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72" tIns="48336" rIns="96672" bIns="48336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Latn-RS" altLang="sr-Latn-RS" sz="1400" b="1" u="none" dirty="0" smtClean="0">
                <a:solidFill>
                  <a:srgbClr val="1D5B85"/>
                </a:solidFill>
                <a:ea typeface="Osaka" pitchFamily="-111" charset="-128"/>
                <a:cs typeface="Arial" panose="020B0604020202020204" pitchFamily="34" charset="0"/>
              </a:rPr>
              <a:t>Eksterni podaci</a:t>
            </a:r>
            <a:endParaRPr lang="en-GB" altLang="sr-Latn-RS" sz="1400" b="1" u="none" dirty="0">
              <a:solidFill>
                <a:srgbClr val="1D5B85"/>
              </a:solidFill>
              <a:ea typeface="Osaka" pitchFamily="-111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99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rgbClr val="1D5B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INDIKATORI RIZIKA I SCENARIO ANALIZA</a:t>
            </a:r>
            <a:endParaRPr lang="en-GB" sz="2400" b="1" dirty="0">
              <a:solidFill>
                <a:srgbClr val="1D5B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73557" y="3135312"/>
            <a:ext cx="3154363" cy="15727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sr-Latn-RS" sz="1300" u="none" dirty="0">
                <a:ea typeface="Osaka" pitchFamily="-111" charset="-128"/>
              </a:rPr>
              <a:t> </a:t>
            </a:r>
            <a:r>
              <a:rPr lang="sr-Latn-RS" altLang="sr-Latn-RS" sz="1300" u="none" dirty="0" smtClean="0">
                <a:solidFill>
                  <a:srgbClr val="1D5B85"/>
                </a:solidFill>
                <a:ea typeface="Osaka" pitchFamily="-111" charset="-128"/>
              </a:rPr>
              <a:t>da se naglase </a:t>
            </a:r>
            <a:r>
              <a:rPr lang="sr-Latn-RS" altLang="sr-Latn-RS" sz="1300" b="1" u="none" dirty="0" smtClean="0">
                <a:solidFill>
                  <a:srgbClr val="1D5B85"/>
                </a:solidFill>
                <a:ea typeface="Osaka" pitchFamily="-111" charset="-128"/>
              </a:rPr>
              <a:t>ključni rizici</a:t>
            </a:r>
            <a:r>
              <a:rPr lang="sr-Latn-RS" altLang="sr-Latn-RS" sz="1300" u="none" dirty="0" smtClean="0">
                <a:solidFill>
                  <a:srgbClr val="1D5B85"/>
                </a:solidFill>
                <a:ea typeface="Osaka" pitchFamily="-111" charset="-128"/>
              </a:rPr>
              <a:t>, </a:t>
            </a:r>
            <a:r>
              <a:rPr lang="sr-Latn-RS" altLang="sr-Latn-RS" sz="1300" b="1" u="none" dirty="0" smtClean="0">
                <a:solidFill>
                  <a:srgbClr val="1D5B85"/>
                </a:solidFill>
                <a:ea typeface="Osaka" pitchFamily="-111" charset="-128"/>
              </a:rPr>
              <a:t>strategije</a:t>
            </a:r>
            <a:r>
              <a:rPr lang="sr-Latn-RS" altLang="sr-Latn-RS" sz="1300" u="none" dirty="0" smtClean="0">
                <a:solidFill>
                  <a:srgbClr val="1D5B85"/>
                </a:solidFill>
                <a:ea typeface="Osaka" pitchFamily="-111" charset="-128"/>
              </a:rPr>
              <a:t> mitigacije, potrebne </a:t>
            </a:r>
            <a:r>
              <a:rPr lang="sr-Latn-RS" altLang="sr-Latn-RS" sz="1300" b="1" u="none" dirty="0" smtClean="0">
                <a:solidFill>
                  <a:srgbClr val="1D5B85"/>
                </a:solidFill>
                <a:ea typeface="Osaka" pitchFamily="-111" charset="-128"/>
              </a:rPr>
              <a:t>kontrole </a:t>
            </a:r>
            <a:r>
              <a:rPr lang="sr-Latn-RS" altLang="sr-Latn-RS" sz="1300" u="none" dirty="0" smtClean="0">
                <a:solidFill>
                  <a:srgbClr val="1D5B85"/>
                </a:solidFill>
                <a:ea typeface="Osaka" pitchFamily="-111" charset="-128"/>
              </a:rPr>
              <a:t>i </a:t>
            </a:r>
            <a:r>
              <a:rPr lang="sr-Latn-RS" altLang="sr-Latn-RS" sz="1300" b="1" u="none" dirty="0" smtClean="0">
                <a:solidFill>
                  <a:srgbClr val="1D5B85"/>
                </a:solidFill>
                <a:ea typeface="Osaka" pitchFamily="-111" charset="-128"/>
              </a:rPr>
              <a:t>akcije</a:t>
            </a:r>
            <a:r>
              <a:rPr lang="sr-Latn-RS" altLang="sr-Latn-RS" sz="1300" u="none" dirty="0" smtClean="0">
                <a:solidFill>
                  <a:srgbClr val="1D5B85"/>
                </a:solidFill>
                <a:ea typeface="Osaka" pitchFamily="-111" charset="-128"/>
              </a:rPr>
              <a:t> u cilju smanjenja izloženosti u budućnosti</a:t>
            </a:r>
            <a:endParaRPr lang="en-US" altLang="sr-Latn-RS" sz="1300" u="none" dirty="0">
              <a:solidFill>
                <a:srgbClr val="1D5B85"/>
              </a:solidFill>
              <a:ea typeface="Osaka" pitchFamily="-111" charset="-128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sr-Latn-RS" sz="1300" u="none" dirty="0">
                <a:solidFill>
                  <a:srgbClr val="1D5B85"/>
                </a:solidFill>
                <a:ea typeface="Osaka" pitchFamily="-111" charset="-128"/>
              </a:rPr>
              <a:t> </a:t>
            </a:r>
            <a:r>
              <a:rPr lang="sr-Latn-RS" altLang="sr-Latn-RS" sz="1300" u="none" dirty="0" smtClean="0">
                <a:solidFill>
                  <a:srgbClr val="1D5B85"/>
                </a:solidFill>
                <a:ea typeface="Osaka" pitchFamily="-111" charset="-128"/>
              </a:rPr>
              <a:t>procena </a:t>
            </a:r>
            <a:r>
              <a:rPr lang="sr-Latn-RS" altLang="sr-Latn-RS" sz="1300" b="1" u="none" dirty="0" smtClean="0">
                <a:solidFill>
                  <a:srgbClr val="1D5B85"/>
                </a:solidFill>
                <a:ea typeface="Osaka" pitchFamily="-111" charset="-128"/>
              </a:rPr>
              <a:t>izloženosti</a:t>
            </a:r>
            <a:r>
              <a:rPr lang="sr-Latn-RS" altLang="sr-Latn-RS" sz="1300" u="none" dirty="0" smtClean="0">
                <a:solidFill>
                  <a:srgbClr val="1D5B85"/>
                </a:solidFill>
                <a:ea typeface="Osaka" pitchFamily="-111" charset="-128"/>
              </a:rPr>
              <a:t> faktorima operativnog rizika, naročito </a:t>
            </a:r>
            <a:r>
              <a:rPr lang="sr-Latn-RS" altLang="sr-Latn-RS" sz="1300" b="1" u="none" dirty="0" smtClean="0">
                <a:solidFill>
                  <a:srgbClr val="1D5B85"/>
                </a:solidFill>
                <a:ea typeface="Osaka" pitchFamily="-111" charset="-128"/>
              </a:rPr>
              <a:t>u zoni ekstremnih scenarija</a:t>
            </a:r>
            <a:endParaRPr lang="en-US" altLang="sr-Latn-RS" sz="1300" b="1" u="none" dirty="0">
              <a:solidFill>
                <a:srgbClr val="1D5B85"/>
              </a:solidFill>
              <a:ea typeface="Osaka" pitchFamily="-111" charset="-128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3810000" y="1943100"/>
            <a:ext cx="2952750" cy="2519363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80" tIns="48340" rIns="96680" bIns="48340" anchor="ctr"/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22663" y="2122488"/>
            <a:ext cx="1408112" cy="755650"/>
          </a:xfrm>
          <a:prstGeom prst="rect">
            <a:avLst/>
          </a:prstGeom>
          <a:solidFill>
            <a:srgbClr val="F8F8F8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680075" y="2122488"/>
            <a:ext cx="1446213" cy="755650"/>
          </a:xfrm>
          <a:prstGeom prst="rect">
            <a:avLst/>
          </a:prstGeom>
          <a:solidFill>
            <a:srgbClr val="F8F8F8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524250" y="3538538"/>
            <a:ext cx="1408113" cy="755650"/>
          </a:xfrm>
          <a:prstGeom prst="rect">
            <a:avLst/>
          </a:prstGeom>
          <a:solidFill>
            <a:srgbClr val="E6E6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24263" y="3595688"/>
            <a:ext cx="1208087" cy="65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80" tIns="48340" rIns="96680" bIns="48340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sr-Latn-RS" sz="1800" b="1" u="none" dirty="0">
                <a:solidFill>
                  <a:srgbClr val="A50021"/>
                </a:solidFill>
                <a:ea typeface="Osaka" pitchFamily="-111" charset="-128"/>
              </a:rPr>
              <a:t>Scenario </a:t>
            </a:r>
            <a:r>
              <a:rPr lang="en-GB" altLang="sr-Latn-RS" sz="1800" b="1" u="none" dirty="0" err="1">
                <a:solidFill>
                  <a:srgbClr val="A50021"/>
                </a:solidFill>
                <a:ea typeface="Osaka" pitchFamily="-111" charset="-128"/>
              </a:rPr>
              <a:t>analiza</a:t>
            </a:r>
            <a:endParaRPr lang="en-GB" altLang="sr-Latn-RS" sz="1800" b="1" u="none" dirty="0">
              <a:solidFill>
                <a:srgbClr val="A50021"/>
              </a:solidFill>
              <a:ea typeface="Osaka" pitchFamily="-111" charset="-12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624263" y="2208213"/>
            <a:ext cx="1208087" cy="59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80" tIns="48340" rIns="96680" bIns="48340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Latn-RS" altLang="sr-Latn-RS" sz="1600" b="1" u="none" dirty="0" smtClean="0">
                <a:solidFill>
                  <a:srgbClr val="C0C0C0"/>
                </a:solidFill>
                <a:ea typeface="Osaka" pitchFamily="-111" charset="-128"/>
              </a:rPr>
              <a:t>Interni podaci</a:t>
            </a:r>
            <a:endParaRPr lang="en-GB" altLang="sr-Latn-RS" sz="1600" b="1" u="none" dirty="0">
              <a:solidFill>
                <a:srgbClr val="C0C0C0"/>
              </a:solidFill>
              <a:ea typeface="Osaka" pitchFamily="-111" charset="-128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077826" y="2979738"/>
            <a:ext cx="2426629" cy="37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80" tIns="48340" rIns="96680" bIns="48340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730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56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331913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7145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1717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6289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0861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543300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r-Latn-RS" altLang="sr-Latn-RS" sz="1800" b="1" u="none" dirty="0" smtClean="0">
                <a:solidFill>
                  <a:schemeClr val="tx2"/>
                </a:solidFill>
                <a:ea typeface="Osaka" pitchFamily="-111" charset="-128"/>
              </a:rPr>
              <a:t>Kvantitativni zahtevi</a:t>
            </a:r>
            <a:endParaRPr lang="en-GB" altLang="sr-Latn-RS" sz="1800" b="1" u="none" dirty="0">
              <a:solidFill>
                <a:schemeClr val="tx2"/>
              </a:solidFill>
              <a:ea typeface="Osaka" pitchFamily="-111" charset="-128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799138" y="2208213"/>
            <a:ext cx="1208087" cy="59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80" tIns="48340" rIns="96680" bIns="48340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Latn-RS" altLang="sr-Latn-RS" sz="1600" b="1" u="none" dirty="0" smtClean="0">
                <a:solidFill>
                  <a:srgbClr val="C0C0C0"/>
                </a:solidFill>
                <a:ea typeface="Osaka" pitchFamily="-111" charset="-128"/>
              </a:rPr>
              <a:t>Eksterni podaci</a:t>
            </a:r>
            <a:endParaRPr lang="en-GB" altLang="sr-Latn-RS" sz="1600" b="1" u="none" dirty="0">
              <a:solidFill>
                <a:srgbClr val="C0C0C0"/>
              </a:solidFill>
              <a:ea typeface="Osaka" pitchFamily="-111" charset="-128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03316" y="2364901"/>
            <a:ext cx="3129690" cy="81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20000"/>
              </a:spcBef>
            </a:pPr>
            <a:r>
              <a:rPr lang="sr-Latn-RS" altLang="sr-Latn-RS" sz="1300" u="none" dirty="0" smtClean="0">
                <a:solidFill>
                  <a:srgbClr val="1D5B85"/>
                </a:solidFill>
                <a:ea typeface="Osaka" pitchFamily="-111" charset="-128"/>
              </a:rPr>
              <a:t>Scenario je zamišljeni razvoj rizičnih događaja </a:t>
            </a:r>
            <a:r>
              <a:rPr lang="en-US" altLang="sr-Latn-RS" sz="1300" u="none" dirty="0" smtClean="0">
                <a:solidFill>
                  <a:srgbClr val="1D5B85"/>
                </a:solidFill>
                <a:ea typeface="Osaka" pitchFamily="-111" charset="-128"/>
              </a:rPr>
              <a:t>(</a:t>
            </a:r>
            <a:r>
              <a:rPr lang="sr-Latn-RS" altLang="sr-Latn-RS" sz="1300" u="none" dirty="0" smtClean="0">
                <a:solidFill>
                  <a:srgbClr val="1D5B85"/>
                </a:solidFill>
                <a:ea typeface="Osaka" pitchFamily="-111" charset="-128"/>
              </a:rPr>
              <a:t>interno i eksterno izazvanih</a:t>
            </a:r>
            <a:r>
              <a:rPr lang="en-US" altLang="sr-Latn-RS" sz="1300" u="none" dirty="0" smtClean="0">
                <a:solidFill>
                  <a:srgbClr val="1D5B85"/>
                </a:solidFill>
                <a:ea typeface="Osaka" pitchFamily="-111" charset="-128"/>
              </a:rPr>
              <a:t>). </a:t>
            </a:r>
            <a:r>
              <a:rPr lang="sr-Latn-RS" altLang="sr-Latn-RS" sz="1300" u="none" dirty="0" smtClean="0">
                <a:solidFill>
                  <a:srgbClr val="1D5B85"/>
                </a:solidFill>
                <a:ea typeface="Osaka" pitchFamily="-111" charset="-128"/>
              </a:rPr>
              <a:t>Ciljevi analize su</a:t>
            </a:r>
            <a:r>
              <a:rPr lang="en-US" altLang="sr-Latn-RS" sz="1300" u="none" dirty="0" smtClean="0">
                <a:ea typeface="Osaka" pitchFamily="-111" charset="-128"/>
              </a:rPr>
              <a:t>:</a:t>
            </a:r>
            <a:endParaRPr lang="en-US" altLang="sr-Latn-RS" sz="1300" u="none" dirty="0">
              <a:ea typeface="Osaka" pitchFamily="-111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651500" y="3517900"/>
            <a:ext cx="1406525" cy="795338"/>
          </a:xfrm>
          <a:prstGeom prst="rect">
            <a:avLst/>
          </a:prstGeom>
          <a:solidFill>
            <a:srgbClr val="E6E6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r-Latn-RS" alt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757863" y="3595688"/>
            <a:ext cx="1290637" cy="65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80" tIns="48340" rIns="96680" bIns="48340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sr-Latn-RS" sz="1800" b="1" u="none" dirty="0" err="1">
                <a:solidFill>
                  <a:srgbClr val="A50021"/>
                </a:solidFill>
                <a:ea typeface="Osaka" pitchFamily="-111" charset="-128"/>
              </a:rPr>
              <a:t>Indikatori</a:t>
            </a:r>
            <a:r>
              <a:rPr lang="en-GB" altLang="sr-Latn-RS" sz="1800" b="1" u="none" dirty="0">
                <a:solidFill>
                  <a:srgbClr val="A50021"/>
                </a:solidFill>
                <a:ea typeface="Osaka" pitchFamily="-111" charset="-128"/>
              </a:rPr>
              <a:t> </a:t>
            </a:r>
            <a:r>
              <a:rPr lang="en-GB" altLang="sr-Latn-RS" sz="1800" b="1" u="none" dirty="0" err="1">
                <a:solidFill>
                  <a:srgbClr val="A50021"/>
                </a:solidFill>
                <a:ea typeface="Osaka" pitchFamily="-111" charset="-128"/>
              </a:rPr>
              <a:t>rizika</a:t>
            </a:r>
            <a:endParaRPr lang="en-GB" altLang="sr-Latn-RS" sz="1800" b="1" u="none" dirty="0">
              <a:solidFill>
                <a:srgbClr val="A50021"/>
              </a:solidFill>
              <a:ea typeface="Osaka" pitchFamily="-111" charset="-128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232651" y="2412707"/>
            <a:ext cx="1800225" cy="201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80" tIns="48340" rIns="96680" bIns="48340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bg2"/>
              </a:buClr>
              <a:buSzPct val="150000"/>
              <a:buFont typeface="Wingdings" panose="05000000000000000000" pitchFamily="2" charset="2"/>
              <a:buNone/>
            </a:pPr>
            <a:r>
              <a:rPr lang="sr-Latn-RS" altLang="sr-Latn-RS" sz="1300" u="none" dirty="0" smtClean="0">
                <a:solidFill>
                  <a:schemeClr val="tx2"/>
                </a:solidFill>
                <a:ea typeface="Osaka" pitchFamily="-111" charset="-128"/>
              </a:rPr>
              <a:t>Indikatori rizika su kvantitativni </a:t>
            </a:r>
            <a:r>
              <a:rPr lang="sr-Latn-RS" altLang="sr-Latn-RS" sz="1300" b="1" u="none" dirty="0" smtClean="0">
                <a:solidFill>
                  <a:schemeClr val="tx2"/>
                </a:solidFill>
                <a:ea typeface="Osaka" pitchFamily="-111" charset="-128"/>
              </a:rPr>
              <a:t>pokazatelji </a:t>
            </a:r>
            <a:r>
              <a:rPr lang="sr-Latn-RS" altLang="sr-Latn-RS" sz="1300" u="none" dirty="0" smtClean="0">
                <a:solidFill>
                  <a:schemeClr val="tx2"/>
                </a:solidFill>
                <a:ea typeface="Osaka" pitchFamily="-111" charset="-128"/>
              </a:rPr>
              <a:t>koji </a:t>
            </a:r>
            <a:r>
              <a:rPr lang="sr-Latn-RS" altLang="sr-Latn-RS" sz="1300" u="none" dirty="0" smtClean="0">
                <a:solidFill>
                  <a:schemeClr val="tx2"/>
                </a:solidFill>
                <a:ea typeface="Osaka" pitchFamily="-111" charset="-128"/>
              </a:rPr>
              <a:t>re</a:t>
            </a:r>
            <a:r>
              <a:rPr lang="en-US" altLang="sr-Latn-RS" sz="1300" u="none" dirty="0" smtClean="0">
                <a:solidFill>
                  <a:schemeClr val="tx2"/>
                </a:solidFill>
                <a:ea typeface="Osaka" pitchFamily="-111" charset="-128"/>
              </a:rPr>
              <a:t>f</a:t>
            </a:r>
            <a:r>
              <a:rPr lang="sr-Latn-RS" altLang="sr-Latn-RS" sz="1300" u="none" dirty="0" smtClean="0">
                <a:solidFill>
                  <a:schemeClr val="tx2"/>
                </a:solidFill>
                <a:ea typeface="Osaka" pitchFamily="-111" charset="-128"/>
              </a:rPr>
              <a:t>lektuju </a:t>
            </a:r>
            <a:r>
              <a:rPr lang="sr-Latn-RS" altLang="sr-Latn-RS" sz="1300" b="1" u="none" dirty="0" smtClean="0">
                <a:solidFill>
                  <a:schemeClr val="tx2"/>
                </a:solidFill>
                <a:ea typeface="Osaka" pitchFamily="-111" charset="-128"/>
              </a:rPr>
              <a:t>kretanje izloženosti </a:t>
            </a:r>
            <a:r>
              <a:rPr lang="sr-Latn-RS" altLang="sr-Latn-RS" sz="1300" u="none" dirty="0" smtClean="0">
                <a:solidFill>
                  <a:schemeClr val="tx2"/>
                </a:solidFill>
                <a:ea typeface="Osaka" pitchFamily="-111" charset="-128"/>
              </a:rPr>
              <a:t>operativnom riziku određenih proizvoda ili procesa</a:t>
            </a:r>
            <a:endParaRPr lang="en-US" altLang="sr-Latn-RS" sz="1300" u="none" dirty="0">
              <a:solidFill>
                <a:schemeClr val="tx2"/>
              </a:solidFill>
              <a:ea typeface="Osaka" pitchFamily="-111" charset="-128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45925" y="1168163"/>
            <a:ext cx="8531981" cy="100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sr-Latn-RS" altLang="sr-Latn-RS" sz="1800" u="none" dirty="0" smtClean="0">
                <a:solidFill>
                  <a:srgbClr val="1D5B85"/>
                </a:solidFill>
                <a:ea typeface="Osaka" pitchFamily="-111" charset="-128"/>
              </a:rPr>
              <a:t>Scenario analiza i indikatori rizika su analize koje baziraju na pretpostavkama i predviđanju</a:t>
            </a:r>
            <a:r>
              <a:rPr lang="en-US" altLang="sr-Latn-RS" sz="1800" u="none" dirty="0" smtClean="0">
                <a:solidFill>
                  <a:srgbClr val="1D5B85"/>
                </a:solidFill>
                <a:ea typeface="Osaka" pitchFamily="-111" charset="-128"/>
              </a:rPr>
              <a:t> </a:t>
            </a:r>
            <a:r>
              <a:rPr lang="sr-Latn-RS" altLang="sr-Latn-RS" sz="1800" u="none" dirty="0" smtClean="0">
                <a:solidFill>
                  <a:srgbClr val="1D5B85"/>
                </a:solidFill>
                <a:ea typeface="Osaka" pitchFamily="-111" charset="-128"/>
              </a:rPr>
              <a:t>(</a:t>
            </a:r>
            <a:r>
              <a:rPr lang="en-US" altLang="sr-Latn-RS" sz="1800" b="1" u="none" dirty="0" smtClean="0">
                <a:solidFill>
                  <a:srgbClr val="1D5B85"/>
                </a:solidFill>
                <a:ea typeface="Osaka" pitchFamily="-111" charset="-128"/>
              </a:rPr>
              <a:t>forward looking</a:t>
            </a:r>
            <a:r>
              <a:rPr lang="sr-Latn-RS" altLang="sr-Latn-RS" sz="1800" b="1" u="none" dirty="0" smtClean="0">
                <a:solidFill>
                  <a:srgbClr val="1D5B85"/>
                </a:solidFill>
                <a:ea typeface="Osaka" pitchFamily="-111" charset="-128"/>
              </a:rPr>
              <a:t>)</a:t>
            </a:r>
            <a:r>
              <a:rPr lang="en-US" altLang="sr-Latn-RS" sz="1800" u="none" dirty="0" smtClean="0">
                <a:solidFill>
                  <a:srgbClr val="1D5B85"/>
                </a:solidFill>
                <a:ea typeface="Osaka" pitchFamily="-111" charset="-128"/>
              </a:rPr>
              <a:t> </a:t>
            </a:r>
            <a:r>
              <a:rPr lang="sr-Latn-RS" altLang="sr-Latn-RS" sz="1800" u="none" dirty="0" smtClean="0">
                <a:solidFill>
                  <a:srgbClr val="1D5B85"/>
                </a:solidFill>
                <a:ea typeface="Osaka" pitchFamily="-111" charset="-128"/>
              </a:rPr>
              <a:t>u cilju boljeg razumevanja profila rizičnosti institucije</a:t>
            </a:r>
            <a:r>
              <a:rPr lang="en-US" altLang="sr-Latn-RS" sz="1800" u="none" dirty="0" smtClean="0">
                <a:solidFill>
                  <a:srgbClr val="1D5B85"/>
                </a:solidFill>
                <a:ea typeface="Osaka" pitchFamily="-111" charset="-128"/>
              </a:rPr>
              <a:t> </a:t>
            </a:r>
            <a:endParaRPr lang="en-US" altLang="sr-Latn-RS" sz="1800" u="none" dirty="0">
              <a:solidFill>
                <a:srgbClr val="1D5B85"/>
              </a:solidFill>
              <a:ea typeface="Osaka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996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1D5B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</a:t>
            </a:r>
            <a:r>
              <a:rPr lang="sr-Latn-RS" sz="2400" b="1" dirty="0" smtClean="0">
                <a:solidFill>
                  <a:srgbClr val="1D5B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MODELI</a:t>
            </a:r>
            <a:endParaRPr lang="en-GB" altLang="sr-Latn-RS" sz="2400" b="1" dirty="0">
              <a:solidFill>
                <a:srgbClr val="1D5B85"/>
              </a:solidFill>
              <a:ea typeface="Osaka" pitchFamily="-111" charset="-128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993357" y="4146778"/>
            <a:ext cx="2044700" cy="542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Roboto Condensed Regular"/>
                <a:ea typeface="+mn-ea"/>
                <a:cs typeface="Roboto Condensed Regular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Roboto Condensed Regular"/>
                <a:ea typeface="+mn-ea"/>
                <a:cs typeface="Roboto Condensed Regular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Roboto Condensed Regular"/>
                <a:ea typeface="+mn-ea"/>
                <a:cs typeface="Roboto Condensed Regular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oboto Condensed Regular"/>
                <a:ea typeface="+mn-ea"/>
                <a:cs typeface="Roboto Condensed Regular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oboto Condensed Regular"/>
                <a:ea typeface="+mn-ea"/>
                <a:cs typeface="Roboto Condensed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Wingdings" panose="05000000000000000000" pitchFamily="2" charset="2"/>
              <a:buNone/>
            </a:pPr>
            <a:r>
              <a:rPr lang="en-GB" altLang="sr-Latn-RS" sz="1200" dirty="0" smtClean="0">
                <a:solidFill>
                  <a:srgbClr val="1D5B85"/>
                </a:solidFill>
              </a:rPr>
              <a:t>SBA </a:t>
            </a:r>
            <a:r>
              <a:rPr lang="sr-Latn-RS" altLang="sr-Latn-RS" sz="1200" dirty="0" smtClean="0">
                <a:solidFill>
                  <a:srgbClr val="1D5B85"/>
                </a:solidFill>
              </a:rPr>
              <a:t>počiva na ekspertskom mišljenju</a:t>
            </a:r>
            <a:endParaRPr lang="en-GB" altLang="sr-Latn-RS" sz="1200" dirty="0" smtClean="0">
              <a:solidFill>
                <a:srgbClr val="1D5B85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1" y="1149350"/>
            <a:ext cx="8341894" cy="651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61" tIns="48331" rIns="96661" bIns="48331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826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667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buFont typeface="Webdings" panose="05030102010509060703" pitchFamily="18" charset="2"/>
              <a:buNone/>
            </a:pPr>
            <a:r>
              <a:rPr lang="sr-Latn-RS" altLang="sr-Latn-RS" sz="1800" u="none" dirty="0" smtClean="0">
                <a:solidFill>
                  <a:srgbClr val="1D5B85"/>
                </a:solidFill>
                <a:ea typeface="Osaka" pitchFamily="-111" charset="-128"/>
              </a:rPr>
              <a:t>Najčešće korišćene klase AMA modela su </a:t>
            </a:r>
            <a:r>
              <a:rPr lang="sr-Latn-RS" altLang="sr-Latn-RS" sz="1800" b="1" u="none" dirty="0" smtClean="0">
                <a:solidFill>
                  <a:srgbClr val="1D5B85"/>
                </a:solidFill>
                <a:ea typeface="Osaka" pitchFamily="-111" charset="-128"/>
              </a:rPr>
              <a:t>raspodela verovatnoće gubitka </a:t>
            </a:r>
            <a:r>
              <a:rPr lang="sr-Latn-RS" altLang="sr-Latn-RS" sz="1800" u="none" dirty="0" smtClean="0">
                <a:solidFill>
                  <a:srgbClr val="1D5B85"/>
                </a:solidFill>
                <a:ea typeface="Osaka" pitchFamily="-111" charset="-128"/>
              </a:rPr>
              <a:t>(</a:t>
            </a:r>
            <a:r>
              <a:rPr lang="en-US" altLang="sr-Latn-RS" sz="1800" i="1" u="none" dirty="0" smtClean="0">
                <a:solidFill>
                  <a:srgbClr val="1D5B85"/>
                </a:solidFill>
                <a:ea typeface="Osaka" pitchFamily="-111" charset="-128"/>
              </a:rPr>
              <a:t>Loss Distribution Approach</a:t>
            </a:r>
            <a:r>
              <a:rPr lang="sr-Latn-RS" altLang="sr-Latn-RS" sz="1800" dirty="0">
                <a:solidFill>
                  <a:srgbClr val="1D5B85"/>
                </a:solidFill>
                <a:ea typeface="Osaka" pitchFamily="-111" charset="-128"/>
              </a:rPr>
              <a:t>)</a:t>
            </a:r>
            <a:r>
              <a:rPr lang="en-US" altLang="sr-Latn-RS" sz="1800" u="none" dirty="0" smtClean="0">
                <a:solidFill>
                  <a:srgbClr val="1D5B85"/>
                </a:solidFill>
                <a:ea typeface="Osaka" pitchFamily="-111" charset="-128"/>
              </a:rPr>
              <a:t> </a:t>
            </a:r>
            <a:r>
              <a:rPr lang="sr-Latn-RS" altLang="sr-Latn-RS" sz="1800" u="none" dirty="0" smtClean="0">
                <a:solidFill>
                  <a:srgbClr val="1D5B85"/>
                </a:solidFill>
                <a:ea typeface="Osaka" pitchFamily="-111" charset="-128"/>
              </a:rPr>
              <a:t>i </a:t>
            </a:r>
            <a:r>
              <a:rPr lang="sr-Latn-RS" altLang="sr-Latn-RS" sz="1800" b="1" u="none" dirty="0" smtClean="0">
                <a:solidFill>
                  <a:srgbClr val="1D5B85"/>
                </a:solidFill>
                <a:ea typeface="Osaka" pitchFamily="-111" charset="-128"/>
              </a:rPr>
              <a:t>scenario pristup </a:t>
            </a:r>
            <a:r>
              <a:rPr lang="sr-Latn-RS" altLang="sr-Latn-RS" sz="1800" u="none" dirty="0" smtClean="0">
                <a:solidFill>
                  <a:srgbClr val="1D5B85"/>
                </a:solidFill>
                <a:ea typeface="Osaka" pitchFamily="-111" charset="-128"/>
              </a:rPr>
              <a:t>(</a:t>
            </a:r>
            <a:r>
              <a:rPr lang="en-US" altLang="sr-Latn-RS" sz="1800" i="1" u="none" dirty="0" smtClean="0">
                <a:solidFill>
                  <a:srgbClr val="1D5B85"/>
                </a:solidFill>
                <a:ea typeface="Osaka" pitchFamily="-111" charset="-128"/>
              </a:rPr>
              <a:t>Scenario </a:t>
            </a:r>
            <a:r>
              <a:rPr lang="en-US" altLang="sr-Latn-RS" sz="1800" i="1" u="none" dirty="0">
                <a:solidFill>
                  <a:srgbClr val="1D5B85"/>
                </a:solidFill>
                <a:ea typeface="Osaka" pitchFamily="-111" charset="-128"/>
              </a:rPr>
              <a:t>Based </a:t>
            </a:r>
            <a:r>
              <a:rPr lang="en-US" altLang="sr-Latn-RS" sz="1800" i="1" u="none" dirty="0" smtClean="0">
                <a:solidFill>
                  <a:srgbClr val="1D5B85"/>
                </a:solidFill>
                <a:ea typeface="Osaka" pitchFamily="-111" charset="-128"/>
              </a:rPr>
              <a:t>Approach</a:t>
            </a:r>
            <a:r>
              <a:rPr lang="sr-Latn-RS" altLang="sr-Latn-RS" sz="1800" u="none" dirty="0" smtClean="0">
                <a:solidFill>
                  <a:srgbClr val="1D5B85"/>
                </a:solidFill>
                <a:ea typeface="Osaka" pitchFamily="-111" charset="-128"/>
              </a:rPr>
              <a:t>)</a:t>
            </a:r>
            <a:endParaRPr lang="en-US" altLang="sr-Latn-RS" sz="1800" u="none" dirty="0">
              <a:solidFill>
                <a:srgbClr val="1D5B85"/>
              </a:solidFill>
              <a:ea typeface="Osaka" pitchFamily="-111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3207" y="4149196"/>
            <a:ext cx="2247900" cy="4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61" tIns="48331" rIns="96661" bIns="48331">
            <a:spAutoFit/>
          </a:bodyPr>
          <a:lstStyle>
            <a:lvl1pPr marL="190500" indent="-190500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82600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667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sr-Latn-RS" b="1" u="none" dirty="0">
                <a:solidFill>
                  <a:srgbClr val="1D5B85"/>
                </a:solidFill>
                <a:ea typeface="Osaka" pitchFamily="-111" charset="-128"/>
              </a:rPr>
              <a:t>Scenario based approach - SBA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3207" y="2745122"/>
            <a:ext cx="2200275" cy="4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61" tIns="48331" rIns="96661" bIns="48331">
            <a:spAutoFit/>
          </a:bodyPr>
          <a:lstStyle>
            <a:lvl1pPr marL="190500" indent="-190500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82600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667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sr-Latn-RS" b="1" u="none" dirty="0">
                <a:solidFill>
                  <a:srgbClr val="1D5B85"/>
                </a:solidFill>
                <a:ea typeface="Osaka" pitchFamily="-111" charset="-128"/>
              </a:rPr>
              <a:t>Loss Distribution Approach - LDA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71132" y="2695439"/>
            <a:ext cx="2111375" cy="836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61" tIns="48331" rIns="96661" bIns="48331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826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667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Webdings" panose="05030102010509060703" pitchFamily="18" charset="2"/>
              <a:buNone/>
            </a:pPr>
            <a:r>
              <a:rPr lang="en-GB" altLang="sr-Latn-RS" u="none" dirty="0">
                <a:solidFill>
                  <a:srgbClr val="1D5B85"/>
                </a:solidFill>
                <a:ea typeface="Osaka" pitchFamily="-111" charset="-128"/>
              </a:rPr>
              <a:t>LDA </a:t>
            </a:r>
            <a:r>
              <a:rPr lang="sr-Latn-RS" altLang="sr-Latn-RS" dirty="0" smtClean="0">
                <a:solidFill>
                  <a:srgbClr val="1D5B85"/>
                </a:solidFill>
                <a:ea typeface="Osaka" pitchFamily="-111" charset="-128"/>
              </a:rPr>
              <a:t>počiva na oceni raspodele verovatnoće gubitka na bazi istorijskih podataka</a:t>
            </a:r>
            <a:r>
              <a:rPr lang="en-GB" altLang="sr-Latn-RS" dirty="0" smtClean="0">
                <a:solidFill>
                  <a:srgbClr val="1D5B85"/>
                </a:solidFill>
                <a:ea typeface="Osaka" pitchFamily="-111" charset="-128"/>
              </a:rPr>
              <a:t> </a:t>
            </a:r>
            <a:endParaRPr lang="en-GB" altLang="sr-Latn-RS" dirty="0">
              <a:solidFill>
                <a:srgbClr val="1D5B85"/>
              </a:solidFill>
              <a:ea typeface="Osaka" pitchFamily="-111" charset="-128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996282" y="2508584"/>
            <a:ext cx="172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solidFill>
                <a:srgbClr val="1D5B85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96282" y="2176797"/>
            <a:ext cx="602373" cy="266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61" tIns="48331" rIns="96661" bIns="48331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826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667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Latn-RS" altLang="sr-Latn-RS" sz="1100" b="1" u="none" dirty="0" smtClean="0">
                <a:solidFill>
                  <a:srgbClr val="1D5B85"/>
                </a:solidFill>
                <a:ea typeface="Osaka" pitchFamily="-111" charset="-128"/>
              </a:rPr>
              <a:t>Model</a:t>
            </a:r>
            <a:endParaRPr lang="en-GB" altLang="sr-Latn-RS" sz="1100" b="1" u="none" dirty="0">
              <a:solidFill>
                <a:srgbClr val="1D5B85"/>
              </a:solidFill>
              <a:ea typeface="Osaka" pitchFamily="-111" charset="-128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947320" y="2508584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solidFill>
                <a:srgbClr val="1D5B85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969545" y="2179972"/>
            <a:ext cx="704965" cy="266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61" tIns="48331" rIns="96661" bIns="48331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826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667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Latn-RS" altLang="sr-Latn-RS" sz="1100" b="1" dirty="0">
                <a:solidFill>
                  <a:srgbClr val="1D5B85"/>
                </a:solidFill>
                <a:ea typeface="Osaka" pitchFamily="-111" charset="-128"/>
              </a:rPr>
              <a:t>S</a:t>
            </a:r>
            <a:r>
              <a:rPr lang="sr-Latn-RS" altLang="sr-Latn-RS" sz="1100" b="1" dirty="0" smtClean="0">
                <a:solidFill>
                  <a:srgbClr val="1D5B85"/>
                </a:solidFill>
                <a:ea typeface="Osaka" pitchFamily="-111" charset="-128"/>
              </a:rPr>
              <a:t>uština</a:t>
            </a:r>
            <a:endParaRPr lang="en-GB" altLang="sr-Latn-RS" sz="1100" b="1" u="none" dirty="0">
              <a:solidFill>
                <a:srgbClr val="1D5B85"/>
              </a:solidFill>
              <a:ea typeface="Osaka" pitchFamily="-111" charset="-128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358732" y="2508584"/>
            <a:ext cx="320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solidFill>
                <a:srgbClr val="1D5B85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417470" y="2179972"/>
            <a:ext cx="1126555" cy="266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61" tIns="48331" rIns="96661" bIns="48331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826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667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r-Latn-RS" altLang="sr-Latn-RS" sz="1100" b="1" u="none" dirty="0" smtClean="0">
                <a:solidFill>
                  <a:srgbClr val="1D5B85"/>
                </a:solidFill>
                <a:ea typeface="Osaka" pitchFamily="-111" charset="-128"/>
              </a:rPr>
              <a:t>Karakteristike</a:t>
            </a:r>
            <a:endParaRPr lang="en-GB" altLang="sr-Latn-RS" sz="1100" b="1" u="none" dirty="0">
              <a:solidFill>
                <a:srgbClr val="1D5B85"/>
              </a:solidFill>
              <a:ea typeface="Osaka" pitchFamily="-111" charset="-128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287295" y="2609658"/>
            <a:ext cx="3960812" cy="1744662"/>
          </a:xfrm>
          <a:prstGeom prst="rect">
            <a:avLst/>
          </a:prstGeom>
          <a:noFill/>
          <a:ln>
            <a:noFill/>
          </a:ln>
        </p:spPr>
        <p:txBody>
          <a:bodyPr lIns="96653" tIns="48326" rIns="96653" bIns="48326"/>
          <a:lstStyle>
            <a:lvl1pPr marL="180975" indent="-180975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9138" indent="-269875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9988" indent="-269875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0838" indent="-271463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65350" indent="-269875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22550" indent="-2698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79750" indent="-2698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36950" indent="-2698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94150" indent="-2698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altLang="sr-Latn-RS" u="none" dirty="0" err="1" smtClean="0">
                <a:solidFill>
                  <a:srgbClr val="1D5B85"/>
                </a:solidFill>
              </a:rPr>
              <a:t>Sp</a:t>
            </a:r>
            <a:r>
              <a:rPr lang="sr-Latn-RS" altLang="sr-Latn-RS" u="none" dirty="0" smtClean="0">
                <a:solidFill>
                  <a:srgbClr val="1D5B85"/>
                </a:solidFill>
              </a:rPr>
              <a:t>ecifičan set podataka</a:t>
            </a:r>
            <a:endParaRPr lang="en-GB" altLang="sr-Latn-RS" u="none" dirty="0">
              <a:solidFill>
                <a:srgbClr val="1D5B85"/>
              </a:solidFill>
            </a:endParaRPr>
          </a:p>
          <a:p>
            <a:pPr algn="just"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sr-Latn-RS" altLang="sr-Latn-RS" dirty="0" smtClean="0">
                <a:solidFill>
                  <a:srgbClr val="1D5B85"/>
                </a:solidFill>
              </a:rPr>
              <a:t>Granularnost mo</a:t>
            </a:r>
            <a:r>
              <a:rPr lang="en-GB" altLang="sr-Latn-RS" u="none" dirty="0" smtClean="0">
                <a:solidFill>
                  <a:srgbClr val="1D5B85"/>
                </a:solidFill>
              </a:rPr>
              <a:t>del</a:t>
            </a:r>
            <a:r>
              <a:rPr lang="sr-Latn-RS" altLang="sr-Latn-RS" u="none" dirty="0" smtClean="0">
                <a:solidFill>
                  <a:srgbClr val="1D5B85"/>
                </a:solidFill>
              </a:rPr>
              <a:t>a</a:t>
            </a:r>
            <a:endParaRPr lang="en-GB" altLang="sr-Latn-RS" u="none" dirty="0">
              <a:solidFill>
                <a:srgbClr val="1D5B85"/>
              </a:solidFill>
            </a:endParaRPr>
          </a:p>
          <a:p>
            <a:pPr algn="just"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sr-Latn-RS" altLang="sr-Latn-RS" u="none" dirty="0" smtClean="0">
                <a:solidFill>
                  <a:srgbClr val="1D5B85"/>
                </a:solidFill>
              </a:rPr>
              <a:t>Ocena distribucije frekvencija gubitka</a:t>
            </a:r>
          </a:p>
          <a:p>
            <a:pPr algn="just"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sr-Latn-RS" altLang="sr-Latn-RS" dirty="0" smtClean="0">
                <a:solidFill>
                  <a:srgbClr val="1D5B85"/>
                </a:solidFill>
              </a:rPr>
              <a:t>Agregiranje raspodela gubitaka za različite klase rizika</a:t>
            </a:r>
            <a:r>
              <a:rPr lang="en-GB" altLang="sr-Latn-RS" u="none" dirty="0" smtClean="0">
                <a:solidFill>
                  <a:srgbClr val="1D5B85"/>
                </a:solidFill>
              </a:rPr>
              <a:t> </a:t>
            </a:r>
            <a:endParaRPr lang="en-GB" altLang="sr-Latn-RS" u="none" dirty="0">
              <a:solidFill>
                <a:srgbClr val="1D5B85"/>
              </a:solidFill>
            </a:endParaRPr>
          </a:p>
          <a:p>
            <a:pPr algn="just"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sr-Latn-RS" altLang="sr-Latn-RS" dirty="0" smtClean="0">
                <a:solidFill>
                  <a:srgbClr val="1D5B85"/>
                </a:solidFill>
              </a:rPr>
              <a:t>Obračun kapitala pod rizikom</a:t>
            </a:r>
            <a:endParaRPr lang="en-GB" altLang="sr-Latn-RS" u="none" dirty="0">
              <a:solidFill>
                <a:srgbClr val="1D5B85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285379" y="4108450"/>
            <a:ext cx="3421062" cy="1606550"/>
          </a:xfrm>
          <a:prstGeom prst="rect">
            <a:avLst/>
          </a:prstGeom>
          <a:noFill/>
          <a:ln>
            <a:noFill/>
          </a:ln>
        </p:spPr>
        <p:txBody>
          <a:bodyPr lIns="96653" tIns="48326" rIns="96653" bIns="48326"/>
          <a:lstStyle>
            <a:lvl1pPr marL="180975" indent="-180975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9138" indent="-269875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9988" indent="-269875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0838" indent="-271463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65350" indent="-269875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22550" indent="-2698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79750" indent="-2698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36950" indent="-2698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94150" indent="-2698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sr-Latn-RS" altLang="sr-Latn-RS" dirty="0" smtClean="0">
                <a:solidFill>
                  <a:srgbClr val="1D5B85"/>
                </a:solidFill>
              </a:rPr>
              <a:t>Generisanje scenarija</a:t>
            </a:r>
          </a:p>
          <a:p>
            <a:pPr algn="just"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sr-Latn-RS" altLang="sr-Latn-RS" u="none" dirty="0" smtClean="0">
                <a:solidFill>
                  <a:srgbClr val="1D5B85"/>
                </a:solidFill>
              </a:rPr>
              <a:t>Analiza scenarija (uticaj rizika, verovatnoća)</a:t>
            </a:r>
            <a:endParaRPr lang="en-GB" altLang="sr-Latn-RS" u="none" dirty="0">
              <a:solidFill>
                <a:srgbClr val="1D5B85"/>
              </a:solidFill>
            </a:endParaRPr>
          </a:p>
          <a:p>
            <a:pPr algn="just"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sr-Latn-RS" altLang="sr-Latn-RS" dirty="0" smtClean="0">
                <a:solidFill>
                  <a:srgbClr val="1D5B85"/>
                </a:solidFill>
              </a:rPr>
              <a:t>Kontrola kvaliteta podataka</a:t>
            </a:r>
            <a:endParaRPr lang="en-GB" altLang="sr-Latn-RS" u="none" dirty="0">
              <a:solidFill>
                <a:srgbClr val="1D5B85"/>
              </a:solidFill>
            </a:endParaRPr>
          </a:p>
          <a:p>
            <a:pPr algn="just"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sr-Latn-RS" altLang="sr-Latn-RS" dirty="0" smtClean="0">
                <a:solidFill>
                  <a:srgbClr val="1D5B85"/>
                </a:solidFill>
              </a:rPr>
              <a:t>Ocena parametara</a:t>
            </a:r>
            <a:endParaRPr lang="en-GB" altLang="sr-Latn-RS" u="none" dirty="0">
              <a:solidFill>
                <a:srgbClr val="1D5B85"/>
              </a:solidFill>
            </a:endParaRPr>
          </a:p>
          <a:p>
            <a:pPr algn="just"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altLang="sr-Latn-RS" u="none" dirty="0" err="1" smtClean="0">
                <a:solidFill>
                  <a:srgbClr val="1D5B85"/>
                </a:solidFill>
              </a:rPr>
              <a:t>Paramet</a:t>
            </a:r>
            <a:r>
              <a:rPr lang="sr-Latn-RS" altLang="sr-Latn-RS" u="none" dirty="0" smtClean="0">
                <a:solidFill>
                  <a:srgbClr val="1D5B85"/>
                </a:solidFill>
              </a:rPr>
              <a:t>arizacija modela</a:t>
            </a:r>
          </a:p>
          <a:p>
            <a:pPr algn="just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sr-Latn-RS" altLang="sr-Latn-RS" dirty="0">
                <a:solidFill>
                  <a:srgbClr val="1D5B85"/>
                </a:solidFill>
              </a:rPr>
              <a:t>Obračun kapitala pod rizikom</a:t>
            </a:r>
            <a:endParaRPr lang="en-GB" altLang="sr-Latn-RS" dirty="0">
              <a:solidFill>
                <a:srgbClr val="1D5B85"/>
              </a:solidFill>
            </a:endParaRPr>
          </a:p>
          <a:p>
            <a:pPr algn="just"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endParaRPr lang="en-GB" altLang="sr-Latn-RS" u="none" dirty="0">
              <a:solidFill>
                <a:srgbClr val="1D5B85"/>
              </a:solidFill>
            </a:endParaRPr>
          </a:p>
          <a:p>
            <a:pPr algn="just"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endParaRPr lang="en-GB" altLang="sr-Latn-RS" u="none" dirty="0">
              <a:solidFill>
                <a:srgbClr val="1D5B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98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rgbClr val="20689A"/>
                </a:solidFill>
              </a:rPr>
              <a:t>DETERMINISTIČKI SCENARIO PRISTUP</a:t>
            </a:r>
            <a:endParaRPr lang="en-US" sz="2400" b="1" dirty="0">
              <a:solidFill>
                <a:srgbClr val="20689A"/>
              </a:solidFill>
            </a:endParaRP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052896"/>
            <a:ext cx="8229600" cy="3759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200" tIns="51100" rIns="102200" bIns="51100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826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667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D</a:t>
            </a: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SP se može primeniti kako u merenju operativnog rizika, tako i u merenju strategijskog rizika</a:t>
            </a:r>
            <a:r>
              <a:rPr lang="en-U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endParaRPr lang="en-US" altLang="sr-Latn-RS" sz="900" dirty="0" smtClean="0">
              <a:solidFill>
                <a:srgbClr val="1D5B85"/>
              </a:solidFill>
              <a:ea typeface="Osaka" pitchFamily="-111" charset="-128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Za razliku od stohastičke analize koja je namenjena generisanju velikog broja slučajnih scenarija na bazi ocenjene raspodele verovatnoće i bez uključivanja ljudskog faktora, DSP pretpostavlja kreiranje ograničenog broja scenarija za svaki od ključnih rizika koji nisu slučajni i koji baziraju na ekspertskoj oceni</a:t>
            </a:r>
            <a:r>
              <a:rPr lang="en-U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  </a:t>
            </a:r>
          </a:p>
          <a:p>
            <a:pPr lvl="1" algn="just">
              <a:lnSpc>
                <a:spcPct val="12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Na primer, rizik neadekvatne implementacije strategije ili prekida procesa ne može se opisati pomoću raspodele verovatnoće na bazi istorijskih podataka</a:t>
            </a:r>
            <a:endParaRPr lang="en-US" altLang="sr-Latn-RS" sz="1400" dirty="0" smtClean="0">
              <a:solidFill>
                <a:srgbClr val="1D5B85"/>
              </a:solidFill>
              <a:ea typeface="Osaka" pitchFamily="-111" charset="-128"/>
            </a:endParaRPr>
          </a:p>
          <a:p>
            <a:pPr lvl="1" algn="just">
              <a:lnSpc>
                <a:spcPct val="12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Plus, </a:t>
            </a: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istorijski podaci su obično neadekvatni i/ili nedovoljni kod ovakvih rizika</a:t>
            </a:r>
            <a:endParaRPr lang="en-US" altLang="sr-Latn-RS" sz="1400" dirty="0">
              <a:solidFill>
                <a:srgbClr val="1D5B85"/>
              </a:solidFill>
              <a:ea typeface="Osaka" pitchFamily="-111" charset="-128"/>
            </a:endParaRPr>
          </a:p>
          <a:p>
            <a:pPr lvl="1" algn="just">
              <a:lnSpc>
                <a:spcPct val="12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altLang="sr-Latn-RS" sz="700" u="none" dirty="0">
              <a:solidFill>
                <a:srgbClr val="1D5B85"/>
              </a:solidFill>
              <a:ea typeface="Osaka" pitchFamily="-111" charset="-128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ClrTx/>
            </a:pP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DSP (poput stohastičkog pristupa) zahteva odgovarajuću formulu koja sadrži sve relevantne inpute (operativni i strategijski rizici) i krajnji rezultat, koji je najčešće neko merilo performansi preko kojeg se prelamaju uticaji svih rizika. Analiza je podeljena na dve faze:</a:t>
            </a:r>
            <a:r>
              <a:rPr lang="en-U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 </a:t>
            </a:r>
          </a:p>
          <a:p>
            <a:pPr marL="633412" lvl="1" indent="-342900" algn="just">
              <a:lnSpc>
                <a:spcPct val="120000"/>
              </a:lnSpc>
              <a:spcBef>
                <a:spcPct val="0"/>
              </a:spcBef>
              <a:buClrTx/>
              <a:buFont typeface="+mj-lt"/>
              <a:buAutoNum type="arabicPeriod"/>
            </a:pP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Merenje individualne izloženosti rizicima</a:t>
            </a:r>
            <a:r>
              <a:rPr lang="en-U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 </a:t>
            </a:r>
          </a:p>
          <a:p>
            <a:pPr marL="633412" lvl="1" indent="-342900" algn="just">
              <a:lnSpc>
                <a:spcPct val="120000"/>
              </a:lnSpc>
              <a:spcBef>
                <a:spcPct val="0"/>
              </a:spcBef>
              <a:buClrTx/>
              <a:buFont typeface="+mj-lt"/>
              <a:buAutoNum type="arabicPeriod"/>
            </a:pPr>
            <a:r>
              <a:rPr lang="sr-Latn-RS" altLang="sr-Latn-RS" sz="1400" dirty="0" smtClean="0">
                <a:solidFill>
                  <a:srgbClr val="1D5B85"/>
                </a:solidFill>
                <a:ea typeface="Osaka" pitchFamily="-111" charset="-128"/>
              </a:rPr>
              <a:t>Merenje agregatne izloženosti rizicima</a:t>
            </a:r>
            <a:endParaRPr lang="en-US" altLang="sr-Latn-RS" sz="1400" dirty="0" smtClean="0">
              <a:solidFill>
                <a:srgbClr val="1D5B85"/>
              </a:solidFill>
              <a:ea typeface="Osaka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4899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492"/>
            <a:ext cx="8229600" cy="593610"/>
          </a:xfrm>
        </p:spPr>
        <p:txBody>
          <a:bodyPr>
            <a:noAutofit/>
          </a:bodyPr>
          <a:lstStyle/>
          <a:p>
            <a:r>
              <a:rPr lang="sr-Latn-RS" sz="2400" b="1" dirty="0" smtClean="0">
                <a:solidFill>
                  <a:srgbClr val="1D5B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SPECIFIČNOST DSP – KORELACIONE VEZE </a:t>
            </a:r>
            <a:endParaRPr lang="en-GB" sz="2400" b="1" dirty="0">
              <a:solidFill>
                <a:srgbClr val="1D5B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9469" y="1149350"/>
            <a:ext cx="3205237" cy="3347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61" tIns="48331" rIns="96661" bIns="48331">
            <a:spAutoFit/>
          </a:bodyPr>
          <a:lstStyle>
            <a:lvl1pPr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82600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66788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49388" indent="-18573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33575" indent="-192088" defTabSz="966788">
              <a:spcBef>
                <a:spcPct val="20000"/>
              </a:spcBef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907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479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51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62375" indent="-192088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algn="just">
              <a:buClr>
                <a:srgbClr val="1D5B85"/>
              </a:buClr>
            </a:pPr>
            <a:r>
              <a:rPr lang="sr-Latn-RS" altLang="sr-Latn-RS" sz="1600" u="none" dirty="0" smtClean="0">
                <a:solidFill>
                  <a:srgbClr val="1D5B85"/>
                </a:solidFill>
                <a:ea typeface="Osaka" pitchFamily="-111" charset="-128"/>
              </a:rPr>
              <a:t>DSP ne pretpostavlja konstantnu korelacionu vezu između rizika (u svim delovima raspodele) već se ocenjuje korelaciona veza između pojedinačnih scenarija rizika</a:t>
            </a:r>
          </a:p>
          <a:p>
            <a:pPr marL="768350" lvl="1" indent="-285750" algn="just">
              <a:buClr>
                <a:srgbClr val="1D5B85"/>
              </a:buClr>
              <a:buFont typeface="Arial" panose="020B0604020202020204" pitchFamily="34" charset="0"/>
              <a:buChar char="•"/>
            </a:pPr>
            <a:r>
              <a:rPr lang="sr-Latn-RS" altLang="sr-Latn-RS" sz="1600" dirty="0" smtClean="0">
                <a:solidFill>
                  <a:srgbClr val="1D5B85"/>
                </a:solidFill>
                <a:ea typeface="Osaka" pitchFamily="-111" charset="-128"/>
              </a:rPr>
              <a:t>Ovo je naročito važno kada su u pitanju „repovi raspodela“ (ekstremni scenariji) kada se priroda korelacione veze menja</a:t>
            </a:r>
            <a:endParaRPr lang="en-US" altLang="sr-Latn-RS" sz="1600" u="none" dirty="0">
              <a:solidFill>
                <a:srgbClr val="1D5B85"/>
              </a:solidFill>
              <a:ea typeface="Osaka" pitchFamily="-111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438" y="1195501"/>
            <a:ext cx="5289124" cy="44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KOF 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adrza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IVA</Template>
  <TotalTime>311</TotalTime>
  <Words>1214</Words>
  <Application>Microsoft Office PowerPoint</Application>
  <PresentationFormat>On-screen Show (16:10)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ＭＳ Ｐゴシック</vt:lpstr>
      <vt:lpstr>Arial</vt:lpstr>
      <vt:lpstr>Calibri</vt:lpstr>
      <vt:lpstr>Osaka</vt:lpstr>
      <vt:lpstr>Roboto Condensed Bold</vt:lpstr>
      <vt:lpstr>Roboto Condensed Regular</vt:lpstr>
      <vt:lpstr>Roboto Slab Regular</vt:lpstr>
      <vt:lpstr>Webdings</vt:lpstr>
      <vt:lpstr>Wingdings</vt:lpstr>
      <vt:lpstr>EKOF template3</vt:lpstr>
      <vt:lpstr>Sadrzaj</vt:lpstr>
      <vt:lpstr>MOGUĆI PRISTUP U KREIRANJU INTERNIH MODELA ZA MERENJE OPERATIVNOG I STRATEGIJSKOG RIZIKA: ISKUSTVO IZ REALNOG SEKTORA</vt:lpstr>
      <vt:lpstr>OPERATIVNI RIZIK U FINANSIJSKIM INSTITUCIJAMA</vt:lpstr>
      <vt:lpstr>STRATEGIJSKI RIZIK U FINANSIJSKIM INSTITUCIJAMA</vt:lpstr>
      <vt:lpstr>MERENJE OPERATIVNOG RIZIKA</vt:lpstr>
      <vt:lpstr>AMA PRISTUP</vt:lpstr>
      <vt:lpstr>INDIKATORI RIZIKA I SCENARIO ANALIZA</vt:lpstr>
      <vt:lpstr>AMA MODELI</vt:lpstr>
      <vt:lpstr>DETERMINISTIČKI SCENARIO PRISTUP</vt:lpstr>
      <vt:lpstr>SPECIFIČNOST DSP – KORELACIONE VEZE </vt:lpstr>
      <vt:lpstr>ELEMENTI MODELA</vt:lpstr>
      <vt:lpstr>DSP: PREDNOSTI</vt:lpstr>
      <vt:lpstr>ZAKLJUČCI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 vuksanovic</dc:creator>
  <cp:lastModifiedBy>iva vuksanovic</cp:lastModifiedBy>
  <cp:revision>31</cp:revision>
  <dcterms:created xsi:type="dcterms:W3CDTF">2016-05-16T20:51:44Z</dcterms:created>
  <dcterms:modified xsi:type="dcterms:W3CDTF">2016-05-21T08:36:51Z</dcterms:modified>
</cp:coreProperties>
</file>