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8" r:id="rId5"/>
    <p:sldId id="26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36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6F157-FD12-410C-982E-DA04A9AD3C3C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C9A45-6B81-469D-94B5-A96C6F703961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6972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C9A45-6B81-469D-94B5-A96C6F703961}" type="slidenum">
              <a:rPr lang="sr-Latn-CS" smtClean="0"/>
              <a:pPr/>
              <a:t>4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94444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12412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428511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90850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83944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31374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423825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5294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56756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415608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09838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F5EB-FA90-4D70-8E7F-6F3BDB4623BB}" type="datetimeFigureOut">
              <a:rPr lang="sr-Latn-CS" smtClean="0"/>
              <a:pPr/>
              <a:t>21.5.2016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D460A-D6EE-48F9-9D70-7610EAACA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82624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Značaj</a:t>
            </a:r>
            <a:r>
              <a:rPr lang="en-US" b="1" dirty="0"/>
              <a:t> marketing </a:t>
            </a:r>
            <a:r>
              <a:rPr lang="en-US" b="1" dirty="0" err="1"/>
              <a:t>metrike</a:t>
            </a:r>
            <a:r>
              <a:rPr lang="en-US" b="1" dirty="0"/>
              <a:t> za upravljanje </a:t>
            </a:r>
            <a:r>
              <a:rPr lang="en-US" b="1" dirty="0" err="1"/>
              <a:t>rizicima</a:t>
            </a:r>
            <a:r>
              <a:rPr lang="en-US" b="1" dirty="0"/>
              <a:t> </a:t>
            </a:r>
            <a:r>
              <a:rPr lang="en-US" b="1" dirty="0" err="1"/>
              <a:t>uspešnosti</a:t>
            </a:r>
            <a:r>
              <a:rPr lang="en-US" b="1" dirty="0"/>
              <a:t> </a:t>
            </a:r>
            <a:r>
              <a:rPr lang="en-US" b="1" dirty="0" err="1"/>
              <a:t>poslovanja</a:t>
            </a:r>
            <a:r>
              <a:rPr lang="en-US" b="1" dirty="0"/>
              <a:t>  </a:t>
            </a:r>
            <a:r>
              <a:rPr lang="en-US" b="1" dirty="0" err="1"/>
              <a:t>osiguravajućih</a:t>
            </a:r>
            <a:r>
              <a:rPr lang="sr-Latn-CS" dirty="0"/>
              <a:t/>
            </a:r>
            <a:br>
              <a:rPr lang="sr-Latn-CS" dirty="0"/>
            </a:br>
            <a:r>
              <a:rPr lang="en-US" b="1" dirty="0" err="1"/>
              <a:t>kompanija</a:t>
            </a:r>
            <a:r>
              <a:rPr lang="sr-Latn-CS" dirty="0"/>
              <a:t/>
            </a:r>
            <a:br>
              <a:rPr lang="sr-Latn-CS" dirty="0"/>
            </a:br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373813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US" dirty="0"/>
              <a:t>Za </a:t>
            </a:r>
            <a:r>
              <a:rPr lang="en-US" dirty="0" err="1"/>
              <a:t>ocenu</a:t>
            </a:r>
            <a:r>
              <a:rPr lang="en-US" dirty="0"/>
              <a:t> </a:t>
            </a:r>
            <a:r>
              <a:rPr lang="en-US" dirty="0" err="1"/>
              <a:t>prosečnih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prosečne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sr-Latn-CS" dirty="0" smtClean="0"/>
              <a:t>koristili smo </a:t>
            </a:r>
            <a:r>
              <a:rPr lang="en-US" i="1" dirty="0" smtClean="0"/>
              <a:t>bootstrap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endParaRPr lang="sr-Latn-CS" dirty="0" smtClean="0"/>
          </a:p>
          <a:p>
            <a:r>
              <a:rPr lang="sr-Latn-CS" dirty="0" smtClean="0"/>
              <a:t>Poređenjem </a:t>
            </a:r>
            <a:r>
              <a:rPr lang="en-US" dirty="0" err="1" smtClean="0"/>
              <a:t>intervaln</a:t>
            </a:r>
            <a:r>
              <a:rPr lang="sr-Latn-CS" dirty="0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ocen</a:t>
            </a:r>
            <a:r>
              <a:rPr lang="sr-Latn-CS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prosečnih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prosečne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, </a:t>
            </a:r>
            <a:r>
              <a:rPr lang="en-US" dirty="0" err="1"/>
              <a:t>uočavamo</a:t>
            </a:r>
            <a:r>
              <a:rPr lang="en-US" dirty="0"/>
              <a:t> da </a:t>
            </a:r>
            <a:r>
              <a:rPr lang="en-US" dirty="0" err="1"/>
              <a:t>prosečni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okvirno</a:t>
            </a:r>
            <a:r>
              <a:rPr lang="en-US" dirty="0"/>
              <a:t> od 5% do 7%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premije</a:t>
            </a:r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24371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ostvaren</a:t>
            </a:r>
            <a:r>
              <a:rPr lang="en-US" dirty="0"/>
              <a:t> je u 2012. </a:t>
            </a:r>
            <a:r>
              <a:rPr lang="en-US" dirty="0" err="1"/>
              <a:t>godini</a:t>
            </a:r>
            <a:r>
              <a:rPr lang="en-US" dirty="0"/>
              <a:t> (15.8%) </a:t>
            </a:r>
            <a:r>
              <a:rPr lang="en-US" dirty="0" err="1"/>
              <a:t>i</a:t>
            </a:r>
            <a:r>
              <a:rPr lang="en-US" dirty="0"/>
              <a:t> 2015. </a:t>
            </a:r>
            <a:r>
              <a:rPr lang="en-US" dirty="0" err="1"/>
              <a:t>godini</a:t>
            </a:r>
            <a:r>
              <a:rPr lang="en-US" dirty="0"/>
              <a:t> (22.3</a:t>
            </a:r>
            <a:r>
              <a:rPr lang="en-US" dirty="0" smtClean="0"/>
              <a:t>%).</a:t>
            </a:r>
            <a:endParaRPr lang="sr-Latn-CS" dirty="0" smtClean="0"/>
          </a:p>
          <a:p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marketinške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analizirati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primeniti</a:t>
            </a:r>
            <a:r>
              <a:rPr lang="en-US" dirty="0"/>
              <a:t> u </a:t>
            </a:r>
            <a:r>
              <a:rPr lang="en-US" dirty="0" err="1"/>
              <a:t>budućem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. </a:t>
            </a:r>
            <a:endParaRPr lang="sr-Latn-CS" dirty="0" smtClean="0"/>
          </a:p>
          <a:p>
            <a:r>
              <a:rPr lang="en-US" dirty="0" err="1" smtClean="0"/>
              <a:t>Takođe</a:t>
            </a:r>
            <a:r>
              <a:rPr lang="en-US" dirty="0"/>
              <a:t>, problem </a:t>
            </a:r>
            <a:r>
              <a:rPr lang="en-US" dirty="0" err="1"/>
              <a:t>nekonzistentnih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u </a:t>
            </a:r>
            <a:r>
              <a:rPr lang="en-US" dirty="0" err="1"/>
              <a:t>posmatranom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česta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čelu</a:t>
            </a:r>
            <a:r>
              <a:rPr lang="en-US" dirty="0"/>
              <a:t> </a:t>
            </a:r>
            <a:r>
              <a:rPr lang="en-US" dirty="0" err="1"/>
              <a:t>odeljenja</a:t>
            </a:r>
            <a:r>
              <a:rPr lang="en-US" dirty="0"/>
              <a:t> za marketing,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sprovesti</a:t>
            </a:r>
            <a:r>
              <a:rPr lang="en-US" dirty="0"/>
              <a:t> </a:t>
            </a:r>
            <a:r>
              <a:rPr lang="en-US" dirty="0" err="1"/>
              <a:t>dugoročnu</a:t>
            </a:r>
            <a:r>
              <a:rPr lang="en-US" dirty="0"/>
              <a:t> </a:t>
            </a:r>
            <a:r>
              <a:rPr lang="en-US" dirty="0" err="1"/>
              <a:t>marketinšku</a:t>
            </a:r>
            <a:r>
              <a:rPr lang="en-US" dirty="0"/>
              <a:t> </a:t>
            </a:r>
            <a:r>
              <a:rPr lang="en-US" dirty="0" err="1"/>
              <a:t>strategiju</a:t>
            </a:r>
            <a:r>
              <a:rPr lang="en-US" dirty="0"/>
              <a:t>. </a:t>
            </a:r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34955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ne možete upravljati onim što ne možete da kvantifikujete – Peter Drucker</a:t>
            </a:r>
            <a:endParaRPr lang="en-US" dirty="0" smtClean="0"/>
          </a:p>
          <a:p>
            <a:r>
              <a:rPr lang="sr-Latn-CS" dirty="0" smtClean="0"/>
              <a:t>Prema Filipu Kotleru marketolog mora </a:t>
            </a:r>
            <a:r>
              <a:rPr lang="sr-Latn-CS" dirty="0"/>
              <a:t>da se razume u finansijske izveštaje, obračune dobiti i gubitka, kretanje likvidnosti, neto novčani tok, dodatu vrednost, tržišnu kapitalizaciju, troškove kapitala, rentabilnost investicija (ROI), rentabilnost aktive (ROA</a:t>
            </a:r>
            <a:r>
              <a:rPr lang="sr-Latn-CS" dirty="0" smtClean="0"/>
              <a:t>)</a:t>
            </a:r>
          </a:p>
          <a:p>
            <a:r>
              <a:rPr lang="sr-Latn-CS" dirty="0"/>
              <a:t>Pored toga, istraživači upućuju na veliki broj drugih pokazatelja za ocenu efikasnosti marketing aktivnosti koji nisu bazirani na finansijskim rezultatima</a:t>
            </a:r>
          </a:p>
        </p:txBody>
      </p:sp>
    </p:spTree>
    <p:extLst>
      <p:ext uri="{BB962C8B-B14F-4D97-AF65-F5344CB8AC3E}">
        <p14:creationId xmlns="" xmlns:p14="http://schemas.microsoft.com/office/powerpoint/2010/main" val="27753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sr-Latn-CS" dirty="0" smtClean="0"/>
              <a:t>ključevi marketing uspeha su u merljivosti performansi</a:t>
            </a:r>
          </a:p>
          <a:p>
            <a:r>
              <a:rPr lang="sr-Latn-CS" dirty="0" smtClean="0"/>
              <a:t>marketing metrika je alat koji omogućava merenje uticaja marketinških aktivnosti na dobit i tržišnu poziciju kompanije</a:t>
            </a:r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16200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arketing metrika je i alat za donošenje odluka o iznosu vrsti i strukturi marketinških investicija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arketing metrika nudi kvalitetne pokazatelje za svaki aspekt marketinga: tržišno učešće, snaga konkurenata, margine i cene, proizvodi i portfolijo, prodajna snaga i kanali prodaje, promotivna strategija, profitabilnost kupaca, percepcije kupaca i dr.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sr-Latn-RS" dirty="0" smtClean="0"/>
              <a:t>U ranim fazama implementacije marketing metrike, osiguravajuće kompanije prate broj zaključenih ugovora o osiguranju (po proizvodima osiguranja, regionima, prodajnim kanalima i dr.), testiraju i istražuju tržište, nadgledaju efikasnost kampanja i marketinških programa i procenjuju povrat marketinških ulaganja.</a:t>
            </a:r>
          </a:p>
          <a:p>
            <a:r>
              <a:rPr lang="sr-Latn-RS" dirty="0" smtClean="0"/>
              <a:t>Opravdanost troškova marketinga je moguća samo ako se uspostavi korelacija sa finansijskim rezultatom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Veza između toškova marketinga i bruto premije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err="1" smtClean="0"/>
              <a:t>r</a:t>
            </a:r>
            <a:r>
              <a:rPr lang="en-US" dirty="0" err="1" smtClean="0"/>
              <a:t>aspolažemo</a:t>
            </a:r>
            <a:r>
              <a:rPr lang="en-US" dirty="0" smtClean="0"/>
              <a:t> </a:t>
            </a:r>
            <a:r>
              <a:rPr lang="en-US" dirty="0" err="1"/>
              <a:t>podacima</a:t>
            </a:r>
            <a:r>
              <a:rPr lang="en-US" dirty="0"/>
              <a:t> o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premiji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ukupnim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za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osiguravajuću</a:t>
            </a:r>
            <a:r>
              <a:rPr lang="en-US" dirty="0"/>
              <a:t> </a:t>
            </a:r>
            <a:r>
              <a:rPr lang="en-US" dirty="0" err="1"/>
              <a:t>kompaniju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za period 2007-2015</a:t>
            </a:r>
            <a:r>
              <a:rPr lang="en-US" dirty="0" smtClean="0"/>
              <a:t>.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je </a:t>
            </a:r>
            <a:r>
              <a:rPr lang="en-US" dirty="0" err="1"/>
              <a:t>kratka</a:t>
            </a:r>
            <a:r>
              <a:rPr lang="en-US" dirty="0"/>
              <a:t>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pa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zaključke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rezervom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</a:t>
            </a:r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64122332"/>
              </p:ext>
            </p:extLst>
          </p:nvPr>
        </p:nvGraphicFramePr>
        <p:xfrm>
          <a:off x="395536" y="4725144"/>
          <a:ext cx="8424935" cy="141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701"/>
                <a:gridCol w="826701"/>
                <a:gridCol w="826701"/>
                <a:gridCol w="826701"/>
                <a:gridCol w="826701"/>
                <a:gridCol w="826701"/>
                <a:gridCol w="826701"/>
                <a:gridCol w="962872"/>
                <a:gridCol w="962872"/>
                <a:gridCol w="71228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Godina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2007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2008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2009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2010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2011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2012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2013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2014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2015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Bruto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</a:rPr>
                        <a:t>premija</a:t>
                      </a:r>
                      <a:endParaRPr lang="sr-Latn-CS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900" dirty="0" smtClean="0">
                          <a:effectLst/>
                          <a:latin typeface="Times New Roman"/>
                          <a:ea typeface="Times New Roman"/>
                        </a:rPr>
                        <a:t>(u 000 din.)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13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698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366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14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495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896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14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583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150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14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655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673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15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435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121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17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873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280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17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528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367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17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551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842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21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461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336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Ukupni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troškovi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</a:rPr>
                        <a:t>marketinga</a:t>
                      </a:r>
                      <a:endParaRPr lang="sr-Latn-CS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900" dirty="0" smtClean="0">
                          <a:effectLst/>
                          <a:latin typeface="Times New Roman"/>
                          <a:ea typeface="Times New Roman"/>
                        </a:rPr>
                        <a:t>(u 000</a:t>
                      </a:r>
                      <a:r>
                        <a:rPr lang="sr-Latn-CS" sz="900" baseline="0" dirty="0" smtClean="0">
                          <a:effectLst/>
                          <a:latin typeface="Times New Roman"/>
                          <a:ea typeface="Times New Roman"/>
                        </a:rPr>
                        <a:t> din.)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363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051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427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132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730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747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079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019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395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023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534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885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378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889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188</a:t>
                      </a:r>
                      <a:r>
                        <a:rPr lang="sr-Latn-CS" sz="800" dirty="0" smtClean="0">
                          <a:effectLst/>
                        </a:rPr>
                        <a:t>.</a:t>
                      </a:r>
                      <a:r>
                        <a:rPr lang="en-US" sz="800" dirty="0" smtClean="0">
                          <a:effectLst/>
                        </a:rPr>
                        <a:t>562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1.348.473</a:t>
                      </a:r>
                      <a:endParaRPr lang="sr-Latn-CS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7944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en-US" sz="2000" dirty="0" err="1"/>
              <a:t>Interesuje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koliki</a:t>
            </a:r>
            <a:r>
              <a:rPr lang="en-US" sz="2000" dirty="0"/>
              <a:t> je </a:t>
            </a:r>
            <a:r>
              <a:rPr lang="en-US" sz="2000" dirty="0" err="1"/>
              <a:t>koeficijent</a:t>
            </a:r>
            <a:r>
              <a:rPr lang="en-US" sz="2000" dirty="0"/>
              <a:t> </a:t>
            </a:r>
            <a:r>
              <a:rPr lang="en-US" sz="2000" dirty="0" err="1"/>
              <a:t>korelacije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ove</a:t>
            </a:r>
            <a:r>
              <a:rPr lang="en-US" sz="2000" dirty="0"/>
              <a:t> </a:t>
            </a:r>
            <a:r>
              <a:rPr lang="en-US" sz="2000" dirty="0" err="1"/>
              <a:t>dve</a:t>
            </a:r>
            <a:r>
              <a:rPr lang="en-US" sz="2000" dirty="0"/>
              <a:t> </a:t>
            </a:r>
            <a:r>
              <a:rPr lang="en-US" sz="2000" dirty="0" err="1"/>
              <a:t>serije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da li </a:t>
            </a:r>
            <a:r>
              <a:rPr lang="en-US" sz="2000" dirty="0" err="1"/>
              <a:t>postoji</a:t>
            </a:r>
            <a:r>
              <a:rPr lang="en-US" sz="2000" dirty="0"/>
              <a:t> </a:t>
            </a:r>
            <a:r>
              <a:rPr lang="en-US" sz="2000" dirty="0" err="1"/>
              <a:t>njihova</a:t>
            </a:r>
            <a:r>
              <a:rPr lang="en-US" sz="2000" dirty="0"/>
              <a:t> </a:t>
            </a:r>
            <a:r>
              <a:rPr lang="en-US" sz="2000" dirty="0" err="1"/>
              <a:t>međusobna</a:t>
            </a:r>
            <a:r>
              <a:rPr lang="en-US" sz="2000" dirty="0"/>
              <a:t> </a:t>
            </a:r>
            <a:r>
              <a:rPr lang="en-US" sz="2000" dirty="0" err="1"/>
              <a:t>povezanost</a:t>
            </a:r>
            <a:r>
              <a:rPr lang="en-US" sz="2000" dirty="0"/>
              <a:t>. Da </a:t>
            </a:r>
            <a:r>
              <a:rPr lang="en-US" sz="2000" dirty="0" err="1"/>
              <a:t>bismo</a:t>
            </a:r>
            <a:r>
              <a:rPr lang="en-US" sz="2000" dirty="0"/>
              <a:t> to </a:t>
            </a:r>
            <a:r>
              <a:rPr lang="en-US" sz="2000" dirty="0" err="1"/>
              <a:t>uradili</a:t>
            </a:r>
            <a:r>
              <a:rPr lang="en-US" sz="2000" dirty="0"/>
              <a:t>, </a:t>
            </a:r>
            <a:r>
              <a:rPr lang="en-US" sz="2000" dirty="0" err="1"/>
              <a:t>najbolje</a:t>
            </a:r>
            <a:r>
              <a:rPr lang="en-US" sz="2000" dirty="0"/>
              <a:t> je </a:t>
            </a:r>
            <a:r>
              <a:rPr lang="en-US" sz="2000" dirty="0" err="1"/>
              <a:t>isključiti</a:t>
            </a:r>
            <a:r>
              <a:rPr lang="en-US" sz="2000" dirty="0"/>
              <a:t> trend </a:t>
            </a:r>
            <a:r>
              <a:rPr lang="en-US" sz="2000" dirty="0" err="1"/>
              <a:t>komponentu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posmatranih</a:t>
            </a:r>
            <a:r>
              <a:rPr lang="en-US" sz="2000" dirty="0"/>
              <a:t> </a:t>
            </a:r>
            <a:r>
              <a:rPr lang="en-US" sz="2000" dirty="0" err="1"/>
              <a:t>serija</a:t>
            </a:r>
            <a:r>
              <a:rPr lang="en-US" sz="2000" dirty="0"/>
              <a:t> da ne bi </a:t>
            </a:r>
            <a:r>
              <a:rPr lang="en-US" sz="2000" dirty="0" err="1"/>
              <a:t>došlo</a:t>
            </a:r>
            <a:r>
              <a:rPr lang="en-US" sz="2000" dirty="0"/>
              <a:t> do </a:t>
            </a:r>
            <a:r>
              <a:rPr lang="en-US" sz="2000" dirty="0" err="1"/>
              <a:t>konfuznih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pogrešnih</a:t>
            </a:r>
            <a:r>
              <a:rPr lang="en-US" sz="2000" dirty="0"/>
              <a:t> </a:t>
            </a:r>
            <a:r>
              <a:rPr lang="en-US" sz="2000" dirty="0" err="1"/>
              <a:t>zaključaka</a:t>
            </a:r>
            <a:r>
              <a:rPr lang="en-US" sz="2000" dirty="0"/>
              <a:t>. </a:t>
            </a:r>
            <a:r>
              <a:rPr lang="en-US" sz="2000" dirty="0" err="1"/>
              <a:t>Naglašeni</a:t>
            </a:r>
            <a:r>
              <a:rPr lang="en-US" sz="2000" dirty="0"/>
              <a:t> </a:t>
            </a:r>
            <a:r>
              <a:rPr lang="en-US" sz="2000" dirty="0" err="1"/>
              <a:t>trendovi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se ne </a:t>
            </a:r>
            <a:r>
              <a:rPr lang="en-US" sz="2000" dirty="0" err="1"/>
              <a:t>isključe</a:t>
            </a:r>
            <a:r>
              <a:rPr lang="en-US" sz="2000" dirty="0"/>
              <a:t>, </a:t>
            </a:r>
            <a:r>
              <a:rPr lang="en-US" sz="2000" dirty="0" err="1"/>
              <a:t>neće</a:t>
            </a:r>
            <a:r>
              <a:rPr lang="en-US" sz="2000" dirty="0"/>
              <a:t> </a:t>
            </a:r>
            <a:r>
              <a:rPr lang="en-US" sz="2000" dirty="0" err="1"/>
              <a:t>dovesti</a:t>
            </a:r>
            <a:r>
              <a:rPr lang="en-US" sz="2000" dirty="0"/>
              <a:t> do </a:t>
            </a:r>
            <a:r>
              <a:rPr lang="en-US" sz="2000" dirty="0" err="1"/>
              <a:t>preciznih</a:t>
            </a:r>
            <a:r>
              <a:rPr lang="en-US" sz="2000" dirty="0"/>
              <a:t> </a:t>
            </a:r>
            <a:r>
              <a:rPr lang="en-US" sz="2000" dirty="0" err="1"/>
              <a:t>zaključaka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r>
              <a:rPr lang="en-US" sz="2000" dirty="0" err="1"/>
              <a:t>Razmotrimo</a:t>
            </a:r>
            <a:r>
              <a:rPr lang="en-US" sz="2000" dirty="0"/>
              <a:t> </a:t>
            </a:r>
            <a:r>
              <a:rPr lang="en-US" sz="2000" dirty="0" err="1"/>
              <a:t>prvo</a:t>
            </a:r>
            <a:r>
              <a:rPr lang="en-US" sz="2000" dirty="0"/>
              <a:t> </a:t>
            </a:r>
            <a:r>
              <a:rPr lang="en-US" sz="2000" dirty="0" err="1"/>
              <a:t>podatke</a:t>
            </a:r>
            <a:r>
              <a:rPr lang="en-US" sz="2000" dirty="0"/>
              <a:t> o </a:t>
            </a:r>
            <a:r>
              <a:rPr lang="en-US" sz="2000" dirty="0" err="1"/>
              <a:t>ukupnim</a:t>
            </a:r>
            <a:r>
              <a:rPr lang="en-US" sz="2000" dirty="0"/>
              <a:t> </a:t>
            </a:r>
            <a:r>
              <a:rPr lang="en-US" sz="2000" dirty="0" err="1"/>
              <a:t>troškovima</a:t>
            </a:r>
            <a:r>
              <a:rPr lang="en-US" sz="2000" dirty="0"/>
              <a:t> </a:t>
            </a:r>
            <a:r>
              <a:rPr lang="en-US" sz="2000" dirty="0" err="1"/>
              <a:t>marketinga</a:t>
            </a:r>
            <a:r>
              <a:rPr lang="en-US" sz="2000" dirty="0"/>
              <a:t>. </a:t>
            </a:r>
            <a:r>
              <a:rPr lang="en-US" sz="2000" dirty="0" err="1"/>
              <a:t>Funkcija</a:t>
            </a:r>
            <a:r>
              <a:rPr lang="en-US" sz="2000" dirty="0"/>
              <a:t> cubic </a:t>
            </a:r>
            <a:r>
              <a:rPr lang="en-US" sz="2000" dirty="0" err="1"/>
              <a:t>trenda</a:t>
            </a:r>
            <a:r>
              <a:rPr lang="en-US" sz="2000" dirty="0"/>
              <a:t> </a:t>
            </a:r>
            <a:r>
              <a:rPr lang="en-US" sz="2000" dirty="0" err="1"/>
              <a:t>najbolje</a:t>
            </a:r>
            <a:r>
              <a:rPr lang="en-US" sz="2000" dirty="0"/>
              <a:t> </a:t>
            </a:r>
            <a:r>
              <a:rPr lang="en-US" sz="2000" dirty="0" err="1"/>
              <a:t>aproksimira</a:t>
            </a:r>
            <a:r>
              <a:rPr lang="en-US" sz="2000" dirty="0"/>
              <a:t> </a:t>
            </a:r>
            <a:r>
              <a:rPr lang="en-US" sz="2000" dirty="0" err="1"/>
              <a:t>ove</a:t>
            </a:r>
            <a:r>
              <a:rPr lang="en-US" sz="2000" dirty="0"/>
              <a:t> </a:t>
            </a:r>
            <a:r>
              <a:rPr lang="en-US" sz="2000" dirty="0" err="1"/>
              <a:t>podatke</a:t>
            </a:r>
            <a:r>
              <a:rPr lang="en-US" sz="2000" dirty="0"/>
              <a:t>. </a:t>
            </a:r>
            <a:r>
              <a:rPr lang="en-US" sz="2000" dirty="0" err="1"/>
              <a:t>Njena</a:t>
            </a:r>
            <a:r>
              <a:rPr lang="en-US" sz="2000" dirty="0"/>
              <a:t> </a:t>
            </a:r>
            <a:r>
              <a:rPr lang="en-US" sz="2000" dirty="0" err="1"/>
              <a:t>jednačina</a:t>
            </a:r>
            <a:r>
              <a:rPr lang="en-US" sz="2000" dirty="0"/>
              <a:t> je:</a:t>
            </a:r>
            <a:endParaRPr lang="sr-Latn-CS" sz="2000" dirty="0"/>
          </a:p>
          <a:p>
            <a:r>
              <a:rPr lang="en-US" dirty="0"/>
              <a:t> </a:t>
            </a:r>
            <a:r>
              <a:rPr lang="sr-Latn-CS" dirty="0" smtClean="0"/>
              <a:t>  							 </a:t>
            </a:r>
            <a:r>
              <a:rPr lang="sr-Latn-CS" sz="2400" dirty="0" smtClean="0"/>
              <a:t>,</a:t>
            </a:r>
            <a:r>
              <a:rPr lang="sr-Latn-CS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=1,…,9.</a:t>
            </a:r>
            <a:endParaRPr lang="sr-Latn-CS" dirty="0" smtClean="0"/>
          </a:p>
          <a:p>
            <a:r>
              <a:rPr lang="en-US" sz="2000" dirty="0" err="1"/>
              <a:t>Koeficijent</a:t>
            </a:r>
            <a:r>
              <a:rPr lang="en-US" sz="2000" dirty="0"/>
              <a:t> </a:t>
            </a:r>
            <a:r>
              <a:rPr lang="en-US" sz="2000" dirty="0" err="1"/>
              <a:t>determinacije</a:t>
            </a:r>
            <a:r>
              <a:rPr lang="en-US" sz="2000" dirty="0"/>
              <a:t> je 0.914,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ukazuje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visok</a:t>
            </a:r>
            <a:r>
              <a:rPr lang="en-US" sz="2000" dirty="0"/>
              <a:t> </a:t>
            </a:r>
            <a:r>
              <a:rPr lang="en-US" sz="2000" dirty="0" err="1"/>
              <a:t>procenat</a:t>
            </a:r>
            <a:r>
              <a:rPr lang="en-US" sz="2000" dirty="0"/>
              <a:t> </a:t>
            </a:r>
            <a:r>
              <a:rPr lang="en-US" sz="2000" dirty="0" err="1"/>
              <a:t>objašnjenog</a:t>
            </a:r>
            <a:r>
              <a:rPr lang="en-US" sz="2000" dirty="0"/>
              <a:t> </a:t>
            </a:r>
            <a:r>
              <a:rPr lang="en-US" sz="2000" dirty="0" err="1"/>
              <a:t>varijabiliteta</a:t>
            </a:r>
            <a:r>
              <a:rPr lang="en-US" sz="2000" dirty="0"/>
              <a:t>. </a:t>
            </a:r>
            <a:r>
              <a:rPr lang="en-US" sz="2000" dirty="0" err="1"/>
              <a:t>Vrednost</a:t>
            </a:r>
            <a:r>
              <a:rPr lang="en-US" sz="2000" dirty="0"/>
              <a:t> </a:t>
            </a:r>
            <a:r>
              <a:rPr lang="en-US" sz="2000" dirty="0" err="1"/>
              <a:t>statistike</a:t>
            </a:r>
            <a:r>
              <a:rPr lang="en-US" sz="2000" dirty="0"/>
              <a:t> </a:t>
            </a:r>
            <a:r>
              <a:rPr lang="en-US" sz="2000" i="1" dirty="0"/>
              <a:t>F</a:t>
            </a:r>
            <a:r>
              <a:rPr lang="en-US" sz="2000" dirty="0"/>
              <a:t> </a:t>
            </a:r>
            <a:r>
              <a:rPr lang="en-US" sz="2000" dirty="0" err="1"/>
              <a:t>testa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se </a:t>
            </a:r>
            <a:r>
              <a:rPr lang="en-US" sz="2000" dirty="0" err="1"/>
              <a:t>koristi</a:t>
            </a:r>
            <a:r>
              <a:rPr lang="en-US" sz="2000" dirty="0"/>
              <a:t> za </a:t>
            </a:r>
            <a:r>
              <a:rPr lang="en-US" sz="2000" dirty="0" err="1"/>
              <a:t>testiranje</a:t>
            </a:r>
            <a:r>
              <a:rPr lang="en-US" sz="2000" dirty="0"/>
              <a:t> </a:t>
            </a:r>
            <a:r>
              <a:rPr lang="en-US" sz="2000" dirty="0" err="1"/>
              <a:t>nulte</a:t>
            </a:r>
            <a:r>
              <a:rPr lang="en-US" sz="2000" dirty="0"/>
              <a:t> </a:t>
            </a:r>
            <a:r>
              <a:rPr lang="en-US" sz="2000" dirty="0" err="1"/>
              <a:t>hipoteze</a:t>
            </a:r>
            <a:r>
              <a:rPr lang="en-US" sz="2000" dirty="0"/>
              <a:t> da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svi</a:t>
            </a:r>
            <a:r>
              <a:rPr lang="en-US" sz="2000" dirty="0"/>
              <a:t> </a:t>
            </a:r>
            <a:r>
              <a:rPr lang="en-US" sz="2000" dirty="0" err="1"/>
              <a:t>koeficijenti</a:t>
            </a:r>
            <a:r>
              <a:rPr lang="en-US" sz="2000" dirty="0"/>
              <a:t> </a:t>
            </a:r>
            <a:r>
              <a:rPr lang="en-US" sz="2000" dirty="0" err="1"/>
              <a:t>modela</a:t>
            </a:r>
            <a:r>
              <a:rPr lang="en-US" sz="2000" dirty="0"/>
              <a:t> </a:t>
            </a:r>
            <a:r>
              <a:rPr lang="en-US" sz="2000" dirty="0" err="1"/>
              <a:t>jednaki</a:t>
            </a:r>
            <a:r>
              <a:rPr lang="en-US" sz="2000" dirty="0"/>
              <a:t> 0 </a:t>
            </a:r>
            <a:r>
              <a:rPr lang="en-US" sz="2000" dirty="0" err="1"/>
              <a:t>iznosi</a:t>
            </a:r>
            <a:r>
              <a:rPr lang="en-US" sz="2000" dirty="0"/>
              <a:t> 17.774. </a:t>
            </a:r>
            <a:r>
              <a:rPr lang="en-US" sz="2000" i="1" dirty="0"/>
              <a:t>p</a:t>
            </a:r>
            <a:r>
              <a:rPr lang="en-US" sz="2000" dirty="0"/>
              <a:t>-</a:t>
            </a:r>
            <a:r>
              <a:rPr lang="en-US" sz="2000" dirty="0" err="1"/>
              <a:t>vrednost</a:t>
            </a:r>
            <a:r>
              <a:rPr lang="en-US" sz="2000" dirty="0"/>
              <a:t> </a:t>
            </a:r>
            <a:r>
              <a:rPr lang="en-US" sz="2000" dirty="0" err="1"/>
              <a:t>iznosi</a:t>
            </a:r>
            <a:r>
              <a:rPr lang="en-US" sz="2000" dirty="0"/>
              <a:t>  0.004,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znači</a:t>
            </a:r>
            <a:r>
              <a:rPr lang="en-US" sz="2000" dirty="0"/>
              <a:t> da </a:t>
            </a:r>
            <a:r>
              <a:rPr lang="en-US" sz="2000" i="1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 err="1"/>
              <a:t>odbacujemo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r>
              <a:rPr lang="en-US" sz="2400" dirty="0"/>
              <a:t> </a:t>
            </a:r>
            <a:endParaRPr lang="sr-Latn-CS" sz="2400" dirty="0"/>
          </a:p>
          <a:p>
            <a:endParaRPr lang="sr-Latn-CS" sz="2400" dirty="0"/>
          </a:p>
          <a:p>
            <a:endParaRPr lang="sr-Latn-C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3"/>
            <a:ext cx="6148266" cy="42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293096"/>
            <a:ext cx="3024336" cy="244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013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342900" lvl="8" indent="-342900"/>
            <a:r>
              <a:rPr lang="en-US" dirty="0" err="1"/>
              <a:t>Funkcija</a:t>
            </a:r>
            <a:r>
              <a:rPr lang="en-US" dirty="0"/>
              <a:t> cubic </a:t>
            </a:r>
            <a:r>
              <a:rPr lang="en-US" dirty="0" err="1"/>
              <a:t>trenda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aproksimira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premiji</a:t>
            </a:r>
            <a:r>
              <a:rPr lang="en-US" dirty="0"/>
              <a:t>.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jednačina</a:t>
            </a:r>
            <a:r>
              <a:rPr lang="en-US" dirty="0"/>
              <a:t> je</a:t>
            </a:r>
            <a:r>
              <a:rPr lang="en-US" dirty="0" smtClean="0"/>
              <a:t>:</a:t>
            </a:r>
            <a:r>
              <a:rPr lang="sr-Latn-CS" dirty="0" smtClean="0"/>
              <a:t>						</a:t>
            </a:r>
            <a:r>
              <a:rPr lang="sr-Latn-CS" sz="1900" dirty="0" smtClean="0"/>
              <a:t>, </a:t>
            </a:r>
            <a:r>
              <a:rPr lang="sr-Latn-CS" dirty="0" smtClean="0"/>
              <a:t>	</a:t>
            </a:r>
          </a:p>
          <a:p>
            <a:pPr marL="342900" lvl="8" indent="-342900"/>
            <a:r>
              <a:rPr lang="sr-Latn-CS" dirty="0" smtClean="0"/>
              <a:t>							,</a:t>
            </a:r>
            <a:r>
              <a:rPr lang="en-US" i="1" dirty="0" smtClean="0"/>
              <a:t>t</a:t>
            </a:r>
            <a:r>
              <a:rPr lang="en-US" dirty="0" smtClean="0"/>
              <a:t>=1,…,9.</a:t>
            </a:r>
            <a:endParaRPr lang="sr-Latn-CS" dirty="0" smtClean="0"/>
          </a:p>
          <a:p>
            <a:pPr marL="342900" lvl="8" indent="-342900"/>
            <a:r>
              <a:rPr lang="en-US" dirty="0" err="1" smtClean="0"/>
              <a:t>Koeficijent</a:t>
            </a:r>
            <a:r>
              <a:rPr lang="en-US" dirty="0" smtClean="0"/>
              <a:t> </a:t>
            </a:r>
            <a:r>
              <a:rPr lang="en-US" dirty="0" err="1" smtClean="0"/>
              <a:t>determinacije</a:t>
            </a:r>
            <a:r>
              <a:rPr lang="en-US" dirty="0" smtClean="0"/>
              <a:t> je 0.904,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objašnjenog</a:t>
            </a:r>
            <a:r>
              <a:rPr lang="en-US" dirty="0" smtClean="0"/>
              <a:t> </a:t>
            </a:r>
            <a:r>
              <a:rPr lang="en-US" dirty="0" err="1" smtClean="0"/>
              <a:t>varijabiliteta</a:t>
            </a:r>
            <a:r>
              <a:rPr lang="en-US" dirty="0" smtClean="0"/>
              <a:t>.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statistike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testa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15.634. </a:t>
            </a:r>
            <a:r>
              <a:rPr lang="en-US" i="1" dirty="0" smtClean="0"/>
              <a:t>p</a:t>
            </a:r>
            <a:r>
              <a:rPr lang="en-US" dirty="0" smtClean="0"/>
              <a:t>-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 0.006,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da </a:t>
            </a:r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odbacujemo</a:t>
            </a:r>
            <a:r>
              <a:rPr lang="en-US" dirty="0" smtClean="0"/>
              <a:t>.</a:t>
            </a:r>
            <a:endParaRPr lang="sr-Latn-CS" dirty="0" smtClean="0"/>
          </a:p>
          <a:p>
            <a:pPr marL="342900" lvl="8" indent="-342900"/>
            <a:endParaRPr lang="sr-Latn-CS" dirty="0" smtClean="0"/>
          </a:p>
          <a:p>
            <a:endParaRPr lang="sr-Latn-CS" dirty="0"/>
          </a:p>
          <a:p>
            <a:endParaRPr lang="sr-Latn-C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14" y="1500330"/>
            <a:ext cx="5895733" cy="41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035225"/>
            <a:ext cx="3888431" cy="277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654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isključimo</a:t>
            </a:r>
            <a:r>
              <a:rPr lang="en-US" sz="2000" dirty="0"/>
              <a:t> trend </a:t>
            </a:r>
            <a:r>
              <a:rPr lang="en-US" sz="2000" dirty="0" err="1"/>
              <a:t>komponentu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originalnih</a:t>
            </a:r>
            <a:r>
              <a:rPr lang="en-US" sz="2000" dirty="0"/>
              <a:t> </a:t>
            </a:r>
            <a:r>
              <a:rPr lang="en-US" sz="2000" dirty="0" err="1"/>
              <a:t>serija</a:t>
            </a:r>
            <a:r>
              <a:rPr lang="en-US" sz="2000" dirty="0"/>
              <a:t> (</a:t>
            </a:r>
            <a:r>
              <a:rPr lang="en-US" sz="2000" dirty="0" err="1"/>
              <a:t>koristeći</a:t>
            </a:r>
            <a:r>
              <a:rPr lang="en-US" sz="2000" dirty="0"/>
              <a:t> </a:t>
            </a:r>
            <a:r>
              <a:rPr lang="en-US" sz="2000" dirty="0" err="1"/>
              <a:t>formulu</a:t>
            </a:r>
            <a:r>
              <a:rPr lang="en-US" sz="2000" dirty="0"/>
              <a:t> ) </a:t>
            </a:r>
            <a:r>
              <a:rPr lang="en-US" sz="2000" dirty="0" err="1"/>
              <a:t>možemo</a:t>
            </a:r>
            <a:r>
              <a:rPr lang="en-US" sz="2000" dirty="0"/>
              <a:t> </a:t>
            </a:r>
            <a:r>
              <a:rPr lang="en-US" sz="2000" dirty="0" err="1"/>
              <a:t>sagledati</a:t>
            </a:r>
            <a:r>
              <a:rPr lang="en-US" sz="2000" dirty="0"/>
              <a:t> </a:t>
            </a:r>
            <a:r>
              <a:rPr lang="en-US" sz="2000" dirty="0" err="1"/>
              <a:t>međuzavisnost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ukupnih</a:t>
            </a:r>
            <a:r>
              <a:rPr lang="en-US" sz="2000" dirty="0"/>
              <a:t> </a:t>
            </a:r>
            <a:r>
              <a:rPr lang="en-US" sz="2000" dirty="0" err="1"/>
              <a:t>troškova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bruto</a:t>
            </a:r>
            <a:r>
              <a:rPr lang="en-US" sz="2000" dirty="0"/>
              <a:t> </a:t>
            </a:r>
            <a:r>
              <a:rPr lang="en-US" sz="2000" dirty="0" err="1"/>
              <a:t>premije</a:t>
            </a:r>
            <a:r>
              <a:rPr lang="en-US" sz="2000" dirty="0"/>
              <a:t>. </a:t>
            </a:r>
            <a:endParaRPr lang="sr-Latn-CS" sz="2000" dirty="0" smtClean="0"/>
          </a:p>
          <a:p>
            <a:r>
              <a:rPr lang="en-US" sz="2000" dirty="0" smtClean="0"/>
              <a:t>Na </a:t>
            </a:r>
            <a:r>
              <a:rPr lang="en-US" sz="2000" dirty="0" err="1"/>
              <a:t>osnovu</a:t>
            </a:r>
            <a:r>
              <a:rPr lang="en-US" sz="2000" dirty="0"/>
              <a:t> </a:t>
            </a:r>
            <a:r>
              <a:rPr lang="en-US" sz="2000" dirty="0" err="1"/>
              <a:t>Tabele</a:t>
            </a:r>
            <a:r>
              <a:rPr lang="en-US" sz="2000" dirty="0"/>
              <a:t> 2 </a:t>
            </a:r>
            <a:r>
              <a:rPr lang="en-US" sz="2000" dirty="0" err="1"/>
              <a:t>uočavamo</a:t>
            </a:r>
            <a:r>
              <a:rPr lang="en-US" sz="2000" dirty="0"/>
              <a:t> da je Spearman’s </a:t>
            </a:r>
            <a:r>
              <a:rPr lang="en-US" sz="2000" dirty="0" err="1"/>
              <a:t>koeficijent</a:t>
            </a:r>
            <a:r>
              <a:rPr lang="en-US" sz="2000" dirty="0"/>
              <a:t> </a:t>
            </a:r>
            <a:r>
              <a:rPr lang="en-US" sz="2000" dirty="0" err="1"/>
              <a:t>korelacije</a:t>
            </a:r>
            <a:r>
              <a:rPr lang="en-US" sz="2000" dirty="0"/>
              <a:t> </a:t>
            </a:r>
            <a:r>
              <a:rPr lang="en-US" sz="2000" dirty="0" err="1"/>
              <a:t>jednak</a:t>
            </a:r>
            <a:r>
              <a:rPr lang="en-US" sz="2000" dirty="0"/>
              <a:t> </a:t>
            </a:r>
            <a:r>
              <a:rPr lang="en-US" sz="2000" b="1" dirty="0"/>
              <a:t>0.235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ukazuje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to da </a:t>
            </a:r>
            <a:r>
              <a:rPr lang="en-US" sz="2000" dirty="0" err="1"/>
              <a:t>postoji</a:t>
            </a:r>
            <a:r>
              <a:rPr lang="en-US" sz="2000" dirty="0"/>
              <a:t> </a:t>
            </a:r>
            <a:r>
              <a:rPr lang="en-US" sz="2000" b="1" dirty="0" err="1"/>
              <a:t>slaba</a:t>
            </a:r>
            <a:r>
              <a:rPr lang="en-US" sz="2000" b="1" dirty="0"/>
              <a:t> </a:t>
            </a:r>
            <a:r>
              <a:rPr lang="en-US" sz="2000" b="1" dirty="0" err="1"/>
              <a:t>direktna</a:t>
            </a:r>
            <a:r>
              <a:rPr lang="en-US" sz="2000" b="1" dirty="0"/>
              <a:t> </a:t>
            </a:r>
            <a:r>
              <a:rPr lang="en-US" sz="2000" b="1" dirty="0" err="1"/>
              <a:t>korelaciona</a:t>
            </a:r>
            <a:r>
              <a:rPr lang="en-US" sz="2000" b="1" dirty="0"/>
              <a:t> </a:t>
            </a:r>
            <a:r>
              <a:rPr lang="en-US" sz="2000" b="1" dirty="0" err="1"/>
              <a:t>veza</a:t>
            </a:r>
            <a:r>
              <a:rPr lang="en-US" sz="2000" b="1" dirty="0"/>
              <a:t> </a:t>
            </a:r>
            <a:r>
              <a:rPr lang="en-US" sz="2000" b="1" dirty="0" err="1"/>
              <a:t>između</a:t>
            </a:r>
            <a:r>
              <a:rPr lang="en-US" sz="2000" b="1" dirty="0"/>
              <a:t> </a:t>
            </a:r>
            <a:r>
              <a:rPr lang="en-US" sz="2000" b="1" dirty="0" err="1"/>
              <a:t>posmatranih</a:t>
            </a:r>
            <a:r>
              <a:rPr lang="en-US" sz="2000" b="1" dirty="0"/>
              <a:t> </a:t>
            </a:r>
            <a:r>
              <a:rPr lang="en-US" sz="2000" b="1" dirty="0" err="1"/>
              <a:t>pojava</a:t>
            </a:r>
            <a:r>
              <a:rPr lang="en-US" sz="2000" b="1" dirty="0"/>
              <a:t>.</a:t>
            </a:r>
            <a:r>
              <a:rPr lang="en-US" sz="2000" dirty="0"/>
              <a:t> </a:t>
            </a:r>
            <a:endParaRPr lang="sr-Latn-CS" sz="2000" dirty="0" smtClean="0"/>
          </a:p>
          <a:p>
            <a:r>
              <a:rPr lang="en-US" sz="2000" b="1" dirty="0" err="1" smtClean="0"/>
              <a:t>Ovo</a:t>
            </a:r>
            <a:r>
              <a:rPr lang="en-US" sz="2000" b="1" dirty="0" smtClean="0"/>
              <a:t> </a:t>
            </a:r>
            <a:r>
              <a:rPr lang="en-US" sz="2000" b="1" dirty="0" err="1"/>
              <a:t>dalje</a:t>
            </a:r>
            <a:r>
              <a:rPr lang="en-US" sz="2000" b="1" dirty="0"/>
              <a:t> </a:t>
            </a:r>
            <a:r>
              <a:rPr lang="en-US" sz="2000" b="1" dirty="0" err="1"/>
              <a:t>znači</a:t>
            </a:r>
            <a:r>
              <a:rPr lang="en-US" sz="2000" b="1" dirty="0"/>
              <a:t> da, </a:t>
            </a:r>
            <a:r>
              <a:rPr lang="en-US" sz="2000" b="1" dirty="0" err="1"/>
              <a:t>uzimajući</a:t>
            </a:r>
            <a:r>
              <a:rPr lang="en-US" sz="2000" b="1" dirty="0"/>
              <a:t> u </a:t>
            </a:r>
            <a:r>
              <a:rPr lang="en-US" sz="2000" b="1" dirty="0" err="1"/>
              <a:t>obzir</a:t>
            </a:r>
            <a:r>
              <a:rPr lang="en-US" sz="2000" b="1" dirty="0"/>
              <a:t> </a:t>
            </a:r>
            <a:r>
              <a:rPr lang="en-US" sz="2000" b="1" dirty="0" err="1"/>
              <a:t>mali</a:t>
            </a:r>
            <a:r>
              <a:rPr lang="en-US" sz="2000" b="1" dirty="0"/>
              <a:t> </a:t>
            </a:r>
            <a:r>
              <a:rPr lang="en-US" sz="2000" b="1" dirty="0" err="1"/>
              <a:t>broj</a:t>
            </a:r>
            <a:r>
              <a:rPr lang="en-US" sz="2000" b="1" dirty="0"/>
              <a:t> </a:t>
            </a:r>
            <a:r>
              <a:rPr lang="en-US" sz="2000" b="1" dirty="0" err="1"/>
              <a:t>podataka</a:t>
            </a:r>
            <a:r>
              <a:rPr lang="en-US" sz="2000" b="1" dirty="0"/>
              <a:t>, </a:t>
            </a:r>
            <a:r>
              <a:rPr lang="en-US" sz="2000" b="1" dirty="0" err="1"/>
              <a:t>rast</a:t>
            </a:r>
            <a:r>
              <a:rPr lang="en-US" sz="2000" b="1" dirty="0"/>
              <a:t> </a:t>
            </a:r>
            <a:r>
              <a:rPr lang="en-US" sz="2000" b="1" dirty="0" err="1"/>
              <a:t>ukupnih</a:t>
            </a:r>
            <a:r>
              <a:rPr lang="en-US" sz="2000" b="1" dirty="0"/>
              <a:t> </a:t>
            </a:r>
            <a:r>
              <a:rPr lang="en-US" sz="2000" b="1" dirty="0" err="1"/>
              <a:t>troškova</a:t>
            </a:r>
            <a:r>
              <a:rPr lang="en-US" sz="2000" b="1" dirty="0"/>
              <a:t> </a:t>
            </a:r>
            <a:r>
              <a:rPr lang="en-US" sz="2000" b="1" dirty="0" err="1"/>
              <a:t>marketinga</a:t>
            </a:r>
            <a:r>
              <a:rPr lang="en-US" sz="2000" b="1" dirty="0"/>
              <a:t> </a:t>
            </a:r>
            <a:r>
              <a:rPr lang="en-US" sz="2000" b="1" dirty="0" err="1"/>
              <a:t>slabo</a:t>
            </a:r>
            <a:r>
              <a:rPr lang="en-US" sz="2000" b="1" dirty="0"/>
              <a:t> </a:t>
            </a:r>
            <a:r>
              <a:rPr lang="en-US" sz="2000" b="1" dirty="0" err="1"/>
              <a:t>utiče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porast</a:t>
            </a:r>
            <a:r>
              <a:rPr lang="en-US" sz="2000" b="1" dirty="0"/>
              <a:t> </a:t>
            </a:r>
            <a:r>
              <a:rPr lang="en-US" sz="2000" b="1" dirty="0" err="1"/>
              <a:t>bruto</a:t>
            </a:r>
            <a:r>
              <a:rPr lang="en-US" sz="2000" b="1" dirty="0"/>
              <a:t> </a:t>
            </a:r>
            <a:r>
              <a:rPr lang="en-US" sz="2000" b="1" dirty="0" err="1"/>
              <a:t>premije</a:t>
            </a:r>
            <a:r>
              <a:rPr lang="en-US" sz="2000" b="1" dirty="0" smtClean="0"/>
              <a:t>.</a:t>
            </a:r>
            <a:endParaRPr lang="sr-Latn-CS" sz="2000" b="1" dirty="0" smtClean="0"/>
          </a:p>
          <a:p>
            <a:endParaRPr lang="sr-Latn-CS" b="1" dirty="0"/>
          </a:p>
          <a:p>
            <a:endParaRPr lang="sr-Latn-C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3769660"/>
              </p:ext>
            </p:extLst>
          </p:nvPr>
        </p:nvGraphicFramePr>
        <p:xfrm>
          <a:off x="827581" y="3212976"/>
          <a:ext cx="7488834" cy="288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068"/>
                <a:gridCol w="1889068"/>
                <a:gridCol w="1889068"/>
                <a:gridCol w="910815"/>
                <a:gridCol w="910815"/>
              </a:tblGrid>
              <a:tr h="351039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Tabela</a:t>
                      </a:r>
                      <a:r>
                        <a:rPr lang="en-US" sz="1800" dirty="0">
                          <a:effectLst/>
                        </a:rPr>
                        <a:t> 2: Spearman’s </a:t>
                      </a:r>
                      <a:r>
                        <a:rPr lang="en-US" sz="1800" dirty="0" err="1">
                          <a:effectLst/>
                        </a:rPr>
                        <a:t>koeficijent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korelacije</a:t>
                      </a:r>
                      <a:endParaRPr lang="sr-Latn-C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510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sr-Latn-C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bruto_pr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total_exp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702078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Spearman's rho</a:t>
                      </a:r>
                      <a:endParaRPr lang="sr-Latn-C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bruto_pr</a:t>
                      </a:r>
                      <a:endParaRPr lang="sr-Latn-C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Correlation Coefficient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.235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sr-Latn-C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70207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total_exp</a:t>
                      </a:r>
                      <a:endParaRPr lang="sr-Latn-C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Correlation Coefficient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.235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sr-Latn-C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sr-Latn-C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sr-Latn-C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sr-Latn-C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73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612</Words>
  <Application>Microsoft Office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Značaj marketing metrike za upravljanje rizicima uspešnosti poslovanja  osiguravajućih kompanija </vt:lpstr>
      <vt:lpstr>Slide 2</vt:lpstr>
      <vt:lpstr>Slide 3</vt:lpstr>
      <vt:lpstr>Slide 4</vt:lpstr>
      <vt:lpstr>Slide 5</vt:lpstr>
      <vt:lpstr>Veza između toškova marketinga i bruto premije</vt:lpstr>
      <vt:lpstr>Slide 7</vt:lpstr>
      <vt:lpstr>Slide 8</vt:lpstr>
      <vt:lpstr>Slide 9</vt:lpstr>
      <vt:lpstr>Slide 10</vt:lpstr>
      <vt:lpstr>Slide 11</vt:lpstr>
    </vt:vector>
  </TitlesOfParts>
  <Company>Kompanija DUNAV osiguranje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Značaj marketing metrike za upravljanje rizicima uspešnosti poslovanja  osiguravajućih kompanija</dc:title>
  <dc:creator>Mihailo Kočović</dc:creator>
  <cp:lastModifiedBy>Erc1</cp:lastModifiedBy>
  <cp:revision>17</cp:revision>
  <dcterms:created xsi:type="dcterms:W3CDTF">2016-05-17T07:10:40Z</dcterms:created>
  <dcterms:modified xsi:type="dcterms:W3CDTF">2016-05-21T07:46:54Z</dcterms:modified>
</cp:coreProperties>
</file>