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81" r:id="rId3"/>
    <p:sldId id="282" r:id="rId4"/>
    <p:sldId id="266" r:id="rId5"/>
    <p:sldId id="267" r:id="rId6"/>
    <p:sldId id="296" r:id="rId7"/>
    <p:sldId id="269" r:id="rId8"/>
    <p:sldId id="270" r:id="rId9"/>
    <p:sldId id="297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>
        <p:scale>
          <a:sx n="80" d="100"/>
          <a:sy n="80" d="100"/>
        </p:scale>
        <p:origin x="-437" y="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7D75DF5-AAFD-41C5-A792-1F80D1004F69}" type="datetimeFigureOut">
              <a:rPr lang="en-US" smtClean="0"/>
              <a:t>20.05.2016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BDA43B3-9339-4D44-B8EC-8ECF315F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A43B3-9339-4D44-B8EC-8ECF315FB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FD92103-88DF-433C-952F-51E8DB35E550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94" y="511083"/>
            <a:ext cx="2387600" cy="355600"/>
          </a:xfrm>
        </p:spPr>
        <p:txBody>
          <a:bodyPr/>
          <a:lstStyle>
            <a:lvl1pPr marL="0" marR="0" indent="0" algn="l" defTabSz="441582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41582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94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Country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70"/>
            <a:ext cx="864000" cy="7034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BA6A3ACF-054B-4C09-9423-E83231141167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3032"/>
            <a:ext cx="8386762" cy="2976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396422" indent="-187762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396422" indent="-187762">
              <a:buClr>
                <a:schemeClr val="tx1"/>
              </a:buClr>
              <a:buFont typeface="Lucida Grande"/>
              <a:buChar char="-"/>
              <a:defRPr sz="1000"/>
            </a:lvl3pPr>
            <a:lvl4pPr marL="396422" indent="-187762">
              <a:defRPr sz="1000"/>
            </a:lvl4pPr>
            <a:lvl5pPr marL="396422" indent="-187762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03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6961612-D812-4C28-A6BB-D2729914160B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582" y="1699121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924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582" y="1699121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924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79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0B17B27-A4D8-4364-846E-D36077529C5F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8325" tIns="44148" rIns="88325" bIns="44148" rtlCol="0" anchor="ctr"/>
          <a:lstStyle/>
          <a:p>
            <a:pPr algn="ctr" defTabSz="441582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3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6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8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5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2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9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2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91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33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721CD010-7790-4D80-B4F9-00073084150C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06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D674D1D5-FF58-46D4-8382-C7E10B661C3C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965" y="1682754"/>
            <a:ext cx="4132303" cy="4378325"/>
          </a:xfrm>
        </p:spPr>
        <p:txBody>
          <a:bodyPr tIns="45206"/>
          <a:lstStyle>
            <a:lvl1pPr>
              <a:lnSpc>
                <a:spcPts val="2599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 bla bla bla bla bla bla bla bla 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582" y="1682754"/>
            <a:ext cx="4132303" cy="4378325"/>
          </a:xfrm>
        </p:spPr>
        <p:txBody>
          <a:bodyPr tIns="48684"/>
          <a:lstStyle>
            <a:lvl1pPr>
              <a:lnSpc>
                <a:spcPts val="3799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79%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4715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7828A4D-E120-42A7-BA16-94F51AC69265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576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7349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3197AFF7-84F0-4F37-8616-B4C1FF1ADF51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576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</a:pP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5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301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02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3FE414F-58E2-499B-BAE0-99A0CED6EAB0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582" y="1682754"/>
            <a:ext cx="4125913" cy="4378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39071"/>
          <a:lstStyle>
            <a:lvl1pPr>
              <a:lnSpc>
                <a:spcPts val="6295"/>
              </a:lnSpc>
              <a:spcAft>
                <a:spcPts val="1799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4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Testo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413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7A8B1915-B181-4727-9C9D-8D9299055839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70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349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41582"/>
            <a:r>
              <a:rPr lang="it-IT" sz="3300" b="1" dirty="0" err="1">
                <a:solidFill>
                  <a:srgbClr val="BD2027"/>
                </a:solidFill>
              </a:rPr>
              <a:t>Thank</a:t>
            </a:r>
            <a:r>
              <a:rPr lang="it-IT" sz="3300" b="1" dirty="0">
                <a:solidFill>
                  <a:srgbClr val="BD2027"/>
                </a:solidFill>
              </a:rPr>
              <a:t> </a:t>
            </a:r>
            <a:r>
              <a:rPr lang="it-IT" sz="3300" b="1" dirty="0" err="1">
                <a:solidFill>
                  <a:srgbClr val="BD2027"/>
                </a:solidFill>
              </a:rPr>
              <a:t>You</a:t>
            </a:r>
            <a:r>
              <a:rPr lang="it-IT" sz="3300" b="1" dirty="0">
                <a:solidFill>
                  <a:srgbClr val="BD2027"/>
                </a:solidFill>
              </a:rPr>
              <a:t>.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2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583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41582"/>
            <a:r>
              <a:rPr lang="it-IT" sz="1000" b="1" dirty="0" err="1">
                <a:solidFill>
                  <a:srgbClr val="BD2027"/>
                </a:solidFill>
              </a:rPr>
              <a:t>Contacts</a:t>
            </a:r>
            <a:r>
              <a:rPr lang="it-IT" sz="1000" b="1" dirty="0">
                <a:solidFill>
                  <a:srgbClr val="BD2027"/>
                </a:solidFill>
              </a:rPr>
              <a:t>: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2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r>
              <a:rPr lang="it-IT" dirty="0" smtClean="0"/>
              <a:t> +39 / Fax </a:t>
            </a:r>
            <a:r>
              <a:rPr lang="it-IT" dirty="0" err="1" smtClean="0"/>
              <a:t>Number</a:t>
            </a:r>
            <a:r>
              <a:rPr lang="it-IT" dirty="0" smtClean="0"/>
              <a:t>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582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Website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82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582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Department</a:t>
            </a:r>
            <a:endParaRPr lang="it-IT" dirty="0" smtClean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276AADE-F785-444E-8618-144647C80D91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98063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2E9C8EF-E59C-42F9-8B77-A6A8BD268093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/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5272212-939E-4A59-AEB4-EE61849182D3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576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9" y="1224439"/>
            <a:ext cx="8382000" cy="4861256"/>
          </a:xfrm>
        </p:spPr>
        <p:txBody>
          <a:bodyPr bIns="0" numCol="2" spcCol="208618">
            <a:noAutofit/>
          </a:bodyPr>
          <a:lstStyle>
            <a:lvl1pPr marL="165622" indent="-16562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2155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0933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4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C1CFAB40-DBA9-4A82-BCA7-9CDD1D38B057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7" y="1682754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ACC2B3FF-27DE-4673-992B-030E71C02261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 numCol="2" spcCol="17386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2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4DCD4F73-0B65-4B37-8CA5-3ABC4B01322A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 wrap="square"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73862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73862">
              <a:buFont typeface="Arial"/>
              <a:buChar char="•"/>
              <a:defRPr sz="1000"/>
            </a:lvl3pPr>
            <a:lvl4pPr marL="0" indent="-173862">
              <a:defRPr sz="1000"/>
            </a:lvl4pPr>
            <a:lvl5pPr marL="0" indent="-173862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92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09540E1-1CF7-4786-9780-A37ADBA0F2DE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7" y="4758685"/>
            <a:ext cx="8391525" cy="1302390"/>
          </a:xfrm>
        </p:spPr>
        <p:txBody>
          <a:bodyPr wrap="square"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457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rtlCol="0" anchor="ctr"/>
          <a:lstStyle/>
          <a:p>
            <a:pPr algn="ctr" defTabSz="441582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7" y="1683032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3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FFC9A8F-27B9-4BDC-B9C1-F3DAA53A90E9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7" y="1682750"/>
            <a:ext cx="8391525" cy="1302390"/>
          </a:xfrm>
        </p:spPr>
        <p:txBody>
          <a:bodyPr wrap="square"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457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rtlCol="0" anchor="ctr"/>
          <a:lstStyle/>
          <a:p>
            <a:pPr algn="ctr" defTabSz="441582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7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58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80154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0170C34-2B74-4F17-97B1-28CFB047903D}" type="datetime1">
              <a:rPr lang="en-US" smtClean="0">
                <a:solidFill>
                  <a:srgbClr val="BD2027"/>
                </a:solidFill>
              </a:rPr>
              <a:t>20.05.2016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945" y="1682754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557" y="1682754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86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1" y="6356632"/>
            <a:ext cx="1320798" cy="365125"/>
          </a:xfrm>
          <a:prstGeom prst="rect">
            <a:avLst/>
          </a:prstGeom>
        </p:spPr>
        <p:txBody>
          <a:bodyPr vert="horz" lIns="88325" tIns="44148" rIns="88325" bIns="44148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41582"/>
            <a:fld id="{E818B60E-9F2D-4FDF-8EBF-8EBE00DFA368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t>20.05.2016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632"/>
            <a:ext cx="420255" cy="365125"/>
          </a:xfrm>
          <a:prstGeom prst="rect">
            <a:avLst/>
          </a:prstGeom>
        </p:spPr>
        <p:txBody>
          <a:bodyPr vert="horz" lIns="88325" tIns="44148" rIns="88325" bIns="44148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41582"/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441582"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47581" y="6459985"/>
            <a:ext cx="197718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cs typeface="Arial"/>
              </a:rPr>
              <a:t>Generali Osiguranje Srbija</a:t>
            </a:r>
            <a:endParaRPr sz="7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9613" y="6459985"/>
            <a:ext cx="112178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cs typeface="Arial"/>
              </a:rPr>
              <a:t>Beograd</a:t>
            </a:r>
            <a:endParaRPr lang="it-IT" sz="700" dirty="0">
              <a:solidFill>
                <a:srgbClr val="BD202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0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41582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41582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06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21557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09337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79704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735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316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91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49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82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77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75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351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524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11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70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775" y="2060848"/>
            <a:ext cx="84359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08" tIns="45553" rIns="91108" bIns="45553"/>
          <a:lstStyle/>
          <a:p>
            <a:pPr algn="ctr"/>
            <a:r>
              <a:rPr lang="en-US" sz="2800" b="1" dirty="0" err="1" smtClean="0">
                <a:latin typeface="Calibri"/>
              </a:rPr>
              <a:t>Implementacija</a:t>
            </a:r>
            <a:r>
              <a:rPr lang="en-US" sz="2800" b="1" dirty="0" smtClean="0">
                <a:latin typeface="Calibri"/>
              </a:rPr>
              <a:t> ORSA </a:t>
            </a:r>
            <a:r>
              <a:rPr lang="en-US" sz="2800" b="1" dirty="0" err="1" smtClean="0">
                <a:latin typeface="Calibri"/>
              </a:rPr>
              <a:t>izve</a:t>
            </a:r>
            <a:r>
              <a:rPr lang="sr-Latn-RS" sz="2800" b="1" dirty="0" smtClean="0">
                <a:latin typeface="Calibri"/>
              </a:rPr>
              <a:t>štaja u pripremnoj fazi Solvency II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5888" y="4190597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</a:rPr>
              <a:t>Branko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Pavlovi</a:t>
            </a:r>
            <a:r>
              <a:rPr lang="sr-Latn-RS" sz="2400" b="1" dirty="0">
                <a:latin typeface="Calibri" panose="020F0502020204030204" pitchFamily="34" charset="0"/>
              </a:rPr>
              <a:t>ć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6224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 smtClean="0">
                <a:latin typeface="Calibri"/>
              </a:rPr>
              <a:t>Zlatibor</a:t>
            </a:r>
            <a:r>
              <a:rPr lang="sr-Latn-RS" b="1" dirty="0" smtClean="0">
                <a:latin typeface="Calibri"/>
              </a:rPr>
              <a:t>,</a:t>
            </a:r>
            <a:r>
              <a:rPr lang="en-GB" b="1" dirty="0" smtClean="0">
                <a:latin typeface="Calibri"/>
              </a:rPr>
              <a:t> 19.-22.5.2016.</a:t>
            </a:r>
            <a:r>
              <a:rPr lang="sr-Latn-RS" b="1" dirty="0" smtClean="0">
                <a:latin typeface="Calibri"/>
              </a:rPr>
              <a:t> </a:t>
            </a:r>
            <a:endParaRPr lang="en-US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3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70080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 </a:t>
            </a:r>
            <a:r>
              <a:rPr lang="en-US" dirty="0" err="1" smtClean="0">
                <a:latin typeface="Calibri" panose="020F0502020204030204" pitchFamily="34" charset="0"/>
              </a:rPr>
              <a:t>skladu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sa</a:t>
            </a:r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</a:rPr>
              <a:t>srpsk</a:t>
            </a:r>
            <a:r>
              <a:rPr lang="sr-Latn-RS" dirty="0" smtClean="0">
                <a:latin typeface="Calibri" panose="020F0502020204030204" pitchFamily="34" charset="0"/>
              </a:rPr>
              <a:t>im</a:t>
            </a:r>
            <a:r>
              <a:rPr lang="en-US" dirty="0" smtClean="0">
                <a:latin typeface="Calibri" panose="020F0502020204030204" pitchFamily="34" charset="0"/>
              </a:rPr>
              <a:t> Z</a:t>
            </a:r>
            <a:r>
              <a:rPr lang="sr-Latn-RS" dirty="0" smtClean="0">
                <a:latin typeface="Calibri" panose="020F0502020204030204" pitchFamily="34" charset="0"/>
              </a:rPr>
              <a:t>akonom</a:t>
            </a:r>
            <a:r>
              <a:rPr lang="en-US" dirty="0" smtClean="0">
                <a:latin typeface="Calibri" panose="020F0502020204030204" pitchFamily="34" charset="0"/>
              </a:rPr>
              <a:t> o </a:t>
            </a:r>
            <a:r>
              <a:rPr lang="en-US" dirty="0" err="1" smtClean="0">
                <a:latin typeface="Calibri" panose="020F0502020204030204" pitchFamily="34" charset="0"/>
              </a:rPr>
              <a:t>osiguranju</a:t>
            </a:r>
            <a:r>
              <a:rPr lang="sr-Latn-RS" dirty="0" smtClean="0">
                <a:latin typeface="Calibri" panose="020F0502020204030204" pitchFamily="34" charset="0"/>
              </a:rPr>
              <a:t> iz 2014, Solventnost II će biti implementirana u momentu pristupanja Srbije Evropskoj uniji </a:t>
            </a:r>
          </a:p>
          <a:p>
            <a:endParaRPr lang="sr-Latn-R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Tranzicija korak </a:t>
            </a:r>
            <a:r>
              <a:rPr lang="sr-Latn-RS" dirty="0">
                <a:latin typeface="Calibri" panose="020F0502020204030204" pitchFamily="34" charset="0"/>
              </a:rPr>
              <a:t>po </a:t>
            </a:r>
            <a:r>
              <a:rPr lang="sr-Latn-RS" dirty="0" smtClean="0">
                <a:latin typeface="Calibri" panose="020F0502020204030204" pitchFamily="34" charset="0"/>
              </a:rPr>
              <a:t>korak </a:t>
            </a:r>
            <a:r>
              <a:rPr lang="en-US" dirty="0" err="1" smtClean="0">
                <a:latin typeface="Calibri" panose="020F0502020204030204" pitchFamily="34" charset="0"/>
              </a:rPr>
              <a:t>iz</a:t>
            </a:r>
            <a:r>
              <a:rPr lang="sr-Latn-RS" dirty="0" smtClean="0">
                <a:latin typeface="Calibri" panose="020F0502020204030204" pitchFamily="34" charset="0"/>
              </a:rPr>
              <a:t> Solventnosti I na Solventnost II</a:t>
            </a:r>
          </a:p>
          <a:p>
            <a:endParaRPr lang="sr-Latn-R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1.</a:t>
            </a:r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korak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r>
              <a:rPr lang="sr-Latn-RS" dirty="0" smtClean="0">
                <a:latin typeface="Calibri" panose="020F0502020204030204" pitchFamily="34" charset="0"/>
              </a:rPr>
              <a:t> anticipativn</a:t>
            </a:r>
            <a:r>
              <a:rPr lang="en-US" dirty="0" smtClean="0">
                <a:latin typeface="Calibri" panose="020F0502020204030204" pitchFamily="34" charset="0"/>
              </a:rPr>
              <a:t>a</a:t>
            </a:r>
            <a:r>
              <a:rPr lang="sr-Latn-RS" dirty="0" smtClean="0">
                <a:latin typeface="Calibri" panose="020F0502020204030204" pitchFamily="34" charset="0"/>
              </a:rPr>
              <a:t> ORSA</a:t>
            </a:r>
          </a:p>
          <a:p>
            <a:endParaRPr lang="sr-Latn-R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Praktični aspekti pisanja ORSA izveštaja u pripremnoj fazi Solventnosti </a:t>
            </a:r>
            <a:r>
              <a:rPr lang="sr-Latn-RS" dirty="0" smtClean="0">
                <a:latin typeface="Calibri" panose="020F0502020204030204" pitchFamily="34" charset="0"/>
              </a:rPr>
              <a:t>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Fokus u implementaciji Solventnosti II su obično kapitalni zahtevi. To je greška, jer kapital ne može da pokrije nedostatke koji nastaju usled lošeg upravljanja kompanijom.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U</a:t>
            </a:r>
            <a:r>
              <a:rPr lang="sr-Latn-RS" sz="2400" b="1" dirty="0" smtClean="0">
                <a:latin typeface="Calibri" panose="020F0502020204030204" pitchFamily="34" charset="0"/>
              </a:rPr>
              <a:t>vod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347300" y="260648"/>
            <a:ext cx="8386686" cy="235474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ORSA</a:t>
            </a: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(Procena sopstvenog rizika i Solventnosti)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Solventnost II se zasniva na tri stuba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Drugi stub –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obuhvata kvalitativne zahteve za uspostavljenje efikasnog sistema upravljanja, sprovođenje ORSA i proces nadzora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Sopstvena procena rizika i solventnosti, sastoji se od procedura i procesa osiguravača za identifikaciju, procenu, upravljanje i izveštavanje o riziku sa kojim se kompanija može suočiti, radi određivanja potrebnih sredstava za obezbeđenje sveukupne solventnosti kompanije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544" y="747088"/>
            <a:ext cx="9317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/>
            <a:r>
              <a:rPr lang="sr-Latn-CS" b="1" dirty="0" smtClean="0">
                <a:solidFill>
                  <a:srgbClr val="002060"/>
                </a:solidFill>
                <a:latin typeface="Calibri"/>
              </a:rPr>
              <a:t>                                                 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     </a:t>
            </a:r>
            <a:r>
              <a:rPr lang="sr-Latn-CS" b="1" dirty="0" smtClean="0">
                <a:solidFill>
                  <a:srgbClr val="002060"/>
                </a:solidFill>
                <a:latin typeface="Calibri"/>
              </a:rPr>
              <a:t>     </a:t>
            </a:r>
            <a:endParaRPr lang="sr-Latn-CS" b="1" dirty="0">
              <a:solidFill>
                <a:srgbClr val="002060"/>
              </a:solidFill>
              <a:latin typeface="Calibri"/>
            </a:endParaRPr>
          </a:p>
          <a:p>
            <a:pPr lvl="8" algn="just"/>
            <a:r>
              <a:rPr lang="sr-Latn-CS" sz="1400" b="1" dirty="0">
                <a:solidFill>
                  <a:prstClr val="black"/>
                </a:solidFill>
                <a:latin typeface="Calibri"/>
              </a:rPr>
              <a:t>  </a:t>
            </a:r>
            <a:endParaRPr lang="sr-Latn-C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9"/>
          <p:cNvSpPr txBox="1">
            <a:spLocks noGrp="1"/>
          </p:cNvSpPr>
          <p:nvPr>
            <p:ph type="ctrTitle"/>
          </p:nvPr>
        </p:nvSpPr>
        <p:spPr>
          <a:xfrm>
            <a:off x="347663" y="241300"/>
            <a:ext cx="8386762" cy="29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Uputstvo za anticipativnu ORSA-u baziranu na ORSA principima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EIOPA izdaje uputstvo za nacionalne regulatore osiguranja, kako da postupaju u pripremnoj fazi koja vodi do primene Solventnosti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U Evropskoj uniji ova faza je završena i implementacija Solventnosti II je već počela, ali u Srbiji, ovi zahtevi </a:t>
            </a:r>
            <a:r>
              <a:rPr lang="sr-Latn-RS" dirty="0" smtClean="0">
                <a:latin typeface="Calibri" panose="020F0502020204030204" pitchFamily="34" charset="0"/>
              </a:rPr>
              <a:t>mogu</a:t>
            </a:r>
            <a:r>
              <a:rPr lang="sr-Latn-RS" dirty="0" smtClean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biti sledeći korak ka implementaciji Solventnosti II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992884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Nacionalni </a:t>
            </a:r>
            <a:r>
              <a:rPr lang="en-US" dirty="0" smtClean="0">
                <a:latin typeface="Calibri" panose="020F0502020204030204" pitchFamily="34" charset="0"/>
              </a:rPr>
              <a:t>regulator</a:t>
            </a:r>
            <a:r>
              <a:rPr lang="sr-Latn-RS" dirty="0" smtClean="0">
                <a:latin typeface="Calibri" panose="020F0502020204030204" pitchFamily="34" charset="0"/>
              </a:rPr>
              <a:t> osiguranja postavlja rok za implementaciju anticipativne </a:t>
            </a:r>
            <a:r>
              <a:rPr lang="sr-Latn-RS" smtClean="0">
                <a:latin typeface="Calibri" panose="020F0502020204030204" pitchFamily="34" charset="0"/>
              </a:rPr>
              <a:t>ORSA-e </a:t>
            </a:r>
            <a:r>
              <a:rPr lang="sr-Latn-RS" smtClean="0">
                <a:latin typeface="Calibri" panose="020F0502020204030204" pitchFamily="34" charset="0"/>
              </a:rPr>
              <a:t>pre </a:t>
            </a:r>
            <a:r>
              <a:rPr lang="sr-Latn-RS" dirty="0" smtClean="0">
                <a:latin typeface="Calibri" panose="020F0502020204030204" pitchFamily="34" charset="0"/>
              </a:rPr>
              <a:t>roka za kompletnu implementaciju Solventnosti II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Smernice se fokusiraju na ono što ovom procenom treba da se postigne, a ne na način na koji se to postiže</a:t>
            </a:r>
          </a:p>
          <a:p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Calibri" panose="020F0502020204030204" pitchFamily="34" charset="0"/>
              </a:rPr>
              <a:t>K</a:t>
            </a:r>
            <a:r>
              <a:rPr lang="sr-Latn-RS" dirty="0" smtClean="0">
                <a:latin typeface="Calibri" panose="020F0502020204030204" pitchFamily="34" charset="0"/>
              </a:rPr>
              <a:t>ljučno je da </a:t>
            </a:r>
            <a:r>
              <a:rPr lang="en-US" dirty="0" smtClean="0">
                <a:latin typeface="Calibri" panose="020F0502020204030204" pitchFamily="34" charset="0"/>
              </a:rPr>
              <a:t>top </a:t>
            </a:r>
            <a:r>
              <a:rPr lang="en-US" dirty="0" err="1" smtClean="0">
                <a:latin typeface="Calibri" panose="020F0502020204030204" pitchFamily="34" charset="0"/>
              </a:rPr>
              <a:t>menad</a:t>
            </a:r>
            <a:r>
              <a:rPr lang="sr-Latn-RS" dirty="0">
                <a:latin typeface="Calibri" panose="020F0502020204030204" pitchFamily="34" charset="0"/>
              </a:rPr>
              <a:t>ž</a:t>
            </a:r>
            <a:r>
              <a:rPr lang="en-US" dirty="0" err="1" smtClean="0">
                <a:latin typeface="Calibri" panose="020F0502020204030204" pitchFamily="34" charset="0"/>
              </a:rPr>
              <a:t>ment</a:t>
            </a:r>
            <a:r>
              <a:rPr lang="sr-Latn-RS" dirty="0" smtClean="0">
                <a:latin typeface="Calibri" panose="020F0502020204030204" pitchFamily="34" charset="0"/>
              </a:rPr>
              <a:t> ima aktivnu ulogu u anticipativnoj ORSA-i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47300" y="241488"/>
            <a:ext cx="8761204" cy="235474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Lista smernica za anticipativnu ORSA-u baziranu na ORSA principima 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36578"/>
              </p:ext>
            </p:extLst>
          </p:nvPr>
        </p:nvGraphicFramePr>
        <p:xfrm>
          <a:off x="255032" y="797562"/>
          <a:ext cx="8709456" cy="441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46"/>
                <a:gridCol w="8269610"/>
              </a:tblGrid>
              <a:tr h="2160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1462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x-none" sz="1400" b="1" i="0" u="none" strike="noStrik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Opšte odredbe za smernice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Izveštaj o napretku za EIOPA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Primenjivost praga za anticipativnu ORSA-u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Proporcionalnost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Uloga administrativnog, upravnog ili nadzornog organa: pristup „odozdo nadole“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16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Dokumentacija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912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sr-Latn-RS" sz="1400" b="1" i="0" u="none" strike="noStrik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Politika anticipativne ORSA-e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2989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sr-Latn-RS" sz="1400" b="1" i="0" u="none" strike="noStrik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Evidencija o svakoj anticipativnoj ORSA-i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28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sr-Latn-RS" sz="1400" b="1" i="0" u="none" strike="noStrik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Interni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zveštaj o anticipativnoj ORSA-i</a:t>
                      </a: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endParaRPr lang="sr-Latn-RS" sz="1400" b="1" i="0" u="none" strike="noStrik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Izveštaj o nadzoru </a:t>
                      </a: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anticipativne ORSA-e</a:t>
                      </a:r>
                      <a:endParaRPr lang="sr-Latn-RS" sz="16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Procena i prepoznavanje ukupnih potreba solventnosti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Procena ukupnih potreba solventnosti</a:t>
                      </a:r>
                      <a:endParaRPr lang="sr-Latn-RS" sz="16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7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82662"/>
              </p:ext>
            </p:extLst>
          </p:nvPr>
        </p:nvGraphicFramePr>
        <p:xfrm>
          <a:off x="255032" y="797562"/>
          <a:ext cx="8709456" cy="478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46"/>
                <a:gridCol w="8269610"/>
              </a:tblGrid>
              <a:tr h="2160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1462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13</a:t>
                      </a:r>
                      <a:endParaRPr lang="x-none" sz="1400" b="1" i="0" u="none" strike="noStrik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Anticipaticna perspektiva ukupnih potreba za sloventnošću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Potrebe za kapitalom definisane zakonom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Tehničke rezerve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Odstupanje od pretpostavki koje su u osnovi SRC obračuna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Veza sa procesom strateškog upravljanja i okvirom za donošenje odluka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116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Frekvencija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912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Oblast primene anticipativne ORSA-e grupe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2989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Izveštavanje nadzornih organa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280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Procena uticaja</a:t>
                      </a: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specifičnih rizika grupe na ukupne potrebe solventnosti</a:t>
                      </a: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Opšte pravilo za anticipativnu</a:t>
                      </a: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ORSA-e grupe</a:t>
                      </a:r>
                      <a:endParaRPr lang="sr-Latn-RS" sz="16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Specifični zahtevi za jedinstveni</a:t>
                      </a: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dokument</a:t>
                      </a:r>
                      <a:r>
                        <a:rPr lang="sr-Latn-R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anticipativnoj ORSA-i</a:t>
                      </a: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Korisnici internog modela</a:t>
                      </a:r>
                      <a:endParaRPr lang="sr-Latn-RS" sz="16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66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sr-Latn-RS" sz="1400" b="1" i="0" u="none" strike="noStrike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989" marR="4989" marT="4989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17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0" i="0" u="none" strike="noStrik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Integracija povezanih društava za osiguranje i reosiguranje iz trećih zemalja</a:t>
                      </a:r>
                      <a:endParaRPr lang="sr-Latn-RS" sz="1600" b="0" i="0" u="none" strike="noStrike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989" marR="4989" marT="498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5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80728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Kao priprema za ORSA izveštaj Solventnosti II, izveštaj bi trebalo da sadrži: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r>
              <a:rPr lang="sr-Latn-RS" dirty="0" smtClean="0">
                <a:latin typeface="Calibri" panose="020F0502020204030204" pitchFamily="34" charset="0"/>
              </a:rPr>
              <a:t>     - opis procesa i procedura,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razmatranje veze između profila rizika, odobrenih granica sklonosti rizicima i 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  ukupnih potreba solventnosti,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informaciju o frekvenciji analiza i testova,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standarde kvaliteta podataka,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opravdanje za njenu adekvatnost,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frekvenciju procene,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vreme procene, uključujući i okolnosti u kojima je potrebna ad hoc procena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663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Calibri" panose="020F0502020204030204" pitchFamily="34" charset="0"/>
              </a:rPr>
              <a:t>ORSA izveštaj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47300" y="241488"/>
            <a:ext cx="8386686" cy="235474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ORSA izveštaj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Pravilnik o Solventnosti II ne definiše strukturu ORSA izveštaja. Takođe, ne postoje pravila o obaveznom i opcionom sadržaju izveštaja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Objašnjena je jedna od mogućih implementacija ORSA izveštaja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ORSA izveštaj bi mogao da sadrži sledeća poglavlja: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uvod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upravljanje rizikom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strategiju poslovanja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strategiju rizika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merenje rizika</a:t>
            </a:r>
          </a:p>
          <a:p>
            <a:r>
              <a:rPr lang="sr-Latn-RS" dirty="0">
                <a:latin typeface="Calibri" panose="020F0502020204030204" pitchFamily="34" charset="0"/>
              </a:rPr>
              <a:t> </a:t>
            </a:r>
            <a:r>
              <a:rPr lang="sr-Latn-RS" dirty="0" smtClean="0">
                <a:latin typeface="Calibri" panose="020F0502020204030204" pitchFamily="34" charset="0"/>
              </a:rPr>
              <a:t>    - prognozu pozicije solventnosti 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 </a:t>
            </a:r>
            <a:r>
              <a:rPr lang="en-US" dirty="0" err="1" smtClean="0">
                <a:latin typeface="Calibri" panose="020F0502020204030204" pitchFamily="34" charset="0"/>
              </a:rPr>
              <a:t>radu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opisana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poglavlja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detaljno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47300" y="241488"/>
            <a:ext cx="8386686" cy="235474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Budući razvoj ORSA u Srbiji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Nakon ulaska u Evropsku uniju, Srbija će implementirati režim Solventnost II </a:t>
            </a:r>
            <a:endParaRPr lang="sr-Latn-RS" dirty="0">
              <a:latin typeface="Calibri" panose="020F0502020204030204" pitchFamily="34" charset="0"/>
            </a:endParaRPr>
          </a:p>
          <a:p>
            <a:endParaRPr lang="sr-Latn-R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ORSA izveštaj će se raditi na osnovu EIOPA uputstva o sopstvenom riziku i proceni solventnosti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Calibri" panose="020F0502020204030204" pitchFamily="34" charset="0"/>
              </a:rPr>
              <a:t>Pod novim režimom, ORSA izveštaj će biti mnogo komplikovaniji , ali mnogo korisniji za sve zainteresovane strane.</a:t>
            </a:r>
          </a:p>
        </p:txBody>
      </p:sp>
    </p:spTree>
    <p:extLst>
      <p:ext uri="{BB962C8B-B14F-4D97-AF65-F5344CB8AC3E}">
        <p14:creationId xmlns:p14="http://schemas.microsoft.com/office/powerpoint/2010/main" val="40105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653</Words>
  <Application>Microsoft Office PowerPoint</Application>
  <PresentationFormat>On-screen Show (4:3)</PresentationFormat>
  <Paragraphs>113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Generali_DEF</vt:lpstr>
      <vt:lpstr>PowerPoint Presentation</vt:lpstr>
      <vt:lpstr>PowerPoint Presentation</vt:lpstr>
      <vt:lpstr>ORSA (Procena sopstvenog rizika i Solventnosti)</vt:lpstr>
      <vt:lpstr>Uputstvo za anticipativnu ORSA-u baziranu na ORSA principima</vt:lpstr>
      <vt:lpstr>Lista smernica za anticipativnu ORSA-u baziranu na ORSA principima </vt:lpstr>
      <vt:lpstr>PowerPoint Presentation</vt:lpstr>
      <vt:lpstr>PowerPoint Presentation</vt:lpstr>
      <vt:lpstr>ORSA izveštaj</vt:lpstr>
      <vt:lpstr>Budući razvoj ORSA u Srbiji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Štete / IT / Aktuarstvo / Logistika</dc:title>
  <dc:creator>Administrator</dc:creator>
  <cp:lastModifiedBy>administrator</cp:lastModifiedBy>
  <cp:revision>350</cp:revision>
  <cp:lastPrinted>2016-03-17T10:40:26Z</cp:lastPrinted>
  <dcterms:created xsi:type="dcterms:W3CDTF">2015-08-25T08:33:06Z</dcterms:created>
  <dcterms:modified xsi:type="dcterms:W3CDTF">2016-05-20T13:39:51Z</dcterms:modified>
</cp:coreProperties>
</file>