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57" r:id="rId5"/>
    <p:sldId id="258" r:id="rId6"/>
    <p:sldId id="273" r:id="rId7"/>
    <p:sldId id="290" r:id="rId8"/>
    <p:sldId id="275" r:id="rId9"/>
    <p:sldId id="292" r:id="rId10"/>
    <p:sldId id="293" r:id="rId11"/>
    <p:sldId id="280" r:id="rId12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8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KQj9vtZQ+rs90dCUiAKv0/aD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0E83A8-527D-428E-9A66-917F744B4670}">
  <a:tblStyle styleId="{1B0E83A8-527D-428E-9A66-917F744B46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213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21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136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66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61e67a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61e67ab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a561e67ab9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619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Option 1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8"/>
          <p:cNvSpPr txBox="1">
            <a:spLocks noGrp="1"/>
          </p:cNvSpPr>
          <p:nvPr>
            <p:ph type="ctrTitle"/>
          </p:nvPr>
        </p:nvSpPr>
        <p:spPr>
          <a:xfrm>
            <a:off x="3105628" y="564661"/>
            <a:ext cx="5444279" cy="244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ubTitle" idx="1"/>
          </p:nvPr>
        </p:nvSpPr>
        <p:spPr>
          <a:xfrm>
            <a:off x="3105628" y="3137687"/>
            <a:ext cx="544427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ECE9C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Option 2">
  <p:cSld name="Closing Slide - Option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/>
          <p:nvPr/>
        </p:nvSpPr>
        <p:spPr>
          <a:xfrm>
            <a:off x="4147073" y="2887579"/>
            <a:ext cx="8577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DBA253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reas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🙣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Subtitles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None/>
              <a:defRPr sz="25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None/>
              <a:defRPr sz="25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🙣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🙣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>
            <a:spLocks noGrp="1"/>
          </p:cNvSpPr>
          <p:nvPr>
            <p:ph type="pic" idx="2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Option 1">
  <p:cSld name="Closing Slide - Option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2">
  <p:cSld name="Title Slide - Option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6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1"/>
          </p:nvPr>
        </p:nvSpPr>
        <p:spPr>
          <a:xfrm>
            <a:off x="699248" y="3324431"/>
            <a:ext cx="7734747" cy="129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ftr" idx="11"/>
          </p:nvPr>
        </p:nvSpPr>
        <p:spPr>
          <a:xfrm>
            <a:off x="2504737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ldNum" idx="12"/>
          </p:nvPr>
        </p:nvSpPr>
        <p:spPr>
          <a:xfrm>
            <a:off x="5526156" y="6161442"/>
            <a:ext cx="11794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2640125" y="564650"/>
            <a:ext cx="6183600" cy="3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3200" dirty="0" smtClean="0"/>
              <a:t>EKONOMETRIJSKA ANALIZA UTICAJA DOHOTKA NA IZDATKE ZA ŽIVOTNO (I ZDRAVSTVENO) OSIGURANJE </a:t>
            </a:r>
            <a:r>
              <a:rPr lang="en-GB" sz="3200" dirty="0" smtClean="0"/>
              <a:t>DOMAĆINSTAVA </a:t>
            </a:r>
            <a:r>
              <a:rPr lang="en-GB" sz="3200" dirty="0" smtClean="0"/>
              <a:t>U SRBIJI</a:t>
            </a:r>
            <a:endParaRPr sz="3200" dirty="0"/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3105627" y="4716320"/>
            <a:ext cx="544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 b="1" dirty="0" smtClean="0">
                <a:solidFill>
                  <a:srgbClr val="FFFFFF"/>
                </a:solidFill>
              </a:rPr>
              <a:t>Emeritus prof. </a:t>
            </a:r>
            <a:r>
              <a:rPr lang="en-GB" sz="2100" b="1" dirty="0" err="1" smtClean="0">
                <a:solidFill>
                  <a:srgbClr val="FFFFFF"/>
                </a:solidFill>
              </a:rPr>
              <a:t>dr</a:t>
            </a:r>
            <a:r>
              <a:rPr lang="en-GB" sz="2100" b="1" dirty="0" smtClean="0">
                <a:solidFill>
                  <a:srgbClr val="FFFFFF"/>
                </a:solidFill>
              </a:rPr>
              <a:t> Hasan </a:t>
            </a:r>
            <a:r>
              <a:rPr lang="en-GB" sz="2100" b="1" dirty="0" err="1" smtClean="0">
                <a:solidFill>
                  <a:srgbClr val="FFFFFF"/>
                </a:solidFill>
              </a:rPr>
              <a:t>Hanić</a:t>
            </a:r>
            <a:endParaRPr lang="en-GB" sz="2100" b="1" dirty="0" smtClean="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sz="2100" b="1" dirty="0" smtClean="0">
                <a:solidFill>
                  <a:srgbClr val="FFFFFF"/>
                </a:solidFill>
              </a:rPr>
              <a:t>Doc</a:t>
            </a:r>
            <a:r>
              <a:rPr sz="2100" b="1" dirty="0">
                <a:solidFill>
                  <a:srgbClr val="FFFFFF"/>
                </a:solidFill>
              </a:rPr>
              <a:t>. </a:t>
            </a:r>
            <a:r>
              <a:rPr sz="2100" b="1" dirty="0" err="1">
                <a:solidFill>
                  <a:srgbClr val="FFFFFF"/>
                </a:solidFill>
              </a:rPr>
              <a:t>dr</a:t>
            </a:r>
            <a:r>
              <a:rPr sz="2100" b="1" dirty="0">
                <a:solidFill>
                  <a:srgbClr val="FFFFFF"/>
                </a:solidFill>
              </a:rPr>
              <a:t> </a:t>
            </a:r>
            <a:r>
              <a:rPr sz="2100" b="1" dirty="0" err="1">
                <a:solidFill>
                  <a:srgbClr val="FFFFFF"/>
                </a:solidFill>
              </a:rPr>
              <a:t>Milica</a:t>
            </a:r>
            <a:r>
              <a:rPr sz="2100" b="1" dirty="0">
                <a:solidFill>
                  <a:srgbClr val="FFFFFF"/>
                </a:solidFill>
              </a:rPr>
              <a:t> </a:t>
            </a:r>
            <a:r>
              <a:rPr sz="2100" b="1" dirty="0" err="1">
                <a:solidFill>
                  <a:srgbClr val="FFFFFF"/>
                </a:solidFill>
              </a:rPr>
              <a:t>Bugarčić</a:t>
            </a:r>
            <a:endParaRPr sz="2100" b="1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1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9174" y="1510459"/>
            <a:ext cx="7865579" cy="3643432"/>
          </a:xfrm>
        </p:spPr>
        <p:txBody>
          <a:bodyPr/>
          <a:lstStyle/>
          <a:p>
            <a:pPr marL="447675" indent="-361950" algn="just">
              <a:buFont typeface="+mj-lt"/>
              <a:buAutoNum type="arabicPeriod"/>
            </a:pP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Izdaci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životno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odnosu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dohodak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domaćinstava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Srbiji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elastični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(E&gt;1).</a:t>
            </a:r>
          </a:p>
          <a:p>
            <a:pPr marL="447675" indent="-361950" algn="just">
              <a:buFont typeface="+mj-lt"/>
              <a:buAutoNum type="arabicPeriod"/>
            </a:pP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Dohodni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elasticiteti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izdataka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životno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porastom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dohotka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smanjuju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teže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jedinici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371475" algn="just">
              <a:buFont typeface="+mj-lt"/>
              <a:buAutoNum type="arabicPeriod"/>
            </a:pP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Izdaci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privatno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zdravstveno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odnosu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dohodak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domaćinstava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Srbiji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elastični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(E&gt;1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371475" algn="just">
              <a:buFont typeface="+mj-lt"/>
              <a:buAutoNum type="arabicPeriod"/>
            </a:pP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Nivo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dohotka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veličina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domaćinstva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starost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nivo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obrazovanja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nosioca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domaćinstva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značajno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utiču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zavisnost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izdataka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životno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zdravstveno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dohotka</a:t>
            </a:r>
            <a:r>
              <a:rPr lang="en-GB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71475" algn="just">
              <a:buFont typeface="+mj-lt"/>
              <a:buAutoNum type="arabicPeriod"/>
            </a:pPr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71475" algn="just">
              <a:buFont typeface="+mj-lt"/>
              <a:buAutoNum type="arabicPeriod"/>
            </a:pP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Zaključci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9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7634" y="2234364"/>
            <a:ext cx="7756263" cy="1054250"/>
          </a:xfrm>
        </p:spPr>
        <p:txBody>
          <a:bodyPr/>
          <a:lstStyle/>
          <a:p>
            <a:pPr algn="ctr"/>
            <a:r>
              <a:rPr lang="sr-Latn-RS" sz="4800" dirty="0" smtClean="0"/>
              <a:t>Hvala na pažnji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77587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;p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8490" y="1097256"/>
                <a:ext cx="7595974" cy="417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01600" lvl="0" indent="0" algn="just">
                  <a:lnSpc>
                    <a:spcPct val="115000"/>
                  </a:lnSpc>
                  <a:spcBef>
                    <a:spcPts val="0"/>
                  </a:spcBef>
                  <a:buSzPts val="2000"/>
                </a:pPr>
                <a:endParaRPr lang="en-GB" sz="1100" dirty="0" smtClean="0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101600" lvl="0" indent="0" algn="just">
                  <a:lnSpc>
                    <a:spcPct val="115000"/>
                  </a:lnSpc>
                  <a:spcBef>
                    <a:spcPts val="0"/>
                  </a:spcBef>
                  <a:buSzPts val="2000"/>
                </a:pPr>
                <a:r>
                  <a:rPr lang="en-GB" sz="1400" b="1" dirty="0" err="1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Kompleksni</a:t>
                </a:r>
                <a:r>
                  <a:rPr lang="en-GB" sz="1400" b="1" dirty="0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pristup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ekonometrijskog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modeliranja</a:t>
                </a:r>
                <a:r>
                  <a:rPr lang="en-GB" sz="1400" b="1" dirty="0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pomoću</a:t>
                </a:r>
                <a:r>
                  <a:rPr lang="en-GB" sz="1400" b="1" dirty="0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modela</a:t>
                </a:r>
                <a:r>
                  <a:rPr lang="en-GB" sz="1400" b="1" dirty="0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kompletnih</a:t>
                </a:r>
                <a:r>
                  <a:rPr lang="en-GB" sz="1400" b="1" dirty="0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sistema</a:t>
                </a:r>
                <a:r>
                  <a:rPr lang="en-GB" sz="1400" b="1" dirty="0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regresionih</a:t>
                </a:r>
                <a:r>
                  <a:rPr lang="en-GB" sz="1400" b="1" dirty="0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jednačina</a:t>
                </a:r>
                <a:r>
                  <a:rPr lang="en-GB" sz="1400" b="1" dirty="0" smtClean="0">
                    <a:solidFill>
                      <a:srgbClr val="00B0F0"/>
                    </a:solidFill>
                    <a:ea typeface="Times New Roman"/>
                    <a:cs typeface="Times New Roman"/>
                  </a:rPr>
                  <a:t> </a:t>
                </a:r>
                <a:endParaRPr lang="en-GB" sz="1400" b="1" dirty="0">
                  <a:solidFill>
                    <a:srgbClr val="00B0F0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pPr marL="101600" lvl="0" indent="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</a:pPr>
                <a:endParaRPr lang="en-GB" sz="1800" b="1" dirty="0">
                  <a:solidFill>
                    <a:srgbClr val="00B0F0"/>
                  </a:solidFill>
                  <a:latin typeface="+mj-lt"/>
                  <a:ea typeface="Times New Roman"/>
                  <a:cs typeface="Times New Roman"/>
                  <a:sym typeface="Times New Roman"/>
                </a:endParaRPr>
              </a:p>
              <a:p>
                <a:r>
                  <a:rPr lang="en-CA" sz="1400" b="1" dirty="0">
                    <a:solidFill>
                      <a:srgbClr val="00B0F0"/>
                    </a:solidFill>
                  </a:rPr>
                  <a:t>Working-</a:t>
                </a:r>
                <a:r>
                  <a:rPr lang="en-CA" sz="1400" b="1" dirty="0" err="1">
                    <a:solidFill>
                      <a:srgbClr val="00B0F0"/>
                    </a:solidFill>
                  </a:rPr>
                  <a:t>Leser</a:t>
                </a:r>
                <a:r>
                  <a:rPr lang="en-CA" sz="1400" b="1" dirty="0">
                    <a:solidFill>
                      <a:srgbClr val="00B0F0"/>
                    </a:solidFill>
                  </a:rPr>
                  <a:t> (WL) </a:t>
                </a:r>
                <a:r>
                  <a:rPr lang="en-CA" sz="1400" b="1" dirty="0" smtClean="0">
                    <a:solidFill>
                      <a:srgbClr val="00B0F0"/>
                    </a:solidFill>
                  </a:rPr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s-Latn-B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bs-Latn-B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bs-Latn-B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s-Latn-B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bs-Latn-B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bs-Latn-B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s-Latn-B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bs-Latn-B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bs-Latn-B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bs-Latn-B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s-Latn-B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bs-Latn-B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bs-Latn-B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bs-Latn-B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bs-Latn-B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GB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bs-Latn-BA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bs-Latn-BA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bs-Latn-BA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r>
                              <a:rPr lang="bs-Latn-BA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bs-Latn-BA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bs-Latn-BA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1600" dirty="0" smtClean="0">
                    <a:solidFill>
                      <a:srgbClr val="00B0F0"/>
                    </a:solidFill>
                  </a:rPr>
                  <a:t>  (</a:t>
                </a:r>
                <a14:m>
                  <m:oMath xmlns:m="http://schemas.openxmlformats.org/officeDocument/2006/math"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=1, 2, …,</m:t>
                    </m:r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endParaRPr lang="en-CA" sz="1400" b="1" dirty="0" smtClean="0">
                  <a:solidFill>
                    <a:srgbClr val="00B0F0"/>
                  </a:solidFill>
                </a:endParaRPr>
              </a:p>
              <a:p>
                <a:r>
                  <a:rPr lang="en-CA" sz="1400" b="1" dirty="0" smtClean="0">
                    <a:solidFill>
                      <a:srgbClr val="00B0F0"/>
                    </a:solidFill>
                  </a:rPr>
                  <a:t>Linear </a:t>
                </a:r>
                <a:r>
                  <a:rPr lang="en-CA" sz="1400" b="1" dirty="0">
                    <a:solidFill>
                      <a:srgbClr val="00B0F0"/>
                    </a:solidFill>
                  </a:rPr>
                  <a:t>Expenditure System (LES</a:t>
                </a:r>
                <a:r>
                  <a:rPr lang="en-CA" sz="1400" b="1" dirty="0" smtClean="0">
                    <a:solidFill>
                      <a:srgbClr val="00B0F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GB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CA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CA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CA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CA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C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CA" sz="16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CA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 smtClean="0">
                  <a:solidFill>
                    <a:srgbClr val="00B0F0"/>
                  </a:solidFill>
                </a:endParaRPr>
              </a:p>
              <a:p>
                <a:endParaRPr lang="en-CA" sz="1400" b="1" dirty="0" smtClean="0">
                  <a:solidFill>
                    <a:srgbClr val="00B0F0"/>
                  </a:solidFill>
                </a:endParaRPr>
              </a:p>
              <a:p>
                <a:r>
                  <a:rPr lang="en-CA" sz="1400" b="1" dirty="0" smtClean="0">
                    <a:solidFill>
                      <a:srgbClr val="00B0F0"/>
                    </a:solidFill>
                  </a:rPr>
                  <a:t>Additive-logarithmic </a:t>
                </a:r>
                <a:r>
                  <a:rPr lang="en-CA" sz="1400" b="1" dirty="0">
                    <a:solidFill>
                      <a:srgbClr val="00B0F0"/>
                    </a:solidFill>
                  </a:rPr>
                  <a:t>model (ADILOG) </a:t>
                </a:r>
                <a14:m>
                  <m:oMath xmlns:m="http://schemas.openxmlformats.org/officeDocument/2006/math"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GB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sSub>
                              <m:sSubPr>
                                <m:ctrlPr>
                                  <a:rPr lang="en-GB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GB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𝑚𝑖</m:t>
                                </m:r>
                              </m:sub>
                            </m:sSub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sSub>
                              <m:sSubPr>
                                <m:ctrlPr>
                                  <a:rPr lang="en-GB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d>
                      <m:d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=1,2, …, </m:t>
                        </m:r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GB" sz="1400" dirty="0" smtClean="0">
                  <a:solidFill>
                    <a:srgbClr val="00B0F0"/>
                  </a:solidFill>
                </a:endParaRPr>
              </a:p>
              <a:p>
                <a:endParaRPr lang="en-CA" sz="1400" b="1" dirty="0" smtClean="0">
                  <a:solidFill>
                    <a:srgbClr val="00B0F0"/>
                  </a:solidFill>
                </a:endParaRPr>
              </a:p>
              <a:p>
                <a:r>
                  <a:rPr lang="en-CA" sz="1400" b="1" dirty="0" smtClean="0">
                    <a:solidFill>
                      <a:srgbClr val="00B0F0"/>
                    </a:solidFill>
                  </a:rPr>
                  <a:t>Rotterdam </a:t>
                </a:r>
                <a:r>
                  <a:rPr lang="en-CA" sz="1400" b="1" dirty="0">
                    <a:solidFill>
                      <a:srgbClr val="00B0F0"/>
                    </a:solidFill>
                  </a:rPr>
                  <a:t>model with absolute prices (RM-AP)</a:t>
                </a:r>
                <a:endParaRPr lang="en-GB" sz="1400" dirty="0">
                  <a:solidFill>
                    <a:srgbClr val="00B0F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16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GB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r-Latn-RS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GB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sr-Latn-R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sr-Latn-R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sr-Latn-R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RS" sz="16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sr-Latn-RS" sz="16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sr-Latn-R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sr-Latn-R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unc>
                                      <m:funcPr>
                                        <m:ctrlPr>
                                          <a:rPr lang="en-GB" sz="16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sr-Latn-RS" sz="160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r-Latn-RS" sz="16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sr-Latn-RS" sz="16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func>
                                  </m:e>
                                </m:nary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GB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sr-Latn-R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sr-Latn-R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sr-Latn-R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GB" sz="16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RS" sz="16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sr-Latn-RS" sz="16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  <m:r>
                                      <a:rPr lang="sr-Latn-R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sr-Latn-R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unc>
                                      <m:funcPr>
                                        <m:ctrlPr>
                                          <a:rPr lang="en-GB" sz="16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sr-Latn-RS" sz="160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r-Latn-RS" sz="16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sr-Latn-RS" sz="16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sr-Latn-RS" sz="1600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nary>
                              </m:e>
                            </m:func>
                          </m:e>
                        </m:d>
                        <m:r>
                          <a:rPr lang="en-GB" sz="16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GB" sz="16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=1, 2, …,</m:t>
                    </m:r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 smtClean="0">
                    <a:solidFill>
                      <a:srgbClr val="00B0F0"/>
                    </a:solidFill>
                  </a:rPr>
                  <a:t>)</a:t>
                </a:r>
                <a:endParaRPr lang="en-GB" sz="1600" dirty="0">
                  <a:solidFill>
                    <a:srgbClr val="00B0F0"/>
                  </a:solidFill>
                </a:endParaRPr>
              </a:p>
              <a:p>
                <a:pPr lvl="0"/>
                <a:endParaRPr lang="en-GB" sz="1800" dirty="0"/>
              </a:p>
            </p:txBody>
          </p:sp>
        </mc:Choice>
        <mc:Fallback xmlns="">
          <p:sp>
            <p:nvSpPr>
              <p:cNvPr id="61" name="Google Shape;61;p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8490" y="1097256"/>
                <a:ext cx="7595974" cy="4179600"/>
              </a:xfrm>
              <a:prstGeom prst="rect">
                <a:avLst/>
              </a:prstGeom>
              <a:blipFill>
                <a:blip r:embed="rId3"/>
                <a:stretch>
                  <a:fillRect r="-241" b="-1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dirty="0" err="1"/>
              <a:t>Metodologija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18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;p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65217" y="706731"/>
                <a:ext cx="7745400" cy="417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101600" lvl="0" indent="0" algn="just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SzPts val="2000"/>
                </a:pPr>
                <a:endParaRPr lang="en-GB" sz="1100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101600" lvl="0" indent="0" algn="just">
                  <a:lnSpc>
                    <a:spcPct val="115000"/>
                  </a:lnSpc>
                  <a:spcBef>
                    <a:spcPts val="0"/>
                  </a:spcBef>
                  <a:buSzPts val="2000"/>
                </a:pPr>
                <a:r>
                  <a:rPr lang="en-GB" sz="1400" b="1" dirty="0" smtClean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Kompleksni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pristup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ekonometrijskog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modeliranja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pomoću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modela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kompletnih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sistema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regresionih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GB" sz="1400" b="1" dirty="0" err="1">
                    <a:solidFill>
                      <a:srgbClr val="00B0F0"/>
                    </a:solidFill>
                    <a:ea typeface="Times New Roman"/>
                    <a:cs typeface="Times New Roman"/>
                    <a:sym typeface="Times New Roman"/>
                  </a:rPr>
                  <a:t>jednačina</a:t>
                </a:r>
                <a:r>
                  <a:rPr lang="en-GB" sz="1400" b="1" dirty="0">
                    <a:solidFill>
                      <a:srgbClr val="00B0F0"/>
                    </a:solidFill>
                    <a:ea typeface="Times New Roman"/>
                    <a:cs typeface="Times New Roman"/>
                  </a:rPr>
                  <a:t> </a:t>
                </a:r>
                <a:endParaRPr lang="en-GB" sz="1400" b="1" dirty="0">
                  <a:solidFill>
                    <a:srgbClr val="00B0F0"/>
                  </a:solidFill>
                  <a:ea typeface="Times New Roman"/>
                  <a:cs typeface="Times New Roman"/>
                  <a:sym typeface="Times New Roman"/>
                </a:endParaRPr>
              </a:p>
              <a:p>
                <a:endParaRPr lang="en-CA" sz="800" b="1" dirty="0" smtClean="0">
                  <a:solidFill>
                    <a:srgbClr val="00B0F0"/>
                  </a:solidFill>
                </a:endParaRPr>
              </a:p>
              <a:p>
                <a:r>
                  <a:rPr lang="en-CA" sz="1400" b="1" dirty="0" smtClean="0">
                    <a:solidFill>
                      <a:srgbClr val="00B0F0"/>
                    </a:solidFill>
                  </a:rPr>
                  <a:t>Rotterdam </a:t>
                </a:r>
                <a:r>
                  <a:rPr lang="en-CA" sz="1400" b="1" dirty="0">
                    <a:solidFill>
                      <a:srgbClr val="00B0F0"/>
                    </a:solidFill>
                  </a:rPr>
                  <a:t>model with relative prices (RM-RP)</a:t>
                </a:r>
                <a:endParaRPr lang="en-GB" sz="1400" dirty="0">
                  <a:solidFill>
                    <a:srgbClr val="00B0F0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RS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sr-Latn-RS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RS" sz="16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eqArr>
                            <m:eqArrPr>
                              <m:ctrlPr>
                                <a:rPr lang="en-GB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sr-Latn-R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GB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sr-Latn-RS" sz="160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sr-Latn-RS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sr-Latn-RS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)−</m:t>
                                      </m:r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en-GB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6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RS" sz="16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RS" sz="16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sr-Latn-RS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func>
                                        <m:funcPr>
                                          <m:ctrlPr>
                                            <a:rPr lang="en-GB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sr-Latn-RS" sz="160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6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RS" sz="16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RS" sz="16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  <m:r>
                                        <a:rPr lang="sr-Latn-RS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sr-Latn-R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GB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sr-Latn-RS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</m:sSub>
                                </m:e>
                              </m:nary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GB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sr-Latn-RS" sz="160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sr-Latn-RS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)−</m:t>
                                      </m:r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en-GB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6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RS" sz="16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RS" sz="16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GB" sz="16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sr-Latn-RS" sz="1600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16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sr-Latn-RS" sz="16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sr-Latn-RS" sz="1600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sr-Latn-RS" sz="1600" i="1">
                                                  <a:solidFill>
                                                    <a:srgbClr val="00B0F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func>
                                        </m:e>
                                      </m:nary>
                                    </m:e>
                                  </m:func>
                                </m:e>
                              </m:d>
                            </m:e>
                            <m:e>
                              <m:r>
                                <a:rPr lang="en-GB" sz="1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1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=1, 2, …,</m:t>
                              </m:r>
                              <m:r>
                                <a:rPr lang="en-GB" sz="1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GB" sz="1600" dirty="0" smtClean="0">
                  <a:solidFill>
                    <a:srgbClr val="00B0F0"/>
                  </a:solidFill>
                </a:endParaRPr>
              </a:p>
              <a:p>
                <a:endParaRPr lang="en-CA" sz="1600" b="1" dirty="0" smtClean="0">
                  <a:solidFill>
                    <a:srgbClr val="00B0F0"/>
                  </a:solidFill>
                </a:endParaRPr>
              </a:p>
              <a:p>
                <a:r>
                  <a:rPr lang="en-CA" sz="1400" b="1" dirty="0" smtClean="0">
                    <a:solidFill>
                      <a:srgbClr val="00B0F0"/>
                    </a:solidFill>
                  </a:rPr>
                  <a:t>Almost </a:t>
                </a:r>
                <a:r>
                  <a:rPr lang="en-CA" sz="1400" b="1" dirty="0">
                    <a:solidFill>
                      <a:srgbClr val="00B0F0"/>
                    </a:solidFill>
                  </a:rPr>
                  <a:t>Ideal Demand System (AIDS) </a:t>
                </a:r>
                <a:endParaRPr lang="en-GB" sz="1400" dirty="0">
                  <a:solidFill>
                    <a:srgbClr val="00B0F0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r-Latn-RS" sz="1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sr-Latn-RS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16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GB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sr-Latn-R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GB" sz="1600" dirty="0" smtClean="0">
                    <a:solidFill>
                      <a:srgbClr val="00B0F0"/>
                    </a:solidFill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=1, 2,…, </m:t>
                        </m:r>
                        <m:r>
                          <a:rPr lang="sr-Latn-RS" sz="16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GB" sz="1600" dirty="0" smtClean="0">
                  <a:solidFill>
                    <a:srgbClr val="00B0F0"/>
                  </a:solidFill>
                </a:endParaRPr>
              </a:p>
              <a:p>
                <a:endParaRPr lang="en-GB" sz="1600" b="1" dirty="0" smtClean="0">
                  <a:solidFill>
                    <a:srgbClr val="00B0F0"/>
                  </a:solidFill>
                </a:endParaRPr>
              </a:p>
              <a:p>
                <a:r>
                  <a:rPr lang="sr-Latn-RS" sz="1400" b="1" dirty="0" smtClean="0">
                    <a:solidFill>
                      <a:srgbClr val="00B0F0"/>
                    </a:solidFill>
                  </a:rPr>
                  <a:t>Quadratic </a:t>
                </a:r>
                <a:r>
                  <a:rPr lang="sr-Latn-RS" sz="1400" b="1" dirty="0">
                    <a:solidFill>
                      <a:srgbClr val="00B0F0"/>
                    </a:solidFill>
                  </a:rPr>
                  <a:t>Almost Ideal Demand System </a:t>
                </a:r>
                <a:r>
                  <a:rPr lang="en-CA" sz="1400" b="1" dirty="0">
                    <a:solidFill>
                      <a:srgbClr val="00B0F0"/>
                    </a:solidFill>
                  </a:rPr>
                  <a:t>(</a:t>
                </a:r>
                <a:r>
                  <a:rPr lang="sr-Latn-RS" sz="1400" b="1" dirty="0">
                    <a:solidFill>
                      <a:srgbClr val="00B0F0"/>
                    </a:solidFill>
                  </a:rPr>
                  <a:t>QUAIDS)</a:t>
                </a:r>
                <a:endParaRPr lang="en-GB" sz="1400" dirty="0">
                  <a:solidFill>
                    <a:srgbClr val="00B0F0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RS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RS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sr-Latn-R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</m:e>
                      </m:nary>
                      <m:sSub>
                        <m:sSubPr>
                          <m:ctrlPr>
                            <a:rPr lang="en-GB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sr-Latn-RS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r-Latn-RS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R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sr-Latn-R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RS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sr-Latn-RS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sr-Latn-R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R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GB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R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RS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sr-Latn-RS" sz="16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d>
                                        <m:dPr>
                                          <m:ctrlPr>
                                            <a:rPr lang="en-GB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r-Latn-RS" sz="1600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16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=1, 2,…, </m:t>
                          </m:r>
                          <m:r>
                            <a:rPr lang="sr-Latn-R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Google Shape;61;p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5217" y="706731"/>
                <a:ext cx="7745400" cy="4179600"/>
              </a:xfrm>
              <a:prstGeom prst="rect">
                <a:avLst/>
              </a:prstGeom>
              <a:blipFill>
                <a:blip r:embed="rId3"/>
                <a:stretch>
                  <a:fillRect r="-236" b="-9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469415" y="179631"/>
            <a:ext cx="7756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dirty="0" err="1"/>
              <a:t>Metodologija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12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body" idx="1"/>
          </p:nvPr>
        </p:nvSpPr>
        <p:spPr>
          <a:xfrm>
            <a:off x="699300" y="949984"/>
            <a:ext cx="7745400" cy="4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algn="just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GB" sz="1400" b="1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Parcijalni</a:t>
            </a:r>
            <a:r>
              <a:rPr lang="en-GB" sz="1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pristup</a:t>
            </a:r>
            <a:r>
              <a:rPr lang="en-GB" sz="1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ekonometrijskog</a:t>
            </a:r>
            <a:r>
              <a:rPr lang="en-GB" sz="1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modeliranja</a:t>
            </a:r>
            <a:r>
              <a:rPr lang="en-GB" sz="1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RS" sz="1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modelom metodom </a:t>
            </a:r>
            <a:r>
              <a:rPr lang="sr-Latn-RS" sz="1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jedne regresione </a:t>
            </a:r>
            <a:r>
              <a:rPr lang="sr-Latn-RS" sz="1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jednačine</a:t>
            </a:r>
            <a:endParaRPr lang="en-GB" sz="1400" b="1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101600" lvl="0" indent="0" algn="just">
              <a:lnSpc>
                <a:spcPct val="115000"/>
              </a:lnSpc>
              <a:spcBef>
                <a:spcPts val="0"/>
              </a:spcBef>
              <a:buSzPts val="2000"/>
            </a:pPr>
            <a:endParaRPr lang="en-GB" sz="1800" b="1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699300" y="232970"/>
            <a:ext cx="7756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</a:pPr>
            <a:r>
              <a:rPr dirty="0" err="1"/>
              <a:t>Metodologija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3497285"/>
                  </p:ext>
                </p:extLst>
              </p:nvPr>
            </p:nvGraphicFramePr>
            <p:xfrm>
              <a:off x="849414" y="1624356"/>
              <a:ext cx="7095705" cy="3857489"/>
            </p:xfrm>
            <a:graphic>
              <a:graphicData uri="http://schemas.openxmlformats.org/drawingml/2006/table">
                <a:tbl>
                  <a:tblPr firstRow="1" bandRow="1">
                    <a:tableStyleId>{1B0E83A8-527D-428E-9A66-917F744B4670}</a:tableStyleId>
                  </a:tblPr>
                  <a:tblGrid>
                    <a:gridCol w="2767546">
                      <a:extLst>
                        <a:ext uri="{9D8B030D-6E8A-4147-A177-3AD203B41FA5}">
                          <a16:colId xmlns:a16="http://schemas.microsoft.com/office/drawing/2014/main" val="3035003327"/>
                        </a:ext>
                      </a:extLst>
                    </a:gridCol>
                    <a:gridCol w="2424854">
                      <a:extLst>
                        <a:ext uri="{9D8B030D-6E8A-4147-A177-3AD203B41FA5}">
                          <a16:colId xmlns:a16="http://schemas.microsoft.com/office/drawing/2014/main" val="1573308634"/>
                        </a:ext>
                      </a:extLst>
                    </a:gridCol>
                    <a:gridCol w="1903305">
                      <a:extLst>
                        <a:ext uri="{9D8B030D-6E8A-4147-A177-3AD203B41FA5}">
                          <a16:colId xmlns:a16="http://schemas.microsoft.com/office/drawing/2014/main" val="2845551317"/>
                        </a:ext>
                      </a:extLst>
                    </a:gridCol>
                  </a:tblGrid>
                  <a:tr h="319591">
                    <a:tc>
                      <a:txBody>
                        <a:bodyPr/>
                        <a:lstStyle/>
                        <a:p>
                          <a:r>
                            <a:rPr lang="en-GB" dirty="0" err="1" smtClean="0"/>
                            <a:t>Oblik</a:t>
                          </a:r>
                          <a:r>
                            <a:rPr lang="en-GB" dirty="0" smtClean="0"/>
                            <a:t> </a:t>
                          </a:r>
                          <a:r>
                            <a:rPr lang="en-GB" dirty="0" err="1" smtClean="0"/>
                            <a:t>modela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err="1" smtClean="0"/>
                            <a:t>Analitički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izraz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 smtClean="0"/>
                            <a:t>Elasticitet</a:t>
                          </a: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15932564"/>
                      </a:ext>
                    </a:extLst>
                  </a:tr>
                  <a:tr h="482777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/>
                            <a:t>Linearni</a:t>
                          </a:r>
                          <a:r>
                            <a:rPr lang="en-GB" sz="1400" baseline="0" dirty="0" smtClean="0"/>
                            <a:t> 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945350"/>
                      </a:ext>
                    </a:extLst>
                  </a:tr>
                  <a:tr h="477206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/>
                            <a:t>Kvadratni</a:t>
                          </a:r>
                          <a:r>
                            <a:rPr lang="ar-AE" sz="1400" dirty="0" smtClean="0"/>
                            <a:t> </a:t>
                          </a:r>
                          <a:r>
                            <a:rPr lang="en-GB" sz="1400" dirty="0" smtClean="0"/>
                            <a:t>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ar-A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num>
                                  <m:den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den>
                                </m:f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ar-AE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6771017"/>
                      </a:ext>
                    </a:extLst>
                  </a:tr>
                  <a:tr h="50518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Duplo-</a:t>
                          </a:r>
                          <a:r>
                            <a:rPr lang="en-GB" sz="1400" dirty="0" err="1" smtClean="0"/>
                            <a:t>logaritamski</a:t>
                          </a:r>
                          <a:r>
                            <a:rPr lang="en-GB" sz="1400" dirty="0" smtClean="0"/>
                            <a:t> 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fName>
                                  <m:e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func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func>
                                  <m:funcPr>
                                    <m:ctrlPr>
                                      <a:rPr lang="ar-A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fName>
                                  <m:e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func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0" indent="-9525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ar-AE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8622995"/>
                      </a:ext>
                    </a:extLst>
                  </a:tr>
                  <a:tr h="505189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>
                              <a:solidFill>
                                <a:srgbClr val="00B0F0"/>
                              </a:solidFill>
                            </a:rPr>
                            <a:t>Linearno-logaritamski</a:t>
                          </a:r>
                          <a:r>
                            <a:rPr lang="en-GB" sz="1400" dirty="0" smtClean="0">
                              <a:solidFill>
                                <a:srgbClr val="00B0F0"/>
                              </a:solidFill>
                            </a:rPr>
                            <a:t> model</a:t>
                          </a:r>
                          <a:endParaRPr lang="en-GB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GB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func>
                                  <m:funcPr>
                                    <m:ctrlPr>
                                      <a:rPr lang="ar-AE" sz="1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400" b="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fName>
                                  <m:e>
                                    <m:r>
                                      <a:rPr lang="ar-AE" sz="1400" b="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ar-AE" sz="1400" b="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ar-AE" sz="1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14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400" b="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ar-AE" sz="1400" b="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6020732"/>
                      </a:ext>
                    </a:extLst>
                  </a:tr>
                  <a:tr h="505189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/>
                            <a:t>Logaritamsko-linearni</a:t>
                          </a:r>
                          <a:r>
                            <a:rPr lang="en-GB" sz="1400" dirty="0" smtClean="0"/>
                            <a:t> 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b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func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ar-AE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2856223"/>
                      </a:ext>
                    </a:extLst>
                  </a:tr>
                  <a:tr h="519181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/>
                            <a:t>Inverzni</a:t>
                          </a:r>
                          <a:r>
                            <a:rPr lang="en-GB" sz="1400" dirty="0" smtClean="0"/>
                            <a:t> 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GB" sz="1400" b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4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GB" sz="1400" b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ar-A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52159980"/>
                      </a:ext>
                    </a:extLst>
                  </a:tr>
                  <a:tr h="505189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/>
                            <a:t>Logaritamsko-inverzni</a:t>
                          </a:r>
                          <a:r>
                            <a:rPr lang="en-GB" sz="1400" dirty="0" smtClean="0"/>
                            <a:t> 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b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func>
                                <m:r>
                                  <a:rPr lang="ar-AE" sz="1400" b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ar-AE" sz="1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ar-A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ar-AE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num>
                                  <m:den>
                                    <m:r>
                                      <a:rPr lang="ar-AE" sz="1400" b="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12141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3497285"/>
                  </p:ext>
                </p:extLst>
              </p:nvPr>
            </p:nvGraphicFramePr>
            <p:xfrm>
              <a:off x="849414" y="1624356"/>
              <a:ext cx="7095705" cy="3857489"/>
            </p:xfrm>
            <a:graphic>
              <a:graphicData uri="http://schemas.openxmlformats.org/drawingml/2006/table">
                <a:tbl>
                  <a:tblPr firstRow="1" bandRow="1">
                    <a:tableStyleId>{1B0E83A8-527D-428E-9A66-917F744B4670}</a:tableStyleId>
                  </a:tblPr>
                  <a:tblGrid>
                    <a:gridCol w="2767546">
                      <a:extLst>
                        <a:ext uri="{9D8B030D-6E8A-4147-A177-3AD203B41FA5}">
                          <a16:colId xmlns:a16="http://schemas.microsoft.com/office/drawing/2014/main" val="3035003327"/>
                        </a:ext>
                      </a:extLst>
                    </a:gridCol>
                    <a:gridCol w="2424854">
                      <a:extLst>
                        <a:ext uri="{9D8B030D-6E8A-4147-A177-3AD203B41FA5}">
                          <a16:colId xmlns:a16="http://schemas.microsoft.com/office/drawing/2014/main" val="1573308634"/>
                        </a:ext>
                      </a:extLst>
                    </a:gridCol>
                    <a:gridCol w="1903305">
                      <a:extLst>
                        <a:ext uri="{9D8B030D-6E8A-4147-A177-3AD203B41FA5}">
                          <a16:colId xmlns:a16="http://schemas.microsoft.com/office/drawing/2014/main" val="2845551317"/>
                        </a:ext>
                      </a:extLst>
                    </a:gridCol>
                  </a:tblGrid>
                  <a:tr h="319591">
                    <a:tc>
                      <a:txBody>
                        <a:bodyPr/>
                        <a:lstStyle/>
                        <a:p>
                          <a:r>
                            <a:rPr lang="en-GB" dirty="0" err="1" smtClean="0"/>
                            <a:t>Oblik</a:t>
                          </a:r>
                          <a:r>
                            <a:rPr lang="en-GB" dirty="0" smtClean="0"/>
                            <a:t> </a:t>
                          </a:r>
                          <a:r>
                            <a:rPr lang="en-GB" dirty="0" err="1" smtClean="0"/>
                            <a:t>modela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err="1" smtClean="0"/>
                            <a:t>Analitički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izraz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 smtClean="0"/>
                            <a:t>Elasticitet</a:t>
                          </a:r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15932564"/>
                      </a:ext>
                    </a:extLst>
                  </a:tr>
                  <a:tr h="495173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/>
                            <a:t>Linearni</a:t>
                          </a:r>
                          <a:r>
                            <a:rPr lang="en-GB" sz="1400" baseline="0" dirty="0" smtClean="0"/>
                            <a:t> 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4035" t="-66667" r="-78446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3718" t="-66667" r="-321" b="-6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945350"/>
                      </a:ext>
                    </a:extLst>
                  </a:tr>
                  <a:tr h="489458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/>
                            <a:t>Kvadratni</a:t>
                          </a:r>
                          <a:r>
                            <a:rPr lang="ar-AE" sz="1400" dirty="0" smtClean="0"/>
                            <a:t> </a:t>
                          </a:r>
                          <a:r>
                            <a:rPr lang="en-GB" sz="1400" dirty="0" smtClean="0"/>
                            <a:t>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4035" t="-168750" r="-78446" b="-52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3718" t="-168750" r="-321" b="-52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6771017"/>
                      </a:ext>
                    </a:extLst>
                  </a:tr>
                  <a:tr h="505189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Duplo-</a:t>
                          </a:r>
                          <a:r>
                            <a:rPr lang="en-GB" sz="1400" dirty="0" err="1" smtClean="0"/>
                            <a:t>logaritamski</a:t>
                          </a:r>
                          <a:r>
                            <a:rPr lang="en-GB" sz="1400" dirty="0" smtClean="0"/>
                            <a:t> 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4035" t="-259036" r="-78446" b="-407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3718" t="-259036" r="-321" b="-4072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622995"/>
                      </a:ext>
                    </a:extLst>
                  </a:tr>
                  <a:tr h="505189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>
                              <a:solidFill>
                                <a:srgbClr val="00B0F0"/>
                              </a:solidFill>
                            </a:rPr>
                            <a:t>Linearno-logaritamski</a:t>
                          </a:r>
                          <a:r>
                            <a:rPr lang="en-GB" sz="1400" dirty="0" smtClean="0">
                              <a:solidFill>
                                <a:srgbClr val="00B0F0"/>
                              </a:solidFill>
                            </a:rPr>
                            <a:t> model</a:t>
                          </a:r>
                          <a:endParaRPr lang="en-GB" dirty="0">
                            <a:solidFill>
                              <a:srgbClr val="00B0F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4035" t="-359036" r="-78446" b="-307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3718" t="-359036" r="-321" b="-3072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6020732"/>
                      </a:ext>
                    </a:extLst>
                  </a:tr>
                  <a:tr h="505189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/>
                            <a:t>Logaritamsko-linearni</a:t>
                          </a:r>
                          <a:r>
                            <a:rPr lang="en-GB" sz="1400" dirty="0" smtClean="0"/>
                            <a:t> 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4035" t="-459036" r="-78446" b="-207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3718" t="-459036" r="-321" b="-2072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856223"/>
                      </a:ext>
                    </a:extLst>
                  </a:tr>
                  <a:tr h="532511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/>
                            <a:t>Inverzni</a:t>
                          </a:r>
                          <a:r>
                            <a:rPr lang="en-GB" sz="1400" dirty="0" smtClean="0"/>
                            <a:t> 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4035" t="-527273" r="-78446" b="-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3718" t="-527273" r="-321" b="-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159980"/>
                      </a:ext>
                    </a:extLst>
                  </a:tr>
                  <a:tr h="505189">
                    <a:tc>
                      <a:txBody>
                        <a:bodyPr/>
                        <a:lstStyle/>
                        <a:p>
                          <a:r>
                            <a:rPr lang="en-GB" sz="1400" dirty="0" err="1" smtClean="0"/>
                            <a:t>Logaritamsko-inverzni</a:t>
                          </a:r>
                          <a:r>
                            <a:rPr lang="en-GB" sz="1400" dirty="0" smtClean="0"/>
                            <a:t> model</a:t>
                          </a:r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4035" t="-665060" r="-78446" b="-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3718" t="-665060" r="-321" b="-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121417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21061" y="122100"/>
            <a:ext cx="7756200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Podaci</a:t>
            </a:r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21921"/>
              </p:ext>
            </p:extLst>
          </p:nvPr>
        </p:nvGraphicFramePr>
        <p:xfrm>
          <a:off x="521061" y="893062"/>
          <a:ext cx="8238840" cy="3663144"/>
        </p:xfrm>
        <a:graphic>
          <a:graphicData uri="http://schemas.openxmlformats.org/drawingml/2006/table">
            <a:tbl>
              <a:tblPr firstRow="1" bandRow="1">
                <a:tableStyleId>{1B0E83A8-527D-428E-9A66-917F744B4670}</a:tableStyleId>
              </a:tblPr>
              <a:tblGrid>
                <a:gridCol w="1215375">
                  <a:extLst>
                    <a:ext uri="{9D8B030D-6E8A-4147-A177-3AD203B41FA5}">
                      <a16:colId xmlns:a16="http://schemas.microsoft.com/office/drawing/2014/main" val="2988180560"/>
                    </a:ext>
                  </a:extLst>
                </a:gridCol>
                <a:gridCol w="2080161">
                  <a:extLst>
                    <a:ext uri="{9D8B030D-6E8A-4147-A177-3AD203B41FA5}">
                      <a16:colId xmlns:a16="http://schemas.microsoft.com/office/drawing/2014/main" val="3321688237"/>
                    </a:ext>
                  </a:extLst>
                </a:gridCol>
                <a:gridCol w="1647768">
                  <a:extLst>
                    <a:ext uri="{9D8B030D-6E8A-4147-A177-3AD203B41FA5}">
                      <a16:colId xmlns:a16="http://schemas.microsoft.com/office/drawing/2014/main" val="2579872295"/>
                    </a:ext>
                  </a:extLst>
                </a:gridCol>
                <a:gridCol w="1647768">
                  <a:extLst>
                    <a:ext uri="{9D8B030D-6E8A-4147-A177-3AD203B41FA5}">
                      <a16:colId xmlns:a16="http://schemas.microsoft.com/office/drawing/2014/main" val="2782111149"/>
                    </a:ext>
                  </a:extLst>
                </a:gridCol>
                <a:gridCol w="1647768">
                  <a:extLst>
                    <a:ext uri="{9D8B030D-6E8A-4147-A177-3AD203B41FA5}">
                      <a16:colId xmlns:a16="http://schemas.microsoft.com/office/drawing/2014/main" val="1400154534"/>
                    </a:ext>
                  </a:extLst>
                </a:gridCol>
              </a:tblGrid>
              <a:tr h="26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Godina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Broj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domaćinstava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Broj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ocenjenih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domaćinstava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Frakcija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 %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Prosečna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veličina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domaćinstva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113121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2536714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3105785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4585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2536714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30827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4592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2536714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2.89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66569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2536714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6185249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4517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2465799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2.88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4463447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6071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2466316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3198909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6531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2466316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2.81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6739000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2466316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2.74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4906938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6403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2466316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2.70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0753641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2466316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8710636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2019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6354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2466316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0.26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2.68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8282122"/>
                  </a:ext>
                </a:extLst>
              </a:tr>
              <a:tr h="264622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Prosek</a:t>
                      </a:r>
                      <a:endParaRPr lang="en-GB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5540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2491868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0.22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2.82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890819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46531" y="5597688"/>
            <a:ext cx="4576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Struktura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uzoraka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srpskih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doma</a:t>
            </a:r>
            <a:r>
              <a:rPr lang="sr-Latn-R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ćinstava, 200</a:t>
            </a:r>
            <a:r>
              <a:rPr lang="en-GB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sr-Latn-R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-2019.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307490" y="134480"/>
            <a:ext cx="7756200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Obračunski</a:t>
            </a:r>
            <a:r>
              <a:rPr lang="en-GB" dirty="0" smtClean="0"/>
              <a:t> </a:t>
            </a:r>
            <a:r>
              <a:rPr lang="en-GB" dirty="0" err="1" smtClean="0"/>
              <a:t>podaci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/>
          <a:stretch/>
        </p:blipFill>
        <p:spPr>
          <a:xfrm>
            <a:off x="402740" y="1066800"/>
            <a:ext cx="8236435" cy="4439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8952" y="5611644"/>
            <a:ext cx="5989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Struktura </a:t>
            </a:r>
            <a:r>
              <a:rPr lang="sr-Latn-R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dinamika prosečnih mesečnih izdataka domaćinstava za osiguranje, period 2009-2019. (u din)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;ga561e67ab9_0_15"/>
          <p:cNvSpPr txBox="1">
            <a:spLocks/>
          </p:cNvSpPr>
          <p:nvPr/>
        </p:nvSpPr>
        <p:spPr>
          <a:xfrm>
            <a:off x="307490" y="134480"/>
            <a:ext cx="7756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 err="1" smtClean="0"/>
              <a:t>Obračunski</a:t>
            </a:r>
            <a:r>
              <a:rPr lang="en-GB" dirty="0" smtClean="0"/>
              <a:t> </a:t>
            </a:r>
            <a:r>
              <a:rPr lang="en-GB" dirty="0" err="1" smtClean="0"/>
              <a:t>podaci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r="4589"/>
          <a:stretch/>
        </p:blipFill>
        <p:spPr>
          <a:xfrm>
            <a:off x="180975" y="792369"/>
            <a:ext cx="4410075" cy="4198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r="5095"/>
          <a:stretch/>
        </p:blipFill>
        <p:spPr>
          <a:xfrm>
            <a:off x="4591050" y="661580"/>
            <a:ext cx="4486275" cy="4460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86" y="4192155"/>
            <a:ext cx="1659314" cy="1323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0650" y="493730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7836" y="493730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8952" y="5611644"/>
            <a:ext cx="5989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Struktura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izdataka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pojedinačnih vrsta osiguranja u ukupnim izdacima za osiguranje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Srpskih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domaćinstava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C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periodu</a:t>
            </a:r>
            <a:r>
              <a:rPr lang="en-CA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2009. </a:t>
            </a:r>
            <a:r>
              <a:rPr lang="en-C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CA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2019. </a:t>
            </a:r>
            <a:r>
              <a:rPr lang="en-C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godini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4" y="374060"/>
            <a:ext cx="7756200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 smtClean="0"/>
              <a:t>Rezultati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88490" y="5689442"/>
            <a:ext cx="6068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Funkcionalne</a:t>
            </a:r>
            <a:r>
              <a:rPr lang="en-C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C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dohodni</a:t>
            </a:r>
            <a:r>
              <a:rPr lang="en-C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elasticiteti</a:t>
            </a:r>
            <a:r>
              <a:rPr lang="en-CA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459055"/>
              </p:ext>
            </p:extLst>
          </p:nvPr>
        </p:nvGraphicFramePr>
        <p:xfrm>
          <a:off x="1577084" y="1567265"/>
          <a:ext cx="4797340" cy="3814677"/>
        </p:xfrm>
        <a:graphic>
          <a:graphicData uri="http://schemas.openxmlformats.org/drawingml/2006/table">
            <a:tbl>
              <a:tblPr>
                <a:tableStyleId>{1B0E83A8-527D-428E-9A66-917F744B4670}</a:tableStyleId>
              </a:tblPr>
              <a:tblGrid>
                <a:gridCol w="1278460">
                  <a:extLst>
                    <a:ext uri="{9D8B030D-6E8A-4147-A177-3AD203B41FA5}">
                      <a16:colId xmlns:a16="http://schemas.microsoft.com/office/drawing/2014/main" val="1012637497"/>
                    </a:ext>
                  </a:extLst>
                </a:gridCol>
                <a:gridCol w="1172960">
                  <a:extLst>
                    <a:ext uri="{9D8B030D-6E8A-4147-A177-3AD203B41FA5}">
                      <a16:colId xmlns:a16="http://schemas.microsoft.com/office/drawing/2014/main" val="3329757683"/>
                    </a:ext>
                  </a:extLst>
                </a:gridCol>
                <a:gridCol w="1172960">
                  <a:extLst>
                    <a:ext uri="{9D8B030D-6E8A-4147-A177-3AD203B41FA5}">
                      <a16:colId xmlns:a16="http://schemas.microsoft.com/office/drawing/2014/main" val="56464911"/>
                    </a:ext>
                  </a:extLst>
                </a:gridCol>
                <a:gridCol w="1172960">
                  <a:extLst>
                    <a:ext uri="{9D8B030D-6E8A-4147-A177-3AD203B41FA5}">
                      <a16:colId xmlns:a16="http://schemas.microsoft.com/office/drawing/2014/main" val="729450139"/>
                    </a:ext>
                  </a:extLst>
                </a:gridCol>
              </a:tblGrid>
              <a:tr h="6959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Godina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Osiguranje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Životno</a:t>
                      </a:r>
                      <a:r>
                        <a:rPr lang="en-GB" sz="14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osiguranje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Zdravstveno</a:t>
                      </a:r>
                      <a:r>
                        <a:rPr lang="en-GB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osiguranje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6629430"/>
                  </a:ext>
                </a:extLst>
              </a:tr>
              <a:tr h="51979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Log-Log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Lin-Log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802612"/>
                  </a:ext>
                </a:extLst>
              </a:tr>
              <a:tr h="519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r-Latn-R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2.00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9518648"/>
                  </a:ext>
                </a:extLst>
              </a:tr>
              <a:tr h="519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r-Latn-R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1.74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0218800"/>
                  </a:ext>
                </a:extLst>
              </a:tr>
              <a:tr h="519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sr-Latn-R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1.50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RS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3.32</a:t>
                      </a:r>
                      <a:endParaRPr lang="en-GB" sz="14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262196"/>
                  </a:ext>
                </a:extLst>
              </a:tr>
              <a:tr h="519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1.19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RS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1.94</a:t>
                      </a:r>
                      <a:endParaRPr lang="en-GB" sz="14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0473048"/>
                  </a:ext>
                </a:extLst>
              </a:tr>
              <a:tr h="519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 Y&gt;0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GB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GB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GB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675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3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;ga561e67ab9_0_15"/>
          <p:cNvSpPr txBox="1">
            <a:spLocks noGrp="1"/>
          </p:cNvSpPr>
          <p:nvPr>
            <p:ph type="title"/>
          </p:nvPr>
        </p:nvSpPr>
        <p:spPr>
          <a:xfrm>
            <a:off x="548384" y="221660"/>
            <a:ext cx="8024116" cy="105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 smtClean="0"/>
              <a:t>Rezultati</a:t>
            </a:r>
            <a:r>
              <a:rPr lang="en-GB" sz="2800" dirty="0" smtClean="0"/>
              <a:t>/</a:t>
            </a:r>
            <a:r>
              <a:rPr lang="en-GB" sz="2800" dirty="0" err="1" smtClean="0"/>
              <a:t>kontrolne</a:t>
            </a:r>
            <a:r>
              <a:rPr lang="en-GB" sz="2800" dirty="0" smtClean="0"/>
              <a:t> </a:t>
            </a:r>
            <a:r>
              <a:rPr lang="en-GB" sz="2800" dirty="0" err="1" smtClean="0"/>
              <a:t>varijable</a:t>
            </a:r>
            <a:r>
              <a:rPr lang="en-GB" sz="2800" dirty="0" smtClean="0"/>
              <a:t>/</a:t>
            </a:r>
            <a:r>
              <a:rPr lang="en-GB" sz="2800" dirty="0" err="1" smtClean="0"/>
              <a:t>stratumi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79172"/>
                  </p:ext>
                </p:extLst>
              </p:nvPr>
            </p:nvGraphicFramePr>
            <p:xfrm>
              <a:off x="952828" y="802928"/>
              <a:ext cx="6617348" cy="5443203"/>
            </p:xfrm>
            <a:graphic>
              <a:graphicData uri="http://schemas.openxmlformats.org/drawingml/2006/table">
                <a:tbl>
                  <a:tblPr firstRow="1" firstCol="1" bandRow="1">
                    <a:tableStyleId>{1B0E83A8-527D-428E-9A66-917F744B4670}</a:tableStyleId>
                  </a:tblPr>
                  <a:tblGrid>
                    <a:gridCol w="2028848">
                      <a:extLst>
                        <a:ext uri="{9D8B030D-6E8A-4147-A177-3AD203B41FA5}">
                          <a16:colId xmlns:a16="http://schemas.microsoft.com/office/drawing/2014/main" val="3291058451"/>
                        </a:ext>
                      </a:extLst>
                    </a:gridCol>
                    <a:gridCol w="2706946">
                      <a:extLst>
                        <a:ext uri="{9D8B030D-6E8A-4147-A177-3AD203B41FA5}">
                          <a16:colId xmlns:a16="http://schemas.microsoft.com/office/drawing/2014/main" val="1983314334"/>
                        </a:ext>
                      </a:extLst>
                    </a:gridCol>
                    <a:gridCol w="1881554">
                      <a:extLst>
                        <a:ext uri="{9D8B030D-6E8A-4147-A177-3AD203B41FA5}">
                          <a16:colId xmlns:a16="http://schemas.microsoft.com/office/drawing/2014/main" val="1992739043"/>
                        </a:ext>
                      </a:extLst>
                    </a:gridCol>
                  </a:tblGrid>
                  <a:tr h="51111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Kategorijalna</a:t>
                          </a:r>
                          <a:r>
                            <a:rPr lang="en-GB" sz="16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6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varijabla</a:t>
                          </a:r>
                          <a:endParaRPr lang="en-GB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635" marR="5463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Modalitet</a:t>
                          </a:r>
                          <a:endParaRPr lang="en-GB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635" marR="54635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b="1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Uticaj</a:t>
                          </a:r>
                          <a:r>
                            <a:rPr lang="en-GB" sz="1600" b="1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𝟎𝟓</m:t>
                              </m:r>
                              <m:r>
                                <a:rPr lang="en-GB" sz="16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635" marR="54635" marT="0" marB="0" anchor="ctr"/>
                    </a:tc>
                    <a:extLst>
                      <a:ext uri="{0D108BD9-81ED-4DB2-BD59-A6C34878D82A}">
                        <a16:rowId xmlns:a16="http://schemas.microsoft.com/office/drawing/2014/main" val="3507961822"/>
                      </a:ext>
                    </a:extLst>
                  </a:tr>
                  <a:tr h="306924">
                    <a:tc rowSpan="3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Starost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Do 40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godina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Da 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5907246"/>
                      </a:ext>
                    </a:extLst>
                  </a:tr>
                  <a:tr h="23140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40-60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godina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3867067"/>
                      </a:ext>
                    </a:extLst>
                  </a:tr>
                  <a:tr h="306924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Preko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60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godina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586782"/>
                      </a:ext>
                    </a:extLst>
                  </a:tr>
                  <a:tr h="231402">
                    <a:tc rowSpan="3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Dohodak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Do 50000</a:t>
                          </a: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7812411"/>
                      </a:ext>
                    </a:extLst>
                  </a:tr>
                  <a:tr h="23140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50000-90000</a:t>
                          </a: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814581"/>
                      </a:ext>
                    </a:extLst>
                  </a:tr>
                  <a:tr h="23140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Preko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90000</a:t>
                          </a: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6735206"/>
                      </a:ext>
                    </a:extLst>
                  </a:tr>
                  <a:tr h="231402">
                    <a:tc rowSpan="2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Pol</a:t>
                          </a: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Muški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0057028"/>
                      </a:ext>
                    </a:extLst>
                  </a:tr>
                  <a:tr h="23140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Ženski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1185409"/>
                      </a:ext>
                    </a:extLst>
                  </a:tr>
                  <a:tr h="231402">
                    <a:tc rowSpan="3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Veličina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domaćinstva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Jednočlano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821472"/>
                      </a:ext>
                    </a:extLst>
                  </a:tr>
                  <a:tr h="23140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2-4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člana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894137"/>
                      </a:ext>
                    </a:extLst>
                  </a:tr>
                  <a:tr h="306924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Preko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4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člana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75710"/>
                      </a:ext>
                    </a:extLst>
                  </a:tr>
                  <a:tr h="306924">
                    <a:tc rowSpan="4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Region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Beograd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Ne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962419"/>
                      </a:ext>
                    </a:extLst>
                  </a:tr>
                  <a:tr h="306924"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Vojvodina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3551013"/>
                      </a:ext>
                    </a:extLst>
                  </a:tr>
                  <a:tr h="204293"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Šumadija</a:t>
                          </a:r>
                          <a:r>
                            <a:rPr lang="en-GB" sz="16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i</a:t>
                          </a:r>
                          <a:r>
                            <a:rPr lang="en-GB" sz="1600" b="0" i="0" u="none" strike="noStrike" cap="non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Zapadna</a:t>
                          </a:r>
                          <a:r>
                            <a:rPr lang="en-GB" sz="1600" b="0" i="0" u="none" strike="noStrike" cap="non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Srbija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567875"/>
                      </a:ext>
                    </a:extLst>
                  </a:tr>
                  <a:tr h="258014"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Južna</a:t>
                          </a:r>
                          <a:r>
                            <a:rPr lang="en-GB" sz="16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i</a:t>
                          </a:r>
                          <a:r>
                            <a:rPr lang="en-GB" sz="1600" b="0" i="0" u="none" strike="noStrike" cap="non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Istočna</a:t>
                          </a:r>
                          <a:r>
                            <a:rPr lang="en-GB" sz="1600" b="0" i="0" u="none" strike="noStrike" cap="non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Srbija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951747"/>
                      </a:ext>
                    </a:extLst>
                  </a:tr>
                  <a:tr h="231402">
                    <a:tc rowSpan="3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Nivo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obrazovanja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Najviše OŠ</a:t>
                          </a: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5218869"/>
                      </a:ext>
                    </a:extLst>
                  </a:tr>
                  <a:tr h="23140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Srednja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škola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340222"/>
                      </a:ext>
                    </a:extLst>
                  </a:tr>
                  <a:tr h="462803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Najmanje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viša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škola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51471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979172"/>
                  </p:ext>
                </p:extLst>
              </p:nvPr>
            </p:nvGraphicFramePr>
            <p:xfrm>
              <a:off x="952828" y="802928"/>
              <a:ext cx="6617348" cy="5453932"/>
            </p:xfrm>
            <a:graphic>
              <a:graphicData uri="http://schemas.openxmlformats.org/drawingml/2006/table">
                <a:tbl>
                  <a:tblPr firstRow="1" firstCol="1" bandRow="1">
                    <a:tableStyleId>{1B0E83A8-527D-428E-9A66-917F744B4670}</a:tableStyleId>
                  </a:tblPr>
                  <a:tblGrid>
                    <a:gridCol w="2028848">
                      <a:extLst>
                        <a:ext uri="{9D8B030D-6E8A-4147-A177-3AD203B41FA5}">
                          <a16:colId xmlns:a16="http://schemas.microsoft.com/office/drawing/2014/main" val="3291058451"/>
                        </a:ext>
                      </a:extLst>
                    </a:gridCol>
                    <a:gridCol w="2706946">
                      <a:extLst>
                        <a:ext uri="{9D8B030D-6E8A-4147-A177-3AD203B41FA5}">
                          <a16:colId xmlns:a16="http://schemas.microsoft.com/office/drawing/2014/main" val="1983314334"/>
                        </a:ext>
                      </a:extLst>
                    </a:gridCol>
                    <a:gridCol w="1881554">
                      <a:extLst>
                        <a:ext uri="{9D8B030D-6E8A-4147-A177-3AD203B41FA5}">
                          <a16:colId xmlns:a16="http://schemas.microsoft.com/office/drawing/2014/main" val="1992739043"/>
                        </a:ext>
                      </a:extLst>
                    </a:gridCol>
                  </a:tblGrid>
                  <a:tr h="52184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Kategorijalna</a:t>
                          </a:r>
                          <a:r>
                            <a:rPr lang="en-GB" sz="16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6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varijabla</a:t>
                          </a:r>
                          <a:endParaRPr lang="en-GB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635" marR="54635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6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Modalitet</a:t>
                          </a:r>
                          <a:endParaRPr lang="en-GB" sz="16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4635" marR="54635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35" marR="54635" marT="0" marB="0" anchor="ctr">
                        <a:blipFill>
                          <a:blip r:embed="rId2"/>
                          <a:stretch>
                            <a:fillRect l="-251780" t="-11628" r="-647" b="-9441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7961822"/>
                      </a:ext>
                    </a:extLst>
                  </a:tr>
                  <a:tr h="306924">
                    <a:tc rowSpan="3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Starost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Do 40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godina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Da 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5907246"/>
                      </a:ext>
                    </a:extLst>
                  </a:tr>
                  <a:tr h="24333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40-60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godina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3867067"/>
                      </a:ext>
                    </a:extLst>
                  </a:tr>
                  <a:tr h="306924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Preko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60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godina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586782"/>
                      </a:ext>
                    </a:extLst>
                  </a:tr>
                  <a:tr h="243332">
                    <a:tc rowSpan="3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Dohodak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Do 50000</a:t>
                          </a: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7812411"/>
                      </a:ext>
                    </a:extLst>
                  </a:tr>
                  <a:tr h="24333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50000-90000</a:t>
                          </a: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814581"/>
                      </a:ext>
                    </a:extLst>
                  </a:tr>
                  <a:tr h="24333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Preko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90000</a:t>
                          </a: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6735206"/>
                      </a:ext>
                    </a:extLst>
                  </a:tr>
                  <a:tr h="243332">
                    <a:tc rowSpan="2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Pol</a:t>
                          </a: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Muški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0057028"/>
                      </a:ext>
                    </a:extLst>
                  </a:tr>
                  <a:tr h="24333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Ženski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1185409"/>
                      </a:ext>
                    </a:extLst>
                  </a:tr>
                  <a:tr h="243332">
                    <a:tc rowSpan="3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Veličina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domaćinstva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Jednočlano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821472"/>
                      </a:ext>
                    </a:extLst>
                  </a:tr>
                  <a:tr h="24333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2-4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člana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894137"/>
                      </a:ext>
                    </a:extLst>
                  </a:tr>
                  <a:tr h="306924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Preko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4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člana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75710"/>
                      </a:ext>
                    </a:extLst>
                  </a:tr>
                  <a:tr h="306924">
                    <a:tc rowSpan="4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Region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Beograd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Ne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962419"/>
                      </a:ext>
                    </a:extLst>
                  </a:tr>
                  <a:tr h="306924"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Vojvodina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3551013"/>
                      </a:ext>
                    </a:extLst>
                  </a:tr>
                  <a:tr h="243332"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Šumadija</a:t>
                          </a:r>
                          <a:r>
                            <a:rPr lang="en-GB" sz="16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i</a:t>
                          </a:r>
                          <a:r>
                            <a:rPr lang="en-GB" sz="1600" b="0" i="0" u="none" strike="noStrike" cap="non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Zapadna</a:t>
                          </a:r>
                          <a:r>
                            <a:rPr lang="en-GB" sz="1600" b="0" i="0" u="none" strike="noStrike" cap="non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Srbija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567875"/>
                      </a:ext>
                    </a:extLst>
                  </a:tr>
                  <a:tr h="258014"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Južna</a:t>
                          </a:r>
                          <a:r>
                            <a:rPr lang="en-GB" sz="1600" b="0" i="0" u="none" strike="noStrike" cap="non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i</a:t>
                          </a:r>
                          <a:r>
                            <a:rPr lang="en-GB" sz="1600" b="0" i="0" u="none" strike="noStrike" cap="non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Istočna</a:t>
                          </a:r>
                          <a:r>
                            <a:rPr lang="en-GB" sz="1600" b="0" i="0" u="none" strike="noStrike" cap="non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baseline="0" dirty="0" err="1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Srbija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9951747"/>
                      </a:ext>
                    </a:extLst>
                  </a:tr>
                  <a:tr h="243332">
                    <a:tc rowSpan="3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Nivo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obrazovanja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Najviše OŠ</a:t>
                          </a: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Da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5218869"/>
                      </a:ext>
                    </a:extLst>
                  </a:tr>
                  <a:tr h="243332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Srednja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škola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340222"/>
                      </a:ext>
                    </a:extLst>
                  </a:tr>
                  <a:tr h="462803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Najmanje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viša</a:t>
                          </a:r>
                          <a:r>
                            <a:rPr lang="en-GB" sz="1600" b="0" i="0" u="none" strike="noStrike" cap="non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 </a:t>
                          </a:r>
                          <a:r>
                            <a:rPr lang="en-GB" sz="1600" b="0" i="0" u="none" strike="noStrike" cap="none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škola</a:t>
                          </a: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R="0" algn="l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</a:pPr>
                          <a:endParaRPr lang="en-GB" sz="1600" b="0" i="0" u="none" strike="noStrike" cap="non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Arial"/>
                            <a:cs typeface="Times New Roman" panose="02020603050405020304" pitchFamily="18" charset="0"/>
                            <a:sym typeface="Arial"/>
                          </a:endParaRPr>
                        </a:p>
                      </a:txBody>
                      <a:tcPr marL="54635" marR="54635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51471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47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W General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458</Words>
  <Application>Microsoft Office PowerPoint</Application>
  <PresentationFormat>On-screen Show (4:3)</PresentationFormat>
  <Paragraphs>200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 Antiqua</vt:lpstr>
      <vt:lpstr>Times New Roman</vt:lpstr>
      <vt:lpstr>Cambria Math</vt:lpstr>
      <vt:lpstr>Noto Sans Symbols</vt:lpstr>
      <vt:lpstr>Calibri</vt:lpstr>
      <vt:lpstr>GW General</vt:lpstr>
      <vt:lpstr>EKONOMETRIJSKA ANALIZA UTICAJA DOHOTKA NA IZDATKE ZA ŽIVOTNO (I ZDRAVSTVENO) OSIGURANJE DOMAĆINSTAVA U SRBIJI</vt:lpstr>
      <vt:lpstr>Metodologija</vt:lpstr>
      <vt:lpstr>Metodologija</vt:lpstr>
      <vt:lpstr>Metodologija</vt:lpstr>
      <vt:lpstr>Podaci</vt:lpstr>
      <vt:lpstr>Obračunski podaci</vt:lpstr>
      <vt:lpstr>PowerPoint Presentation</vt:lpstr>
      <vt:lpstr>Rezultati</vt:lpstr>
      <vt:lpstr>Rezultati/kontrolne varijable/stratumi</vt:lpstr>
      <vt:lpstr>Zaključci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DEO 5  PONAŠANJE PREDUZEĆA I INDUSTRIJSKA ORGANIZACIJA  POGLAVLJE 13 TROŠKOVI PROIZVODNJE</dc:title>
  <dc:creator>Немања Недовић</dc:creator>
  <cp:lastModifiedBy>Gost</cp:lastModifiedBy>
  <cp:revision>69</cp:revision>
  <dcterms:created xsi:type="dcterms:W3CDTF">2020-04-25T10:29:01Z</dcterms:created>
  <dcterms:modified xsi:type="dcterms:W3CDTF">2021-06-18T12:16:46Z</dcterms:modified>
</cp:coreProperties>
</file>