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8" r:id="rId4"/>
    <p:sldId id="275" r:id="rId5"/>
    <p:sldId id="270" r:id="rId6"/>
    <p:sldId id="271" r:id="rId7"/>
    <p:sldId id="267" r:id="rId8"/>
    <p:sldId id="277" r:id="rId9"/>
    <p:sldId id="273" r:id="rId10"/>
    <p:sldId id="278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565"/>
    <a:srgbClr val="182551"/>
    <a:srgbClr val="2A3561"/>
    <a:srgbClr val="003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94" autoAdjust="0"/>
  </p:normalViewPr>
  <p:slideViewPr>
    <p:cSldViewPr snapToGrid="0" snapToObjects="1">
      <p:cViewPr varScale="1">
        <p:scale>
          <a:sx n="45" d="100"/>
          <a:sy n="45" d="100"/>
        </p:scale>
        <p:origin x="370" y="3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0275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26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6285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2999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519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roduction copy 1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70699" y="4997576"/>
            <a:ext cx="17842602" cy="26879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lnSpc>
                <a:spcPct val="120000"/>
              </a:lnSpc>
              <a:spcBef>
                <a:spcPts val="0"/>
              </a:spcBef>
              <a:buSzTx/>
              <a:buNone/>
              <a:defRPr sz="14400" b="1" i="1">
                <a:solidFill>
                  <a:srgbClr val="FFFFFF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r>
              <a:rPr lang="ta-IN" dirty="0" smtClean="0"/>
              <a:t>Cjelina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 copy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sz="quarter" idx="13"/>
          </p:nvPr>
        </p:nvSpPr>
        <p:spPr>
          <a:xfrm>
            <a:off x="1128741" y="4646479"/>
            <a:ext cx="11002244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Second level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4"/>
          </p:nvPr>
        </p:nvSpPr>
        <p:spPr>
          <a:xfrm>
            <a:off x="12283392" y="4646479"/>
            <a:ext cx="11002245" cy="501548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lvl="0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Click to edit Master text styles</a:t>
            </a:r>
          </a:p>
          <a:p>
            <a:pPr marL="0" lvl="1" indent="0" defTabSz="457200">
              <a:lnSpc>
                <a:spcPct val="120000"/>
              </a:lnSpc>
              <a:spcBef>
                <a:spcPts val="0"/>
              </a:spcBef>
              <a:buSzTx/>
              <a:buNone/>
              <a:defRPr sz="3600" b="1">
                <a:solidFill>
                  <a:srgbClr val="003165"/>
                </a:solidFill>
                <a:latin typeface="Crosig Sans"/>
                <a:ea typeface="Crosig Sans"/>
                <a:cs typeface="Crosig Sans"/>
                <a:sym typeface="Crosig Sans"/>
              </a:defRPr>
            </a:pPr>
            <a:r>
              <a:rPr lang="en-US" smtClean="0"/>
              <a:t>Second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111760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8000" b="1" i="1">
                <a:solidFill>
                  <a:srgbClr val="003165"/>
                </a:solidFill>
                <a:latin typeface="Crosig"/>
                <a:ea typeface="Crosig"/>
                <a:cs typeface="Crosig"/>
                <a:sym typeface="Crosig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hape 41"/>
          <p:cNvSpPr>
            <a:spLocks noGrp="1"/>
          </p:cNvSpPr>
          <p:nvPr>
            <p:ph type="body" sz="quarter" idx="17"/>
          </p:nvPr>
        </p:nvSpPr>
        <p:spPr>
          <a:xfrm>
            <a:off x="1924591" y="13041630"/>
            <a:ext cx="6393285" cy="408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3165"/>
                </a:solidFill>
                <a:latin typeface="Crosig Sans Med"/>
                <a:ea typeface="Crosig Sans Med"/>
                <a:cs typeface="Crosig Sans Med"/>
                <a:sym typeface="Crosig Sans Med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hape 42"/>
          <p:cNvSpPr>
            <a:spLocks noGrp="1"/>
          </p:cNvSpPr>
          <p:nvPr>
            <p:ph type="body" sz="quarter" idx="18"/>
          </p:nvPr>
        </p:nvSpPr>
        <p:spPr>
          <a:xfrm>
            <a:off x="12279324" y="13041630"/>
            <a:ext cx="11002245" cy="408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3165"/>
                </a:solidFill>
                <a:latin typeface="Crosig Sans Lt"/>
                <a:ea typeface="Crosig Sans Lt"/>
                <a:cs typeface="Crosig Sans Lt"/>
                <a:sym typeface="Crosig Sans 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asted-image.pd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114410" y="13013900"/>
            <a:ext cx="588289" cy="3153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44"/>
          <p:cNvSpPr txBox="1">
            <a:spLocks/>
          </p:cNvSpPr>
          <p:nvPr userDrawn="1"/>
        </p:nvSpPr>
        <p:spPr>
          <a:xfrm>
            <a:off x="11301953" y="13013900"/>
            <a:ext cx="47037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182565"/>
                </a:solidFill>
                <a:effectLst/>
                <a:uFillTx/>
                <a:latin typeface="Crosig Sans Lt 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795433" y="-9308"/>
            <a:ext cx="29659223" cy="172040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xfrm>
            <a:off x="3404048" y="5169889"/>
            <a:ext cx="18179601" cy="3057247"/>
          </a:xfrm>
          <a:prstGeom prst="rect">
            <a:avLst/>
          </a:prstGeom>
        </p:spPr>
        <p:txBody>
          <a:bodyPr/>
          <a:lstStyle/>
          <a:p>
            <a:r>
              <a:rPr lang="sr-Latn-CS" sz="8000" dirty="0"/>
              <a:t>Savremeni izazovi u </a:t>
            </a:r>
            <a:r>
              <a:rPr lang="sr-Latn-CS" sz="8000" dirty="0" smtClean="0"/>
              <a:t>osiguranju od autoodgovornosti u </a:t>
            </a:r>
            <a:r>
              <a:rPr lang="sr-Latn-CS" sz="8000" dirty="0"/>
              <a:t>Srbiji</a:t>
            </a:r>
            <a:endParaRPr sz="8000" dirty="0"/>
          </a:p>
        </p:txBody>
      </p:sp>
      <p:sp>
        <p:nvSpPr>
          <p:cNvPr id="2" name="TextBox 1"/>
          <p:cNvSpPr txBox="1"/>
          <p:nvPr/>
        </p:nvSpPr>
        <p:spPr>
          <a:xfrm>
            <a:off x="967068" y="10081422"/>
            <a:ext cx="12253632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Dr</a:t>
            </a:r>
            <a:r>
              <a:rPr kumimoji="0" lang="sr-Latn-RS" sz="3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Jelena Doganjić, Milenijum osiguranje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baseline="0" dirty="0" smtClean="0">
                <a:solidFill>
                  <a:schemeClr val="bg1"/>
                </a:solidFill>
              </a:rPr>
              <a:t>Katarina</a:t>
            </a:r>
            <a:r>
              <a:rPr lang="sr-Latn-RS" sz="3600" dirty="0" smtClean="0">
                <a:solidFill>
                  <a:schemeClr val="bg1"/>
                </a:solidFill>
              </a:rPr>
              <a:t> Božić, Milenijum osiguranje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chemeClr val="bg1"/>
                </a:solidFill>
              </a:rPr>
              <a:t>Dr Živorad Ristić, Udruženje osiguravača Srbije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chemeClr val="bg1"/>
                </a:solidFill>
              </a:rPr>
              <a:t>Aranđelovac 2021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sp>
        <p:nvSpPr>
          <p:cNvPr id="10" name="Shape 128"/>
          <p:cNvSpPr txBox="1">
            <a:spLocks/>
          </p:cNvSpPr>
          <p:nvPr/>
        </p:nvSpPr>
        <p:spPr>
          <a:xfrm>
            <a:off x="3575498" y="881686"/>
            <a:ext cx="18179601" cy="172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0" b="1" i="1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rosig"/>
                <a:ea typeface="Crosig"/>
                <a:cs typeface="Crosig"/>
                <a:sym typeface="Crosig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sr-Latn-CS" sz="4400" dirty="0"/>
              <a:t>XIX </a:t>
            </a:r>
            <a:r>
              <a:rPr lang="sr-Latn-CS" sz="4400" dirty="0" smtClean="0"/>
              <a:t>Međunarodni simpozijum: Odgovori tržišta osiguranja </a:t>
            </a:r>
            <a:endParaRPr lang="en-GB" sz="4400" dirty="0" smtClean="0"/>
          </a:p>
          <a:p>
            <a:r>
              <a:rPr lang="sr-Latn-CS" sz="4400" dirty="0" smtClean="0"/>
              <a:t>na aktuelne izazove</a:t>
            </a:r>
            <a:endParaRPr lang="en-GB" sz="4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84" y="6157028"/>
            <a:ext cx="19001232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8800" b="0" i="0" u="none" strike="noStrike" cap="none" spc="0" normalizeH="0" baseline="0" dirty="0" smtClean="0">
                <a:ln>
                  <a:noFill/>
                </a:ln>
                <a:solidFill>
                  <a:srgbClr val="2A356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Hvala na pažnji</a:t>
            </a:r>
            <a:endParaRPr kumimoji="0" lang="sr-Latn-RS" sz="8800" b="0" i="0" u="none" strike="noStrike" cap="none" spc="0" normalizeH="0" baseline="0" dirty="0">
              <a:ln>
                <a:noFill/>
              </a:ln>
              <a:solidFill>
                <a:srgbClr val="2A356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564905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432187"/>
          </a:xfrm>
          <a:prstGeom prst="rect">
            <a:avLst/>
          </a:prstGeom>
        </p:spPr>
        <p:txBody>
          <a:bodyPr/>
          <a:lstStyle/>
          <a:p>
            <a:r>
              <a:rPr lang="sr-Latn-RS" sz="7200" dirty="0" smtClean="0"/>
              <a:t>Osiguranje od autoodgovornosti (AO)</a:t>
            </a:r>
            <a:endParaRPr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4770142"/>
            <a:ext cx="22028337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sr-Latn-RS" sz="4000" dirty="0" smtClean="0">
                <a:solidFill>
                  <a:srgbClr val="182551"/>
                </a:solidFill>
              </a:rPr>
              <a:t>AO: Ključni </a:t>
            </a:r>
            <a:r>
              <a:rPr lang="sr-Latn-RS" sz="4000" dirty="0">
                <a:solidFill>
                  <a:srgbClr val="182551"/>
                </a:solidFill>
              </a:rPr>
              <a:t>mehanizam za naknadu šteta oštećenima, ali i za finansijsku zaštitu vlasnika/korisnika drumskih motornih vozila koji su prouzrokovali saobraćajnu </a:t>
            </a:r>
            <a:r>
              <a:rPr lang="sr-Latn-RS" sz="4000" dirty="0" smtClean="0">
                <a:solidFill>
                  <a:srgbClr val="182551"/>
                </a:solidFill>
              </a:rPr>
              <a:t>nezgodu</a:t>
            </a:r>
          </a:p>
          <a:p>
            <a:pPr lvl="0" algn="just"/>
            <a:endParaRPr lang="en-GB" sz="4000" dirty="0">
              <a:solidFill>
                <a:srgbClr val="182551"/>
              </a:solidFill>
            </a:endParaRP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sr-Latn-RS" sz="4000" dirty="0">
                <a:solidFill>
                  <a:srgbClr val="182551"/>
                </a:solidFill>
              </a:rPr>
              <a:t>Pravila </a:t>
            </a:r>
            <a:r>
              <a:rPr lang="sr-Latn-RS" sz="4000" dirty="0" smtClean="0">
                <a:solidFill>
                  <a:srgbClr val="182551"/>
                </a:solidFill>
              </a:rPr>
              <a:t>sprovođenja regulisana propisima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endParaRPr lang="en-GB" sz="4000" dirty="0" smtClean="0">
              <a:solidFill>
                <a:srgbClr val="1825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sr-Latn-RS" sz="4000" dirty="0" smtClean="0">
                <a:solidFill>
                  <a:srgbClr val="182551"/>
                </a:solidFill>
              </a:rPr>
              <a:t>Članice EU primenjuju posebna pravila (direktive EU)</a:t>
            </a: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endParaRPr lang="sr-Latn-RS" sz="4000" dirty="0">
              <a:solidFill>
                <a:srgbClr val="182551"/>
              </a:solidFill>
            </a:endParaRPr>
          </a:p>
          <a:p>
            <a:pPr marL="685800" lvl="0" indent="-685800" algn="just">
              <a:buFont typeface="Arial" panose="020B0604020202020204" pitchFamily="34" charset="0"/>
              <a:buChar char="•"/>
            </a:pPr>
            <a:r>
              <a:rPr lang="sr-Latn-RS" sz="4000" dirty="0">
                <a:solidFill>
                  <a:srgbClr val="182551"/>
                </a:solidFill>
              </a:rPr>
              <a:t>K</a:t>
            </a:r>
            <a:r>
              <a:rPr lang="sr-Latn-RS" sz="4000" dirty="0" smtClean="0">
                <a:solidFill>
                  <a:srgbClr val="182551"/>
                </a:solidFill>
              </a:rPr>
              <a:t>andidati za članstvo </a:t>
            </a:r>
            <a:r>
              <a:rPr lang="sr-Latn-RS" sz="4000" dirty="0">
                <a:solidFill>
                  <a:srgbClr val="182551"/>
                </a:solidFill>
              </a:rPr>
              <a:t>EU </a:t>
            </a:r>
            <a:r>
              <a:rPr lang="sr-Latn-RS" sz="4000" dirty="0" smtClean="0">
                <a:solidFill>
                  <a:srgbClr val="182551"/>
                </a:solidFill>
              </a:rPr>
              <a:t>– potreba prilagođavanja </a:t>
            </a:r>
            <a:r>
              <a:rPr lang="sr-Latn-RS" sz="4000" dirty="0">
                <a:solidFill>
                  <a:srgbClr val="182551"/>
                </a:solidFill>
              </a:rPr>
              <a:t>pravilima </a:t>
            </a:r>
            <a:r>
              <a:rPr lang="sr-Latn-RS" sz="4000" dirty="0" smtClean="0">
                <a:solidFill>
                  <a:srgbClr val="182551"/>
                </a:solidFill>
              </a:rPr>
              <a:t>EU u postupku pridruživanja (minimalne </a:t>
            </a:r>
            <a:r>
              <a:rPr lang="sr-Latn-RS" sz="4000" dirty="0">
                <a:solidFill>
                  <a:srgbClr val="182551"/>
                </a:solidFill>
              </a:rPr>
              <a:t>sume osiguranja, liberalizacija premije osiguranja, pravila za naknadu šteta i dr</a:t>
            </a:r>
            <a:r>
              <a:rPr lang="sr-Latn-RS" sz="4000" dirty="0" smtClean="0">
                <a:solidFill>
                  <a:srgbClr val="182551"/>
                </a:solidFill>
              </a:rPr>
              <a:t>) </a:t>
            </a:r>
            <a:endParaRPr lang="en-GB" sz="4000" dirty="0">
              <a:solidFill>
                <a:srgbClr val="1825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3221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309974"/>
          </a:xfrm>
          <a:prstGeom prst="rect">
            <a:avLst/>
          </a:prstGeom>
        </p:spPr>
        <p:txBody>
          <a:bodyPr/>
          <a:lstStyle/>
          <a:p>
            <a:r>
              <a:rPr lang="sr-Latn-RS" sz="7200" dirty="0" smtClean="0"/>
              <a:t>AO 2020/2019 u uslovima COVID 19</a:t>
            </a:r>
            <a:endParaRPr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15602"/>
              </p:ext>
            </p:extLst>
          </p:nvPr>
        </p:nvGraphicFramePr>
        <p:xfrm>
          <a:off x="1856316" y="4417483"/>
          <a:ext cx="17026505" cy="4450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4050"/>
                <a:gridCol w="2400300"/>
                <a:gridCol w="2595567"/>
                <a:gridCol w="3756588"/>
              </a:tblGrid>
              <a:tr h="198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sr-Latn-RS" sz="3200" dirty="0" smtClean="0">
                          <a:solidFill>
                            <a:schemeClr val="bg1"/>
                          </a:solidFill>
                          <a:effectLst/>
                        </a:rPr>
                        <a:t>Pokazatelj</a:t>
                      </a:r>
                      <a:endParaRPr lang="en-GB" sz="3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bg1"/>
                          </a:solidFill>
                          <a:effectLst/>
                        </a:rPr>
                        <a:t>Srbija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bg1"/>
                          </a:solidFill>
                          <a:effectLst/>
                        </a:rPr>
                        <a:t>Hrvatska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bg1"/>
                          </a:solidFill>
                          <a:effectLst/>
                        </a:rPr>
                        <a:t>S. Makedonija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RS" sz="3200" dirty="0" smtClean="0">
                        <a:solidFill>
                          <a:srgbClr val="2A356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2A3561"/>
                          </a:solidFill>
                          <a:effectLst/>
                        </a:rPr>
                        <a:t>% </a:t>
                      </a:r>
                      <a:r>
                        <a:rPr lang="en-GB" sz="3200" dirty="0">
                          <a:solidFill>
                            <a:srgbClr val="2A3561"/>
                          </a:solidFill>
                          <a:effectLst/>
                        </a:rPr>
                        <a:t>∆ Br Rešenih šteta 2020/2019</a:t>
                      </a:r>
                      <a:endParaRPr lang="en-GB" sz="32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-2%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-9%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-12%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RS" sz="3200" dirty="0" smtClean="0">
                        <a:solidFill>
                          <a:srgbClr val="2A356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2A3561"/>
                          </a:solidFill>
                          <a:effectLst/>
                        </a:rPr>
                        <a:t>% </a:t>
                      </a:r>
                      <a:r>
                        <a:rPr lang="en-GB" sz="3200" dirty="0">
                          <a:solidFill>
                            <a:srgbClr val="2A3561"/>
                          </a:solidFill>
                          <a:effectLst/>
                        </a:rPr>
                        <a:t>∆ Iznos Rešenih šteta 2020/2019</a:t>
                      </a:r>
                      <a:endParaRPr lang="en-GB" sz="32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2A3561"/>
                          </a:solidFill>
                          <a:effectLst/>
                        </a:rPr>
                        <a:t>5%</a:t>
                      </a:r>
                      <a:endParaRPr lang="en-GB" sz="360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>
                          <a:solidFill>
                            <a:srgbClr val="2A3561"/>
                          </a:solidFill>
                          <a:effectLst/>
                        </a:rPr>
                        <a:t>-3%</a:t>
                      </a:r>
                      <a:endParaRPr lang="en-GB" sz="360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-9%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RS" sz="3200" dirty="0" smtClean="0">
                        <a:solidFill>
                          <a:srgbClr val="2A356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2A3561"/>
                          </a:solidFill>
                          <a:effectLst/>
                        </a:rPr>
                        <a:t>% </a:t>
                      </a:r>
                      <a:r>
                        <a:rPr lang="en-GB" sz="3200" dirty="0">
                          <a:solidFill>
                            <a:srgbClr val="2A3561"/>
                          </a:solidFill>
                          <a:effectLst/>
                        </a:rPr>
                        <a:t>∆ Br AO osiguranja 2020/2019</a:t>
                      </a:r>
                      <a:endParaRPr lang="en-GB" sz="32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3%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3%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-11%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RS" sz="3200" dirty="0" smtClean="0">
                        <a:solidFill>
                          <a:srgbClr val="2A356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2A3561"/>
                          </a:solidFill>
                          <a:effectLst/>
                        </a:rPr>
                        <a:t>% </a:t>
                      </a:r>
                      <a:r>
                        <a:rPr lang="en-GB" sz="3200" dirty="0">
                          <a:solidFill>
                            <a:srgbClr val="2A3561"/>
                          </a:solidFill>
                          <a:effectLst/>
                        </a:rPr>
                        <a:t>∆ Premija AO 2020/2019</a:t>
                      </a:r>
                      <a:endParaRPr lang="en-GB" sz="32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2%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12%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2A3561"/>
                          </a:solidFill>
                          <a:effectLst/>
                        </a:rPr>
                        <a:t>-9%</a:t>
                      </a:r>
                      <a:endParaRPr lang="en-GB" sz="3600" dirty="0">
                        <a:solidFill>
                          <a:srgbClr val="2A356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86983" y="10138172"/>
            <a:ext cx="19418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Različita iskustva posmatranih zemalja se mogu tumačiti udruženim efektom brojnih faktora: različit stepen razvijenosti/značaja AO</a:t>
            </a:r>
            <a:r>
              <a:rPr lang="en-GB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sr-Latn-RS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različiti kriterijumi naknade štete,</a:t>
            </a:r>
            <a:r>
              <a:rPr lang="en-GB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različita regulativa </a:t>
            </a:r>
            <a:r>
              <a:rPr lang="en-GB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r-Latn-RS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liberalizovana vs neliberalizovana premija osiguranja</a:t>
            </a:r>
            <a:r>
              <a:rPr lang="en-GB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sr-Latn-RS" sz="3600" dirty="0" smtClean="0">
                <a:solidFill>
                  <a:srgbClr val="2A356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različite mere države, različite reakcije ostalih učesnika na tržištu itd. </a:t>
            </a:r>
            <a:endParaRPr lang="sr-Latn-RS" sz="3600" dirty="0">
              <a:solidFill>
                <a:srgbClr val="2A35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7687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957273" y="959572"/>
            <a:ext cx="22202749" cy="1432187"/>
          </a:xfrm>
        </p:spPr>
        <p:txBody>
          <a:bodyPr/>
          <a:lstStyle/>
          <a:p>
            <a:r>
              <a:rPr lang="sr-Latn-RS" sz="7200" dirty="0"/>
              <a:t>Srbija: </a:t>
            </a:r>
            <a:r>
              <a:rPr lang="sr-Latn-RS" sz="7200" dirty="0" smtClean="0"/>
              <a:t>AO kretanja u uslovima COVID 19</a:t>
            </a:r>
            <a:endParaRPr lang="sr-Latn-R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752" y="3356569"/>
            <a:ext cx="9629197" cy="46441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62023" y="2629134"/>
            <a:ext cx="111966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182565"/>
                </a:solidFill>
              </a:rPr>
              <a:t>Broj osiguranja u 2019 i 2020 godini</a:t>
            </a: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182565"/>
              </a:solidFill>
              <a:effectLst/>
              <a:uFillTx/>
              <a:sym typeface="Helvetica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5751" y="8100775"/>
            <a:ext cx="111966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182565"/>
                </a:solidFill>
              </a:rPr>
              <a:t>Broj rešenih šteta AO u 2019 i 2020 godini</a:t>
            </a: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182565"/>
              </a:solidFill>
              <a:effectLst/>
              <a:uFillTx/>
              <a:sym typeface="Helvetica Light"/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23" y="3374512"/>
            <a:ext cx="9629197" cy="46082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449752" y="2629134"/>
            <a:ext cx="111966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182565"/>
                </a:solidFill>
              </a:rPr>
              <a:t>Broj prijavljenih šteta AO u 2019 i 2020 godini</a:t>
            </a: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182565"/>
              </a:solidFill>
              <a:effectLst/>
              <a:uFillTx/>
              <a:sym typeface="Helvetica Light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85" y="8961650"/>
            <a:ext cx="9629198" cy="4610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68841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052525" y="1270777"/>
            <a:ext cx="22202749" cy="1432187"/>
          </a:xfrm>
        </p:spPr>
        <p:txBody>
          <a:bodyPr/>
          <a:lstStyle/>
          <a:p>
            <a:r>
              <a:rPr lang="sr-Latn-RS" sz="7200" dirty="0" smtClean="0"/>
              <a:t>Uočeni izazovi povezani sa COVID 19</a:t>
            </a:r>
            <a:endParaRPr lang="sr-Latn-R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1" y="2570002"/>
            <a:ext cx="11837362" cy="92743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sz="4000" dirty="0" smtClean="0">
                <a:solidFill>
                  <a:srgbClr val="003165"/>
                </a:solidFill>
              </a:rPr>
              <a:t>Promene u strukturi portfelja osiguranja (izmena raspodele po mesecima)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sz="40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Promene</a:t>
            </a:r>
            <a:r>
              <a:rPr kumimoji="0" lang="sr-Latn-RS" sz="4000" b="0" i="0" u="none" strike="noStrike" cap="none" spc="0" normalizeH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 u broju i iznosima šteta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sz="4000" dirty="0" smtClean="0">
                <a:solidFill>
                  <a:srgbClr val="003165"/>
                </a:solidFill>
              </a:rPr>
              <a:t>Neizvestnost novog talasa Covid 19</a:t>
            </a:r>
            <a:endParaRPr kumimoji="0" lang="sr-Latn-RS" sz="4000" b="0" i="0" u="none" strike="noStrike" cap="none" spc="0" normalizeH="0" dirty="0" smtClean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sr-Latn-RS" sz="4000" b="0" i="0" u="none" strike="noStrike" cap="none" spc="0" normalizeH="0" baseline="0" dirty="0" smtClean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r-Latn-RS" sz="40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Posledično:</a:t>
            </a:r>
            <a:r>
              <a:rPr kumimoji="0" lang="sr-Latn-RS" sz="4000" b="0" i="0" u="none" strike="noStrike" cap="none" spc="0" normalizeH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 </a:t>
            </a:r>
          </a:p>
          <a:p>
            <a:pPr marL="685800" marR="0" indent="-6858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sr-Latn-RS" sz="4000" dirty="0" smtClean="0">
                <a:solidFill>
                  <a:srgbClr val="003165"/>
                </a:solidFill>
              </a:rPr>
              <a:t> naročito po kvartalima, u prethodnom periodu:</a:t>
            </a:r>
            <a:endParaRPr kumimoji="0" lang="sr-Latn-RS" sz="4000" b="0" i="0" u="none" strike="noStrike" cap="none" spc="0" normalizeH="0" dirty="0" smtClean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  <a:p>
            <a:pPr algn="l"/>
            <a:r>
              <a:rPr lang="sr-Latn-RS" sz="4000" dirty="0">
                <a:solidFill>
                  <a:srgbClr val="003165"/>
                </a:solidFill>
              </a:rPr>
              <a:t> </a:t>
            </a:r>
            <a:r>
              <a:rPr lang="sr-Latn-RS" sz="4000" dirty="0" smtClean="0">
                <a:solidFill>
                  <a:srgbClr val="003165"/>
                </a:solidFill>
              </a:rPr>
              <a:t>   	nestabilna stopa učestalosti šteta, nestabilna 	kretanja prenosne premije,  rast IBNR, 	promena kvartalnih racija šteta  i dr. -  što 	predstavlja izazov za projekcije za naredni 	period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sr-Latn-RS" sz="4000" dirty="0">
                <a:solidFill>
                  <a:srgbClr val="003165"/>
                </a:solidFill>
              </a:rPr>
              <a:t> </a:t>
            </a:r>
            <a:r>
              <a:rPr lang="sr-Latn-RS" sz="4000" dirty="0" smtClean="0">
                <a:solidFill>
                  <a:srgbClr val="003165"/>
                </a:solidFill>
              </a:rPr>
              <a:t> kontinuirano prilagođavanje poslovanju u Covid   	19 uslovima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0017" y="3098727"/>
            <a:ext cx="11922045" cy="7735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902" y="11431908"/>
            <a:ext cx="20171161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r-Latn-RS" sz="40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Ipak, i</a:t>
            </a:r>
            <a:r>
              <a:rPr lang="sr-Latn-RS" sz="4000" dirty="0">
                <a:solidFill>
                  <a:srgbClr val="003165"/>
                </a:solidFill>
              </a:rPr>
              <a:t> </a:t>
            </a:r>
            <a:r>
              <a:rPr lang="sr-Latn-RS" sz="4000" dirty="0" smtClean="0">
                <a:solidFill>
                  <a:srgbClr val="003165"/>
                </a:solidFill>
              </a:rPr>
              <a:t>supervizija NBS i </a:t>
            </a:r>
            <a:r>
              <a:rPr kumimoji="0" lang="sr-Latn-RS" sz="4000" b="0" i="0" u="none" strike="noStrike" cap="none" spc="0" normalizeH="0" baseline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osiguravači u Srbiji spremno</a:t>
            </a:r>
            <a:r>
              <a:rPr kumimoji="0" lang="sr-Latn-RS" sz="4000" b="0" i="0" u="none" strike="noStrike" cap="none" spc="0" normalizeH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 odgovorili na izazove Covid 19 - </a:t>
            </a:r>
            <a:r>
              <a:rPr kumimoji="0" lang="sr-Latn-RS" sz="4000" b="1" i="0" u="none" strike="noStrike" cap="none" spc="0" normalizeH="0" dirty="0" smtClean="0">
                <a:ln>
                  <a:noFill/>
                </a:ln>
                <a:solidFill>
                  <a:srgbClr val="003165"/>
                </a:solidFill>
                <a:effectLst/>
                <a:uFillTx/>
                <a:sym typeface="Helvetica Light"/>
              </a:rPr>
              <a:t>stabilnost sistema očuvana</a:t>
            </a:r>
            <a:endParaRPr kumimoji="0" lang="sr-Latn-RS" sz="4000" b="1" i="0" u="none" strike="noStrike" cap="none" spc="0" normalizeH="0" baseline="0" dirty="0">
              <a:ln>
                <a:noFill/>
              </a:ln>
              <a:solidFill>
                <a:srgbClr val="003165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59419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432187"/>
          </a:xfrm>
          <a:prstGeom prst="rect">
            <a:avLst/>
          </a:prstGeom>
        </p:spPr>
        <p:txBody>
          <a:bodyPr/>
          <a:lstStyle/>
          <a:p>
            <a:r>
              <a:rPr lang="sr-Latn-RS" sz="7200" dirty="0" smtClean="0"/>
              <a:t>Novi izazov za Srbiju – „liberalizacija premije“ AO</a:t>
            </a:r>
            <a:endParaRPr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6431" y="5214975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508416"/>
              </p:ext>
            </p:extLst>
          </p:nvPr>
        </p:nvGraphicFramePr>
        <p:xfrm>
          <a:off x="1505397" y="3179997"/>
          <a:ext cx="10530034" cy="10016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30034"/>
              </a:tblGrid>
              <a:tr h="1874828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4000" dirty="0" smtClean="0">
                          <a:solidFill>
                            <a:schemeClr val="bg1"/>
                          </a:solidFill>
                        </a:rPr>
                        <a:t>Razlozi za </a:t>
                      </a:r>
                      <a:r>
                        <a:rPr lang="sr-Latn-RS" sz="4000" b="1" dirty="0" smtClean="0">
                          <a:solidFill>
                            <a:srgbClr val="FF0000"/>
                          </a:solidFill>
                        </a:rPr>
                        <a:t>OGRANIČAVANJE SLOBODE  </a:t>
                      </a:r>
                      <a:r>
                        <a:rPr lang="sr-Latn-RS" sz="4000" dirty="0" smtClean="0">
                          <a:solidFill>
                            <a:schemeClr val="bg1"/>
                          </a:solidFill>
                        </a:rPr>
                        <a:t>utvrđivanja premije AO</a:t>
                      </a:r>
                    </a:p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Latn-RS" sz="40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2551"/>
                    </a:solidFill>
                  </a:tcPr>
                </a:tc>
              </a:tr>
              <a:tr h="2470011">
                <a:tc>
                  <a:txBody>
                    <a:bodyPr/>
                    <a:lstStyle/>
                    <a:p>
                      <a:pPr marL="571500" marR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sr-Latn-RS" sz="4000" dirty="0" smtClean="0">
                        <a:solidFill>
                          <a:srgbClr val="003165"/>
                        </a:solidFill>
                      </a:endParaRPr>
                    </a:p>
                    <a:p>
                      <a:pPr marL="571500" marR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RS" sz="4000" dirty="0" smtClean="0">
                          <a:solidFill>
                            <a:srgbClr val="003165"/>
                          </a:solidFill>
                        </a:rPr>
                        <a:t>premija (cena) osiguranja je poput cene osnovnih proizvoda potrebnih za život</a:t>
                      </a:r>
                    </a:p>
                    <a:p>
                      <a:pPr marL="571500" indent="-571500" algn="l">
                        <a:buFont typeface="Wingdings" panose="05000000000000000000" pitchFamily="2" charset="2"/>
                        <a:buChar char="ü"/>
                      </a:pPr>
                      <a:endParaRPr lang="sr-Latn-RS" sz="4000" dirty="0">
                        <a:solidFill>
                          <a:srgbClr val="0031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74828">
                <a:tc>
                  <a:txBody>
                    <a:bodyPr/>
                    <a:lstStyle/>
                    <a:p>
                      <a:pPr marL="571500" marR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RS" sz="4000" dirty="0" smtClean="0">
                          <a:solidFill>
                            <a:srgbClr val="003165"/>
                          </a:solidFill>
                        </a:rPr>
                        <a:t>obavezno osiguranje – izmirenje šteta u krajnjoj meri garantuje država</a:t>
                      </a:r>
                    </a:p>
                    <a:p>
                      <a:pPr marL="571500" indent="-571500" algn="l">
                        <a:buFont typeface="Wingdings" panose="05000000000000000000" pitchFamily="2" charset="2"/>
                        <a:buChar char="ü"/>
                      </a:pPr>
                      <a:endParaRPr lang="sr-Latn-RS" sz="4000" dirty="0">
                        <a:solidFill>
                          <a:srgbClr val="00316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2770">
                <a:tc>
                  <a:txBody>
                    <a:bodyPr/>
                    <a:lstStyle/>
                    <a:p>
                      <a:pPr marL="571500" marR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RS" sz="4000" dirty="0" smtClean="0">
                          <a:solidFill>
                            <a:srgbClr val="003165"/>
                          </a:solidFill>
                        </a:rPr>
                        <a:t>strah od „rata cena“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461">
                <a:tc>
                  <a:txBody>
                    <a:bodyPr/>
                    <a:lstStyle/>
                    <a:p>
                      <a:endParaRPr lang="sr-Latn-R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461">
                <a:tc>
                  <a:txBody>
                    <a:bodyPr/>
                    <a:lstStyle/>
                    <a:p>
                      <a:endParaRPr lang="sr-Latn-R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4461">
                <a:tc>
                  <a:txBody>
                    <a:bodyPr/>
                    <a:lstStyle/>
                    <a:p>
                      <a:endParaRPr lang="sr-Latn-R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86978"/>
              </p:ext>
            </p:extLst>
          </p:nvPr>
        </p:nvGraphicFramePr>
        <p:xfrm>
          <a:off x="12874752" y="3179998"/>
          <a:ext cx="10735056" cy="9815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5056"/>
              </a:tblGrid>
              <a:tr h="2000453">
                <a:tc>
                  <a:txBody>
                    <a:bodyPr/>
                    <a:lstStyle/>
                    <a:p>
                      <a:pPr marL="0" marR="0" indent="0" algn="ctr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4400" dirty="0" smtClean="0">
                          <a:solidFill>
                            <a:schemeClr val="bg1"/>
                          </a:solidFill>
                        </a:rPr>
                        <a:t>Razlozi ZA </a:t>
                      </a:r>
                      <a:r>
                        <a:rPr lang="sr-Latn-RS" sz="4400" b="1" dirty="0" smtClean="0">
                          <a:solidFill>
                            <a:srgbClr val="00B050"/>
                          </a:solidFill>
                        </a:rPr>
                        <a:t>SLOBODNO</a:t>
                      </a:r>
                      <a:r>
                        <a:rPr lang="sr-Latn-RS" sz="44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sr-Latn-RS" sz="4400" baseline="0" dirty="0" smtClean="0">
                          <a:solidFill>
                            <a:schemeClr val="bg1"/>
                          </a:solidFill>
                        </a:rPr>
                        <a:t>utvrđivanje premije AO</a:t>
                      </a:r>
                      <a:endParaRPr kumimoji="0" lang="sr-Latn-RS" sz="4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2551"/>
                    </a:solidFill>
                  </a:tcPr>
                </a:tc>
              </a:tr>
              <a:tr h="1580463">
                <a:tc>
                  <a:txBody>
                    <a:bodyPr/>
                    <a:lstStyle/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CS" sz="4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adekvatnija procena rizika</a:t>
                      </a:r>
                      <a:endParaRPr lang="sr-Latn-RS" sz="4000" b="0" i="0" u="none" strike="noStrike" cap="none" spc="0" baseline="0" dirty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45827">
                <a:tc>
                  <a:txBody>
                    <a:bodyPr/>
                    <a:lstStyle/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CS" sz="4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pravičniji položaj osiguranika i viši stepen segmentacije premije </a:t>
                      </a: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r-Latn-RS" sz="40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358">
                <a:tc>
                  <a:txBody>
                    <a:bodyPr/>
                    <a:lstStyle/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CS" sz="4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viši kvalitet pruženih usluga osiguravača </a:t>
                      </a:r>
                      <a:endParaRPr lang="sr-Latn-RS" sz="40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sr-Latn-RS" sz="4000" b="0" i="0" u="none" strike="noStrike" cap="none" spc="0" baseline="0" dirty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358">
                <a:tc>
                  <a:txBody>
                    <a:bodyPr/>
                    <a:lstStyle/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CS" sz="4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jačanje ,,direktne,, prodaje</a:t>
                      </a:r>
                      <a:endParaRPr lang="sr-Latn-RS" sz="40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sr-Latn-RS" sz="4000" b="0" i="0" u="none" strike="noStrike" cap="none" spc="0" baseline="0" dirty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6358">
                <a:tc>
                  <a:txBody>
                    <a:bodyPr/>
                    <a:lstStyle/>
                    <a:p>
                      <a:pPr marL="571500" marR="0" lvl="0" indent="-57150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r-Latn-CS" sz="4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65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efikasnija regulacija tržišnog ponašanja i dr.</a:t>
                      </a:r>
                      <a:endParaRPr lang="sr-Latn-RS" sz="40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sr-Latn-RS" sz="4000" b="0" i="0" u="none" strike="noStrike" cap="none" spc="0" baseline="0" dirty="0">
                        <a:ln>
                          <a:noFill/>
                        </a:ln>
                        <a:solidFill>
                          <a:srgbClr val="182565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14102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579920"/>
          </a:xfrm>
          <a:prstGeom prst="rect">
            <a:avLst/>
          </a:prstGeom>
        </p:spPr>
        <p:txBody>
          <a:bodyPr/>
          <a:lstStyle/>
          <a:p>
            <a:r>
              <a:rPr lang="sr-Latn-RS" dirty="0" smtClean="0"/>
              <a:t>AO u Srbiji i pojedinim zemljama regiona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11591"/>
              </p:ext>
            </p:extLst>
          </p:nvPr>
        </p:nvGraphicFramePr>
        <p:xfrm>
          <a:off x="2032001" y="4209432"/>
          <a:ext cx="20242782" cy="4937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81263"/>
                <a:gridCol w="3881886"/>
                <a:gridCol w="2690107"/>
                <a:gridCol w="2908950"/>
                <a:gridCol w="2680576"/>
              </a:tblGrid>
              <a:tr h="198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sr-Latn-RS" sz="3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Pokazatelj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 Makedonija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Srbija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Hrvatska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Slovenija</a:t>
                      </a:r>
                      <a:endParaRPr lang="en-GB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rgbClr val="003165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sr-Latn-RS" sz="3600" dirty="0" smtClean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Učešće </a:t>
                      </a:r>
                      <a:r>
                        <a:rPr lang="en-GB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 u UKUPNOJ </a:t>
                      </a:r>
                      <a:r>
                        <a:rPr lang="en-GB" sz="3600" dirty="0" smtClean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premiji</a:t>
                      </a:r>
                      <a:endParaRPr lang="sr-Latn-RS" sz="3600" dirty="0" smtClean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endParaRPr lang="sr-Latn-RS" sz="3600" u="none" dirty="0" smtClean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sr-Latn-RS" sz="3600" u="none" dirty="0" smtClean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 </a:t>
                      </a:r>
                      <a:r>
                        <a:rPr lang="sr-Latn-RS" sz="3600" u="none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 je AO premija liberalizovana ?</a:t>
                      </a:r>
                      <a:endParaRPr lang="en-GB" sz="3600" u="none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sr-Latn-RS" sz="3600" dirty="0" smtClean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dirty="0" smtClean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dirty="0" smtClean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dirty="0">
                          <a:solidFill>
                            <a:srgbClr val="1825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  <a:endParaRPr lang="en-GB" sz="3600" dirty="0">
                        <a:solidFill>
                          <a:srgbClr val="18255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endParaRPr lang="sr-Latn-RS" sz="36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Prosečna premija AO po vozilu u EUR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91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115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136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131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endParaRPr lang="sr-Latn-RS" sz="36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5276850" algn="l"/>
                        </a:tabLs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Prosečna rešena šteta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1181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1244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1870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18255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Light"/>
                        </a:rPr>
                        <a:t>2474</a:t>
                      </a:r>
                      <a:endParaRPr lang="en-GB" sz="3600" b="0" i="0" u="none" strike="noStrike" cap="none" spc="0" baseline="0" dirty="0">
                        <a:ln>
                          <a:noFill/>
                        </a:ln>
                        <a:solidFill>
                          <a:srgbClr val="182551"/>
                        </a:solidFill>
                        <a:effectLst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745968" y="12951773"/>
            <a:ext cx="848563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2000" dirty="0"/>
              <a:t>p</a:t>
            </a:r>
            <a:r>
              <a:rPr kumimoji="0" lang="sr-Latn-R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odaci za 2019 godinu</a:t>
            </a:r>
            <a:endParaRPr kumimoji="0" lang="sr-Latn-R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42572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579920"/>
          </a:xfrm>
          <a:prstGeom prst="rect">
            <a:avLst/>
          </a:prstGeom>
        </p:spPr>
        <p:txBody>
          <a:bodyPr/>
          <a:lstStyle/>
          <a:p>
            <a:r>
              <a:rPr lang="sr-Latn-RS" dirty="0" smtClean="0"/>
              <a:t>Liberalizacija AO – iskustva drugih zemalja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888" y="3237805"/>
            <a:ext cx="22037836" cy="9951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4000" dirty="0" smtClean="0">
                <a:solidFill>
                  <a:srgbClr val="2A3561"/>
                </a:solidFill>
              </a:rPr>
              <a:t>DOBRA PRIPREMA JE KLJUČNA - u </a:t>
            </a:r>
            <a:r>
              <a:rPr lang="sr-Latn-RS" sz="4000" dirty="0">
                <a:solidFill>
                  <a:srgbClr val="2A3561"/>
                </a:solidFill>
              </a:rPr>
              <a:t>pojedinim zemljama koje se nisu dobro pripremile (npr. GR i BG</a:t>
            </a:r>
            <a:r>
              <a:rPr lang="sr-Latn-RS" sz="4000" dirty="0" smtClean="0">
                <a:solidFill>
                  <a:srgbClr val="2A3561"/>
                </a:solidFill>
              </a:rPr>
              <a:t>), javili su se ozbiljni problemi na početku procesa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4000" dirty="0" smtClean="0">
              <a:solidFill>
                <a:srgbClr val="2A356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4000" b="1" dirty="0">
                <a:solidFill>
                  <a:srgbClr val="2A3561"/>
                </a:solidFill>
              </a:rPr>
              <a:t>P</a:t>
            </a:r>
            <a:r>
              <a:rPr lang="sr-Latn-RS" sz="4000" b="1" dirty="0" smtClean="0">
                <a:solidFill>
                  <a:srgbClr val="2A3561"/>
                </a:solidFill>
              </a:rPr>
              <a:t>ozitivna iskustva iz procesa liberalizacije</a:t>
            </a:r>
            <a:r>
              <a:rPr lang="sr-Latn-RS" sz="4000" dirty="0" smtClean="0">
                <a:solidFill>
                  <a:srgbClr val="2A3561"/>
                </a:solidFill>
              </a:rPr>
              <a:t>, zemalja koje su se dobro pripremile, </a:t>
            </a:r>
            <a:r>
              <a:rPr lang="sr-Latn-RS" sz="4000" b="1" dirty="0" smtClean="0">
                <a:solidFill>
                  <a:srgbClr val="2A3561"/>
                </a:solidFill>
              </a:rPr>
              <a:t>su mnogobrojnija</a:t>
            </a:r>
            <a:r>
              <a:rPr lang="sr-Latn-RS" sz="4000" dirty="0" smtClean="0">
                <a:solidFill>
                  <a:srgbClr val="2A3561"/>
                </a:solidFill>
              </a:rPr>
              <a:t> (ES, FR, HU, AT, SI, HR…).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4000" dirty="0">
              <a:solidFill>
                <a:srgbClr val="2A356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4000" dirty="0" smtClean="0">
                <a:solidFill>
                  <a:srgbClr val="2A3561"/>
                </a:solidFill>
              </a:rPr>
              <a:t>Primeri preduzetih aktivnosti: 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sr-Latn-RS" sz="4000" b="1" dirty="0">
                <a:solidFill>
                  <a:srgbClr val="2A3561"/>
                </a:solidFill>
              </a:rPr>
              <a:t>p</a:t>
            </a:r>
            <a:r>
              <a:rPr lang="sr-Latn-RS" sz="4000" b="1" dirty="0" smtClean="0">
                <a:solidFill>
                  <a:srgbClr val="2A3561"/>
                </a:solidFill>
              </a:rPr>
              <a:t>relazni period </a:t>
            </a:r>
            <a:r>
              <a:rPr lang="sr-Latn-RS" sz="4000" dirty="0" smtClean="0">
                <a:solidFill>
                  <a:srgbClr val="2A3561"/>
                </a:solidFill>
              </a:rPr>
              <a:t>(% dozvoljena odstupanja, propisana struktura premjskog sistema, bonus-malus i dr.)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sr-Latn-RS" sz="4000" b="1" dirty="0">
                <a:solidFill>
                  <a:srgbClr val="2A3561"/>
                </a:solidFill>
              </a:rPr>
              <a:t>jasno definisan obim pokrića i isključenja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sr-Latn-RS" sz="4000" dirty="0" smtClean="0">
                <a:solidFill>
                  <a:srgbClr val="2A3561"/>
                </a:solidFill>
              </a:rPr>
              <a:t>obaveza </a:t>
            </a:r>
            <a:r>
              <a:rPr lang="sr-Latn-RS" sz="4000" b="1" dirty="0" smtClean="0">
                <a:solidFill>
                  <a:srgbClr val="2A3561"/>
                </a:solidFill>
              </a:rPr>
              <a:t>objavljivanja tarifa premije </a:t>
            </a:r>
            <a:r>
              <a:rPr lang="sr-Latn-RS" sz="4000" dirty="0" smtClean="0">
                <a:solidFill>
                  <a:srgbClr val="2A3561"/>
                </a:solidFill>
              </a:rPr>
              <a:t>i njihovo redovno </a:t>
            </a:r>
            <a:r>
              <a:rPr lang="sr-Latn-RS" sz="4000" b="1" dirty="0" smtClean="0">
                <a:solidFill>
                  <a:srgbClr val="2A3561"/>
                </a:solidFill>
              </a:rPr>
              <a:t>ažuriranje</a:t>
            </a:r>
          </a:p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sr-Latn-RS" sz="4000" b="1" dirty="0" smtClean="0">
                <a:solidFill>
                  <a:srgbClr val="2A3561"/>
                </a:solidFill>
              </a:rPr>
              <a:t>jaki kontrolni mehanizmi </a:t>
            </a:r>
            <a:r>
              <a:rPr lang="sr-Latn-RS" sz="4000" dirty="0" smtClean="0">
                <a:solidFill>
                  <a:srgbClr val="2A3561"/>
                </a:solidFill>
              </a:rPr>
              <a:t>od strane nadležnih institucija za nadzor, </a:t>
            </a:r>
            <a:r>
              <a:rPr lang="sr-Latn-RS" sz="4000" b="1" dirty="0" smtClean="0">
                <a:solidFill>
                  <a:srgbClr val="2A3561"/>
                </a:solidFill>
              </a:rPr>
              <a:t>uz saradnju </a:t>
            </a:r>
            <a:r>
              <a:rPr lang="sr-Latn-RS" sz="4000" dirty="0">
                <a:solidFill>
                  <a:srgbClr val="2A3561"/>
                </a:solidFill>
              </a:rPr>
              <a:t>među osiguravačima i nadzornim organom </a:t>
            </a:r>
            <a:endParaRPr lang="sr-Latn-RS" sz="4000" dirty="0" smtClean="0">
              <a:solidFill>
                <a:srgbClr val="2A356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4000" dirty="0">
              <a:solidFill>
                <a:srgbClr val="2A3561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4000" b="0" i="0" u="none" strike="noStrike" cap="none" spc="0" normalizeH="0" baseline="0" dirty="0">
              <a:ln>
                <a:noFill/>
              </a:ln>
              <a:solidFill>
                <a:srgbClr val="2A3561"/>
              </a:solidFill>
              <a:effectLst/>
              <a:uFillTx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4000" b="0" i="0" u="none" strike="noStrike" cap="none" spc="0" normalizeH="0" baseline="0" dirty="0">
              <a:ln>
                <a:noFill/>
              </a:ln>
              <a:solidFill>
                <a:srgbClr val="2A3561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643866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5"/>
          </p:nvPr>
        </p:nvSpPr>
        <p:spPr>
          <a:xfrm>
            <a:off x="1082888" y="753825"/>
            <a:ext cx="22202749" cy="1444113"/>
          </a:xfrm>
          <a:prstGeom prst="rect">
            <a:avLst/>
          </a:prstGeom>
        </p:spPr>
        <p:txBody>
          <a:bodyPr/>
          <a:lstStyle/>
          <a:p>
            <a:r>
              <a:rPr lang="sr-Latn-RS" dirty="0" smtClean="0"/>
              <a:t>Predlog ,,mape,, liberalizacije premije AO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675" y="12995816"/>
            <a:ext cx="904875" cy="32228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46101"/>
              </p:ext>
            </p:extLst>
          </p:nvPr>
        </p:nvGraphicFramePr>
        <p:xfrm>
          <a:off x="467125" y="3068287"/>
          <a:ext cx="22615312" cy="8511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15312"/>
              </a:tblGrid>
              <a:tr h="279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sr-Latn-RS" sz="3600" b="1" dirty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 Zakon o obaveznom osiguranju (ili adekvatne izmene) </a:t>
                      </a:r>
                      <a:endParaRPr lang="sr-Latn-RS" sz="3600" b="1" dirty="0" smtClean="0">
                        <a:solidFill>
                          <a:srgbClr val="0031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lvl="5" indent="-5715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</a:pPr>
                      <a:r>
                        <a:rPr lang="en-US" sz="360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sr-Latn-RS" sz="360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tvrđivanje</a:t>
                      </a: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datuma početka primene</a:t>
                      </a:r>
                    </a:p>
                    <a:p>
                      <a:pPr marL="571500" lvl="5" indent="-5715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</a:pP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suma osiguranja u skladu sa EU pravilima</a:t>
                      </a:r>
                    </a:p>
                    <a:p>
                      <a:pPr marL="571500" lvl="5" indent="-5715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70510" algn="l"/>
                        </a:tabLst>
                      </a:pP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detaljniji fit</a:t>
                      </a:r>
                      <a:r>
                        <a:rPr lang="en-U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&amp;proper</a:t>
                      </a: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p</a:t>
                      </a:r>
                      <a:r>
                        <a:rPr lang="en-GB" sz="36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rocedure</a:t>
                      </a:r>
                      <a:r>
                        <a:rPr lang="en-GB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 za </a:t>
                      </a:r>
                      <a:r>
                        <a:rPr lang="en-GB" sz="36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dokazivanje</a:t>
                      </a:r>
                      <a:r>
                        <a:rPr lang="en-GB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 </a:t>
                      </a:r>
                      <a:r>
                        <a:rPr lang="sr-Latn-RS" sz="3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kontinuirane </a:t>
                      </a:r>
                      <a:r>
                        <a:rPr lang="en-GB" sz="36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usaglašenosti</a:t>
                      </a:r>
                      <a:endParaRPr lang="sr-Latn-RS" sz="36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3165"/>
                        </a:solidFill>
                        <a:effectLst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Helvetica Ligh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14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Dodatna jaka priprema društava za</a:t>
                      </a:r>
                      <a:r>
                        <a:rPr lang="en-GB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osiguranje</a:t>
                      </a:r>
                      <a:endParaRPr lang="sr-Latn-RS" sz="3600" b="1" baseline="0" dirty="0" smtClean="0">
                        <a:solidFill>
                          <a:srgbClr val="0031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dalje unapređenje kadrovske i tehničke opremljenosti i procesa rada</a:t>
                      </a:r>
                    </a:p>
                    <a:p>
                      <a:pPr marL="571500" marR="0" indent="-571500" algn="just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unapređenje baza/obrade podataka i internih akata</a:t>
                      </a:r>
                    </a:p>
                    <a:p>
                      <a:pPr marL="571500" indent="-5715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sr-Latn-RS" sz="3600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Stress scenarija i dr.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sr-Latn-RS" sz="3600" b="1" dirty="0" smtClean="0">
                        <a:solidFill>
                          <a:srgbClr val="00316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GB" sz="3600" b="1" dirty="0" err="1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etaljnij</a:t>
                      </a: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="1" dirty="0" err="1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centralizovan</a:t>
                      </a: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="1" dirty="0" err="1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baz</a:t>
                      </a: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3600" b="1" dirty="0" err="1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podataka</a:t>
                      </a:r>
                      <a:r>
                        <a:rPr lang="en-GB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r-Latn-RS" sz="3600" b="1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vozač i vozilo)</a:t>
                      </a:r>
                    </a:p>
                    <a:p>
                      <a:pPr marL="0" marR="0" indent="0" algn="just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sr-Latn-RS" sz="36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3165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Helvetica Light"/>
                        </a:rPr>
                        <a:t>Savetodavna funkcija strukovnih udruženja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5449">
                <a:tc>
                  <a:txBody>
                    <a:bodyPr/>
                    <a:lstStyle/>
                    <a:p>
                      <a:pPr marL="0" marR="0" indent="0" algn="just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Kontinuiran,</a:t>
                      </a:r>
                      <a:r>
                        <a:rPr lang="sr-Latn-RS" sz="3600" b="1" baseline="0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jak i konzistentan nadzor poslovanja osiguravača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0517">
                <a:tc>
                  <a:txBody>
                    <a:bodyPr/>
                    <a:lstStyle/>
                    <a:p>
                      <a:pPr marL="0" marR="0" indent="0" algn="just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3600" b="1" dirty="0" smtClean="0">
                          <a:solidFill>
                            <a:srgbClr val="00316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Kontinuirana edukacija tržišnih učesnika </a:t>
                      </a:r>
                      <a:endParaRPr lang="sr-Latn-RS" sz="3600" b="1" dirty="0" smtClean="0">
                        <a:solidFill>
                          <a:srgbClr val="003165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58138" y="3956557"/>
            <a:ext cx="7455877" cy="564257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3600" dirty="0" smtClean="0">
              <a:solidFill>
                <a:srgbClr val="182565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r-Latn-RS" sz="3600" dirty="0" smtClean="0">
              <a:solidFill>
                <a:srgbClr val="182565"/>
              </a:solidFill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182565"/>
                </a:solidFill>
              </a:rPr>
              <a:t>Procesi prelaska na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182565"/>
                </a:solidFill>
              </a:rPr>
              <a:t> liberalizovano tržište AO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>
                <a:solidFill>
                  <a:srgbClr val="182565"/>
                </a:solidFill>
              </a:rPr>
              <a:t>p</a:t>
            </a:r>
            <a:r>
              <a:rPr lang="sr-Latn-RS" sz="3600" dirty="0" smtClean="0">
                <a:solidFill>
                  <a:srgbClr val="182565"/>
                </a:solidFill>
              </a:rPr>
              <a:t>raćeni  sadaradnjom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r-Latn-RS" sz="3600" dirty="0" smtClean="0">
                <a:solidFill>
                  <a:srgbClr val="182565"/>
                </a:solidFill>
              </a:rPr>
              <a:t>na relaciji supervizija/osiguravači/strukovna udruženja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182565"/>
              </a:solidFill>
              <a:effectLst/>
              <a:uFillTx/>
              <a:sym typeface="Helvetica Light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3600" b="0" i="0" u="none" strike="noStrike" cap="none" spc="0" normalizeH="0" baseline="0" dirty="0">
              <a:ln>
                <a:noFill/>
              </a:ln>
              <a:solidFill>
                <a:srgbClr val="182565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15175523" y="6277708"/>
            <a:ext cx="1248507" cy="1336431"/>
          </a:xfrm>
          <a:prstGeom prst="right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r-Latn-R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62917206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Milenijum_template_prez</Template>
  <TotalTime>992</TotalTime>
  <Words>668</Words>
  <Application>Microsoft Office PowerPoint</Application>
  <PresentationFormat>Custom</PresentationFormat>
  <Paragraphs>131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Crosig</vt:lpstr>
      <vt:lpstr>Crosig Sans</vt:lpstr>
      <vt:lpstr>Crosig Sans Lt</vt:lpstr>
      <vt:lpstr>Crosig Sans Lt T</vt:lpstr>
      <vt:lpstr>Crosig Sans Med</vt:lpstr>
      <vt:lpstr>Helvetica Light</vt:lpstr>
      <vt:lpstr>Helvetica Neue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Đorić</dc:creator>
  <cp:lastModifiedBy>Jelena Doganjić</cp:lastModifiedBy>
  <cp:revision>70</cp:revision>
  <dcterms:created xsi:type="dcterms:W3CDTF">2017-11-07T08:47:28Z</dcterms:created>
  <dcterms:modified xsi:type="dcterms:W3CDTF">2021-06-18T17:44:44Z</dcterms:modified>
</cp:coreProperties>
</file>