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65" r:id="rId4"/>
    <p:sldId id="266" r:id="rId5"/>
    <p:sldId id="272" r:id="rId6"/>
    <p:sldId id="267" r:id="rId7"/>
    <p:sldId id="260" r:id="rId8"/>
    <p:sldId id="270" r:id="rId9"/>
    <p:sldId id="268" r:id="rId10"/>
    <p:sldId id="26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565"/>
    <a:srgbClr val="003165"/>
    <a:srgbClr val="2A3561"/>
    <a:srgbClr val="182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574" y="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0275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duction copy 1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70699" y="4997576"/>
            <a:ext cx="17842602" cy="26879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lnSpc>
                <a:spcPct val="120000"/>
              </a:lnSpc>
              <a:spcBef>
                <a:spcPts val="0"/>
              </a:spcBef>
              <a:buSzTx/>
              <a:buNone/>
              <a:defRPr sz="14400" b="1" i="1">
                <a:solidFill>
                  <a:srgbClr val="FFFFFF"/>
                </a:solidFill>
                <a:latin typeface="Crosig"/>
                <a:ea typeface="Crosig"/>
                <a:cs typeface="Crosig"/>
                <a:sym typeface="Crosig"/>
              </a:defRPr>
            </a:lvl1pPr>
          </a:lstStyle>
          <a:p>
            <a:r>
              <a:rPr lang="ta-IN" dirty="0" smtClean="0"/>
              <a:t>Cjelina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 copy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1128741" y="4646479"/>
            <a:ext cx="11002244" cy="501548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Click to edit Master text styles</a:t>
            </a: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Second level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4"/>
          </p:nvPr>
        </p:nvSpPr>
        <p:spPr>
          <a:xfrm>
            <a:off x="12283392" y="4646479"/>
            <a:ext cx="11002245" cy="501548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Click to edit Master text styles</a:t>
            </a: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Second level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sz="quarter" idx="15"/>
          </p:nvPr>
        </p:nvSpPr>
        <p:spPr>
          <a:xfrm>
            <a:off x="1052525" y="1270777"/>
            <a:ext cx="22202749" cy="111760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8000" b="1" i="1">
                <a:solidFill>
                  <a:srgbClr val="003165"/>
                </a:solidFill>
                <a:latin typeface="Crosig"/>
                <a:ea typeface="Crosig"/>
                <a:cs typeface="Crosig"/>
                <a:sym typeface="Crosig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98160" y="-23634"/>
            <a:ext cx="29677018" cy="17277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MO_traka_tamn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0922"/>
            <a:ext cx="24384000" cy="212645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 copy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body" sz="quarter" idx="13"/>
          </p:nvPr>
        </p:nvSpPr>
        <p:spPr>
          <a:xfrm>
            <a:off x="1128741" y="4646479"/>
            <a:ext cx="11002244" cy="501548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Click to edit Master text styles</a:t>
            </a: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Second level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4"/>
          </p:nvPr>
        </p:nvSpPr>
        <p:spPr>
          <a:xfrm>
            <a:off x="12283392" y="4646479"/>
            <a:ext cx="11002245" cy="501548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Click to edit Master text styles</a:t>
            </a: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Second level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5"/>
          </p:nvPr>
        </p:nvSpPr>
        <p:spPr>
          <a:xfrm>
            <a:off x="1052525" y="1270777"/>
            <a:ext cx="22202749" cy="111760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8000" b="1" i="1">
                <a:solidFill>
                  <a:srgbClr val="003165"/>
                </a:solidFill>
                <a:latin typeface="Crosig"/>
                <a:ea typeface="Crosig"/>
                <a:cs typeface="Crosig"/>
                <a:sym typeface="Crosig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7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813505" y="-17268"/>
            <a:ext cx="29677018" cy="172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MO_traka_svijetl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3120"/>
            <a:ext cx="24384000" cy="212645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795433" y="-9308"/>
            <a:ext cx="29659223" cy="172040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3"/>
          </p:nvPr>
        </p:nvSpPr>
        <p:spPr>
          <a:xfrm>
            <a:off x="2927199" y="3052894"/>
            <a:ext cx="17842602" cy="2318583"/>
          </a:xfrm>
          <a:prstGeom prst="rect">
            <a:avLst/>
          </a:prstGeom>
        </p:spPr>
        <p:txBody>
          <a:bodyPr/>
          <a:lstStyle/>
          <a:p>
            <a:r>
              <a:rPr lang="en-US" sz="6000" dirty="0" err="1"/>
              <a:t>Proizvodi</a:t>
            </a:r>
            <a:r>
              <a:rPr lang="en-US" sz="6000" dirty="0"/>
              <a:t> </a:t>
            </a:r>
            <a:r>
              <a:rPr lang="en-US" sz="6000" dirty="0" err="1"/>
              <a:t>zdravstvenog</a:t>
            </a:r>
            <a:r>
              <a:rPr lang="en-US" sz="6000" dirty="0"/>
              <a:t> </a:t>
            </a:r>
            <a:r>
              <a:rPr lang="en-US" sz="6000" dirty="0" err="1"/>
              <a:t>osiguranja</a:t>
            </a:r>
            <a:r>
              <a:rPr lang="en-US" sz="6000" dirty="0"/>
              <a:t> </a:t>
            </a:r>
            <a:r>
              <a:rPr lang="en-US" sz="6000" dirty="0" err="1"/>
              <a:t>kao</a:t>
            </a:r>
            <a:r>
              <a:rPr lang="en-US" sz="6000" dirty="0"/>
              <a:t> </a:t>
            </a:r>
            <a:r>
              <a:rPr lang="en-US" sz="6000" dirty="0" err="1"/>
              <a:t>odgovor</a:t>
            </a:r>
            <a:r>
              <a:rPr lang="en-US" sz="6000" dirty="0"/>
              <a:t> </a:t>
            </a:r>
            <a:r>
              <a:rPr lang="en-US" sz="6000" dirty="0" err="1"/>
              <a:t>tržišta</a:t>
            </a:r>
            <a:r>
              <a:rPr lang="en-US" sz="6000" dirty="0"/>
              <a:t> </a:t>
            </a:r>
            <a:r>
              <a:rPr lang="en-US" sz="6000" dirty="0" err="1"/>
              <a:t>osiguranja</a:t>
            </a:r>
            <a:r>
              <a:rPr lang="en-US" sz="6000" dirty="0"/>
              <a:t> </a:t>
            </a:r>
            <a:r>
              <a:rPr lang="en-US" sz="6000" dirty="0" err="1"/>
              <a:t>na</a:t>
            </a:r>
            <a:r>
              <a:rPr lang="en-US" sz="6000" dirty="0"/>
              <a:t> </a:t>
            </a:r>
            <a:r>
              <a:rPr lang="en-US" sz="6000" dirty="0" err="1"/>
              <a:t>aktuelne</a:t>
            </a:r>
            <a:r>
              <a:rPr lang="en-US" sz="6000" dirty="0"/>
              <a:t> </a:t>
            </a:r>
            <a:r>
              <a:rPr lang="en-US" sz="6000" dirty="0" err="1"/>
              <a:t>izazove</a:t>
            </a:r>
            <a:endParaRPr sz="6000" dirty="0"/>
          </a:p>
        </p:txBody>
      </p:sp>
      <p:sp>
        <p:nvSpPr>
          <p:cNvPr id="3" name="Shape 128"/>
          <p:cNvSpPr txBox="1">
            <a:spLocks/>
          </p:cNvSpPr>
          <p:nvPr/>
        </p:nvSpPr>
        <p:spPr>
          <a:xfrm>
            <a:off x="873567" y="8778326"/>
            <a:ext cx="8327913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b="1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rosig"/>
                <a:ea typeface="Crosig"/>
                <a:cs typeface="Crosig"/>
                <a:sym typeface="Crosig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r-Latn-RS" sz="5400" dirty="0"/>
              <a:t>d</a:t>
            </a:r>
            <a:r>
              <a:rPr lang="sr-Latn-RS" sz="5400" dirty="0" smtClean="0"/>
              <a:t>r Marija Paunović</a:t>
            </a:r>
            <a:endParaRPr lang="en-US" sz="5400" dirty="0"/>
          </a:p>
        </p:txBody>
      </p:sp>
      <p:sp>
        <p:nvSpPr>
          <p:cNvPr id="4" name="Shape 128"/>
          <p:cNvSpPr txBox="1">
            <a:spLocks/>
          </p:cNvSpPr>
          <p:nvPr/>
        </p:nvSpPr>
        <p:spPr>
          <a:xfrm>
            <a:off x="15194495" y="8953080"/>
            <a:ext cx="8327913" cy="1008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b="1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rosig"/>
                <a:ea typeface="Crosig"/>
                <a:cs typeface="Crosig"/>
                <a:sym typeface="Crosig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r-Latn-RS" sz="5400" dirty="0"/>
              <a:t>d</a:t>
            </a:r>
            <a:r>
              <a:rPr lang="sr-Latn-RS" sz="5400" dirty="0" smtClean="0"/>
              <a:t>r Nebojša Ralević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392" y="10199448"/>
            <a:ext cx="2569309" cy="256930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66" y="10847838"/>
            <a:ext cx="5628904" cy="17043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52525" y="1270777"/>
            <a:ext cx="22202749" cy="773353"/>
          </a:xfrm>
        </p:spPr>
        <p:txBody>
          <a:bodyPr/>
          <a:lstStyle/>
          <a:p>
            <a:r>
              <a:rPr lang="sr-Latn-RS" sz="4000" dirty="0" smtClean="0"/>
              <a:t>Razmatranje zahteva za buduće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843" y="972800"/>
            <a:ext cx="22070144" cy="92435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endParaRPr lang="pl-PL" sz="3600" dirty="0" smtClean="0"/>
          </a:p>
          <a:p>
            <a:pPr algn="just">
              <a:lnSpc>
                <a:spcPct val="150000"/>
              </a:lnSpc>
            </a:pPr>
            <a:endParaRPr lang="pl-PL" sz="3600" dirty="0"/>
          </a:p>
          <a:p>
            <a:pPr algn="just">
              <a:lnSpc>
                <a:spcPct val="150000"/>
              </a:lnSpc>
            </a:pPr>
            <a:r>
              <a:rPr lang="pl-PL" sz="3600" dirty="0" smtClean="0"/>
              <a:t>Promene </a:t>
            </a:r>
            <a:r>
              <a:rPr lang="pl-PL" sz="3600" dirty="0"/>
              <a:t>u navikama kupaca izazov su za </a:t>
            </a:r>
            <a:r>
              <a:rPr lang="pl-PL" sz="3600" dirty="0" smtClean="0"/>
              <a:t>osiguravače.</a:t>
            </a:r>
            <a:endParaRPr lang="pl-PL" sz="3600" dirty="0"/>
          </a:p>
          <a:p>
            <a:pPr algn="just">
              <a:lnSpc>
                <a:spcPct val="150000"/>
              </a:lnSpc>
            </a:pPr>
            <a:r>
              <a:rPr lang="sr-Latn-RS" sz="3600" dirty="0" smtClean="0"/>
              <a:t>Z</a:t>
            </a:r>
            <a:r>
              <a:rPr lang="en-GB" sz="3600" dirty="0" err="1" smtClean="0"/>
              <a:t>ahtevniji</a:t>
            </a:r>
            <a:r>
              <a:rPr lang="en-GB" sz="3600" dirty="0" smtClean="0"/>
              <a:t> </a:t>
            </a:r>
            <a:r>
              <a:rPr lang="en-GB" sz="3600" dirty="0" err="1"/>
              <a:t>potencijalni</a:t>
            </a:r>
            <a:r>
              <a:rPr lang="en-GB" sz="3600" dirty="0"/>
              <a:t> </a:t>
            </a:r>
            <a:r>
              <a:rPr lang="en-GB" sz="3600" dirty="0" err="1"/>
              <a:t>osiguranici</a:t>
            </a:r>
            <a:r>
              <a:rPr lang="en-GB" sz="3600" dirty="0"/>
              <a:t> </a:t>
            </a:r>
            <a:r>
              <a:rPr lang="en-GB" sz="3600" dirty="0" err="1"/>
              <a:t>koji</a:t>
            </a:r>
            <a:r>
              <a:rPr lang="en-GB" sz="3600" dirty="0"/>
              <a:t> </a:t>
            </a:r>
            <a:r>
              <a:rPr lang="en-GB" sz="3600" dirty="0" err="1"/>
              <a:t>traže</a:t>
            </a:r>
            <a:r>
              <a:rPr lang="en-GB" sz="3600" dirty="0"/>
              <a:t> </a:t>
            </a:r>
            <a:r>
              <a:rPr lang="en-GB" sz="3600" dirty="0" err="1"/>
              <a:t>nove</a:t>
            </a:r>
            <a:r>
              <a:rPr lang="en-GB" sz="3600" dirty="0"/>
              <a:t> </a:t>
            </a:r>
            <a:r>
              <a:rPr lang="en-GB" sz="3600" dirty="0" err="1"/>
              <a:t>modele</a:t>
            </a:r>
            <a:r>
              <a:rPr lang="en-GB" sz="3600" dirty="0"/>
              <a:t> </a:t>
            </a:r>
            <a:r>
              <a:rPr lang="en-GB" sz="3600" dirty="0" err="1"/>
              <a:t>zasnovane</a:t>
            </a:r>
            <a:r>
              <a:rPr lang="en-GB" sz="3600" dirty="0"/>
              <a:t> </a:t>
            </a:r>
            <a:r>
              <a:rPr lang="en-GB" sz="3600" dirty="0" err="1"/>
              <a:t>na</a:t>
            </a:r>
            <a:r>
              <a:rPr lang="en-GB" sz="3600" dirty="0"/>
              <a:t> </a:t>
            </a:r>
            <a:r>
              <a:rPr lang="en-GB" sz="3600" dirty="0" err="1"/>
              <a:t>uslugama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inovativne</a:t>
            </a:r>
            <a:r>
              <a:rPr lang="en-GB" sz="3600" dirty="0"/>
              <a:t> </a:t>
            </a:r>
            <a:r>
              <a:rPr lang="en-GB" sz="3600" dirty="0" err="1" smtClean="0"/>
              <a:t>proizvode</a:t>
            </a:r>
            <a:endParaRPr lang="sr-Latn-RS" sz="3600" dirty="0" smtClean="0"/>
          </a:p>
          <a:p>
            <a:pPr algn="just">
              <a:lnSpc>
                <a:spcPct val="150000"/>
              </a:lnSpc>
            </a:pPr>
            <a:r>
              <a:rPr lang="sr-Latn-RS" sz="3600" dirty="0" err="1"/>
              <a:t>P</a:t>
            </a:r>
            <a:r>
              <a:rPr lang="en-GB" sz="3600" dirty="0" err="1" smtClean="0"/>
              <a:t>relazak</a:t>
            </a:r>
            <a:r>
              <a:rPr lang="en-GB" sz="3600" dirty="0" smtClean="0"/>
              <a:t> </a:t>
            </a:r>
            <a:r>
              <a:rPr lang="en-GB" sz="3600" dirty="0" err="1"/>
              <a:t>sa</a:t>
            </a:r>
            <a:r>
              <a:rPr lang="en-GB" sz="3600" dirty="0"/>
              <a:t> </a:t>
            </a:r>
            <a:r>
              <a:rPr lang="en-GB" sz="3600" dirty="0" err="1"/>
              <a:t>reaktivnog</a:t>
            </a:r>
            <a:r>
              <a:rPr lang="en-GB" sz="3600" dirty="0"/>
              <a:t> </a:t>
            </a:r>
            <a:r>
              <a:rPr lang="en-GB" sz="3600" dirty="0" err="1"/>
              <a:t>na</a:t>
            </a:r>
            <a:r>
              <a:rPr lang="en-GB" sz="3600" dirty="0"/>
              <a:t> </a:t>
            </a:r>
            <a:r>
              <a:rPr lang="en-GB" sz="3600" dirty="0" err="1"/>
              <a:t>proaktivni</a:t>
            </a:r>
            <a:r>
              <a:rPr lang="en-GB" sz="3600" dirty="0"/>
              <a:t> </a:t>
            </a:r>
            <a:r>
              <a:rPr lang="en-GB" sz="3600" dirty="0" err="1" smtClean="0"/>
              <a:t>pristup</a:t>
            </a:r>
            <a:endParaRPr lang="sr-Latn-RS" sz="3600" dirty="0" smtClean="0"/>
          </a:p>
          <a:p>
            <a:pPr algn="just">
              <a:lnSpc>
                <a:spcPct val="150000"/>
              </a:lnSpc>
            </a:pPr>
            <a:r>
              <a:rPr lang="sr-Latn-RS" sz="3600" dirty="0" smtClean="0"/>
              <a:t>Digitalne tehnologije </a:t>
            </a:r>
            <a:r>
              <a:rPr lang="en-US" sz="3600" dirty="0" smtClean="0"/>
              <a:t>&gt;&gt;&gt; </a:t>
            </a:r>
            <a:r>
              <a:rPr lang="sr-Latn-RS" sz="3600" dirty="0" smtClean="0"/>
              <a:t>S</a:t>
            </a:r>
            <a:r>
              <a:rPr lang="en-GB" sz="3600" dirty="0" err="1" smtClean="0"/>
              <a:t>ve</a:t>
            </a:r>
            <a:r>
              <a:rPr lang="en-GB" sz="3600" dirty="0" smtClean="0"/>
              <a:t> </a:t>
            </a:r>
            <a:r>
              <a:rPr lang="en-GB" sz="3600" dirty="0" err="1" smtClean="0"/>
              <a:t>vec</a:t>
            </a:r>
            <a:r>
              <a:rPr lang="en-GB" sz="3600" dirty="0" smtClean="0"/>
              <a:t>́</a:t>
            </a:r>
            <a:r>
              <a:rPr lang="sr-Latn-RS" sz="3600" dirty="0" smtClean="0"/>
              <a:t>a</a:t>
            </a:r>
            <a:r>
              <a:rPr lang="en-GB" sz="3600" dirty="0" smtClean="0"/>
              <a:t> </a:t>
            </a:r>
            <a:r>
              <a:rPr lang="en-GB" sz="3600" dirty="0" err="1" smtClean="0"/>
              <a:t>dostupno</a:t>
            </a:r>
            <a:r>
              <a:rPr lang="sr-Latn-RS" sz="3600" dirty="0" smtClean="0"/>
              <a:t>st</a:t>
            </a:r>
            <a:r>
              <a:rPr lang="en-GB" sz="3600" dirty="0" smtClean="0"/>
              <a:t> </a:t>
            </a:r>
            <a:r>
              <a:rPr lang="en-GB" sz="3600" dirty="0" err="1"/>
              <a:t>detaljnih</a:t>
            </a:r>
            <a:r>
              <a:rPr lang="en-GB" sz="3600" dirty="0"/>
              <a:t> </a:t>
            </a:r>
            <a:r>
              <a:rPr lang="en-GB" sz="3600" dirty="0" err="1"/>
              <a:t>podataka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sr-Latn-RS" sz="3600" dirty="0" smtClean="0"/>
              <a:t>sa </a:t>
            </a:r>
            <a:r>
              <a:rPr lang="en-GB" sz="3600" dirty="0" err="1" smtClean="0"/>
              <a:t>većim</a:t>
            </a:r>
            <a:r>
              <a:rPr lang="en-GB" sz="3600" dirty="0" smtClean="0"/>
              <a:t> </a:t>
            </a:r>
            <a:r>
              <a:rPr lang="en-GB" sz="3600" dirty="0" err="1"/>
              <a:t>kapacitetom</a:t>
            </a:r>
            <a:r>
              <a:rPr lang="en-GB" sz="3600" dirty="0"/>
              <a:t> </a:t>
            </a:r>
            <a:r>
              <a:rPr lang="en-GB" sz="3600" dirty="0" err="1"/>
              <a:t>za</a:t>
            </a:r>
            <a:r>
              <a:rPr lang="en-GB" sz="3600" dirty="0"/>
              <a:t> </a:t>
            </a:r>
            <a:r>
              <a:rPr lang="en-GB" sz="3600" dirty="0" err="1"/>
              <a:t>njihovu</a:t>
            </a:r>
            <a:r>
              <a:rPr lang="en-GB" sz="3600" dirty="0"/>
              <a:t> </a:t>
            </a:r>
            <a:r>
              <a:rPr lang="en-GB" sz="3600" dirty="0" err="1"/>
              <a:t>analizu</a:t>
            </a:r>
            <a:endParaRPr lang="sr-Latn-RS" sz="3600" dirty="0" smtClean="0"/>
          </a:p>
          <a:p>
            <a:pPr algn="just">
              <a:lnSpc>
                <a:spcPct val="150000"/>
              </a:lnSpc>
            </a:pPr>
            <a:r>
              <a:rPr lang="sr-Latn-RS" sz="3600" dirty="0" err="1"/>
              <a:t>U</a:t>
            </a:r>
            <a:r>
              <a:rPr lang="en-GB" sz="3600" dirty="0" err="1" smtClean="0"/>
              <a:t>potreb</a:t>
            </a:r>
            <a:r>
              <a:rPr lang="sr-Latn-RS" sz="3600" dirty="0" smtClean="0"/>
              <a:t>a</a:t>
            </a:r>
            <a:r>
              <a:rPr lang="en-GB" sz="3600" dirty="0" smtClean="0"/>
              <a:t> </a:t>
            </a:r>
            <a:r>
              <a:rPr lang="en-GB" sz="3600" dirty="0" err="1" smtClean="0"/>
              <a:t>tehnologija</a:t>
            </a:r>
            <a:r>
              <a:rPr lang="sr-Latn-RS" sz="3600" dirty="0" smtClean="0"/>
              <a:t> (</a:t>
            </a:r>
            <a:r>
              <a:rPr lang="en-GB" sz="3600" dirty="0" err="1"/>
              <a:t>platforma</a:t>
            </a:r>
            <a:r>
              <a:rPr lang="en-GB" sz="3600" dirty="0"/>
              <a:t> </a:t>
            </a:r>
            <a:r>
              <a:rPr lang="en-GB" sz="3600" dirty="0" err="1"/>
              <a:t>za</a:t>
            </a:r>
            <a:r>
              <a:rPr lang="en-GB" sz="3600" dirty="0"/>
              <a:t> </a:t>
            </a:r>
            <a:r>
              <a:rPr lang="en-GB" sz="3600" dirty="0" err="1"/>
              <a:t>dijagnozu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 smtClean="0"/>
              <a:t>lečenje</a:t>
            </a:r>
            <a:r>
              <a:rPr lang="sr-Latn-RS" sz="3600" dirty="0" smtClean="0"/>
              <a:t>)</a:t>
            </a:r>
            <a:r>
              <a:rPr lang="en-US" sz="3600" dirty="0" smtClean="0"/>
              <a:t>.</a:t>
            </a:r>
            <a:endParaRPr lang="sr-Latn-RS" sz="3600" dirty="0" smtClean="0"/>
          </a:p>
          <a:p>
            <a:pPr algn="just">
              <a:lnSpc>
                <a:spcPct val="150000"/>
              </a:lnSpc>
            </a:pPr>
            <a:r>
              <a:rPr lang="sr-Latn-RS" sz="3600" dirty="0" err="1"/>
              <a:t>P</a:t>
            </a:r>
            <a:r>
              <a:rPr lang="en-GB" sz="3600" dirty="0" err="1" smtClean="0"/>
              <a:t>rilagođene</a:t>
            </a:r>
            <a:r>
              <a:rPr lang="en-GB" sz="3600" dirty="0"/>
              <a:t>, </a:t>
            </a:r>
            <a:r>
              <a:rPr lang="en-GB" sz="3600" dirty="0" err="1"/>
              <a:t>fleksibilne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 smtClean="0"/>
              <a:t>personalizovani</a:t>
            </a:r>
            <a:r>
              <a:rPr lang="en-GB" sz="3600" dirty="0" smtClean="0"/>
              <a:t> </a:t>
            </a:r>
            <a:r>
              <a:rPr lang="en-GB" sz="3600" dirty="0" err="1" smtClean="0"/>
              <a:t>proizvod</a:t>
            </a:r>
            <a:r>
              <a:rPr lang="sr-Latn-RS" sz="3600" dirty="0" smtClean="0"/>
              <a:t>i</a:t>
            </a:r>
            <a:r>
              <a:rPr lang="en-GB" sz="3600" dirty="0" smtClean="0"/>
              <a:t> </a:t>
            </a:r>
            <a:r>
              <a:rPr lang="en-GB" sz="3600" dirty="0" err="1"/>
              <a:t>putem</a:t>
            </a:r>
            <a:r>
              <a:rPr lang="en-GB" sz="3600" dirty="0"/>
              <a:t> </a:t>
            </a:r>
            <a:r>
              <a:rPr lang="sr-Latn-RS" sz="3600" dirty="0" smtClean="0"/>
              <a:t>digitalnih tehnologija</a:t>
            </a:r>
            <a:r>
              <a:rPr lang="en-GB" sz="3600" dirty="0" smtClean="0"/>
              <a:t> </a:t>
            </a:r>
            <a:endParaRPr lang="sr-Latn-RS" sz="3600" dirty="0" smtClean="0"/>
          </a:p>
          <a:p>
            <a:pPr algn="just">
              <a:lnSpc>
                <a:spcPct val="150000"/>
              </a:lnSpc>
            </a:pPr>
            <a:endParaRPr lang="sr-Latn-RS" sz="3600" dirty="0" smtClean="0"/>
          </a:p>
          <a:p>
            <a:pPr algn="just">
              <a:lnSpc>
                <a:spcPct val="150000"/>
              </a:lnSpc>
            </a:pPr>
            <a:r>
              <a:rPr lang="sr-Latn-RS" sz="3600" dirty="0" smtClean="0"/>
              <a:t>I</a:t>
            </a:r>
            <a:r>
              <a:rPr lang="en-GB" sz="3600" dirty="0" err="1" smtClean="0"/>
              <a:t>straživanj</a:t>
            </a:r>
            <a:r>
              <a:rPr lang="sr-Latn-RS" sz="3600" dirty="0" smtClean="0"/>
              <a:t>e</a:t>
            </a:r>
            <a:r>
              <a:rPr lang="en-GB" sz="3600" dirty="0" smtClean="0"/>
              <a:t> Deloitte</a:t>
            </a:r>
            <a:r>
              <a:rPr lang="en-GB" sz="3600" dirty="0"/>
              <a:t>, </a:t>
            </a:r>
            <a:r>
              <a:rPr lang="en-GB" sz="3600" dirty="0" err="1"/>
              <a:t>trenutno</a:t>
            </a:r>
            <a:r>
              <a:rPr lang="en-GB" sz="3600" dirty="0"/>
              <a:t> 35% </a:t>
            </a:r>
            <a:r>
              <a:rPr lang="en-GB" sz="3600" dirty="0" err="1"/>
              <a:t>ispitanika</a:t>
            </a:r>
            <a:r>
              <a:rPr lang="en-GB" sz="3600" dirty="0"/>
              <a:t> </a:t>
            </a:r>
            <a:r>
              <a:rPr lang="en-GB" sz="3600" dirty="0" err="1"/>
              <a:t>generiše</a:t>
            </a:r>
            <a:r>
              <a:rPr lang="en-GB" sz="3600" dirty="0"/>
              <a:t> 30% </a:t>
            </a:r>
            <a:r>
              <a:rPr lang="en-GB" sz="3600" dirty="0" err="1" smtClean="0"/>
              <a:t>ili</a:t>
            </a:r>
            <a:r>
              <a:rPr lang="en-GB" sz="3600" dirty="0" smtClean="0"/>
              <a:t> </a:t>
            </a:r>
            <a:r>
              <a:rPr lang="en-GB" sz="3600" dirty="0" err="1"/>
              <a:t>više</a:t>
            </a:r>
            <a:r>
              <a:rPr lang="en-GB" sz="3600" dirty="0"/>
              <a:t> </a:t>
            </a:r>
            <a:r>
              <a:rPr lang="en-GB" sz="3600" dirty="0" err="1"/>
              <a:t>svojih</a:t>
            </a:r>
            <a:r>
              <a:rPr lang="en-GB" sz="3600" dirty="0"/>
              <a:t> </a:t>
            </a:r>
            <a:r>
              <a:rPr lang="en-GB" sz="3600" dirty="0" err="1" smtClean="0"/>
              <a:t>prihoda</a:t>
            </a:r>
            <a:r>
              <a:rPr lang="en-GB" sz="3600" dirty="0" smtClean="0"/>
              <a:t> od </a:t>
            </a:r>
            <a:r>
              <a:rPr lang="en-GB" sz="3600" dirty="0" err="1"/>
              <a:t>poslovanja</a:t>
            </a:r>
            <a:r>
              <a:rPr lang="en-GB" sz="3600" dirty="0"/>
              <a:t> </a:t>
            </a:r>
            <a:endParaRPr lang="en-GB" sz="3600" dirty="0" smtClean="0"/>
          </a:p>
          <a:p>
            <a:pPr algn="just">
              <a:lnSpc>
                <a:spcPct val="150000"/>
              </a:lnSpc>
            </a:pPr>
            <a:r>
              <a:rPr lang="en-GB" sz="3600" dirty="0" err="1" smtClean="0"/>
              <a:t>zasnovanog</a:t>
            </a:r>
            <a:r>
              <a:rPr lang="en-GB" sz="3600" dirty="0" smtClean="0"/>
              <a:t> </a:t>
            </a:r>
            <a:r>
              <a:rPr lang="en-GB" sz="3600" dirty="0" err="1"/>
              <a:t>na</a:t>
            </a:r>
            <a:r>
              <a:rPr lang="en-GB" sz="3600" dirty="0"/>
              <a:t> </a:t>
            </a:r>
            <a:r>
              <a:rPr lang="en-GB" sz="3600" dirty="0" err="1"/>
              <a:t>uslugama</a:t>
            </a:r>
            <a:r>
              <a:rPr lang="en-GB" sz="3600" dirty="0"/>
              <a:t>, a ne od </a:t>
            </a:r>
            <a:r>
              <a:rPr lang="en-GB" sz="3600" dirty="0" err="1" smtClean="0"/>
              <a:t>proizvoda</a:t>
            </a:r>
            <a:r>
              <a:rPr lang="en-GB" sz="3600" dirty="0" smtClean="0"/>
              <a:t> </a:t>
            </a:r>
            <a:r>
              <a:rPr lang="en-GB" sz="3600" dirty="0" err="1" smtClean="0"/>
              <a:t>osiguranja</a:t>
            </a:r>
            <a:r>
              <a:rPr lang="en-GB" sz="3600" dirty="0" smtClean="0"/>
              <a:t>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231823" y="12475463"/>
            <a:ext cx="11002245" cy="471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Proizvodi</a:t>
            </a:r>
            <a:r>
              <a:rPr lang="en-US" sz="2800" dirty="0" smtClean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zdravstvenog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odgovor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tržišta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aktuelne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izazove</a:t>
            </a:r>
            <a:r>
              <a:rPr lang="sr-Latn-RS" sz="2800" dirty="0" smtClean="0">
                <a:solidFill>
                  <a:schemeClr val="bg1"/>
                </a:solidFill>
                <a:latin typeface="Crosig Sans"/>
              </a:rPr>
              <a:t>, Aranđelovac, 19.6.2021. godine.</a:t>
            </a:r>
            <a:r>
              <a:rPr lang="en-US" sz="2500" dirty="0" smtClean="0">
                <a:solidFill>
                  <a:schemeClr val="bg1"/>
                </a:solidFill>
                <a:latin typeface="Crosig Sans"/>
                <a:cs typeface="Crosig Sans Lt"/>
              </a:rPr>
              <a:t> </a:t>
            </a:r>
            <a:endParaRPr lang="en-US" sz="2500" dirty="0">
              <a:solidFill>
                <a:schemeClr val="bg1"/>
              </a:solidFill>
              <a:latin typeface="Crosig Sans"/>
              <a:cs typeface="Crosig Sans Lt"/>
            </a:endParaRPr>
          </a:p>
        </p:txBody>
      </p:sp>
    </p:spTree>
    <p:extLst>
      <p:ext uri="{BB962C8B-B14F-4D97-AF65-F5344CB8AC3E}">
        <p14:creationId xmlns:p14="http://schemas.microsoft.com/office/powerpoint/2010/main" val="3487719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231823" y="12475463"/>
            <a:ext cx="11002245" cy="471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Proizvodi</a:t>
            </a:r>
            <a:r>
              <a:rPr lang="en-US" sz="2800" dirty="0" smtClean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zdravstvenog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odgovor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tržišta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aktuelne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izazove</a:t>
            </a:r>
            <a:r>
              <a:rPr lang="sr-Latn-RS" sz="2800" dirty="0" smtClean="0">
                <a:solidFill>
                  <a:schemeClr val="bg1"/>
                </a:solidFill>
                <a:latin typeface="Crosig Sans"/>
              </a:rPr>
              <a:t>, Aranđelovac, 19.6.2021. godine.</a:t>
            </a:r>
            <a:r>
              <a:rPr lang="en-US" sz="2500" dirty="0" smtClean="0">
                <a:solidFill>
                  <a:schemeClr val="bg1"/>
                </a:solidFill>
                <a:latin typeface="Crosig Sans"/>
                <a:cs typeface="Crosig Sans Lt"/>
              </a:rPr>
              <a:t> </a:t>
            </a:r>
            <a:endParaRPr lang="en-US" sz="2500" dirty="0">
              <a:solidFill>
                <a:schemeClr val="bg1"/>
              </a:solidFill>
              <a:latin typeface="Crosig Sans"/>
              <a:cs typeface="Crosig Sans 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049" y="1682997"/>
            <a:ext cx="22605547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sr-Latn-RS" sz="4000" dirty="0">
                <a:solidFill>
                  <a:srgbClr val="003165"/>
                </a:solidFill>
              </a:rPr>
              <a:t>Epidemija Covide-19 pogodila je zemlje u različito vreme, na različite načine i u različitom stepenu. </a:t>
            </a:r>
            <a:endParaRPr lang="en-US" sz="4000" dirty="0" smtClean="0">
              <a:solidFill>
                <a:srgbClr val="00316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sr-Latn-RS" sz="4000" dirty="0" smtClean="0">
                <a:solidFill>
                  <a:srgbClr val="003165"/>
                </a:solidFill>
              </a:rPr>
              <a:t>Osiguravajuće </a:t>
            </a:r>
            <a:r>
              <a:rPr lang="sr-Latn-RS" sz="4000" dirty="0">
                <a:solidFill>
                  <a:srgbClr val="003165"/>
                </a:solidFill>
              </a:rPr>
              <a:t>kompanije širom sveta su brzo reagovale. </a:t>
            </a:r>
            <a:endParaRPr lang="en-US" sz="4000" dirty="0" smtClean="0">
              <a:solidFill>
                <a:srgbClr val="00316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4000" dirty="0">
                <a:solidFill>
                  <a:srgbClr val="003165"/>
                </a:solidFill>
              </a:rPr>
              <a:t>U</a:t>
            </a:r>
            <a:r>
              <a:rPr lang="sr-Latn-RS" sz="4000" dirty="0" smtClean="0">
                <a:solidFill>
                  <a:srgbClr val="003165"/>
                </a:solidFill>
              </a:rPr>
              <a:t>ticaj</a:t>
            </a:r>
            <a:r>
              <a:rPr lang="en-US" sz="4000" dirty="0" err="1" smtClean="0">
                <a:solidFill>
                  <a:srgbClr val="003165"/>
                </a:solidFill>
              </a:rPr>
              <a:t>i</a:t>
            </a:r>
            <a:r>
              <a:rPr lang="sr-Latn-RS" sz="4000" dirty="0" smtClean="0">
                <a:solidFill>
                  <a:srgbClr val="003165"/>
                </a:solidFill>
              </a:rPr>
              <a:t> </a:t>
            </a:r>
            <a:r>
              <a:rPr lang="sr-Latn-RS" sz="4000" dirty="0">
                <a:solidFill>
                  <a:srgbClr val="003165"/>
                </a:solidFill>
              </a:rPr>
              <a:t>na pretpostavke povezane sa premijskim stopama su brojni </a:t>
            </a:r>
            <a:r>
              <a:rPr lang="en-US" sz="4000" dirty="0" err="1" smtClean="0">
                <a:solidFill>
                  <a:srgbClr val="003165"/>
                </a:solidFill>
              </a:rPr>
              <a:t>i</a:t>
            </a:r>
            <a:r>
              <a:rPr lang="sr-Latn-RS" sz="4000" dirty="0" smtClean="0">
                <a:solidFill>
                  <a:srgbClr val="003165"/>
                </a:solidFill>
              </a:rPr>
              <a:t> složeni</a:t>
            </a:r>
            <a:r>
              <a:rPr lang="en-US" sz="4000" dirty="0" smtClean="0">
                <a:solidFill>
                  <a:srgbClr val="003165"/>
                </a:solidFill>
              </a:rPr>
              <a:t>.</a:t>
            </a:r>
            <a:r>
              <a:rPr lang="sr-Latn-RS" sz="4000" dirty="0" smtClean="0">
                <a:solidFill>
                  <a:srgbClr val="003165"/>
                </a:solidFill>
              </a:rPr>
              <a:t> </a:t>
            </a:r>
            <a:endParaRPr lang="en-US" sz="4000" dirty="0" smtClean="0">
              <a:solidFill>
                <a:srgbClr val="00316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4000" dirty="0" err="1" smtClean="0">
                <a:solidFill>
                  <a:srgbClr val="003165"/>
                </a:solidFill>
              </a:rPr>
              <a:t>Promene</a:t>
            </a:r>
            <a:r>
              <a:rPr lang="en-US" sz="4000" dirty="0" smtClean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dovode</a:t>
            </a:r>
            <a:r>
              <a:rPr lang="en-US" sz="4000" dirty="0">
                <a:solidFill>
                  <a:srgbClr val="003165"/>
                </a:solidFill>
              </a:rPr>
              <a:t> do </a:t>
            </a:r>
            <a:r>
              <a:rPr lang="en-US" sz="4000" dirty="0" err="1">
                <a:solidFill>
                  <a:srgbClr val="003165"/>
                </a:solidFill>
              </a:rPr>
              <a:t>neočekivanog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narušavanja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istorijskih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trendova</a:t>
            </a:r>
            <a:r>
              <a:rPr lang="en-US" sz="4000" dirty="0">
                <a:solidFill>
                  <a:srgbClr val="003165"/>
                </a:solidFill>
              </a:rPr>
              <a:t>. </a:t>
            </a:r>
            <a:endParaRPr lang="en-US" sz="4000" dirty="0" smtClean="0">
              <a:solidFill>
                <a:srgbClr val="00316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4000" dirty="0" err="1" smtClean="0">
                <a:solidFill>
                  <a:srgbClr val="003165"/>
                </a:solidFill>
              </a:rPr>
              <a:t>Modeli</a:t>
            </a:r>
            <a:r>
              <a:rPr lang="en-US" sz="4000" dirty="0" smtClean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koji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uzimaju</a:t>
            </a:r>
            <a:r>
              <a:rPr lang="en-US" sz="4000" dirty="0">
                <a:solidFill>
                  <a:srgbClr val="003165"/>
                </a:solidFill>
              </a:rPr>
              <a:t> u </a:t>
            </a:r>
            <a:r>
              <a:rPr lang="en-US" sz="4000" dirty="0" err="1">
                <a:solidFill>
                  <a:srgbClr val="003165"/>
                </a:solidFill>
              </a:rPr>
              <a:t>obzir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r>
              <a:rPr lang="en-US" sz="4000" dirty="0" err="1" smtClean="0">
                <a:solidFill>
                  <a:srgbClr val="003165"/>
                </a:solidFill>
              </a:rPr>
              <a:t>interakciju</a:t>
            </a:r>
            <a:r>
              <a:rPr lang="en-US" sz="4000" dirty="0" smtClean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između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rizičnog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ponašanja</a:t>
            </a:r>
            <a:r>
              <a:rPr lang="en-US" sz="4000" dirty="0">
                <a:solidFill>
                  <a:srgbClr val="003165"/>
                </a:solidFill>
              </a:rPr>
              <a:t>, </a:t>
            </a:r>
            <a:r>
              <a:rPr lang="en-US" sz="4000" dirty="0" err="1">
                <a:solidFill>
                  <a:srgbClr val="003165"/>
                </a:solidFill>
              </a:rPr>
              <a:t>pružanja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zdravstvene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zaštite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i</a:t>
            </a:r>
            <a:r>
              <a:rPr lang="en-US" sz="4000" dirty="0">
                <a:solidFill>
                  <a:srgbClr val="003165"/>
                </a:solidFill>
              </a:rPr>
              <a:t> </a:t>
            </a:r>
            <a:endParaRPr lang="en-US" sz="4000" dirty="0" smtClean="0">
              <a:solidFill>
                <a:srgbClr val="003165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sz="4000" dirty="0" err="1" smtClean="0">
                <a:solidFill>
                  <a:srgbClr val="003165"/>
                </a:solidFill>
              </a:rPr>
              <a:t>spoljnih</a:t>
            </a:r>
            <a:r>
              <a:rPr lang="en-US" sz="4000" dirty="0" smtClean="0">
                <a:solidFill>
                  <a:srgbClr val="003165"/>
                </a:solidFill>
              </a:rPr>
              <a:t> </a:t>
            </a:r>
            <a:r>
              <a:rPr lang="en-US" sz="4000" dirty="0" err="1">
                <a:solidFill>
                  <a:srgbClr val="003165"/>
                </a:solidFill>
              </a:rPr>
              <a:t>uticaja</a:t>
            </a:r>
            <a:r>
              <a:rPr lang="en-US" sz="4000" dirty="0">
                <a:solidFill>
                  <a:srgbClr val="003165"/>
                </a:solidFill>
              </a:rPr>
              <a:t>. 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3165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20706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25265" y="804624"/>
            <a:ext cx="22202749" cy="841256"/>
          </a:xfrm>
        </p:spPr>
        <p:txBody>
          <a:bodyPr/>
          <a:lstStyle/>
          <a:p>
            <a:r>
              <a:rPr lang="en-US" sz="4000" dirty="0" err="1"/>
              <a:t>Glavni</a:t>
            </a:r>
            <a:r>
              <a:rPr lang="en-US" sz="4000" dirty="0"/>
              <a:t> </a:t>
            </a:r>
            <a:r>
              <a:rPr lang="en-US" sz="4000" dirty="0" err="1"/>
              <a:t>faktori</a:t>
            </a:r>
            <a:r>
              <a:rPr lang="en-US" sz="4000" dirty="0"/>
              <a:t> </a:t>
            </a:r>
            <a:r>
              <a:rPr lang="en-US" sz="4000" dirty="0" err="1"/>
              <a:t>rizika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231823" y="12475463"/>
            <a:ext cx="11002245" cy="471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Proizvodi</a:t>
            </a:r>
            <a:r>
              <a:rPr lang="en-US" sz="2800" dirty="0" smtClean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zdravstvenog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odgovor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tržišta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aktuelne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izazove</a:t>
            </a:r>
            <a:r>
              <a:rPr lang="sr-Latn-RS" sz="2800" dirty="0" smtClean="0">
                <a:solidFill>
                  <a:schemeClr val="bg1"/>
                </a:solidFill>
                <a:latin typeface="Crosig Sans"/>
              </a:rPr>
              <a:t>, Aranđelovac, 19.6.2021. godine.</a:t>
            </a:r>
            <a:r>
              <a:rPr lang="en-US" sz="2500" dirty="0" smtClean="0">
                <a:solidFill>
                  <a:schemeClr val="bg1"/>
                </a:solidFill>
                <a:latin typeface="Crosig Sans"/>
                <a:cs typeface="Crosig Sans Lt"/>
              </a:rPr>
              <a:t> </a:t>
            </a:r>
            <a:endParaRPr lang="en-US" sz="2500" dirty="0">
              <a:solidFill>
                <a:schemeClr val="bg1"/>
              </a:solidFill>
              <a:latin typeface="Crosig Sans"/>
              <a:cs typeface="Crosig Sans 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361" y="465792"/>
            <a:ext cx="10538681" cy="354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88" y="4534522"/>
            <a:ext cx="6821101" cy="361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942" y="4442349"/>
            <a:ext cx="8483719" cy="3799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43100" y="2022604"/>
            <a:ext cx="10695236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sr-Latn-RS" sz="3600" dirty="0">
                <a:solidFill>
                  <a:srgbClr val="003165"/>
                </a:solidFill>
              </a:rPr>
              <a:t>Stidije su naznačile nekoliko najznačajnijih faktora</a:t>
            </a:r>
            <a:r>
              <a:rPr lang="sr-Latn-RS" sz="3600" dirty="0" smtClean="0">
                <a:solidFill>
                  <a:srgbClr val="003165"/>
                </a:solidFill>
              </a:rPr>
              <a:t>: </a:t>
            </a:r>
            <a:endParaRPr lang="en-US" sz="3600" dirty="0" smtClean="0">
              <a:solidFill>
                <a:srgbClr val="003165"/>
              </a:solidFill>
            </a:endParaRPr>
          </a:p>
          <a:p>
            <a:pPr algn="l"/>
            <a:r>
              <a:rPr lang="sr-Latn-RS" sz="3600" dirty="0" smtClean="0">
                <a:solidFill>
                  <a:srgbClr val="003165"/>
                </a:solidFill>
              </a:rPr>
              <a:t>-</a:t>
            </a:r>
            <a:r>
              <a:rPr kumimoji="0" lang="sr-Latn-RS" sz="3600" b="0" i="0" u="none" strike="noStrike" cap="none" spc="0" normalizeH="0" baseline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starost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rgbClr val="003165"/>
                </a:solidFill>
              </a:rPr>
              <a:t>- pol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rgbClr val="003165"/>
                </a:solidFill>
              </a:rPr>
              <a:t>-s</a:t>
            </a:r>
            <a:r>
              <a:rPr kumimoji="0" lang="sr-Latn-RS" sz="3600" b="0" i="0" u="none" strike="noStrike" cap="none" spc="0" normalizeH="0" baseline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ocijalno-ekonomski položaj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rgbClr val="003165"/>
                </a:solidFill>
              </a:rPr>
              <a:t>-postojeće zdravstveno stanje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rgbClr val="003165"/>
                </a:solidFill>
              </a:rPr>
              <a:t>-prekomerna težina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3165"/>
              </a:solidFill>
              <a:effectLst/>
              <a:uFillTx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265" y="8712485"/>
            <a:ext cx="2277546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3600" dirty="0" err="1">
                <a:solidFill>
                  <a:srgbClr val="182565"/>
                </a:solidFill>
              </a:rPr>
              <a:t>Bliže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istraživanje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ukazuje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na</a:t>
            </a:r>
            <a:r>
              <a:rPr lang="en-GB" sz="3600" dirty="0">
                <a:solidFill>
                  <a:srgbClr val="182565"/>
                </a:solidFill>
              </a:rPr>
              <a:t> to da je </a:t>
            </a:r>
            <a:r>
              <a:rPr lang="en-GB" sz="3600" dirty="0" err="1">
                <a:solidFill>
                  <a:srgbClr val="182565"/>
                </a:solidFill>
              </a:rPr>
              <a:t>veća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verovatnoća</a:t>
            </a:r>
            <a:r>
              <a:rPr lang="en-GB" sz="3600" dirty="0">
                <a:solidFill>
                  <a:srgbClr val="182565"/>
                </a:solidFill>
              </a:rPr>
              <a:t> da </a:t>
            </a:r>
            <a:r>
              <a:rPr lang="en-GB" sz="3600" dirty="0" err="1">
                <a:solidFill>
                  <a:srgbClr val="182565"/>
                </a:solidFill>
              </a:rPr>
              <a:t>će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ženska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populacija</a:t>
            </a:r>
            <a:r>
              <a:rPr lang="en-GB" sz="3600" dirty="0">
                <a:solidFill>
                  <a:srgbClr val="182565"/>
                </a:solidFill>
              </a:rPr>
              <a:t> u </a:t>
            </a:r>
            <a:r>
              <a:rPr lang="en-GB" sz="3600" dirty="0" err="1">
                <a:solidFill>
                  <a:srgbClr val="182565"/>
                </a:solidFill>
              </a:rPr>
              <a:t>radnom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dobu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biti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zaražena</a:t>
            </a:r>
            <a:r>
              <a:rPr lang="en-GB" sz="3600" dirty="0">
                <a:solidFill>
                  <a:srgbClr val="182565"/>
                </a:solidFill>
              </a:rPr>
              <a:t>, </a:t>
            </a:r>
            <a:endParaRPr lang="en-GB" sz="3600" dirty="0" smtClean="0">
              <a:solidFill>
                <a:srgbClr val="182565"/>
              </a:solidFill>
            </a:endParaRPr>
          </a:p>
          <a:p>
            <a:pPr algn="l"/>
            <a:r>
              <a:rPr lang="en-GB" sz="3600" dirty="0" err="1" smtClean="0">
                <a:solidFill>
                  <a:srgbClr val="182565"/>
                </a:solidFill>
              </a:rPr>
              <a:t>dok</a:t>
            </a:r>
            <a:r>
              <a:rPr lang="en-GB" sz="3600" dirty="0" smtClean="0">
                <a:solidFill>
                  <a:srgbClr val="182565"/>
                </a:solidFill>
              </a:rPr>
              <a:t> </a:t>
            </a:r>
            <a:r>
              <a:rPr lang="en-GB" sz="3600" dirty="0">
                <a:solidFill>
                  <a:srgbClr val="182565"/>
                </a:solidFill>
              </a:rPr>
              <a:t>je </a:t>
            </a:r>
            <a:r>
              <a:rPr lang="en-GB" sz="3600" dirty="0" err="1">
                <a:solidFill>
                  <a:srgbClr val="182565"/>
                </a:solidFill>
              </a:rPr>
              <a:t>više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potvrđenih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slučajeva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među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muškarcima</a:t>
            </a:r>
            <a:r>
              <a:rPr lang="en-GB" sz="3600" dirty="0">
                <a:solidFill>
                  <a:srgbClr val="182565"/>
                </a:solidFill>
              </a:rPr>
              <a:t> u </a:t>
            </a:r>
            <a:r>
              <a:rPr lang="en-GB" sz="3600" dirty="0" err="1">
                <a:solidFill>
                  <a:srgbClr val="182565"/>
                </a:solidFill>
              </a:rPr>
              <a:t>starijim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godinama</a:t>
            </a:r>
            <a:r>
              <a:rPr lang="en-GB" sz="3600" dirty="0" smtClean="0">
                <a:solidFill>
                  <a:srgbClr val="182565"/>
                </a:solidFill>
              </a:rPr>
              <a:t>.</a:t>
            </a:r>
          </a:p>
          <a:p>
            <a:pPr algn="l"/>
            <a:r>
              <a:rPr lang="en-GB" sz="3600" dirty="0" err="1" smtClean="0">
                <a:solidFill>
                  <a:srgbClr val="182565"/>
                </a:solidFill>
              </a:rPr>
              <a:t>Prekomerna</a:t>
            </a:r>
            <a:r>
              <a:rPr lang="en-GB" sz="3600" dirty="0" smtClean="0">
                <a:solidFill>
                  <a:srgbClr val="182565"/>
                </a:solidFill>
              </a:rPr>
              <a:t> </a:t>
            </a:r>
            <a:r>
              <a:rPr lang="en-GB" sz="3600" dirty="0" err="1" smtClean="0">
                <a:solidFill>
                  <a:srgbClr val="182565"/>
                </a:solidFill>
              </a:rPr>
              <a:t>težina</a:t>
            </a:r>
            <a:r>
              <a:rPr lang="en-GB" sz="3600" dirty="0" smtClean="0">
                <a:solidFill>
                  <a:srgbClr val="182565"/>
                </a:solidFill>
              </a:rPr>
              <a:t>, socio-</a:t>
            </a:r>
            <a:r>
              <a:rPr lang="en-GB" sz="3600" dirty="0" err="1" smtClean="0">
                <a:solidFill>
                  <a:srgbClr val="182565"/>
                </a:solidFill>
              </a:rPr>
              <a:t>ekonomski</a:t>
            </a:r>
            <a:r>
              <a:rPr lang="en-GB" sz="3600" dirty="0" smtClean="0">
                <a:solidFill>
                  <a:srgbClr val="182565"/>
                </a:solidFill>
              </a:rPr>
              <a:t> </a:t>
            </a:r>
            <a:r>
              <a:rPr lang="en-GB" sz="3600" dirty="0" err="1" smtClean="0">
                <a:solidFill>
                  <a:srgbClr val="182565"/>
                </a:solidFill>
              </a:rPr>
              <a:t>položaj</a:t>
            </a:r>
            <a:r>
              <a:rPr lang="en-GB" sz="3600" dirty="0" smtClean="0">
                <a:solidFill>
                  <a:srgbClr val="182565"/>
                </a:solidFill>
              </a:rPr>
              <a:t> &gt;&gt;&gt; </a:t>
            </a:r>
            <a:r>
              <a:rPr lang="en-GB" sz="3600" dirty="0" err="1" smtClean="0">
                <a:solidFill>
                  <a:srgbClr val="182565"/>
                </a:solidFill>
              </a:rPr>
              <a:t>neko</a:t>
            </a:r>
            <a:r>
              <a:rPr lang="en-GB" sz="3600" dirty="0" smtClean="0">
                <a:solidFill>
                  <a:srgbClr val="182565"/>
                </a:solidFill>
              </a:rPr>
              <a:t> </a:t>
            </a:r>
            <a:r>
              <a:rPr lang="en-GB" sz="3600" dirty="0">
                <a:solidFill>
                  <a:srgbClr val="182565"/>
                </a:solidFill>
              </a:rPr>
              <a:t>od </a:t>
            </a:r>
            <a:r>
              <a:rPr lang="en-GB" sz="3600" dirty="0" err="1">
                <a:solidFill>
                  <a:srgbClr val="182565"/>
                </a:solidFill>
              </a:rPr>
              <a:t>niza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vec</a:t>
            </a:r>
            <a:r>
              <a:rPr lang="en-GB" sz="3600" dirty="0">
                <a:solidFill>
                  <a:srgbClr val="182565"/>
                </a:solidFill>
              </a:rPr>
              <a:t>́ </a:t>
            </a:r>
            <a:r>
              <a:rPr lang="en-GB" sz="3600" dirty="0" err="1">
                <a:solidFill>
                  <a:srgbClr val="182565"/>
                </a:solidFill>
              </a:rPr>
              <a:t>postojećih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stanja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smtClean="0">
                <a:solidFill>
                  <a:srgbClr val="182565"/>
                </a:solidFill>
              </a:rPr>
              <a:t>&gt;&gt;&gt; </a:t>
            </a:r>
            <a:r>
              <a:rPr lang="en-GB" sz="3600" dirty="0" err="1" smtClean="0">
                <a:solidFill>
                  <a:srgbClr val="182565"/>
                </a:solidFill>
              </a:rPr>
              <a:t>veća</a:t>
            </a:r>
            <a:r>
              <a:rPr lang="en-GB" sz="3600" dirty="0" smtClean="0">
                <a:solidFill>
                  <a:srgbClr val="182565"/>
                </a:solidFill>
              </a:rPr>
              <a:t> </a:t>
            </a:r>
            <a:r>
              <a:rPr lang="en-GB" sz="3600" dirty="0" err="1" smtClean="0">
                <a:solidFill>
                  <a:srgbClr val="182565"/>
                </a:solidFill>
              </a:rPr>
              <a:t>i</a:t>
            </a:r>
            <a:r>
              <a:rPr lang="sr-Latn-RS" sz="3600" dirty="0" smtClean="0">
                <a:solidFill>
                  <a:srgbClr val="182565"/>
                </a:solidFill>
              </a:rPr>
              <a:t>zloženost </a:t>
            </a:r>
            <a:r>
              <a:rPr lang="en-GB" sz="3600" dirty="0" err="1" smtClean="0">
                <a:solidFill>
                  <a:srgbClr val="182565"/>
                </a:solidFill>
              </a:rPr>
              <a:t>riziku</a:t>
            </a:r>
            <a:endParaRPr lang="sr-Latn-RS" sz="3600" dirty="0" smtClean="0">
              <a:solidFill>
                <a:srgbClr val="182565"/>
              </a:solidFill>
            </a:endParaRPr>
          </a:p>
          <a:p>
            <a:pPr algn="l"/>
            <a:r>
              <a:rPr lang="en-GB" sz="3600" dirty="0" err="1">
                <a:solidFill>
                  <a:srgbClr val="182565"/>
                </a:solidFill>
              </a:rPr>
              <a:t>Faktore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kao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što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su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starost</a:t>
            </a:r>
            <a:r>
              <a:rPr lang="en-GB" sz="3600" dirty="0">
                <a:solidFill>
                  <a:srgbClr val="182565"/>
                </a:solidFill>
              </a:rPr>
              <a:t>, pol </a:t>
            </a:r>
            <a:r>
              <a:rPr lang="en-GB" sz="3600" dirty="0" err="1">
                <a:solidFill>
                  <a:srgbClr val="182565"/>
                </a:solidFill>
              </a:rPr>
              <a:t>i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 smtClean="0">
                <a:solidFill>
                  <a:srgbClr val="182565"/>
                </a:solidFill>
              </a:rPr>
              <a:t>lokacija</a:t>
            </a:r>
            <a:r>
              <a:rPr lang="sr-Latn-RS" sz="3600" dirty="0" smtClean="0">
                <a:solidFill>
                  <a:srgbClr val="182565"/>
                </a:solidFill>
              </a:rPr>
              <a:t>,</a:t>
            </a:r>
            <a:r>
              <a:rPr lang="en-GB" sz="3600" dirty="0" smtClean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teško</a:t>
            </a:r>
            <a:r>
              <a:rPr lang="en-GB" sz="3600" dirty="0">
                <a:solidFill>
                  <a:srgbClr val="182565"/>
                </a:solidFill>
              </a:rPr>
              <a:t> je </a:t>
            </a:r>
            <a:r>
              <a:rPr lang="en-GB" sz="3600" dirty="0" err="1">
                <a:solidFill>
                  <a:srgbClr val="182565"/>
                </a:solidFill>
              </a:rPr>
              <a:t>generalizovati</a:t>
            </a:r>
            <a:r>
              <a:rPr lang="en-GB" sz="3600" dirty="0">
                <a:solidFill>
                  <a:srgbClr val="182565"/>
                </a:solidFill>
              </a:rPr>
              <a:t> u </a:t>
            </a:r>
            <a:r>
              <a:rPr lang="en-GB" sz="3600" dirty="0" err="1">
                <a:solidFill>
                  <a:srgbClr val="182565"/>
                </a:solidFill>
              </a:rPr>
              <a:t>industriji</a:t>
            </a:r>
            <a:r>
              <a:rPr lang="en-GB" sz="3600" dirty="0">
                <a:solidFill>
                  <a:srgbClr val="182565"/>
                </a:solidFill>
              </a:rPr>
              <a:t> </a:t>
            </a:r>
            <a:r>
              <a:rPr lang="en-GB" sz="3600" dirty="0" err="1">
                <a:solidFill>
                  <a:srgbClr val="182565"/>
                </a:solidFill>
              </a:rPr>
              <a:t>osiguranja</a:t>
            </a:r>
            <a:r>
              <a:rPr lang="en-GB" sz="3600" dirty="0">
                <a:solidFill>
                  <a:srgbClr val="182565"/>
                </a:solidFill>
              </a:rPr>
              <a:t>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182565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67786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2164" y="665483"/>
            <a:ext cx="22202749" cy="1210588"/>
          </a:xfrm>
        </p:spPr>
        <p:txBody>
          <a:bodyPr/>
          <a:lstStyle/>
          <a:p>
            <a:r>
              <a:rPr lang="sr-Latn-RS" sz="6000" dirty="0" smtClean="0"/>
              <a:t>Faktori životnog stila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701" y="1900986"/>
            <a:ext cx="22955002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sr-Latn-RS" sz="3600" dirty="0">
                <a:solidFill>
                  <a:srgbClr val="003165"/>
                </a:solidFill>
              </a:rPr>
              <a:t>Stručnjaci sve više ističu negativan uticaj na mentalno zdravlje</a:t>
            </a:r>
            <a:r>
              <a:rPr lang="sr-Latn-RS" sz="3600" dirty="0" smtClean="0">
                <a:solidFill>
                  <a:srgbClr val="003165"/>
                </a:solidFill>
              </a:rPr>
              <a:t>.</a:t>
            </a:r>
          </a:p>
          <a:p>
            <a:pPr algn="l"/>
            <a:endParaRPr lang="sr-Latn-RS" sz="3600" dirty="0">
              <a:solidFill>
                <a:srgbClr val="003165"/>
              </a:solidFill>
            </a:endParaRPr>
          </a:p>
          <a:p>
            <a:pPr algn="l"/>
            <a:r>
              <a:rPr kumimoji="0" lang="sr-Latn-RS" sz="3600" b="0" i="0" u="none" strike="noStrike" cap="none" spc="0" normalizeH="0" baseline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-</a:t>
            </a:r>
            <a:r>
              <a:rPr lang="sr-Latn-RS" sz="3600" dirty="0" smtClean="0">
                <a:solidFill>
                  <a:srgbClr val="003165"/>
                </a:solidFill>
              </a:rPr>
              <a:t> </a:t>
            </a:r>
            <a:r>
              <a:rPr lang="sr-Latn-RS" sz="3600" dirty="0">
                <a:solidFill>
                  <a:srgbClr val="003165"/>
                </a:solidFill>
              </a:rPr>
              <a:t>p</a:t>
            </a:r>
            <a:r>
              <a:rPr lang="en-GB" sz="3600" dirty="0" err="1" smtClean="0">
                <a:solidFill>
                  <a:srgbClr val="003165"/>
                </a:solidFill>
              </a:rPr>
              <a:t>sihološki</a:t>
            </a:r>
            <a:r>
              <a:rPr lang="en-GB" sz="3600" dirty="0" smtClean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efekti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izolacije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sr-Latn-RS" sz="3600" dirty="0" smtClean="0">
                <a:solidFill>
                  <a:srgbClr val="003165"/>
                </a:solidFill>
              </a:rPr>
              <a:t>i</a:t>
            </a:r>
            <a:r>
              <a:rPr lang="en-GB" sz="3600" dirty="0" smtClean="0">
                <a:solidFill>
                  <a:srgbClr val="003165"/>
                </a:solidFill>
              </a:rPr>
              <a:t> </a:t>
            </a:r>
            <a:r>
              <a:rPr lang="en-GB" sz="3600" dirty="0" err="1" smtClean="0">
                <a:solidFill>
                  <a:srgbClr val="003165"/>
                </a:solidFill>
              </a:rPr>
              <a:t>samoizo</a:t>
            </a:r>
            <a:r>
              <a:rPr lang="sr-Latn-RS" sz="3600" dirty="0" smtClean="0">
                <a:solidFill>
                  <a:srgbClr val="003165"/>
                </a:solidFill>
              </a:rPr>
              <a:t>l</a:t>
            </a:r>
            <a:r>
              <a:rPr lang="en-GB" sz="3600" dirty="0" err="1" smtClean="0">
                <a:solidFill>
                  <a:srgbClr val="003165"/>
                </a:solidFill>
              </a:rPr>
              <a:t>acije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algn="l"/>
            <a:r>
              <a:rPr lang="sr-Latn-RS" sz="3600" dirty="0" smtClean="0">
                <a:solidFill>
                  <a:srgbClr val="003165"/>
                </a:solidFill>
              </a:rPr>
              <a:t>- </a:t>
            </a:r>
            <a:r>
              <a:rPr lang="sr-Latn-RS" sz="3600" dirty="0">
                <a:solidFill>
                  <a:srgbClr val="003165"/>
                </a:solidFill>
              </a:rPr>
              <a:t>n</a:t>
            </a:r>
            <a:r>
              <a:rPr lang="en-GB" sz="3600" dirty="0" err="1" smtClean="0">
                <a:solidFill>
                  <a:srgbClr val="003165"/>
                </a:solidFill>
              </a:rPr>
              <a:t>ajavljena</a:t>
            </a:r>
            <a:r>
              <a:rPr lang="en-GB" sz="3600" dirty="0" smtClean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ekonomska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 smtClean="0">
                <a:solidFill>
                  <a:srgbClr val="003165"/>
                </a:solidFill>
              </a:rPr>
              <a:t>recesija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algn="l"/>
            <a:r>
              <a:rPr lang="sr-Latn-RS" sz="3600" dirty="0" smtClean="0">
                <a:solidFill>
                  <a:srgbClr val="003165"/>
                </a:solidFill>
              </a:rPr>
              <a:t>- </a:t>
            </a:r>
            <a:r>
              <a:rPr lang="en-GB" sz="3600" dirty="0" err="1" smtClean="0">
                <a:solidFill>
                  <a:srgbClr val="003165"/>
                </a:solidFill>
              </a:rPr>
              <a:t>povećana</a:t>
            </a:r>
            <a:r>
              <a:rPr lang="en-GB" sz="3600" dirty="0" smtClean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stopa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 smtClean="0">
                <a:solidFill>
                  <a:srgbClr val="003165"/>
                </a:solidFill>
              </a:rPr>
              <a:t>nezaposlenosti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marL="571500" indent="-571500" algn="l">
              <a:buFontTx/>
              <a:buChar char="-"/>
            </a:pPr>
            <a:endParaRPr kumimoji="0" lang="sr-Latn-RS" sz="3600" b="0" i="0" u="none" strike="noStrike" cap="none" spc="0" normalizeH="0" baseline="0" dirty="0">
              <a:ln>
                <a:noFill/>
              </a:ln>
              <a:solidFill>
                <a:srgbClr val="003165"/>
              </a:solidFill>
              <a:effectLst/>
              <a:uFillTx/>
              <a:sym typeface="Helvetica Light"/>
            </a:endParaRPr>
          </a:p>
          <a:p>
            <a:pPr algn="l"/>
            <a:r>
              <a:rPr lang="sr-Latn-RS" sz="3600" dirty="0" err="1">
                <a:solidFill>
                  <a:srgbClr val="003165"/>
                </a:solidFill>
              </a:rPr>
              <a:t>S</a:t>
            </a:r>
            <a:r>
              <a:rPr lang="en-GB" sz="3600" dirty="0" err="1" smtClean="0">
                <a:solidFill>
                  <a:srgbClr val="003165"/>
                </a:solidFill>
              </a:rPr>
              <a:t>tarosna</a:t>
            </a:r>
            <a:r>
              <a:rPr lang="en-GB" sz="3600" dirty="0" smtClean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grupa</a:t>
            </a:r>
            <a:r>
              <a:rPr lang="en-GB" sz="3600" dirty="0">
                <a:solidFill>
                  <a:srgbClr val="003165"/>
                </a:solidFill>
              </a:rPr>
              <a:t> (25-40 </a:t>
            </a:r>
            <a:r>
              <a:rPr lang="en-GB" sz="3600" dirty="0" err="1">
                <a:solidFill>
                  <a:srgbClr val="003165"/>
                </a:solidFill>
              </a:rPr>
              <a:t>godina</a:t>
            </a:r>
            <a:r>
              <a:rPr lang="en-GB" sz="3600" dirty="0">
                <a:solidFill>
                  <a:srgbClr val="003165"/>
                </a:solidFill>
              </a:rPr>
              <a:t>) </a:t>
            </a:r>
            <a:r>
              <a:rPr lang="en-GB" sz="3600" dirty="0" err="1">
                <a:solidFill>
                  <a:srgbClr val="003165"/>
                </a:solidFill>
              </a:rPr>
              <a:t>čini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najveći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procenat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onih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koji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su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uvek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sr-Latn-RS" sz="3600" dirty="0" smtClean="0">
                <a:solidFill>
                  <a:srgbClr val="003165"/>
                </a:solidFill>
              </a:rPr>
              <a:t>zainteresovani/zabinuti za aktuelnu temu</a:t>
            </a:r>
            <a:r>
              <a:rPr lang="en-GB" sz="3600" dirty="0" smtClean="0">
                <a:solidFill>
                  <a:srgbClr val="003165"/>
                </a:solidFill>
              </a:rPr>
              <a:t>. 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algn="l"/>
            <a:r>
              <a:rPr lang="sr-Latn-RS" sz="3600" dirty="0" smtClean="0">
                <a:solidFill>
                  <a:srgbClr val="003165"/>
                </a:solidFill>
              </a:rPr>
              <a:t>U</a:t>
            </a:r>
            <a:r>
              <a:rPr lang="en-GB" sz="3600" dirty="0" smtClean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svim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starosnim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grupama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postoji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približno</a:t>
            </a:r>
            <a:r>
              <a:rPr lang="en-GB" sz="3600" dirty="0">
                <a:solidFill>
                  <a:srgbClr val="003165"/>
                </a:solidFill>
              </a:rPr>
              <a:t> 45% </a:t>
            </a:r>
            <a:r>
              <a:rPr lang="en-GB" sz="3600" dirty="0" err="1">
                <a:solidFill>
                  <a:srgbClr val="003165"/>
                </a:solidFill>
              </a:rPr>
              <a:t>onih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koji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su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promenili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pogled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na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>
                <a:solidFill>
                  <a:srgbClr val="003165"/>
                </a:solidFill>
              </a:rPr>
              <a:t>mentalno</a:t>
            </a:r>
            <a:r>
              <a:rPr lang="en-GB" sz="3600" dirty="0">
                <a:solidFill>
                  <a:srgbClr val="003165"/>
                </a:solidFill>
              </a:rPr>
              <a:t> </a:t>
            </a:r>
            <a:r>
              <a:rPr lang="en-GB" sz="3600" dirty="0" err="1" smtClean="0">
                <a:solidFill>
                  <a:srgbClr val="003165"/>
                </a:solidFill>
              </a:rPr>
              <a:t>zdravlje</a:t>
            </a:r>
            <a:r>
              <a:rPr lang="en-GB" sz="3600" dirty="0" smtClean="0">
                <a:solidFill>
                  <a:srgbClr val="003165"/>
                </a:solidFill>
              </a:rPr>
              <a:t>.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marL="571500" indent="-571500" algn="l">
              <a:buFontTx/>
              <a:buChar char="-"/>
            </a:pPr>
            <a:endParaRPr kumimoji="0" lang="sr-Latn-RS" sz="3600" b="0" i="0" u="none" strike="noStrike" cap="none" spc="0" normalizeH="0" baseline="0" dirty="0" smtClean="0">
              <a:ln>
                <a:noFill/>
              </a:ln>
              <a:solidFill>
                <a:srgbClr val="003165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Shape 146"/>
          <p:cNvSpPr>
            <a:spLocks noGrp="1"/>
          </p:cNvSpPr>
          <p:nvPr>
            <p:ph type="body" idx="14"/>
          </p:nvPr>
        </p:nvSpPr>
        <p:spPr>
          <a:xfrm>
            <a:off x="8204206" y="6812838"/>
            <a:ext cx="5986355" cy="5420971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600" b="1" i="1" dirty="0" err="1"/>
              <a:t>Faktori</a:t>
            </a:r>
            <a:r>
              <a:rPr lang="en-US" sz="3600" b="1" i="1" dirty="0"/>
              <a:t> </a:t>
            </a:r>
            <a:r>
              <a:rPr lang="en-US" sz="3600" b="1" i="1" dirty="0" err="1" smtClean="0"/>
              <a:t>uključuju</a:t>
            </a:r>
            <a:r>
              <a:rPr lang="en-US" sz="3600" b="1" i="1" dirty="0"/>
              <a:t>:</a:t>
            </a:r>
            <a:r>
              <a:rPr lang="en-US" sz="3600" dirty="0"/>
              <a:t>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600" i="1" dirty="0" err="1" smtClean="0"/>
              <a:t>fizičku</a:t>
            </a:r>
            <a:r>
              <a:rPr lang="en-US" sz="3600" i="1" dirty="0" smtClean="0"/>
              <a:t> </a:t>
            </a:r>
            <a:r>
              <a:rPr lang="en-US" sz="3600" i="1" dirty="0" err="1"/>
              <a:t>aktivnost</a:t>
            </a:r>
            <a:r>
              <a:rPr lang="en-US" sz="3600" i="1" dirty="0"/>
              <a:t>,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600" i="1" dirty="0"/>
              <a:t>san,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600" i="1" dirty="0" err="1"/>
              <a:t>ishranu</a:t>
            </a:r>
            <a:r>
              <a:rPr lang="en-US" sz="3600" i="1" dirty="0"/>
              <a:t>,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600" i="1" dirty="0" err="1"/>
              <a:t>mentalno</a:t>
            </a:r>
            <a:r>
              <a:rPr lang="en-US" sz="3600" i="1" dirty="0"/>
              <a:t> </a:t>
            </a:r>
            <a:r>
              <a:rPr lang="en-US" sz="3600" i="1" dirty="0" err="1"/>
              <a:t>blagostanje</a:t>
            </a:r>
            <a:r>
              <a:rPr lang="en-US" sz="3600" i="1" dirty="0"/>
              <a:t>,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600" i="1" dirty="0" err="1" smtClean="0"/>
              <a:t>upotreb</a:t>
            </a:r>
            <a:r>
              <a:rPr lang="sr-Latn-RS" sz="3600" i="1" dirty="0" smtClean="0"/>
              <a:t>u</a:t>
            </a:r>
            <a:r>
              <a:rPr lang="en-US" sz="3600" i="1" dirty="0" smtClean="0"/>
              <a:t> </a:t>
            </a:r>
            <a:r>
              <a:rPr lang="sr-Latn-RS" sz="3600" i="1" dirty="0" smtClean="0"/>
              <a:t>suplemenata</a:t>
            </a:r>
            <a:r>
              <a:rPr lang="en-US" sz="3600" i="1" dirty="0" smtClean="0"/>
              <a:t>,</a:t>
            </a:r>
            <a:endParaRPr lang="en-US" sz="3600" i="1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sr-Latn-RS" sz="3600" i="1" dirty="0" smtClean="0"/>
              <a:t>okruženje</a:t>
            </a:r>
            <a:endParaRPr lang="en-US" sz="3600" i="1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endParaRPr sz="360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231823" y="12475463"/>
            <a:ext cx="11002245" cy="471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Proizvodi</a:t>
            </a:r>
            <a:r>
              <a:rPr lang="en-US" sz="2800" dirty="0" smtClean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zdravstvenog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odgovor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tržišta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aktuelne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izazove</a:t>
            </a:r>
            <a:r>
              <a:rPr lang="sr-Latn-RS" sz="2800" dirty="0" smtClean="0">
                <a:solidFill>
                  <a:schemeClr val="bg1"/>
                </a:solidFill>
                <a:latin typeface="Crosig Sans"/>
              </a:rPr>
              <a:t>, Aranđelovac, 19.6.2021. godine.</a:t>
            </a:r>
            <a:r>
              <a:rPr lang="en-US" sz="2500" dirty="0" smtClean="0">
                <a:solidFill>
                  <a:schemeClr val="bg1"/>
                </a:solidFill>
                <a:latin typeface="Crosig Sans"/>
                <a:cs typeface="Crosig Sans Lt"/>
              </a:rPr>
              <a:t> </a:t>
            </a:r>
            <a:endParaRPr lang="en-US" sz="2500" dirty="0">
              <a:solidFill>
                <a:schemeClr val="bg1"/>
              </a:solidFill>
              <a:latin typeface="Crosig Sans"/>
              <a:cs typeface="Crosig Sans Lt"/>
            </a:endParaRPr>
          </a:p>
        </p:txBody>
      </p:sp>
    </p:spTree>
    <p:extLst>
      <p:ext uri="{BB962C8B-B14F-4D97-AF65-F5344CB8AC3E}">
        <p14:creationId xmlns:p14="http://schemas.microsoft.com/office/powerpoint/2010/main" val="2318720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2164" y="665483"/>
            <a:ext cx="22202749" cy="1210588"/>
          </a:xfrm>
        </p:spPr>
        <p:txBody>
          <a:bodyPr/>
          <a:lstStyle/>
          <a:p>
            <a:r>
              <a:rPr lang="sr-Latn-RS" sz="6000" dirty="0" smtClean="0"/>
              <a:t>Faktori životnog stila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791299" y="1985493"/>
            <a:ext cx="23775739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sr-Latn-RS" sz="3600" dirty="0">
                <a:solidFill>
                  <a:srgbClr val="003165"/>
                </a:solidFill>
              </a:rPr>
              <a:t>Podaci o životnom stilu dobro se uklapaju u </a:t>
            </a:r>
            <a:r>
              <a:rPr lang="sr-Latn-RS" sz="3600" dirty="0" smtClean="0">
                <a:solidFill>
                  <a:srgbClr val="003165"/>
                </a:solidFill>
              </a:rPr>
              <a:t>novu </a:t>
            </a:r>
            <a:r>
              <a:rPr lang="sr-Latn-RS" sz="3600" dirty="0">
                <a:solidFill>
                  <a:srgbClr val="003165"/>
                </a:solidFill>
              </a:rPr>
              <a:t>generaciju osiguranja, jer nisu samo prediktivni, već i uzročni. 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algn="l"/>
            <a:r>
              <a:rPr lang="sr-Latn-RS" sz="3600" dirty="0" smtClean="0">
                <a:solidFill>
                  <a:srgbClr val="003165"/>
                </a:solidFill>
              </a:rPr>
              <a:t>Oni </a:t>
            </a:r>
            <a:r>
              <a:rPr lang="sr-Latn-RS" sz="3600" dirty="0">
                <a:solidFill>
                  <a:srgbClr val="003165"/>
                </a:solidFill>
              </a:rPr>
              <a:t>takođe pružaju veću interakciju sa osiguranicima. 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algn="l"/>
            <a:endParaRPr lang="sr-Latn-RS" sz="3600" dirty="0">
              <a:solidFill>
                <a:srgbClr val="003165"/>
              </a:solidFill>
            </a:endParaRPr>
          </a:p>
          <a:p>
            <a:pPr algn="l"/>
            <a:r>
              <a:rPr lang="sr-Latn-RS" sz="3600" dirty="0" smtClean="0">
                <a:solidFill>
                  <a:srgbClr val="003165"/>
                </a:solidFill>
              </a:rPr>
              <a:t>Faktori </a:t>
            </a:r>
            <a:r>
              <a:rPr lang="sr-Latn-RS" sz="3600" dirty="0">
                <a:solidFill>
                  <a:srgbClr val="003165"/>
                </a:solidFill>
              </a:rPr>
              <a:t>životnog stila mogu da variraju, stvarajući priliku da vremenom modifikuju procenu rizika i cenu na osnovu 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algn="l"/>
            <a:r>
              <a:rPr lang="sr-Latn-RS" sz="3600" dirty="0" smtClean="0">
                <a:solidFill>
                  <a:srgbClr val="003165"/>
                </a:solidFill>
              </a:rPr>
              <a:t>toga kako </a:t>
            </a:r>
            <a:r>
              <a:rPr lang="sr-Latn-RS" sz="3600" dirty="0">
                <a:solidFill>
                  <a:srgbClr val="003165"/>
                </a:solidFill>
              </a:rPr>
              <a:t>se ponašanje pojedinca menja. 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algn="l"/>
            <a:endParaRPr lang="sr-Latn-RS" sz="3600" dirty="0">
              <a:solidFill>
                <a:srgbClr val="003165"/>
              </a:solidFill>
            </a:endParaRPr>
          </a:p>
          <a:p>
            <a:pPr algn="l"/>
            <a:r>
              <a:rPr lang="sr-Latn-RS" sz="3600" dirty="0" smtClean="0">
                <a:solidFill>
                  <a:srgbClr val="003165"/>
                </a:solidFill>
              </a:rPr>
              <a:t>Pored </a:t>
            </a:r>
            <a:r>
              <a:rPr lang="sr-Latn-RS" sz="3600" dirty="0">
                <a:solidFill>
                  <a:srgbClr val="003165"/>
                </a:solidFill>
              </a:rPr>
              <a:t>toga, mogli bi postati potpuna ili delimična zamena za trenutni „klinički“ </a:t>
            </a:r>
            <a:r>
              <a:rPr lang="sr-Latn-RS" sz="3600" dirty="0" smtClean="0">
                <a:solidFill>
                  <a:srgbClr val="003165"/>
                </a:solidFill>
              </a:rPr>
              <a:t>model.</a:t>
            </a:r>
            <a:endParaRPr lang="sr-Latn-RS" sz="3600" dirty="0">
              <a:solidFill>
                <a:srgbClr val="003165"/>
              </a:solidFill>
            </a:endParaRPr>
          </a:p>
          <a:p>
            <a:pPr algn="l"/>
            <a:r>
              <a:rPr lang="sr-Latn-RS" sz="3600" dirty="0">
                <a:solidFill>
                  <a:srgbClr val="003165"/>
                </a:solidFill>
              </a:rPr>
              <a:t>Ova metoda donosi nove izazove.</a:t>
            </a:r>
            <a:endParaRPr kumimoji="0" lang="sr-Latn-RS" sz="3600" b="0" i="0" u="none" strike="noStrike" cap="none" spc="0" normalizeH="0" baseline="0" dirty="0" smtClean="0">
              <a:ln>
                <a:noFill/>
              </a:ln>
              <a:solidFill>
                <a:srgbClr val="003165"/>
              </a:solidFill>
              <a:effectLst/>
              <a:uFillTx/>
              <a:sym typeface="Helvetica Light"/>
            </a:endParaRPr>
          </a:p>
        </p:txBody>
      </p:sp>
      <p:sp>
        <p:nvSpPr>
          <p:cNvPr id="13" name="Shape 147"/>
          <p:cNvSpPr>
            <a:spLocks noGrp="1"/>
          </p:cNvSpPr>
          <p:nvPr>
            <p:ph type="body" idx="15"/>
          </p:nvPr>
        </p:nvSpPr>
        <p:spPr>
          <a:xfrm>
            <a:off x="2158144" y="7211459"/>
            <a:ext cx="12684129" cy="3426579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600" dirty="0" err="1" smtClean="0"/>
              <a:t>Poteškoće</a:t>
            </a:r>
            <a:r>
              <a:rPr lang="en-US" sz="3600" dirty="0"/>
              <a:t>: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600" b="0" dirty="0" err="1"/>
              <a:t>valjanost</a:t>
            </a:r>
            <a:r>
              <a:rPr lang="en-US" sz="3600" b="0" dirty="0"/>
              <a:t> </a:t>
            </a:r>
            <a:r>
              <a:rPr lang="en-US" sz="3600" b="0" dirty="0" err="1"/>
              <a:t>podataka</a:t>
            </a:r>
            <a:r>
              <a:rPr lang="en-US" sz="3600" b="0" dirty="0"/>
              <a:t> 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600" b="0" dirty="0" err="1" smtClean="0"/>
              <a:t>održiv</a:t>
            </a:r>
            <a:r>
              <a:rPr lang="sr-Latn-RS" sz="3600" b="0" dirty="0" smtClean="0"/>
              <a:t>ost</a:t>
            </a:r>
            <a:r>
              <a:rPr lang="en-US" sz="3600" b="0" dirty="0" smtClean="0"/>
              <a:t> </a:t>
            </a:r>
            <a:r>
              <a:rPr lang="en-US" sz="3600" b="0" dirty="0" err="1" smtClean="0"/>
              <a:t>promena</a:t>
            </a:r>
            <a:r>
              <a:rPr lang="en-US" sz="3600" b="0" dirty="0" smtClean="0"/>
              <a:t> </a:t>
            </a:r>
            <a:endParaRPr lang="en-US" sz="3600" b="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tabLst>
                <a:tab pos="596900" algn="l"/>
              </a:tabLst>
              <a:defRPr sz="30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600" b="0" dirty="0" err="1"/>
              <a:t>kvantifikacija</a:t>
            </a:r>
            <a:r>
              <a:rPr lang="en-US" sz="3600" b="0" dirty="0"/>
              <a:t> </a:t>
            </a:r>
            <a:r>
              <a:rPr lang="en-US" sz="3600" b="0" dirty="0" err="1"/>
              <a:t>uticaja</a:t>
            </a:r>
            <a:r>
              <a:rPr lang="en-US" sz="3600" b="0" dirty="0"/>
              <a:t> </a:t>
            </a:r>
            <a:r>
              <a:rPr lang="en-US" sz="3600" b="0" dirty="0" err="1"/>
              <a:t>na</a:t>
            </a:r>
            <a:r>
              <a:rPr lang="en-US" sz="3600" b="0" dirty="0"/>
              <a:t> </a:t>
            </a:r>
            <a:r>
              <a:rPr lang="en-US" sz="3600" b="0" dirty="0" err="1"/>
              <a:t>dugoročne</a:t>
            </a:r>
            <a:r>
              <a:rPr lang="en-US" sz="3600" b="0" dirty="0"/>
              <a:t> </a:t>
            </a:r>
            <a:r>
              <a:rPr lang="en-US" sz="3600" b="0" dirty="0" err="1"/>
              <a:t>zdravstvene</a:t>
            </a:r>
            <a:r>
              <a:rPr lang="en-US" sz="3600" b="0" dirty="0"/>
              <a:t> </a:t>
            </a:r>
            <a:r>
              <a:rPr lang="en-US" sz="3600" b="0" dirty="0" err="1"/>
              <a:t>ishode</a:t>
            </a:r>
            <a:endParaRPr lang="en-US" sz="3600" b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231823" y="12475463"/>
            <a:ext cx="11002245" cy="471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Proizvodi</a:t>
            </a:r>
            <a:r>
              <a:rPr lang="en-US" sz="2800" dirty="0" smtClean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zdravstvenog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odgovor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tržišta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aktuelne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izazove</a:t>
            </a:r>
            <a:r>
              <a:rPr lang="sr-Latn-RS" sz="2800" dirty="0" smtClean="0">
                <a:solidFill>
                  <a:schemeClr val="bg1"/>
                </a:solidFill>
                <a:latin typeface="Crosig Sans"/>
              </a:rPr>
              <a:t>, Aranđelovac, 19.6.2021. godine.</a:t>
            </a:r>
            <a:r>
              <a:rPr lang="en-US" sz="2500" dirty="0" smtClean="0">
                <a:solidFill>
                  <a:schemeClr val="bg1"/>
                </a:solidFill>
                <a:latin typeface="Crosig Sans"/>
                <a:cs typeface="Crosig Sans Lt"/>
              </a:rPr>
              <a:t> </a:t>
            </a:r>
            <a:endParaRPr lang="en-US" sz="2500" dirty="0">
              <a:solidFill>
                <a:schemeClr val="bg1"/>
              </a:solidFill>
              <a:latin typeface="Crosig Sans"/>
              <a:cs typeface="Crosig Sans Lt"/>
            </a:endParaRPr>
          </a:p>
        </p:txBody>
      </p:sp>
    </p:spTree>
    <p:extLst>
      <p:ext uri="{BB962C8B-B14F-4D97-AF65-F5344CB8AC3E}">
        <p14:creationId xmlns:p14="http://schemas.microsoft.com/office/powerpoint/2010/main" val="2155861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78820" y="182960"/>
            <a:ext cx="22202749" cy="639214"/>
          </a:xfrm>
        </p:spPr>
        <p:txBody>
          <a:bodyPr/>
          <a:lstStyle/>
          <a:p>
            <a:r>
              <a:rPr lang="sr-Latn-RS" sz="3200" dirty="0" smtClean="0"/>
              <a:t>Osiguranje sa COVID pokrićem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9815" y="705667"/>
            <a:ext cx="18666970" cy="89665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sr-Latn-RS" sz="2800" dirty="0" smtClean="0">
                <a:solidFill>
                  <a:srgbClr val="003165"/>
                </a:solidFill>
              </a:rPr>
              <a:t>T</a:t>
            </a:r>
            <a:r>
              <a:rPr lang="en-GB" sz="2800" dirty="0" err="1" smtClean="0">
                <a:solidFill>
                  <a:srgbClr val="003165"/>
                </a:solidFill>
              </a:rPr>
              <a:t>roškov</a:t>
            </a:r>
            <a:r>
              <a:rPr lang="sr-Latn-RS" sz="2800" dirty="0" smtClean="0">
                <a:solidFill>
                  <a:srgbClr val="003165"/>
                </a:solidFill>
              </a:rPr>
              <a:t>i</a:t>
            </a:r>
            <a:r>
              <a:rPr lang="en-GB" sz="2800" dirty="0" smtClean="0">
                <a:solidFill>
                  <a:srgbClr val="003165"/>
                </a:solidFill>
              </a:rPr>
              <a:t> </a:t>
            </a:r>
            <a:r>
              <a:rPr lang="en-GB" sz="2800" dirty="0" err="1">
                <a:solidFill>
                  <a:srgbClr val="003165"/>
                </a:solidFill>
              </a:rPr>
              <a:t>hospitalizacije</a:t>
            </a:r>
            <a:r>
              <a:rPr lang="en-GB" sz="2800" dirty="0">
                <a:solidFill>
                  <a:srgbClr val="003165"/>
                </a:solidFill>
              </a:rPr>
              <a:t> do </a:t>
            </a:r>
            <a:r>
              <a:rPr lang="en-GB" sz="2800" dirty="0" err="1">
                <a:solidFill>
                  <a:srgbClr val="003165"/>
                </a:solidFill>
              </a:rPr>
              <a:t>osigurane</a:t>
            </a:r>
            <a:r>
              <a:rPr lang="en-GB" sz="2800" dirty="0">
                <a:solidFill>
                  <a:srgbClr val="003165"/>
                </a:solidFill>
              </a:rPr>
              <a:t> </a:t>
            </a:r>
            <a:r>
              <a:rPr lang="en-GB" sz="2800" dirty="0" err="1">
                <a:solidFill>
                  <a:srgbClr val="003165"/>
                </a:solidFill>
              </a:rPr>
              <a:t>sume</a:t>
            </a:r>
            <a:r>
              <a:rPr lang="en-GB" sz="2800" dirty="0">
                <a:solidFill>
                  <a:srgbClr val="003165"/>
                </a:solidFill>
              </a:rPr>
              <a:t> </a:t>
            </a:r>
            <a:r>
              <a:rPr lang="en-GB" sz="2800" dirty="0" err="1" smtClean="0">
                <a:solidFill>
                  <a:srgbClr val="003165"/>
                </a:solidFill>
              </a:rPr>
              <a:t>proistekl</a:t>
            </a:r>
            <a:r>
              <a:rPr lang="sr-Latn-RS" sz="2800" dirty="0" smtClean="0">
                <a:solidFill>
                  <a:srgbClr val="003165"/>
                </a:solidFill>
              </a:rPr>
              <a:t>i</a:t>
            </a:r>
            <a:r>
              <a:rPr lang="en-GB" sz="2800" dirty="0" smtClean="0">
                <a:solidFill>
                  <a:srgbClr val="003165"/>
                </a:solidFill>
              </a:rPr>
              <a:t> </a:t>
            </a:r>
            <a:r>
              <a:rPr lang="en-GB" sz="2800" dirty="0" err="1">
                <a:solidFill>
                  <a:srgbClr val="003165"/>
                </a:solidFill>
              </a:rPr>
              <a:t>iz</a:t>
            </a:r>
            <a:r>
              <a:rPr lang="en-GB" sz="2800" dirty="0">
                <a:solidFill>
                  <a:srgbClr val="003165"/>
                </a:solidFill>
              </a:rPr>
              <a:t> </a:t>
            </a:r>
            <a:r>
              <a:rPr lang="en-GB" sz="2800" dirty="0" err="1" smtClean="0">
                <a:solidFill>
                  <a:srgbClr val="003165"/>
                </a:solidFill>
              </a:rPr>
              <a:t>postup</a:t>
            </a:r>
            <a:r>
              <a:rPr lang="sr-Latn-RS" sz="2800" dirty="0" smtClean="0">
                <a:solidFill>
                  <a:srgbClr val="003165"/>
                </a:solidFill>
              </a:rPr>
              <a:t>ka</a:t>
            </a:r>
            <a:r>
              <a:rPr lang="en-GB" sz="2800" dirty="0" smtClean="0">
                <a:solidFill>
                  <a:srgbClr val="003165"/>
                </a:solidFill>
              </a:rPr>
              <a:t> </a:t>
            </a:r>
            <a:r>
              <a:rPr lang="en-GB" sz="2800" dirty="0" err="1">
                <a:solidFill>
                  <a:srgbClr val="003165"/>
                </a:solidFill>
              </a:rPr>
              <a:t>lečenja</a:t>
            </a:r>
            <a:r>
              <a:rPr lang="en-GB" sz="2800" dirty="0">
                <a:solidFill>
                  <a:srgbClr val="003165"/>
                </a:solidFill>
              </a:rPr>
              <a:t> COVID-19</a:t>
            </a:r>
            <a:r>
              <a:rPr lang="en-GB" sz="2800" dirty="0" smtClean="0">
                <a:solidFill>
                  <a:srgbClr val="003165"/>
                </a:solidFill>
              </a:rPr>
              <a:t>.</a:t>
            </a:r>
            <a:endParaRPr lang="sr-Latn-RS" sz="2800" dirty="0" smtClean="0">
              <a:solidFill>
                <a:srgbClr val="003165"/>
              </a:solidFill>
            </a:endParaRPr>
          </a:p>
          <a:p>
            <a:pPr algn="l"/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 smtClean="0">
                <a:solidFill>
                  <a:srgbClr val="003165"/>
                </a:solidFill>
              </a:rPr>
              <a:t>Odrasli:18 </a:t>
            </a:r>
            <a:r>
              <a:rPr lang="en-GB" sz="2400" dirty="0">
                <a:solidFill>
                  <a:srgbClr val="003165"/>
                </a:solidFill>
              </a:rPr>
              <a:t>g to 65 g;· </a:t>
            </a:r>
            <a:r>
              <a:rPr lang="en-GB" sz="2400" dirty="0" err="1">
                <a:solidFill>
                  <a:srgbClr val="003165"/>
                </a:solidFill>
              </a:rPr>
              <a:t>deca</a:t>
            </a:r>
            <a:r>
              <a:rPr lang="en-GB" sz="2400" dirty="0">
                <a:solidFill>
                  <a:srgbClr val="003165"/>
                </a:solidFill>
              </a:rPr>
              <a:t>: do 25 g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 err="1">
                <a:solidFill>
                  <a:srgbClr val="003165"/>
                </a:solidFill>
              </a:rPr>
              <a:t>Individualno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sa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mogućnošću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ugovaranja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dodatnih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osiguranja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>
                <a:solidFill>
                  <a:srgbClr val="003165"/>
                </a:solidFill>
              </a:rPr>
              <a:t>OS: od 500Eur.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sr-Latn-RS" sz="2400" dirty="0" err="1">
                <a:solidFill>
                  <a:srgbClr val="003165"/>
                </a:solidFill>
              </a:rPr>
              <a:t>T</a:t>
            </a:r>
            <a:r>
              <a:rPr lang="en-GB" sz="2400" dirty="0" err="1" smtClean="0">
                <a:solidFill>
                  <a:srgbClr val="003165"/>
                </a:solidFill>
              </a:rPr>
              <a:t>rajanje</a:t>
            </a:r>
            <a:r>
              <a:rPr lang="en-GB" sz="2400" dirty="0" smtClean="0">
                <a:solidFill>
                  <a:srgbClr val="003165"/>
                </a:solidFill>
              </a:rPr>
              <a:t> </a:t>
            </a:r>
            <a:r>
              <a:rPr lang="en-GB" sz="2400" dirty="0">
                <a:solidFill>
                  <a:srgbClr val="003165"/>
                </a:solidFill>
              </a:rPr>
              <a:t>u </a:t>
            </a:r>
            <a:r>
              <a:rPr lang="en-GB" sz="2400" dirty="0" err="1">
                <a:solidFill>
                  <a:srgbClr val="003165"/>
                </a:solidFill>
              </a:rPr>
              <a:t>danima</a:t>
            </a:r>
            <a:r>
              <a:rPr lang="en-GB" sz="2400" dirty="0">
                <a:solidFill>
                  <a:srgbClr val="003165"/>
                </a:solidFill>
              </a:rPr>
              <a:t>: 105 ; 195; 285.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 err="1">
                <a:solidFill>
                  <a:srgbClr val="003165"/>
                </a:solidFill>
              </a:rPr>
              <a:t>Bez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medicinskog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 smtClean="0">
                <a:solidFill>
                  <a:srgbClr val="003165"/>
                </a:solidFill>
              </a:rPr>
              <a:t>pregleda</a:t>
            </a:r>
            <a:r>
              <a:rPr lang="sr-Latn-RS" sz="2400" dirty="0" smtClean="0">
                <a:solidFill>
                  <a:srgbClr val="003165"/>
                </a:solidFill>
              </a:rPr>
              <a:t>.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>
                <a:solidFill>
                  <a:srgbClr val="003165"/>
                </a:solidFill>
              </a:rPr>
              <a:t>Period </a:t>
            </a:r>
            <a:r>
              <a:rPr lang="en-GB" sz="2400" dirty="0" err="1">
                <a:solidFill>
                  <a:srgbClr val="003165"/>
                </a:solidFill>
              </a:rPr>
              <a:t>čekanja</a:t>
            </a:r>
            <a:r>
              <a:rPr lang="en-GB" sz="2400" dirty="0">
                <a:solidFill>
                  <a:srgbClr val="003165"/>
                </a:solidFill>
              </a:rPr>
              <a:t>: </a:t>
            </a:r>
            <a:r>
              <a:rPr lang="en-GB" sz="2400" dirty="0" err="1">
                <a:solidFill>
                  <a:srgbClr val="003165"/>
                </a:solidFill>
              </a:rPr>
              <a:t>Početni</a:t>
            </a:r>
            <a:r>
              <a:rPr lang="en-GB" sz="2400" dirty="0">
                <a:solidFill>
                  <a:srgbClr val="003165"/>
                </a:solidFill>
              </a:rPr>
              <a:t> period </a:t>
            </a:r>
            <a:r>
              <a:rPr lang="en-GB" sz="2400" dirty="0" err="1">
                <a:solidFill>
                  <a:srgbClr val="003165"/>
                </a:solidFill>
              </a:rPr>
              <a:t>čekanja</a:t>
            </a:r>
            <a:r>
              <a:rPr lang="en-GB" sz="2400" dirty="0">
                <a:solidFill>
                  <a:srgbClr val="003165"/>
                </a:solidFill>
              </a:rPr>
              <a:t> od 15 </a:t>
            </a:r>
            <a:r>
              <a:rPr lang="en-GB" sz="2400" dirty="0" err="1">
                <a:solidFill>
                  <a:srgbClr val="003165"/>
                </a:solidFill>
              </a:rPr>
              <a:t>dana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važi</a:t>
            </a:r>
            <a:r>
              <a:rPr lang="en-GB" sz="2400" dirty="0">
                <a:solidFill>
                  <a:srgbClr val="003165"/>
                </a:solidFill>
              </a:rPr>
              <a:t> od </a:t>
            </a:r>
            <a:r>
              <a:rPr lang="en-GB" sz="2400" dirty="0" err="1">
                <a:solidFill>
                  <a:srgbClr val="003165"/>
                </a:solidFill>
              </a:rPr>
              <a:t>datuma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početka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primene</a:t>
            </a:r>
            <a:r>
              <a:rPr lang="en-GB" sz="2400" dirty="0">
                <a:solidFill>
                  <a:srgbClr val="003165"/>
                </a:solidFill>
              </a:rPr>
              <a:t>.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 err="1">
                <a:solidFill>
                  <a:srgbClr val="003165"/>
                </a:solidFill>
              </a:rPr>
              <a:t>Pokriće</a:t>
            </a:r>
            <a:r>
              <a:rPr lang="en-GB" sz="2400" dirty="0">
                <a:solidFill>
                  <a:srgbClr val="003165"/>
                </a:solidFill>
              </a:rPr>
              <a:t>: U </a:t>
            </a:r>
            <a:r>
              <a:rPr lang="en-GB" sz="2400" dirty="0" err="1">
                <a:solidFill>
                  <a:srgbClr val="003165"/>
                </a:solidFill>
              </a:rPr>
              <a:t>slučaju</a:t>
            </a:r>
            <a:r>
              <a:rPr lang="en-GB" sz="2400" dirty="0">
                <a:solidFill>
                  <a:srgbClr val="003165"/>
                </a:solidFill>
              </a:rPr>
              <a:t> da </a:t>
            </a:r>
            <a:r>
              <a:rPr lang="en-GB" sz="2400" dirty="0" err="1">
                <a:solidFill>
                  <a:srgbClr val="003165"/>
                </a:solidFill>
              </a:rPr>
              <a:t>osiguranoj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osobi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dijagnostikuje</a:t>
            </a:r>
            <a:r>
              <a:rPr lang="en-GB" sz="2400" dirty="0">
                <a:solidFill>
                  <a:srgbClr val="003165"/>
                </a:solidFill>
              </a:rPr>
              <a:t> COVID u </a:t>
            </a:r>
            <a:r>
              <a:rPr lang="en-GB" sz="2400" dirty="0" err="1">
                <a:solidFill>
                  <a:srgbClr val="003165"/>
                </a:solidFill>
              </a:rPr>
              <a:t>ovlašćenom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centru</a:t>
            </a:r>
            <a:r>
              <a:rPr lang="en-GB" sz="2400" dirty="0">
                <a:solidFill>
                  <a:srgbClr val="003165"/>
                </a:solidFill>
              </a:rPr>
              <a:t>.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endParaRPr lang="sr-Latn-RS" sz="2400" dirty="0" smtClean="0">
              <a:solidFill>
                <a:srgbClr val="003165"/>
              </a:solidFill>
            </a:endParaRPr>
          </a:p>
          <a:p>
            <a:pPr algn="l"/>
            <a:r>
              <a:rPr lang="sr-Latn-RS" sz="2400" dirty="0" smtClean="0">
                <a:solidFill>
                  <a:srgbClr val="003165"/>
                </a:solidFill>
              </a:rPr>
              <a:t>Pokriće: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 smtClean="0">
                <a:solidFill>
                  <a:srgbClr val="003165"/>
                </a:solidFill>
              </a:rPr>
              <a:t>1.Hospitalizacij</a:t>
            </a:r>
            <a:r>
              <a:rPr lang="sr-Latn-RS" sz="2400" dirty="0" smtClean="0">
                <a:solidFill>
                  <a:srgbClr val="003165"/>
                </a:solidFill>
              </a:rPr>
              <a:t>a</a:t>
            </a:r>
            <a:r>
              <a:rPr lang="en-GB" sz="2400" dirty="0" smtClean="0">
                <a:solidFill>
                  <a:srgbClr val="003165"/>
                </a:solidFill>
              </a:rPr>
              <a:t>: </a:t>
            </a:r>
            <a:r>
              <a:rPr lang="en-GB" sz="2400" dirty="0" err="1">
                <a:solidFill>
                  <a:srgbClr val="003165"/>
                </a:solidFill>
              </a:rPr>
              <a:t>Troškovi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hospitalizacije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nastali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zbog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lečenja</a:t>
            </a:r>
            <a:r>
              <a:rPr lang="en-GB" sz="2400" dirty="0">
                <a:solidFill>
                  <a:srgbClr val="003165"/>
                </a:solidFill>
              </a:rPr>
              <a:t> COVID-19, </a:t>
            </a:r>
            <a:r>
              <a:rPr lang="en-GB" sz="2400" dirty="0" err="1">
                <a:solidFill>
                  <a:srgbClr val="003165"/>
                </a:solidFill>
              </a:rPr>
              <a:t>uključujući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lečenje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komorbidnih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stanja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endParaRPr lang="sr-Latn-RS" sz="2400" dirty="0" smtClean="0">
              <a:solidFill>
                <a:srgbClr val="003165"/>
              </a:solidFill>
            </a:endParaRPr>
          </a:p>
          <a:p>
            <a:pPr algn="l"/>
            <a:r>
              <a:rPr lang="en-GB" sz="2400" dirty="0" smtClean="0">
                <a:solidFill>
                  <a:srgbClr val="003165"/>
                </a:solidFill>
              </a:rPr>
              <a:t>(</a:t>
            </a:r>
            <a:r>
              <a:rPr lang="en-GB" sz="2400" dirty="0" err="1" smtClean="0">
                <a:solidFill>
                  <a:srgbClr val="003165"/>
                </a:solidFill>
              </a:rPr>
              <a:t>smeštaj</a:t>
            </a:r>
            <a:r>
              <a:rPr lang="en-GB" sz="2400" dirty="0" smtClean="0">
                <a:solidFill>
                  <a:srgbClr val="003165"/>
                </a:solidFill>
              </a:rPr>
              <a:t>, </a:t>
            </a:r>
            <a:r>
              <a:rPr lang="en-GB" sz="2400" dirty="0" err="1" smtClean="0">
                <a:solidFill>
                  <a:srgbClr val="003165"/>
                </a:solidFill>
              </a:rPr>
              <a:t>troškov</a:t>
            </a:r>
            <a:r>
              <a:rPr lang="sr-Latn-RS" sz="2400" dirty="0" smtClean="0">
                <a:solidFill>
                  <a:srgbClr val="003165"/>
                </a:solidFill>
              </a:rPr>
              <a:t>i</a:t>
            </a:r>
            <a:r>
              <a:rPr lang="en-GB" sz="2400" dirty="0" smtClean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nege</a:t>
            </a:r>
            <a:r>
              <a:rPr lang="en-GB" sz="2400" dirty="0">
                <a:solidFill>
                  <a:srgbClr val="003165"/>
                </a:solidFill>
              </a:rPr>
              <a:t>, </a:t>
            </a:r>
            <a:r>
              <a:rPr lang="en-GB" sz="2400" dirty="0" err="1">
                <a:solidFill>
                  <a:srgbClr val="003165"/>
                </a:solidFill>
              </a:rPr>
              <a:t>konsultanta</a:t>
            </a:r>
            <a:r>
              <a:rPr lang="en-GB" sz="2400" dirty="0">
                <a:solidFill>
                  <a:srgbClr val="003165"/>
                </a:solidFill>
              </a:rPr>
              <a:t>, </a:t>
            </a:r>
            <a:r>
              <a:rPr lang="en-GB" sz="2400" dirty="0" err="1">
                <a:solidFill>
                  <a:srgbClr val="003165"/>
                </a:solidFill>
              </a:rPr>
              <a:t>specijalističkih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naknada</a:t>
            </a:r>
            <a:r>
              <a:rPr lang="en-GB" sz="2400" dirty="0">
                <a:solidFill>
                  <a:srgbClr val="003165"/>
                </a:solidFill>
              </a:rPr>
              <a:t>, </a:t>
            </a:r>
            <a:r>
              <a:rPr lang="en-GB" sz="2400" dirty="0" err="1" smtClean="0">
                <a:solidFill>
                  <a:srgbClr val="003165"/>
                </a:solidFill>
              </a:rPr>
              <a:t>anestezij</a:t>
            </a:r>
            <a:r>
              <a:rPr lang="sr-Latn-RS" sz="2400" dirty="0" smtClean="0">
                <a:solidFill>
                  <a:srgbClr val="003165"/>
                </a:solidFill>
              </a:rPr>
              <a:t>a</a:t>
            </a:r>
            <a:r>
              <a:rPr lang="en-GB" sz="2400" dirty="0" smtClean="0">
                <a:solidFill>
                  <a:srgbClr val="003165"/>
                </a:solidFill>
              </a:rPr>
              <a:t>, </a:t>
            </a:r>
            <a:r>
              <a:rPr lang="en-GB" sz="2400" dirty="0" err="1" smtClean="0">
                <a:solidFill>
                  <a:srgbClr val="003165"/>
                </a:solidFill>
              </a:rPr>
              <a:t>krv</a:t>
            </a:r>
            <a:r>
              <a:rPr lang="en-GB" sz="2400" dirty="0" smtClean="0">
                <a:solidFill>
                  <a:srgbClr val="003165"/>
                </a:solidFill>
              </a:rPr>
              <a:t>, </a:t>
            </a:r>
            <a:r>
              <a:rPr lang="en-GB" sz="2400" dirty="0" err="1" smtClean="0">
                <a:solidFill>
                  <a:srgbClr val="003165"/>
                </a:solidFill>
              </a:rPr>
              <a:t>kiseonik</a:t>
            </a:r>
            <a:r>
              <a:rPr lang="en-GB" sz="2400" dirty="0" smtClean="0">
                <a:solidFill>
                  <a:srgbClr val="003165"/>
                </a:solidFill>
              </a:rPr>
              <a:t>, </a:t>
            </a:r>
            <a:r>
              <a:rPr lang="en-GB" sz="2400" dirty="0" err="1">
                <a:solidFill>
                  <a:srgbClr val="003165"/>
                </a:solidFill>
              </a:rPr>
              <a:t>kompleta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za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zaštitnu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opremu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smtClean="0">
                <a:solidFill>
                  <a:srgbClr val="003165"/>
                </a:solidFill>
              </a:rPr>
              <a:t>s</a:t>
            </a:r>
            <a:r>
              <a:rPr lang="sr-Latn-RS" sz="2400" dirty="0" smtClean="0">
                <a:solidFill>
                  <a:srgbClr val="003165"/>
                </a:solidFill>
              </a:rPr>
              <a:t>l)</a:t>
            </a:r>
            <a:r>
              <a:rPr lang="en-GB" sz="2400" dirty="0" smtClean="0">
                <a:solidFill>
                  <a:srgbClr val="003165"/>
                </a:solidFill>
              </a:rPr>
              <a:t>.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>
                <a:solidFill>
                  <a:srgbClr val="003165"/>
                </a:solidFill>
              </a:rPr>
              <a:t>2. </a:t>
            </a:r>
            <a:r>
              <a:rPr lang="sr-Latn-RS" sz="2400" dirty="0" smtClean="0">
                <a:solidFill>
                  <a:srgbClr val="003165"/>
                </a:solidFill>
              </a:rPr>
              <a:t>Ambulatni prevoz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>
                <a:solidFill>
                  <a:srgbClr val="003165"/>
                </a:solidFill>
              </a:rPr>
              <a:t>3. </a:t>
            </a:r>
            <a:r>
              <a:rPr lang="en-GB" sz="2400" dirty="0" err="1">
                <a:solidFill>
                  <a:srgbClr val="003165"/>
                </a:solidFill>
              </a:rPr>
              <a:t>Kućno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lečenje</a:t>
            </a:r>
            <a:r>
              <a:rPr lang="en-GB" sz="2400" dirty="0">
                <a:solidFill>
                  <a:srgbClr val="003165"/>
                </a:solidFill>
              </a:rPr>
              <a:t>: do 14 </a:t>
            </a:r>
            <a:r>
              <a:rPr lang="en-GB" sz="2400" dirty="0" err="1" smtClean="0">
                <a:solidFill>
                  <a:srgbClr val="003165"/>
                </a:solidFill>
              </a:rPr>
              <a:t>dana</a:t>
            </a:r>
            <a:r>
              <a:rPr lang="en-GB" sz="2400" dirty="0" smtClean="0">
                <a:solidFill>
                  <a:srgbClr val="003165"/>
                </a:solidFill>
              </a:rPr>
              <a:t>:</a:t>
            </a:r>
            <a:r>
              <a:rPr lang="sr-Latn-RS" sz="2400" dirty="0" smtClean="0">
                <a:solidFill>
                  <a:srgbClr val="003165"/>
                </a:solidFill>
              </a:rPr>
              <a:t> </a:t>
            </a:r>
            <a:r>
              <a:rPr lang="en-GB" sz="2400" dirty="0" err="1" smtClean="0">
                <a:solidFill>
                  <a:srgbClr val="003165"/>
                </a:solidFill>
              </a:rPr>
              <a:t>Lekar</a:t>
            </a:r>
            <a:r>
              <a:rPr lang="en-GB" sz="2400" dirty="0" smtClean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savetuje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osiguranika</a:t>
            </a:r>
            <a:r>
              <a:rPr lang="en-GB" sz="2400" dirty="0">
                <a:solidFill>
                  <a:srgbClr val="003165"/>
                </a:solidFill>
              </a:rPr>
              <a:t> da se </a:t>
            </a:r>
            <a:r>
              <a:rPr lang="en-GB" sz="2400" dirty="0" err="1">
                <a:solidFill>
                  <a:srgbClr val="003165"/>
                </a:solidFill>
              </a:rPr>
              <a:t>podvrgne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lečenju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kod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kuće</a:t>
            </a:r>
            <a:endParaRPr lang="en-US" sz="2400" dirty="0">
              <a:solidFill>
                <a:srgbClr val="003165"/>
              </a:solidFill>
            </a:endParaRPr>
          </a:p>
          <a:p>
            <a:pPr lvl="0" algn="l"/>
            <a:r>
              <a:rPr lang="en-GB" sz="2400" dirty="0" err="1">
                <a:solidFill>
                  <a:srgbClr val="003165"/>
                </a:solidFill>
              </a:rPr>
              <a:t>Postoji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kontinuirana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aktivna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linija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lečenja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sa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praćenjem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zdravstvenog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stanja</a:t>
            </a:r>
            <a:r>
              <a:rPr lang="en-GB" sz="2400" dirty="0">
                <a:solidFill>
                  <a:srgbClr val="003165"/>
                </a:solidFill>
              </a:rPr>
              <a:t> od </a:t>
            </a:r>
            <a:r>
              <a:rPr lang="en-GB" sz="2400" dirty="0" err="1">
                <a:solidFill>
                  <a:srgbClr val="003165"/>
                </a:solidFill>
              </a:rPr>
              <a:t>strane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lekara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svakog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dana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tokom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trajanja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kućnog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lečenja</a:t>
            </a:r>
            <a:endParaRPr lang="en-US" sz="2400" dirty="0">
              <a:solidFill>
                <a:srgbClr val="003165"/>
              </a:solidFill>
            </a:endParaRPr>
          </a:p>
          <a:p>
            <a:pPr lvl="0" algn="l"/>
            <a:r>
              <a:rPr lang="en-GB" sz="2400" dirty="0" err="1">
                <a:solidFill>
                  <a:srgbClr val="003165"/>
                </a:solidFill>
              </a:rPr>
              <a:t>Dnevna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tabela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praćenja</a:t>
            </a:r>
            <a:r>
              <a:rPr lang="en-GB" sz="2400" dirty="0">
                <a:solidFill>
                  <a:srgbClr val="003165"/>
                </a:solidFill>
              </a:rPr>
              <a:t>, </a:t>
            </a:r>
            <a:r>
              <a:rPr lang="en-GB" sz="2400" dirty="0" err="1">
                <a:solidFill>
                  <a:srgbClr val="003165"/>
                </a:solidFill>
              </a:rPr>
              <a:t>uključujući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evidenciju</a:t>
            </a:r>
            <a:r>
              <a:rPr lang="en-GB" sz="2400" dirty="0">
                <a:solidFill>
                  <a:srgbClr val="003165"/>
                </a:solidFill>
              </a:rPr>
              <a:t> o </a:t>
            </a:r>
            <a:r>
              <a:rPr lang="en-GB" sz="2400" dirty="0" err="1">
                <a:solidFill>
                  <a:srgbClr val="003165"/>
                </a:solidFill>
              </a:rPr>
              <a:t>sprovedenom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lečenju</a:t>
            </a:r>
            <a:r>
              <a:rPr lang="en-GB" sz="2400" dirty="0">
                <a:solidFill>
                  <a:srgbClr val="003165"/>
                </a:solidFill>
              </a:rPr>
              <a:t>, </a:t>
            </a:r>
            <a:r>
              <a:rPr lang="en-GB" sz="2400" dirty="0" err="1">
                <a:solidFill>
                  <a:srgbClr val="003165"/>
                </a:solidFill>
              </a:rPr>
              <a:t>propisno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 smtClean="0">
                <a:solidFill>
                  <a:srgbClr val="003165"/>
                </a:solidFill>
              </a:rPr>
              <a:t>potpisanu</a:t>
            </a:r>
            <a:r>
              <a:rPr lang="sr-Latn-RS" sz="2400" dirty="0" smtClean="0">
                <a:solidFill>
                  <a:srgbClr val="003165"/>
                </a:solidFill>
              </a:rPr>
              <a:t>,</a:t>
            </a:r>
            <a:r>
              <a:rPr lang="en-GB" sz="2400" dirty="0" smtClean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održava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lekar</a:t>
            </a:r>
            <a:endParaRPr lang="en-US" sz="2400" dirty="0">
              <a:solidFill>
                <a:srgbClr val="003165"/>
              </a:solidFill>
            </a:endParaRPr>
          </a:p>
          <a:p>
            <a:pPr lvl="0" algn="l"/>
            <a:r>
              <a:rPr lang="en-GB" sz="2400" dirty="0" err="1">
                <a:solidFill>
                  <a:srgbClr val="003165"/>
                </a:solidFill>
              </a:rPr>
              <a:t>Osiguraniku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će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biti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dozvoljeno</a:t>
            </a:r>
            <a:r>
              <a:rPr lang="en-GB" sz="2400" dirty="0">
                <a:solidFill>
                  <a:srgbClr val="003165"/>
                </a:solidFill>
              </a:rPr>
              <a:t> da </a:t>
            </a:r>
            <a:r>
              <a:rPr lang="en-GB" sz="2400" dirty="0" err="1">
                <a:solidFill>
                  <a:srgbClr val="003165"/>
                </a:solidFill>
              </a:rPr>
              <a:t>koristi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usluge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kako</a:t>
            </a:r>
            <a:r>
              <a:rPr lang="en-GB" sz="2400" dirty="0">
                <a:solidFill>
                  <a:srgbClr val="003165"/>
                </a:solidFill>
              </a:rPr>
              <a:t> je </a:t>
            </a:r>
            <a:r>
              <a:rPr lang="en-GB" sz="2400" dirty="0" err="1">
                <a:solidFill>
                  <a:srgbClr val="003165"/>
                </a:solidFill>
              </a:rPr>
              <a:t>propisao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 smtClean="0">
                <a:solidFill>
                  <a:srgbClr val="003165"/>
                </a:solidFill>
              </a:rPr>
              <a:t>lekar</a:t>
            </a:r>
            <a:r>
              <a:rPr lang="en-GB" sz="2400" dirty="0" smtClean="0">
                <a:solidFill>
                  <a:srgbClr val="003165"/>
                </a:solidFill>
              </a:rPr>
              <a:t>.</a:t>
            </a:r>
            <a:endParaRPr lang="en-US" sz="2400" dirty="0">
              <a:solidFill>
                <a:srgbClr val="003165"/>
              </a:solidFill>
            </a:endParaRPr>
          </a:p>
          <a:p>
            <a:pPr lvl="0" algn="l"/>
            <a:r>
              <a:rPr lang="en-GB" sz="2400" dirty="0">
                <a:solidFill>
                  <a:srgbClr val="003165"/>
                </a:solidFill>
              </a:rPr>
              <a:t>U </a:t>
            </a:r>
            <a:r>
              <a:rPr lang="en-GB" sz="2400" dirty="0" err="1">
                <a:solidFill>
                  <a:srgbClr val="003165"/>
                </a:solidFill>
              </a:rPr>
              <a:t>slučaju</a:t>
            </a:r>
            <a:r>
              <a:rPr lang="en-GB" sz="2400" dirty="0">
                <a:solidFill>
                  <a:srgbClr val="003165"/>
                </a:solidFill>
              </a:rPr>
              <a:t> da </a:t>
            </a:r>
            <a:r>
              <a:rPr lang="en-GB" sz="2400" dirty="0" err="1">
                <a:solidFill>
                  <a:srgbClr val="003165"/>
                </a:solidFill>
              </a:rPr>
              <a:t>osiguranik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namerava</a:t>
            </a:r>
            <a:r>
              <a:rPr lang="en-GB" sz="2400" dirty="0">
                <a:solidFill>
                  <a:srgbClr val="003165"/>
                </a:solidFill>
              </a:rPr>
              <a:t> da </a:t>
            </a:r>
            <a:r>
              <a:rPr lang="en-GB" sz="2400" dirty="0" err="1">
                <a:solidFill>
                  <a:srgbClr val="003165"/>
                </a:solidFill>
              </a:rPr>
              <a:t>koristi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 smtClean="0">
                <a:solidFill>
                  <a:srgbClr val="003165"/>
                </a:solidFill>
              </a:rPr>
              <a:t>usluge</a:t>
            </a:r>
            <a:r>
              <a:rPr lang="sr-Latn-RS" sz="2400" dirty="0">
                <a:solidFill>
                  <a:srgbClr val="003165"/>
                </a:solidFill>
              </a:rPr>
              <a:t> </a:t>
            </a:r>
            <a:r>
              <a:rPr lang="sr-Latn-RS" sz="2400" dirty="0" smtClean="0">
                <a:solidFill>
                  <a:srgbClr val="003165"/>
                </a:solidFill>
              </a:rPr>
              <a:t>van </a:t>
            </a:r>
            <a:r>
              <a:rPr lang="en-GB" sz="2400" dirty="0" err="1" smtClean="0">
                <a:solidFill>
                  <a:srgbClr val="003165"/>
                </a:solidFill>
              </a:rPr>
              <a:t>mre</a:t>
            </a:r>
            <a:r>
              <a:rPr lang="sr-Latn-RS" sz="2400" dirty="0" smtClean="0">
                <a:solidFill>
                  <a:srgbClr val="003165"/>
                </a:solidFill>
              </a:rPr>
              <a:t>že</a:t>
            </a:r>
            <a:r>
              <a:rPr lang="en-GB" sz="2400" dirty="0" smtClean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podleže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 smtClean="0">
                <a:solidFill>
                  <a:srgbClr val="003165"/>
                </a:solidFill>
              </a:rPr>
              <a:t>nadoknadi</a:t>
            </a:r>
            <a:r>
              <a:rPr lang="sr-Latn-RS" sz="2400" dirty="0" smtClean="0">
                <a:solidFill>
                  <a:srgbClr val="003165"/>
                </a:solidFill>
              </a:rPr>
              <a:t> (uz prethodno odobrenje).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>
                <a:solidFill>
                  <a:srgbClr val="003165"/>
                </a:solidFill>
              </a:rPr>
              <a:t> 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>
                <a:solidFill>
                  <a:srgbClr val="003165"/>
                </a:solidFill>
              </a:rPr>
              <a:t>5. Pre </a:t>
            </a:r>
            <a:r>
              <a:rPr lang="en-GB" sz="2400" dirty="0" err="1">
                <a:solidFill>
                  <a:srgbClr val="003165"/>
                </a:solidFill>
              </a:rPr>
              <a:t>hospitalizacija</a:t>
            </a:r>
            <a:r>
              <a:rPr lang="en-GB" sz="2400" dirty="0">
                <a:solidFill>
                  <a:srgbClr val="003165"/>
                </a:solidFill>
              </a:rPr>
              <a:t>: </a:t>
            </a:r>
            <a:r>
              <a:rPr lang="en-GB" sz="2400" dirty="0" err="1">
                <a:solidFill>
                  <a:srgbClr val="003165"/>
                </a:solidFill>
              </a:rPr>
              <a:t>Medicinski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troškovi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nastali</a:t>
            </a:r>
            <a:r>
              <a:rPr lang="en-GB" sz="2400" dirty="0">
                <a:solidFill>
                  <a:srgbClr val="003165"/>
                </a:solidFill>
              </a:rPr>
              <a:t> do 15 </a:t>
            </a:r>
            <a:r>
              <a:rPr lang="en-GB" sz="2400" dirty="0" err="1">
                <a:solidFill>
                  <a:srgbClr val="003165"/>
                </a:solidFill>
              </a:rPr>
              <a:t>dana</a:t>
            </a:r>
            <a:r>
              <a:rPr lang="en-GB" sz="2400" dirty="0">
                <a:solidFill>
                  <a:srgbClr val="003165"/>
                </a:solidFill>
              </a:rPr>
              <a:t> pre </a:t>
            </a:r>
            <a:r>
              <a:rPr lang="en-GB" sz="2400" dirty="0" err="1">
                <a:solidFill>
                  <a:srgbClr val="003165"/>
                </a:solidFill>
              </a:rPr>
              <a:t>datuma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prijema</a:t>
            </a:r>
            <a:r>
              <a:rPr lang="en-GB" sz="2400" dirty="0">
                <a:solidFill>
                  <a:srgbClr val="003165"/>
                </a:solidFill>
              </a:rPr>
              <a:t>.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>
                <a:solidFill>
                  <a:srgbClr val="003165"/>
                </a:solidFill>
              </a:rPr>
              <a:t>6. Post </a:t>
            </a:r>
            <a:r>
              <a:rPr lang="en-GB" sz="2400" dirty="0" err="1">
                <a:solidFill>
                  <a:srgbClr val="003165"/>
                </a:solidFill>
              </a:rPr>
              <a:t>hospitalizacija</a:t>
            </a:r>
            <a:r>
              <a:rPr lang="en-GB" sz="2400" dirty="0">
                <a:solidFill>
                  <a:srgbClr val="003165"/>
                </a:solidFill>
              </a:rPr>
              <a:t>: </a:t>
            </a:r>
            <a:r>
              <a:rPr lang="en-GB" sz="2400" dirty="0" err="1">
                <a:solidFill>
                  <a:srgbClr val="003165"/>
                </a:solidFill>
              </a:rPr>
              <a:t>Medicinski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troškovi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nastali</a:t>
            </a:r>
            <a:r>
              <a:rPr lang="en-GB" sz="2400" dirty="0">
                <a:solidFill>
                  <a:srgbClr val="003165"/>
                </a:solidFill>
              </a:rPr>
              <a:t> u </a:t>
            </a:r>
            <a:r>
              <a:rPr lang="en-GB" sz="2400" dirty="0" err="1">
                <a:solidFill>
                  <a:srgbClr val="003165"/>
                </a:solidFill>
              </a:rPr>
              <a:t>periodu</a:t>
            </a:r>
            <a:r>
              <a:rPr lang="en-GB" sz="2400" dirty="0">
                <a:solidFill>
                  <a:srgbClr val="003165"/>
                </a:solidFill>
              </a:rPr>
              <a:t> od 30 </a:t>
            </a:r>
            <a:r>
              <a:rPr lang="en-GB" sz="2400" dirty="0" err="1">
                <a:solidFill>
                  <a:srgbClr val="003165"/>
                </a:solidFill>
              </a:rPr>
              <a:t>dana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nakon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otpusta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iz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r>
              <a:rPr lang="en-GB" sz="2400" dirty="0" err="1">
                <a:solidFill>
                  <a:srgbClr val="003165"/>
                </a:solidFill>
              </a:rPr>
              <a:t>bolnice</a:t>
            </a:r>
            <a:r>
              <a:rPr lang="en-GB" sz="2400" dirty="0">
                <a:solidFill>
                  <a:srgbClr val="003165"/>
                </a:solidFill>
              </a:rPr>
              <a:t> </a:t>
            </a:r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400" dirty="0">
                <a:solidFill>
                  <a:srgbClr val="003165"/>
                </a:solidFill>
              </a:rPr>
              <a:t> </a:t>
            </a:r>
            <a:endParaRPr lang="en-US" sz="2400" dirty="0">
              <a:solidFill>
                <a:srgbClr val="00316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99409" y="8222948"/>
            <a:ext cx="9234900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endParaRPr lang="en-US" sz="2400" dirty="0">
              <a:solidFill>
                <a:srgbClr val="003165"/>
              </a:solidFill>
            </a:endParaRPr>
          </a:p>
          <a:p>
            <a:pPr algn="l"/>
            <a:r>
              <a:rPr lang="en-GB" sz="2000" dirty="0">
                <a:solidFill>
                  <a:srgbClr val="003165"/>
                </a:solidFill>
              </a:rPr>
              <a:t>a. </a:t>
            </a:r>
            <a:r>
              <a:rPr lang="en-GB" sz="2000" dirty="0" err="1">
                <a:solidFill>
                  <a:srgbClr val="003165"/>
                </a:solidFill>
              </a:rPr>
              <a:t>Dijagnostički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testovi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obavljeni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kod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kuće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ili</a:t>
            </a:r>
            <a:r>
              <a:rPr lang="en-GB" sz="2000" dirty="0">
                <a:solidFill>
                  <a:srgbClr val="003165"/>
                </a:solidFill>
              </a:rPr>
              <a:t> u </a:t>
            </a:r>
            <a:r>
              <a:rPr lang="en-GB" sz="2000" dirty="0" err="1">
                <a:solidFill>
                  <a:srgbClr val="003165"/>
                </a:solidFill>
              </a:rPr>
              <a:t>dijagnostičkom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centru</a:t>
            </a:r>
            <a:endParaRPr lang="en-US" sz="2000" dirty="0">
              <a:solidFill>
                <a:srgbClr val="003165"/>
              </a:solidFill>
            </a:endParaRPr>
          </a:p>
          <a:p>
            <a:pPr algn="l"/>
            <a:r>
              <a:rPr lang="en-GB" sz="2000" dirty="0">
                <a:solidFill>
                  <a:srgbClr val="003165"/>
                </a:solidFill>
              </a:rPr>
              <a:t>b. </a:t>
            </a:r>
            <a:r>
              <a:rPr lang="en-GB" sz="2000" dirty="0" err="1">
                <a:solidFill>
                  <a:srgbClr val="003165"/>
                </a:solidFill>
              </a:rPr>
              <a:t>Lekovi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endParaRPr lang="sr-Latn-RS" sz="2000" dirty="0">
              <a:solidFill>
                <a:srgbClr val="003165"/>
              </a:solidFill>
            </a:endParaRPr>
          </a:p>
          <a:p>
            <a:pPr algn="l"/>
            <a:r>
              <a:rPr lang="en-GB" sz="2000" dirty="0">
                <a:solidFill>
                  <a:srgbClr val="003165"/>
                </a:solidFill>
              </a:rPr>
              <a:t>c. </a:t>
            </a:r>
            <a:r>
              <a:rPr lang="en-GB" sz="2000" dirty="0" err="1">
                <a:solidFill>
                  <a:srgbClr val="003165"/>
                </a:solidFill>
              </a:rPr>
              <a:t>Naknade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za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konsultacije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lekara</a:t>
            </a:r>
            <a:endParaRPr lang="en-US" sz="2000" dirty="0">
              <a:solidFill>
                <a:srgbClr val="003165"/>
              </a:solidFill>
            </a:endParaRPr>
          </a:p>
          <a:p>
            <a:pPr algn="l"/>
            <a:r>
              <a:rPr lang="en-GB" sz="2000" dirty="0">
                <a:solidFill>
                  <a:srgbClr val="003165"/>
                </a:solidFill>
              </a:rPr>
              <a:t>d. </a:t>
            </a:r>
            <a:r>
              <a:rPr lang="en-GB" sz="2000" dirty="0" err="1">
                <a:solidFill>
                  <a:srgbClr val="003165"/>
                </a:solidFill>
              </a:rPr>
              <a:t>Troškovi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nege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koji</a:t>
            </a:r>
            <a:r>
              <a:rPr lang="en-GB" sz="2000" dirty="0">
                <a:solidFill>
                  <a:srgbClr val="003165"/>
                </a:solidFill>
              </a:rPr>
              <a:t> se </a:t>
            </a:r>
            <a:r>
              <a:rPr lang="en-GB" sz="2000" dirty="0" err="1">
                <a:solidFill>
                  <a:srgbClr val="003165"/>
                </a:solidFill>
              </a:rPr>
              <a:t>odnose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na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medicinsko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osoblje</a:t>
            </a:r>
            <a:endParaRPr lang="en-US" sz="2000" dirty="0">
              <a:solidFill>
                <a:srgbClr val="003165"/>
              </a:solidFill>
            </a:endParaRPr>
          </a:p>
          <a:p>
            <a:pPr algn="l"/>
            <a:r>
              <a:rPr lang="en-GB" sz="2000" dirty="0">
                <a:solidFill>
                  <a:srgbClr val="003165"/>
                </a:solidFill>
              </a:rPr>
              <a:t>e. </a:t>
            </a:r>
            <a:r>
              <a:rPr lang="en-GB" sz="2000" dirty="0" err="1">
                <a:solidFill>
                  <a:srgbClr val="003165"/>
                </a:solidFill>
              </a:rPr>
              <a:t>Medicinski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postupci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ograničeni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na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parenteralnu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primenu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lekova</a:t>
            </a:r>
            <a:endParaRPr lang="en-US" sz="2000" dirty="0">
              <a:solidFill>
                <a:srgbClr val="003165"/>
              </a:solidFill>
            </a:endParaRPr>
          </a:p>
          <a:p>
            <a:pPr algn="l"/>
            <a:r>
              <a:rPr lang="en-GB" sz="2000" dirty="0">
                <a:solidFill>
                  <a:srgbClr val="003165"/>
                </a:solidFill>
              </a:rPr>
              <a:t>f. </a:t>
            </a:r>
            <a:r>
              <a:rPr lang="en-GB" sz="2000" dirty="0" err="1">
                <a:solidFill>
                  <a:srgbClr val="003165"/>
                </a:solidFill>
              </a:rPr>
              <a:t>Cena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pulsnog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oksimetra</a:t>
            </a:r>
            <a:r>
              <a:rPr lang="en-GB" sz="2000" dirty="0">
                <a:solidFill>
                  <a:srgbClr val="003165"/>
                </a:solidFill>
              </a:rPr>
              <a:t>, </a:t>
            </a:r>
            <a:r>
              <a:rPr lang="en-GB" sz="2000" dirty="0" err="1">
                <a:solidFill>
                  <a:srgbClr val="003165"/>
                </a:solidFill>
              </a:rPr>
              <a:t>kiseoničkog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cilindra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raspršivača</a:t>
            </a:r>
            <a:endParaRPr lang="en-US" sz="2000" dirty="0">
              <a:solidFill>
                <a:srgbClr val="003165"/>
              </a:solidFill>
            </a:endParaRPr>
          </a:p>
          <a:p>
            <a:pPr algn="l"/>
            <a:r>
              <a:rPr lang="en-GB" sz="2000" dirty="0">
                <a:solidFill>
                  <a:srgbClr val="003165"/>
                </a:solidFill>
              </a:rPr>
              <a:t>4. </a:t>
            </a:r>
            <a:r>
              <a:rPr lang="sr-Latn-RS" sz="2000" dirty="0">
                <a:solidFill>
                  <a:srgbClr val="003165"/>
                </a:solidFill>
              </a:rPr>
              <a:t>T</a:t>
            </a:r>
            <a:r>
              <a:rPr lang="en-GB" sz="2000" dirty="0" err="1">
                <a:solidFill>
                  <a:srgbClr val="003165"/>
                </a:solidFill>
              </a:rPr>
              <a:t>roškovi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lečenja</a:t>
            </a:r>
            <a:r>
              <a:rPr lang="en-GB" sz="2000" dirty="0">
                <a:solidFill>
                  <a:srgbClr val="003165"/>
                </a:solidFill>
              </a:rPr>
              <a:t>, </a:t>
            </a:r>
            <a:r>
              <a:rPr lang="en-GB" sz="2000" dirty="0" err="1">
                <a:solidFill>
                  <a:srgbClr val="003165"/>
                </a:solidFill>
              </a:rPr>
              <a:t>uključujući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lečenje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komorbidnih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stanja</a:t>
            </a:r>
            <a:r>
              <a:rPr lang="en-GB" sz="2000" dirty="0">
                <a:solidFill>
                  <a:srgbClr val="003165"/>
                </a:solidFill>
              </a:rPr>
              <a:t> do </a:t>
            </a:r>
            <a:r>
              <a:rPr lang="sr-Latn-RS" sz="2000" dirty="0">
                <a:solidFill>
                  <a:srgbClr val="003165"/>
                </a:solidFill>
              </a:rPr>
              <a:t>OS</a:t>
            </a:r>
            <a:endParaRPr lang="en-US" sz="2000" dirty="0">
              <a:solidFill>
                <a:srgbClr val="003165"/>
              </a:solidFill>
            </a:endParaRPr>
          </a:p>
          <a:p>
            <a:pPr algn="l"/>
            <a:endParaRPr lang="sr-Latn-RS" sz="2000" dirty="0">
              <a:solidFill>
                <a:srgbClr val="003165"/>
              </a:solidFill>
            </a:endParaRPr>
          </a:p>
          <a:p>
            <a:pPr algn="l"/>
            <a:r>
              <a:rPr lang="en-GB" sz="2000" dirty="0" err="1">
                <a:solidFill>
                  <a:srgbClr val="003165"/>
                </a:solidFill>
              </a:rPr>
              <a:t>Opciono</a:t>
            </a:r>
            <a:r>
              <a:rPr lang="en-GB" sz="2000" dirty="0">
                <a:solidFill>
                  <a:srgbClr val="003165"/>
                </a:solidFill>
              </a:rPr>
              <a:t>: </a:t>
            </a:r>
            <a:r>
              <a:rPr lang="en-GB" sz="2000" dirty="0" err="1">
                <a:solidFill>
                  <a:srgbClr val="003165"/>
                </a:solidFill>
              </a:rPr>
              <a:t>bolnička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dnevnica</a:t>
            </a:r>
            <a:r>
              <a:rPr lang="en-GB" sz="2000" dirty="0">
                <a:solidFill>
                  <a:srgbClr val="003165"/>
                </a:solidFill>
              </a:rPr>
              <a:t>: 0.5% od SO do max 15 </a:t>
            </a:r>
            <a:r>
              <a:rPr lang="en-GB" sz="2000" dirty="0" err="1">
                <a:solidFill>
                  <a:srgbClr val="003165"/>
                </a:solidFill>
              </a:rPr>
              <a:t>dana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kontinuiranog</a:t>
            </a:r>
            <a:r>
              <a:rPr lang="en-GB" sz="2000" dirty="0">
                <a:solidFill>
                  <a:srgbClr val="003165"/>
                </a:solidFill>
              </a:rPr>
              <a:t> </a:t>
            </a:r>
            <a:r>
              <a:rPr lang="en-GB" sz="2000" dirty="0" err="1">
                <a:solidFill>
                  <a:srgbClr val="003165"/>
                </a:solidFill>
              </a:rPr>
              <a:t>lečenja</a:t>
            </a:r>
            <a:r>
              <a:rPr lang="en-GB" sz="2000" dirty="0">
                <a:solidFill>
                  <a:srgbClr val="003165"/>
                </a:solidFill>
              </a:rPr>
              <a:t>.</a:t>
            </a:r>
            <a:endParaRPr lang="en-US" sz="2000" dirty="0">
              <a:solidFill>
                <a:srgbClr val="003165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3165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231823" y="12475463"/>
            <a:ext cx="11002245" cy="471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Proizvodi</a:t>
            </a:r>
            <a:r>
              <a:rPr lang="en-US" sz="2800" dirty="0" smtClean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zdravstvenog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odgovor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tržišta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aktuelne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izazove</a:t>
            </a:r>
            <a:r>
              <a:rPr lang="sr-Latn-RS" sz="2800" dirty="0" smtClean="0">
                <a:solidFill>
                  <a:schemeClr val="bg1"/>
                </a:solidFill>
                <a:latin typeface="Crosig Sans"/>
              </a:rPr>
              <a:t>, Aranđelovac, 19.6.2021. godine.</a:t>
            </a:r>
            <a:r>
              <a:rPr lang="en-US" sz="2500" dirty="0" smtClean="0">
                <a:solidFill>
                  <a:schemeClr val="bg1"/>
                </a:solidFill>
                <a:latin typeface="Crosig Sans"/>
                <a:cs typeface="Crosig Sans Lt"/>
              </a:rPr>
              <a:t> </a:t>
            </a:r>
            <a:endParaRPr lang="en-US" sz="2500" dirty="0">
              <a:solidFill>
                <a:schemeClr val="bg1"/>
              </a:solidFill>
              <a:latin typeface="Crosig Sans"/>
              <a:cs typeface="Crosig Sans Lt"/>
            </a:endParaRPr>
          </a:p>
        </p:txBody>
      </p:sp>
    </p:spTree>
    <p:extLst>
      <p:ext uri="{BB962C8B-B14F-4D97-AF65-F5344CB8AC3E}">
        <p14:creationId xmlns:p14="http://schemas.microsoft.com/office/powerpoint/2010/main" val="1353536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body" idx="13"/>
          </p:nvPr>
        </p:nvSpPr>
        <p:spPr>
          <a:xfrm>
            <a:off x="1130739" y="1778986"/>
            <a:ext cx="22021569" cy="3648178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200" dirty="0" smtClean="0"/>
              <a:t>-</a:t>
            </a:r>
            <a:r>
              <a:rPr lang="en-US" sz="3200" dirty="0"/>
              <a:t>	</a:t>
            </a:r>
            <a:r>
              <a:rPr lang="sr-Latn-RS" sz="3200" dirty="0"/>
              <a:t>R</a:t>
            </a:r>
            <a:r>
              <a:rPr lang="sr-Latn-RS" sz="3200" dirty="0" smtClean="0"/>
              <a:t>aspodela</a:t>
            </a:r>
            <a:r>
              <a:rPr lang="en-US" sz="3200" dirty="0" smtClean="0"/>
              <a:t> </a:t>
            </a:r>
            <a:r>
              <a:rPr lang="en-US" sz="3200" dirty="0" err="1"/>
              <a:t>troškova</a:t>
            </a:r>
            <a:r>
              <a:rPr lang="en-US" sz="3200" dirty="0"/>
              <a:t> </a:t>
            </a:r>
            <a:r>
              <a:rPr lang="en-US" sz="3200" dirty="0" err="1"/>
              <a:t>n</a:t>
            </a:r>
            <a:r>
              <a:rPr lang="en-US" sz="3200" dirty="0" err="1" smtClean="0"/>
              <a:t>a</a:t>
            </a:r>
            <a:r>
              <a:rPr lang="en-US" sz="3200" dirty="0" smtClean="0"/>
              <a:t> </a:t>
            </a:r>
            <a:r>
              <a:rPr lang="en-US" sz="3200" dirty="0" err="1"/>
              <a:t>stacionarni</a:t>
            </a:r>
            <a:r>
              <a:rPr lang="en-US" sz="3200" dirty="0"/>
              <a:t> </a:t>
            </a:r>
            <a:r>
              <a:rPr lang="en-US" sz="3200" dirty="0" err="1"/>
              <a:t>prijem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liječenje</a:t>
            </a:r>
            <a:r>
              <a:rPr lang="en-US" sz="3200" dirty="0"/>
              <a:t> COVID-19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zdravstvenih</a:t>
            </a:r>
            <a:r>
              <a:rPr lang="en-US" sz="3200" dirty="0"/>
              <a:t> </a:t>
            </a:r>
            <a:r>
              <a:rPr lang="en-US" sz="3200" dirty="0" err="1"/>
              <a:t>komplikacija</a:t>
            </a:r>
            <a:r>
              <a:rPr lang="en-US" sz="3200" dirty="0"/>
              <a:t> </a:t>
            </a:r>
            <a:r>
              <a:rPr lang="en-US" sz="3200" dirty="0" err="1"/>
              <a:t>povezanih</a:t>
            </a:r>
            <a:r>
              <a:rPr lang="en-US" sz="3200" dirty="0"/>
              <a:t> </a:t>
            </a:r>
            <a:r>
              <a:rPr lang="en-US" sz="3200" dirty="0" err="1"/>
              <a:t>sa</a:t>
            </a:r>
            <a:r>
              <a:rPr lang="en-US" sz="3200" dirty="0"/>
              <a:t> COVID-19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200" dirty="0"/>
              <a:t>-	</a:t>
            </a:r>
            <a:r>
              <a:rPr lang="sr-Latn-RS" sz="3200" dirty="0" smtClean="0"/>
              <a:t>Bez učešća u trškovima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/>
              <a:t>testiranje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 smtClean="0"/>
              <a:t>lečenje</a:t>
            </a:r>
            <a:r>
              <a:rPr lang="en-US" sz="3200" dirty="0" smtClean="0"/>
              <a:t> </a:t>
            </a:r>
            <a:r>
              <a:rPr lang="en-US" sz="3200" dirty="0"/>
              <a:t>u </a:t>
            </a:r>
            <a:r>
              <a:rPr lang="en-US" sz="3200" dirty="0" err="1" smtClean="0"/>
              <a:t>mrež</a:t>
            </a:r>
            <a:r>
              <a:rPr lang="sr-Latn-RS" sz="3200" dirty="0" smtClean="0"/>
              <a:t>i</a:t>
            </a:r>
            <a:r>
              <a:rPr lang="en-US" sz="3200" dirty="0" smtClean="0"/>
              <a:t>;</a:t>
            </a:r>
            <a:endParaRPr lang="en-US" sz="3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200" dirty="0"/>
              <a:t>-	</a:t>
            </a:r>
            <a:r>
              <a:rPr lang="sr-Latn-RS" sz="3200" dirty="0" smtClean="0"/>
              <a:t>Dozvoljeno </a:t>
            </a:r>
            <a:r>
              <a:rPr lang="en-US" sz="3200" dirty="0" smtClean="0"/>
              <a:t>van </a:t>
            </a:r>
            <a:r>
              <a:rPr lang="en-US" sz="3200" dirty="0" err="1"/>
              <a:t>mreže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početni</a:t>
            </a:r>
            <a:r>
              <a:rPr lang="en-US" sz="3200" dirty="0"/>
              <a:t> test </a:t>
            </a:r>
            <a:r>
              <a:rPr lang="en-US" sz="3200" dirty="0" err="1"/>
              <a:t>ili</a:t>
            </a:r>
            <a:r>
              <a:rPr lang="en-US" sz="3200" dirty="0"/>
              <a:t> </a:t>
            </a:r>
            <a:r>
              <a:rPr lang="en-US" sz="3200" dirty="0" err="1"/>
              <a:t>tretman</a:t>
            </a:r>
            <a:r>
              <a:rPr lang="en-US" sz="3200" dirty="0"/>
              <a:t> COVID-19, </a:t>
            </a:r>
            <a:r>
              <a:rPr lang="en-US" sz="3200" dirty="0" err="1"/>
              <a:t>kada</a:t>
            </a:r>
            <a:r>
              <a:rPr lang="en-US" sz="3200" dirty="0"/>
              <a:t> </a:t>
            </a:r>
            <a:r>
              <a:rPr lang="en-US" sz="3200" dirty="0" err="1"/>
              <a:t>nijedan</a:t>
            </a:r>
            <a:r>
              <a:rPr lang="en-US" sz="3200" dirty="0"/>
              <a:t> </a:t>
            </a:r>
            <a:r>
              <a:rPr lang="en-US" sz="3200" dirty="0" err="1"/>
              <a:t>dobavljač</a:t>
            </a:r>
            <a:r>
              <a:rPr lang="en-US" sz="3200" dirty="0"/>
              <a:t> u </a:t>
            </a:r>
            <a:r>
              <a:rPr lang="en-US" sz="3200" dirty="0" err="1"/>
              <a:t>mreži</a:t>
            </a:r>
            <a:r>
              <a:rPr lang="en-US" sz="3200" dirty="0"/>
              <a:t> </a:t>
            </a:r>
            <a:r>
              <a:rPr lang="en-US" sz="3200" dirty="0" err="1"/>
              <a:t>nije</a:t>
            </a:r>
            <a:r>
              <a:rPr lang="en-US" sz="3200" dirty="0"/>
              <a:t> </a:t>
            </a:r>
            <a:r>
              <a:rPr lang="en-US" sz="3200" dirty="0" err="1"/>
              <a:t>dostupan</a:t>
            </a:r>
            <a:r>
              <a:rPr lang="en-US" sz="3200" dirty="0"/>
              <a:t>;</a:t>
            </a:r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200" dirty="0"/>
              <a:t>-	</a:t>
            </a:r>
            <a:r>
              <a:rPr lang="sr-Latn-RS" sz="3200" dirty="0" smtClean="0"/>
              <a:t>Bez </a:t>
            </a:r>
            <a:r>
              <a:rPr lang="en-US" sz="3200" dirty="0" err="1" smtClean="0"/>
              <a:t>troškova</a:t>
            </a:r>
            <a:r>
              <a:rPr lang="en-US" sz="3200" dirty="0" smtClean="0"/>
              <a:t> </a:t>
            </a:r>
            <a:r>
              <a:rPr lang="en-US" sz="3200" dirty="0" err="1"/>
              <a:t>za</a:t>
            </a:r>
            <a:r>
              <a:rPr lang="en-US" sz="3200" dirty="0"/>
              <a:t> </a:t>
            </a:r>
            <a:r>
              <a:rPr lang="en-US" sz="3200" dirty="0" err="1"/>
              <a:t>usluge</a:t>
            </a:r>
            <a:r>
              <a:rPr lang="en-US" sz="3200" dirty="0"/>
              <a:t> telemedicine, </a:t>
            </a:r>
            <a:r>
              <a:rPr lang="en-US" sz="3200" dirty="0" err="1"/>
              <a:t>uključujući</a:t>
            </a:r>
            <a:r>
              <a:rPr lang="en-US" sz="3200" dirty="0"/>
              <a:t> </a:t>
            </a:r>
            <a:r>
              <a:rPr lang="en-US" sz="3200" dirty="0" err="1"/>
              <a:t>virtuelne</a:t>
            </a:r>
            <a:r>
              <a:rPr lang="en-US" sz="3200" dirty="0"/>
              <a:t> </a:t>
            </a:r>
            <a:r>
              <a:rPr lang="en-US" sz="3200" dirty="0" err="1" smtClean="0"/>
              <a:t>posete</a:t>
            </a:r>
            <a:r>
              <a:rPr lang="sr-Latn-RS" sz="3200" dirty="0" smtClean="0"/>
              <a:t>,</a:t>
            </a:r>
            <a:r>
              <a:rPr lang="en-US" sz="3200" dirty="0" smtClean="0"/>
              <a:t> </a:t>
            </a:r>
            <a:r>
              <a:rPr lang="en-US" sz="3200" dirty="0" err="1" smtClean="0"/>
              <a:t>usluga</a:t>
            </a:r>
            <a:r>
              <a:rPr lang="en-US" sz="3200" dirty="0" smtClean="0"/>
              <a:t> </a:t>
            </a:r>
            <a:r>
              <a:rPr lang="en-US" sz="3200" dirty="0" err="1"/>
              <a:t>primarne</a:t>
            </a:r>
            <a:r>
              <a:rPr lang="en-US" sz="3200" dirty="0"/>
              <a:t> </a:t>
            </a:r>
            <a:r>
              <a:rPr lang="en-US" sz="3200" dirty="0" err="1"/>
              <a:t>zdravstvene</a:t>
            </a:r>
            <a:r>
              <a:rPr lang="en-US" sz="3200" dirty="0"/>
              <a:t> </a:t>
            </a:r>
            <a:r>
              <a:rPr lang="en-US" sz="3200" dirty="0" err="1"/>
              <a:t>zaštite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 smtClean="0"/>
              <a:t>specijalis</a:t>
            </a:r>
            <a:r>
              <a:rPr lang="sr-Latn-RS" sz="3200" dirty="0" smtClean="0"/>
              <a:t>ta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200" dirty="0"/>
              <a:t>-	</a:t>
            </a:r>
            <a:r>
              <a:rPr lang="sr-Latn-RS" sz="3200" dirty="0" smtClean="0"/>
              <a:t>P</a:t>
            </a:r>
            <a:r>
              <a:rPr lang="en-US" sz="3200" dirty="0" err="1" smtClean="0"/>
              <a:t>otpuno</a:t>
            </a:r>
            <a:r>
              <a:rPr lang="en-US" sz="3200" dirty="0" smtClean="0"/>
              <a:t> </a:t>
            </a:r>
            <a:r>
              <a:rPr lang="en-US" sz="3200" dirty="0" err="1" smtClean="0"/>
              <a:t>pokr</a:t>
            </a:r>
            <a:r>
              <a:rPr lang="sr-Latn-RS" sz="3200" dirty="0" smtClean="0"/>
              <a:t>iće</a:t>
            </a:r>
            <a:r>
              <a:rPr lang="en-US" sz="3200" dirty="0" smtClean="0"/>
              <a:t> </a:t>
            </a:r>
            <a:r>
              <a:rPr lang="en-US" sz="3200" dirty="0" err="1"/>
              <a:t>medicinski</a:t>
            </a:r>
            <a:r>
              <a:rPr lang="en-US" sz="3200" dirty="0"/>
              <a:t> </a:t>
            </a:r>
            <a:r>
              <a:rPr lang="en-US" sz="3200" dirty="0" err="1" smtClean="0"/>
              <a:t>neophodn</a:t>
            </a:r>
            <a:r>
              <a:rPr lang="sr-Latn-RS" sz="3200" dirty="0" smtClean="0"/>
              <a:t>ih</a:t>
            </a:r>
            <a:r>
              <a:rPr lang="en-US" sz="3200" dirty="0" smtClean="0"/>
              <a:t> </a:t>
            </a:r>
            <a:r>
              <a:rPr lang="en-US" sz="3200" dirty="0" err="1" smtClean="0"/>
              <a:t>dijagnostičk</a:t>
            </a:r>
            <a:r>
              <a:rPr lang="sr-Latn-RS" sz="3200" dirty="0" smtClean="0"/>
              <a:t>ih</a:t>
            </a:r>
            <a:r>
              <a:rPr lang="en-US" sz="3200" dirty="0" smtClean="0"/>
              <a:t> </a:t>
            </a:r>
            <a:r>
              <a:rPr lang="en-US" sz="3200" dirty="0" err="1" smtClean="0"/>
              <a:t>testov</a:t>
            </a:r>
            <a:r>
              <a:rPr lang="sr-Latn-RS" sz="3200" dirty="0" smtClean="0"/>
              <a:t>a</a:t>
            </a:r>
            <a:endParaRPr lang="en-US" sz="3200" dirty="0"/>
          </a:p>
          <a:p>
            <a:pPr mar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pPr>
            <a:r>
              <a:rPr lang="en-US" sz="3200" dirty="0"/>
              <a:t>- </a:t>
            </a:r>
            <a:r>
              <a:rPr lang="sr-Latn-RS" sz="3200" dirty="0" smtClean="0"/>
              <a:t>  P</a:t>
            </a:r>
            <a:r>
              <a:rPr lang="en-US" sz="3200" dirty="0" err="1" smtClean="0"/>
              <a:t>osebni</a:t>
            </a:r>
            <a:r>
              <a:rPr lang="en-US" sz="3200" dirty="0" smtClean="0"/>
              <a:t> </a:t>
            </a:r>
            <a:r>
              <a:rPr lang="en-US" sz="3200" dirty="0" err="1"/>
              <a:t>aranžmani</a:t>
            </a:r>
            <a:r>
              <a:rPr lang="en-US" sz="3200" dirty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/>
              <a:t>kompanijama</a:t>
            </a:r>
            <a:r>
              <a:rPr lang="en-US" sz="3200" dirty="0"/>
              <a:t> </a:t>
            </a:r>
            <a:r>
              <a:rPr lang="sr-Latn-RS" sz="3200" dirty="0" smtClean="0"/>
              <a:t>(</a:t>
            </a:r>
            <a:r>
              <a:rPr lang="en-US" sz="3200" dirty="0" err="1" smtClean="0"/>
              <a:t>osiguranje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/>
              <a:t>zaposlene</a:t>
            </a:r>
            <a:r>
              <a:rPr lang="en-US" sz="3200" dirty="0"/>
              <a:t> </a:t>
            </a:r>
            <a:r>
              <a:rPr lang="sr-Latn-RS" sz="3200" dirty="0" smtClean="0"/>
              <a:t>nakon pandemije)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316664" y="12315208"/>
            <a:ext cx="11002245" cy="471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Proizvodi</a:t>
            </a:r>
            <a:r>
              <a:rPr lang="en-US" sz="2800" dirty="0" smtClean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zdravstvenog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odgovor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tržišta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aktuelne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izazove</a:t>
            </a:r>
            <a:r>
              <a:rPr lang="sr-Latn-RS" sz="2800" dirty="0" smtClean="0">
                <a:solidFill>
                  <a:schemeClr val="bg1"/>
                </a:solidFill>
                <a:latin typeface="Crosig Sans"/>
              </a:rPr>
              <a:t>, Aranđelovac, 19.6.2021. godine.</a:t>
            </a:r>
            <a:r>
              <a:rPr lang="en-US" sz="2500" dirty="0" smtClean="0">
                <a:solidFill>
                  <a:schemeClr val="bg1"/>
                </a:solidFill>
                <a:latin typeface="Crosig Sans"/>
                <a:cs typeface="Crosig Sans Lt"/>
              </a:rPr>
              <a:t> </a:t>
            </a:r>
            <a:endParaRPr lang="en-US" sz="2500" dirty="0">
              <a:solidFill>
                <a:schemeClr val="bg1"/>
              </a:solidFill>
              <a:latin typeface="Crosig Sans"/>
              <a:cs typeface="Crosig Sans 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body" idx="13"/>
          </p:nvPr>
        </p:nvSpPr>
        <p:spPr>
          <a:xfrm>
            <a:off x="970484" y="925860"/>
            <a:ext cx="22021569" cy="747890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r-Latn-RS" sz="3600" dirty="0" err="1">
                <a:solidFill>
                  <a:srgbClr val="003165"/>
                </a:solidFill>
              </a:rPr>
              <a:t>N</a:t>
            </a:r>
            <a:r>
              <a:rPr lang="en-US" sz="3600" dirty="0" err="1" smtClean="0">
                <a:solidFill>
                  <a:srgbClr val="003165"/>
                </a:solidFill>
              </a:rPr>
              <a:t>aknada</a:t>
            </a:r>
            <a:r>
              <a:rPr lang="en-US" sz="3600" dirty="0" smtClean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troškova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usled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lečenja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bolesti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izazvane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infekcijom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virusa</a:t>
            </a:r>
            <a:r>
              <a:rPr lang="en-US" sz="3600" dirty="0">
                <a:solidFill>
                  <a:srgbClr val="003165"/>
                </a:solidFill>
              </a:rPr>
              <a:t> COVID 19 u </a:t>
            </a:r>
            <a:r>
              <a:rPr lang="en-US" sz="3600" dirty="0" err="1">
                <a:solidFill>
                  <a:srgbClr val="003165"/>
                </a:solidFill>
              </a:rPr>
              <a:t>vanbolničkom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lečenju</a:t>
            </a:r>
            <a:r>
              <a:rPr lang="en-US" sz="3600" dirty="0">
                <a:solidFill>
                  <a:srgbClr val="003165"/>
                </a:solidFill>
              </a:rPr>
              <a:t>, u </a:t>
            </a:r>
            <a:r>
              <a:rPr lang="en-US" sz="3600" dirty="0" err="1">
                <a:solidFill>
                  <a:srgbClr val="003165"/>
                </a:solidFill>
              </a:rPr>
              <a:t>skladu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 smtClean="0">
                <a:solidFill>
                  <a:srgbClr val="003165"/>
                </a:solidFill>
              </a:rPr>
              <a:t>sa</a:t>
            </a:r>
            <a:r>
              <a:rPr lang="en-US" sz="3600" dirty="0" smtClean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uslovima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i</a:t>
            </a:r>
            <a:r>
              <a:rPr lang="en-US" sz="3600" dirty="0">
                <a:solidFill>
                  <a:srgbClr val="003165"/>
                </a:solidFill>
              </a:rPr>
              <a:t> do </a:t>
            </a:r>
            <a:r>
              <a:rPr lang="en-US" sz="3600" dirty="0" err="1">
                <a:solidFill>
                  <a:srgbClr val="003165"/>
                </a:solidFill>
              </a:rPr>
              <a:t>iznosa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ugovorene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sume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osiguranja</a:t>
            </a:r>
            <a:r>
              <a:rPr lang="en-US" sz="3600" dirty="0" smtClean="0">
                <a:solidFill>
                  <a:srgbClr val="003165"/>
                </a:solidFill>
              </a:rPr>
              <a:t>.</a:t>
            </a:r>
            <a:r>
              <a:rPr lang="en-US" sz="3600" dirty="0">
                <a:solidFill>
                  <a:srgbClr val="003165"/>
                </a:solidFill>
              </a:rPr>
              <a:t> 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rgbClr val="003165"/>
                </a:solidFill>
              </a:rPr>
              <a:t>Individualno</a:t>
            </a:r>
            <a:r>
              <a:rPr lang="en-US" sz="3600" dirty="0" smtClean="0">
                <a:solidFill>
                  <a:srgbClr val="003165"/>
                </a:solidFill>
              </a:rPr>
              <a:t> </a:t>
            </a:r>
            <a:r>
              <a:rPr lang="en-US" sz="3600" dirty="0" err="1" smtClean="0">
                <a:solidFill>
                  <a:srgbClr val="003165"/>
                </a:solidFill>
              </a:rPr>
              <a:t>osiguranje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r-Latn-RS" sz="3600" dirty="0" smtClean="0">
                <a:solidFill>
                  <a:srgbClr val="003165"/>
                </a:solidFill>
              </a:rPr>
              <a:t>Karenca</a:t>
            </a:r>
            <a:r>
              <a:rPr lang="en-US" sz="3600" dirty="0" smtClean="0">
                <a:solidFill>
                  <a:srgbClr val="003165"/>
                </a:solidFill>
              </a:rPr>
              <a:t> 30 </a:t>
            </a:r>
            <a:r>
              <a:rPr lang="en-US" sz="3600" dirty="0" err="1">
                <a:solidFill>
                  <a:srgbClr val="003165"/>
                </a:solidFill>
              </a:rPr>
              <a:t>dana</a:t>
            </a:r>
            <a:r>
              <a:rPr lang="en-US" sz="3600" dirty="0" smtClean="0">
                <a:solidFill>
                  <a:srgbClr val="003165"/>
                </a:solidFill>
              </a:rPr>
              <a:t>.</a:t>
            </a:r>
            <a:endParaRPr lang="sr-Latn-RS" sz="3600" dirty="0" smtClean="0">
              <a:solidFill>
                <a:srgbClr val="003165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3165"/>
                </a:solidFill>
              </a:rPr>
              <a:t>1)Test </a:t>
            </a:r>
            <a:r>
              <a:rPr lang="en-US" sz="3600" dirty="0" err="1">
                <a:solidFill>
                  <a:srgbClr val="003165"/>
                </a:solidFill>
              </a:rPr>
              <a:t>na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infekciju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Covid</a:t>
            </a:r>
            <a:r>
              <a:rPr lang="en-US" sz="3600" dirty="0">
                <a:solidFill>
                  <a:srgbClr val="003165"/>
                </a:solidFill>
              </a:rPr>
              <a:t> 19 u </a:t>
            </a:r>
            <a:r>
              <a:rPr lang="en-US" sz="3600" dirty="0" err="1">
                <a:solidFill>
                  <a:srgbClr val="003165"/>
                </a:solidFill>
              </a:rPr>
              <a:t>zemlji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po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>
                <a:solidFill>
                  <a:srgbClr val="003165"/>
                </a:solidFill>
              </a:rPr>
              <a:t>medicinskoj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err="1" smtClean="0">
                <a:solidFill>
                  <a:srgbClr val="003165"/>
                </a:solidFill>
              </a:rPr>
              <a:t>indikaciji</a:t>
            </a:r>
            <a:r>
              <a:rPr lang="sr-Latn-RS" sz="3600" dirty="0" smtClean="0">
                <a:solidFill>
                  <a:srgbClr val="003165"/>
                </a:solidFill>
              </a:rPr>
              <a:t> (</a:t>
            </a:r>
            <a:r>
              <a:rPr lang="en-US" sz="3600" dirty="0" err="1">
                <a:solidFill>
                  <a:srgbClr val="003165"/>
                </a:solidFill>
              </a:rPr>
              <a:t>Serološki</a:t>
            </a:r>
            <a:r>
              <a:rPr lang="en-US" sz="3600" dirty="0">
                <a:solidFill>
                  <a:srgbClr val="003165"/>
                </a:solidFill>
              </a:rPr>
              <a:t> </a:t>
            </a:r>
            <a:r>
              <a:rPr lang="en-US" sz="3600" dirty="0" smtClean="0">
                <a:solidFill>
                  <a:srgbClr val="003165"/>
                </a:solidFill>
              </a:rPr>
              <a:t>test</a:t>
            </a:r>
            <a:r>
              <a:rPr lang="sr-Latn-RS" sz="3600" dirty="0" smtClean="0">
                <a:solidFill>
                  <a:srgbClr val="003165"/>
                </a:solidFill>
              </a:rPr>
              <a:t>, PCR ne)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r-Latn-RS" sz="3600" dirty="0">
                <a:solidFill>
                  <a:srgbClr val="003165"/>
                </a:solidFill>
              </a:rPr>
              <a:t>2) Dijagnostika </a:t>
            </a:r>
            <a:r>
              <a:rPr lang="sr-Latn-RS" sz="3600" dirty="0" smtClean="0">
                <a:solidFill>
                  <a:srgbClr val="003165"/>
                </a:solidFill>
              </a:rPr>
              <a:t>i pregled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r-Latn-RS" sz="3600" dirty="0">
                <a:solidFill>
                  <a:srgbClr val="003165"/>
                </a:solidFill>
              </a:rPr>
              <a:t>3) Naknada za davanje </a:t>
            </a:r>
            <a:r>
              <a:rPr lang="sr-Latn-RS" sz="3600" dirty="0" smtClean="0">
                <a:solidFill>
                  <a:srgbClr val="003165"/>
                </a:solidFill>
              </a:rPr>
              <a:t>terapij</a:t>
            </a:r>
            <a:r>
              <a:rPr lang="en-US" sz="3600" dirty="0" smtClean="0">
                <a:solidFill>
                  <a:srgbClr val="003165"/>
                </a:solidFill>
              </a:rPr>
              <a:t>e</a:t>
            </a:r>
            <a:r>
              <a:rPr lang="sr-Latn-RS" sz="3600" dirty="0" smtClean="0">
                <a:solidFill>
                  <a:srgbClr val="003165"/>
                </a:solidFill>
              </a:rPr>
              <a:t> </a:t>
            </a:r>
            <a:r>
              <a:rPr lang="sr-Latn-RS" sz="3600" dirty="0">
                <a:solidFill>
                  <a:srgbClr val="003165"/>
                </a:solidFill>
              </a:rPr>
              <a:t>u vanbolničkom </a:t>
            </a:r>
            <a:r>
              <a:rPr lang="sr-Latn-RS" sz="3600" dirty="0" smtClean="0">
                <a:solidFill>
                  <a:srgbClr val="003165"/>
                </a:solidFill>
              </a:rPr>
              <a:t>lečenju (</a:t>
            </a:r>
            <a:r>
              <a:rPr lang="pl-PL" sz="3600" dirty="0" smtClean="0">
                <a:solidFill>
                  <a:srgbClr val="003165"/>
                </a:solidFill>
              </a:rPr>
              <a:t>protokol lečenja Ministarstva)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r-Latn-RS" sz="3600" dirty="0" smtClean="0">
              <a:solidFill>
                <a:srgbClr val="003165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solidFill>
                  <a:srgbClr val="003165"/>
                </a:solidFill>
              </a:rPr>
              <a:t>Troškovi</a:t>
            </a:r>
            <a:r>
              <a:rPr lang="en-US" sz="3600" dirty="0" smtClean="0">
                <a:solidFill>
                  <a:srgbClr val="003165"/>
                </a:solidFill>
              </a:rPr>
              <a:t> </a:t>
            </a:r>
            <a:r>
              <a:rPr lang="en-US" sz="3600" dirty="0" err="1" smtClean="0">
                <a:solidFill>
                  <a:srgbClr val="003165"/>
                </a:solidFill>
              </a:rPr>
              <a:t>lečenja</a:t>
            </a:r>
            <a:r>
              <a:rPr lang="sr-Latn-RS" sz="3600" dirty="0" smtClean="0">
                <a:solidFill>
                  <a:srgbClr val="003165"/>
                </a:solidFill>
              </a:rPr>
              <a:t> </a:t>
            </a:r>
            <a:r>
              <a:rPr lang="en-US" sz="3600" dirty="0">
                <a:solidFill>
                  <a:srgbClr val="003165"/>
                </a:solidFill>
              </a:rPr>
              <a:t>u </a:t>
            </a:r>
            <a:r>
              <a:rPr lang="en-US" sz="3600" dirty="0" err="1">
                <a:solidFill>
                  <a:srgbClr val="003165"/>
                </a:solidFill>
              </a:rPr>
              <a:t>trajanju</a:t>
            </a:r>
            <a:r>
              <a:rPr lang="en-US" sz="3600" dirty="0">
                <a:solidFill>
                  <a:srgbClr val="003165"/>
                </a:solidFill>
              </a:rPr>
              <a:t> do 3 </a:t>
            </a:r>
            <a:r>
              <a:rPr lang="en-US" sz="3600" dirty="0" err="1">
                <a:solidFill>
                  <a:srgbClr val="003165"/>
                </a:solidFill>
              </a:rPr>
              <a:t>meseca</a:t>
            </a:r>
            <a:endParaRPr lang="en-US" sz="3600" dirty="0">
              <a:solidFill>
                <a:srgbClr val="003165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231823" y="12475463"/>
            <a:ext cx="11002245" cy="471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Proizvodi</a:t>
            </a:r>
            <a:r>
              <a:rPr lang="en-US" sz="2800" dirty="0" smtClean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zdravstvenog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odgovor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tržišta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aktuelne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izazove</a:t>
            </a:r>
            <a:r>
              <a:rPr lang="sr-Latn-RS" sz="2800" dirty="0" smtClean="0">
                <a:solidFill>
                  <a:schemeClr val="bg1"/>
                </a:solidFill>
                <a:latin typeface="Crosig Sans"/>
              </a:rPr>
              <a:t>, Aranđelovac, 19.6.2021. godine.</a:t>
            </a:r>
            <a:r>
              <a:rPr lang="en-US" sz="2500" dirty="0" smtClean="0">
                <a:solidFill>
                  <a:schemeClr val="bg1"/>
                </a:solidFill>
                <a:latin typeface="Crosig Sans"/>
                <a:cs typeface="Crosig Sans Lt"/>
              </a:rPr>
              <a:t> </a:t>
            </a:r>
            <a:endParaRPr lang="en-US" sz="2500" dirty="0">
              <a:solidFill>
                <a:schemeClr val="bg1"/>
              </a:solidFill>
              <a:latin typeface="Crosig Sans"/>
              <a:cs typeface="Crosig Sans Lt"/>
            </a:endParaRPr>
          </a:p>
        </p:txBody>
      </p:sp>
    </p:spTree>
    <p:extLst>
      <p:ext uri="{BB962C8B-B14F-4D97-AF65-F5344CB8AC3E}">
        <p14:creationId xmlns:p14="http://schemas.microsoft.com/office/powerpoint/2010/main" val="2400576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31319" y="548720"/>
            <a:ext cx="22202749" cy="1210588"/>
          </a:xfrm>
        </p:spPr>
        <p:txBody>
          <a:bodyPr/>
          <a:lstStyle/>
          <a:p>
            <a:r>
              <a:rPr lang="sr-Latn-RS" sz="6000" dirty="0" smtClean="0"/>
              <a:t>Osiguranje sa covid pokrićem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1394" y="1941458"/>
            <a:ext cx="20723622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3600" dirty="0" smtClean="0"/>
              <a:t> </a:t>
            </a:r>
            <a:endParaRPr lang="sr-Latn-RS" sz="3600" dirty="0" smtClean="0"/>
          </a:p>
          <a:p>
            <a:pPr algn="just">
              <a:lnSpc>
                <a:spcPct val="150000"/>
              </a:lnSpc>
            </a:pPr>
            <a:r>
              <a:rPr lang="sr-Latn-RS" sz="3600" dirty="0" smtClean="0"/>
              <a:t>P</a:t>
            </a:r>
            <a:r>
              <a:rPr lang="en-GB" sz="3600" dirty="0" err="1" smtClean="0"/>
              <a:t>utničko</a:t>
            </a:r>
            <a:r>
              <a:rPr lang="en-GB" sz="3600" dirty="0" smtClean="0"/>
              <a:t> </a:t>
            </a:r>
            <a:r>
              <a:rPr lang="en-GB" sz="3600" dirty="0" err="1"/>
              <a:t>zdravstveno</a:t>
            </a:r>
            <a:r>
              <a:rPr lang="en-GB" sz="3600" dirty="0"/>
              <a:t> </a:t>
            </a:r>
            <a:r>
              <a:rPr lang="en-GB" sz="3600" dirty="0" err="1"/>
              <a:t>osiguranje</a:t>
            </a:r>
            <a:r>
              <a:rPr lang="en-GB" sz="3600" dirty="0"/>
              <a:t> </a:t>
            </a:r>
            <a:r>
              <a:rPr lang="en-GB" sz="3600" dirty="0" err="1" smtClean="0"/>
              <a:t>koje</a:t>
            </a:r>
            <a:r>
              <a:rPr lang="en-GB" sz="3600" dirty="0" smtClean="0"/>
              <a:t> </a:t>
            </a:r>
            <a:r>
              <a:rPr lang="en-GB" sz="3600" dirty="0" err="1" smtClean="0"/>
              <a:t>pokriva</a:t>
            </a:r>
            <a:r>
              <a:rPr lang="en-GB" sz="3600" dirty="0" smtClean="0"/>
              <a:t> </a:t>
            </a:r>
            <a:r>
              <a:rPr lang="en-GB" sz="3600" dirty="0" err="1"/>
              <a:t>lečenje</a:t>
            </a:r>
            <a:r>
              <a:rPr lang="en-GB" sz="3600" dirty="0"/>
              <a:t> </a:t>
            </a:r>
            <a:r>
              <a:rPr lang="en-GB" sz="3600" dirty="0" err="1"/>
              <a:t>bolesti</a:t>
            </a:r>
            <a:r>
              <a:rPr lang="en-GB" sz="3600" dirty="0"/>
              <a:t> </a:t>
            </a:r>
            <a:r>
              <a:rPr lang="en-GB" sz="3600" dirty="0" err="1"/>
              <a:t>izazvanih</a:t>
            </a:r>
            <a:r>
              <a:rPr lang="en-GB" sz="3600" dirty="0"/>
              <a:t> </a:t>
            </a:r>
            <a:r>
              <a:rPr lang="en-GB" sz="3600" dirty="0" err="1"/>
              <a:t>koronavirusom</a:t>
            </a:r>
            <a:r>
              <a:rPr lang="en-GB" sz="3600" dirty="0"/>
              <a:t>.</a:t>
            </a:r>
            <a:endParaRPr lang="en-US" sz="3600" dirty="0"/>
          </a:p>
          <a:p>
            <a:pPr algn="just">
              <a:lnSpc>
                <a:spcPct val="150000"/>
              </a:lnSpc>
            </a:pPr>
            <a:r>
              <a:rPr lang="en-GB" sz="3600" dirty="0" err="1"/>
              <a:t>Dodatni</a:t>
            </a:r>
            <a:r>
              <a:rPr lang="en-GB" sz="3600" dirty="0"/>
              <a:t> </a:t>
            </a:r>
            <a:r>
              <a:rPr lang="en-GB" sz="3600" dirty="0" err="1"/>
              <a:t>pokriće</a:t>
            </a:r>
            <a:r>
              <a:rPr lang="en-GB" sz="3600" dirty="0"/>
              <a:t> </a:t>
            </a:r>
            <a:r>
              <a:rPr lang="en-GB" sz="3600" dirty="0" err="1"/>
              <a:t>za</a:t>
            </a:r>
            <a:r>
              <a:rPr lang="en-GB" sz="3600" dirty="0"/>
              <a:t> COVID-19:</a:t>
            </a:r>
            <a:endParaRPr lang="en-US" sz="3600" dirty="0"/>
          </a:p>
          <a:p>
            <a:pPr algn="just">
              <a:lnSpc>
                <a:spcPct val="150000"/>
              </a:lnSpc>
            </a:pPr>
            <a:r>
              <a:rPr lang="en-GB" sz="3600" dirty="0"/>
              <a:t>- </a:t>
            </a:r>
            <a:r>
              <a:rPr lang="en-GB" sz="3600" dirty="0" err="1"/>
              <a:t>pokriveni</a:t>
            </a:r>
            <a:r>
              <a:rPr lang="en-GB" sz="3600" dirty="0"/>
              <a:t> </a:t>
            </a:r>
            <a:r>
              <a:rPr lang="en-GB" sz="3600" dirty="0" err="1"/>
              <a:t>medicinski</a:t>
            </a:r>
            <a:r>
              <a:rPr lang="en-GB" sz="3600" dirty="0"/>
              <a:t> </a:t>
            </a:r>
            <a:r>
              <a:rPr lang="en-GB" sz="3600" dirty="0" err="1"/>
              <a:t>troškovi</a:t>
            </a:r>
            <a:r>
              <a:rPr lang="en-GB" sz="3600" dirty="0"/>
              <a:t> u </a:t>
            </a:r>
            <a:r>
              <a:rPr lang="en-GB" sz="3600" dirty="0" err="1"/>
              <a:t>slučaju</a:t>
            </a:r>
            <a:r>
              <a:rPr lang="en-GB" sz="3600" dirty="0"/>
              <a:t> </a:t>
            </a:r>
            <a:r>
              <a:rPr lang="en-GB" sz="3600" dirty="0" err="1"/>
              <a:t>iznenadne</a:t>
            </a:r>
            <a:r>
              <a:rPr lang="en-GB" sz="3600" dirty="0"/>
              <a:t> </a:t>
            </a:r>
            <a:r>
              <a:rPr lang="en-GB" sz="3600" dirty="0" err="1"/>
              <a:t>infekcije</a:t>
            </a:r>
            <a:r>
              <a:rPr lang="en-GB" sz="3600" dirty="0"/>
              <a:t> </a:t>
            </a:r>
            <a:r>
              <a:rPr lang="en-GB" sz="3600" dirty="0" err="1"/>
              <a:t>virusom</a:t>
            </a:r>
            <a:r>
              <a:rPr lang="en-GB" sz="3600" dirty="0"/>
              <a:t> </a:t>
            </a:r>
            <a:r>
              <a:rPr lang="en-GB" sz="3600" dirty="0" err="1"/>
              <a:t>Covid</a:t>
            </a:r>
            <a:r>
              <a:rPr lang="en-GB" sz="3600" dirty="0"/>
              <a:t> 19;</a:t>
            </a:r>
            <a:endParaRPr lang="en-US" sz="3600" dirty="0"/>
          </a:p>
          <a:p>
            <a:pPr algn="just">
              <a:lnSpc>
                <a:spcPct val="150000"/>
              </a:lnSpc>
            </a:pPr>
            <a:r>
              <a:rPr lang="en-GB" sz="3600" dirty="0"/>
              <a:t>- </a:t>
            </a:r>
            <a:r>
              <a:rPr lang="en-GB" sz="3600" dirty="0" err="1"/>
              <a:t>pokriveni</a:t>
            </a:r>
            <a:r>
              <a:rPr lang="en-GB" sz="3600" dirty="0"/>
              <a:t> </a:t>
            </a:r>
            <a:r>
              <a:rPr lang="en-GB" sz="3600" dirty="0" err="1"/>
              <a:t>troškovi</a:t>
            </a:r>
            <a:r>
              <a:rPr lang="en-GB" sz="3600" dirty="0"/>
              <a:t> </a:t>
            </a:r>
            <a:r>
              <a:rPr lang="en-GB" sz="3600" dirty="0" err="1"/>
              <a:t>prevoza</a:t>
            </a:r>
            <a:r>
              <a:rPr lang="en-GB" sz="3600" dirty="0"/>
              <a:t> </a:t>
            </a:r>
            <a:r>
              <a:rPr lang="en-GB" sz="3600" dirty="0" err="1"/>
              <a:t>radi</a:t>
            </a:r>
            <a:r>
              <a:rPr lang="en-GB" sz="3600" dirty="0"/>
              <a:t> </a:t>
            </a:r>
            <a:r>
              <a:rPr lang="en-GB" sz="3600" dirty="0" err="1"/>
              <a:t>pružanja</a:t>
            </a:r>
            <a:r>
              <a:rPr lang="en-GB" sz="3600" dirty="0"/>
              <a:t> </a:t>
            </a:r>
            <a:r>
              <a:rPr lang="en-GB" sz="3600" dirty="0" err="1"/>
              <a:t>odgovarajuće</a:t>
            </a:r>
            <a:r>
              <a:rPr lang="en-GB" sz="3600" dirty="0"/>
              <a:t> </a:t>
            </a:r>
            <a:r>
              <a:rPr lang="en-GB" sz="3600" dirty="0" err="1"/>
              <a:t>pomoći</a:t>
            </a:r>
            <a:r>
              <a:rPr lang="en-GB" sz="3600" dirty="0"/>
              <a:t> </a:t>
            </a:r>
            <a:r>
              <a:rPr lang="en-GB" sz="3600" dirty="0" err="1"/>
              <a:t>i</a:t>
            </a:r>
            <a:r>
              <a:rPr lang="en-GB" sz="3600" dirty="0"/>
              <a:t> </a:t>
            </a:r>
            <a:r>
              <a:rPr lang="en-GB" sz="3600" dirty="0" err="1"/>
              <a:t>hitne</a:t>
            </a:r>
            <a:r>
              <a:rPr lang="en-GB" sz="3600" dirty="0"/>
              <a:t> </a:t>
            </a:r>
            <a:r>
              <a:rPr lang="en-GB" sz="3600" dirty="0" err="1"/>
              <a:t>medicinske</a:t>
            </a:r>
            <a:r>
              <a:rPr lang="en-GB" sz="3600" dirty="0"/>
              <a:t> </a:t>
            </a:r>
            <a:r>
              <a:rPr lang="en-GB" sz="3600" dirty="0" err="1"/>
              <a:t>službe</a:t>
            </a:r>
            <a:r>
              <a:rPr lang="en-GB" sz="3600" dirty="0"/>
              <a:t> </a:t>
            </a:r>
            <a:r>
              <a:rPr lang="en-GB" sz="3600" dirty="0" err="1"/>
              <a:t>evakuacije</a:t>
            </a:r>
            <a:r>
              <a:rPr lang="en-GB" sz="3600" dirty="0"/>
              <a:t>;</a:t>
            </a:r>
            <a:endParaRPr lang="en-US" sz="3600" dirty="0"/>
          </a:p>
          <a:p>
            <a:pPr algn="just">
              <a:lnSpc>
                <a:spcPct val="150000"/>
              </a:lnSpc>
            </a:pPr>
            <a:r>
              <a:rPr lang="en-GB" sz="3600" dirty="0"/>
              <a:t>- </a:t>
            </a:r>
            <a:r>
              <a:rPr lang="en-GB" sz="3600" dirty="0" err="1"/>
              <a:t>Pokriveni</a:t>
            </a:r>
            <a:r>
              <a:rPr lang="en-GB" sz="3600" dirty="0"/>
              <a:t> </a:t>
            </a:r>
            <a:r>
              <a:rPr lang="en-GB" sz="3600" dirty="0" err="1"/>
              <a:t>troškovi</a:t>
            </a:r>
            <a:r>
              <a:rPr lang="en-GB" sz="3600" dirty="0"/>
              <a:t> </a:t>
            </a:r>
            <a:r>
              <a:rPr lang="en-GB" sz="3600" dirty="0" err="1"/>
              <a:t>povratka</a:t>
            </a:r>
            <a:r>
              <a:rPr lang="en-GB" sz="3600" dirty="0"/>
              <a:t> u </a:t>
            </a:r>
            <a:r>
              <a:rPr lang="en-GB" sz="3600" dirty="0" err="1"/>
              <a:t>zemlju</a:t>
            </a:r>
            <a:r>
              <a:rPr lang="en-GB" sz="3600" dirty="0"/>
              <a:t> </a:t>
            </a:r>
            <a:r>
              <a:rPr lang="en-GB" sz="3600" dirty="0" err="1"/>
              <a:t>prebivališta</a:t>
            </a:r>
            <a:r>
              <a:rPr lang="en-GB" sz="3600" dirty="0"/>
              <a:t>, do </a:t>
            </a:r>
            <a:r>
              <a:rPr lang="en-GB" sz="3600" dirty="0" err="1"/>
              <a:t>ograničenja</a:t>
            </a:r>
            <a:r>
              <a:rPr lang="en-GB" sz="3600" dirty="0"/>
              <a:t> </a:t>
            </a:r>
            <a:r>
              <a:rPr lang="en-GB" sz="3600" dirty="0" err="1"/>
              <a:t>navedenog</a:t>
            </a:r>
            <a:r>
              <a:rPr lang="en-GB" sz="3600" dirty="0"/>
              <a:t> u </a:t>
            </a:r>
            <a:r>
              <a:rPr lang="en-GB" sz="3600" dirty="0" err="1"/>
              <a:t>polisi</a:t>
            </a:r>
            <a:r>
              <a:rPr lang="en-GB" sz="3600" dirty="0"/>
              <a:t>.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2231823" y="12475463"/>
            <a:ext cx="11002245" cy="471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Proizvodi</a:t>
            </a:r>
            <a:r>
              <a:rPr lang="en-US" sz="2800" dirty="0" smtClean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zdravstvenog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kao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odgovor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tržišta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osiguranja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na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rosig Sans"/>
              </a:rPr>
              <a:t>aktuelne</a:t>
            </a:r>
            <a:r>
              <a:rPr lang="en-US" sz="2800" dirty="0">
                <a:solidFill>
                  <a:schemeClr val="bg1"/>
                </a:solidFill>
                <a:latin typeface="Crosig San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rosig Sans"/>
              </a:rPr>
              <a:t>izazove</a:t>
            </a:r>
            <a:r>
              <a:rPr lang="sr-Latn-RS" sz="2800" dirty="0" smtClean="0">
                <a:solidFill>
                  <a:schemeClr val="bg1"/>
                </a:solidFill>
                <a:latin typeface="Crosig Sans"/>
              </a:rPr>
              <a:t>, Aranđelovac, 19.6.2021. godine.</a:t>
            </a:r>
            <a:r>
              <a:rPr lang="en-US" sz="2500" dirty="0" smtClean="0">
                <a:solidFill>
                  <a:schemeClr val="bg1"/>
                </a:solidFill>
                <a:latin typeface="Crosig Sans"/>
                <a:cs typeface="Crosig Sans Lt"/>
              </a:rPr>
              <a:t> </a:t>
            </a:r>
            <a:endParaRPr lang="en-US" sz="2500" dirty="0">
              <a:solidFill>
                <a:schemeClr val="bg1"/>
              </a:solidFill>
              <a:latin typeface="Crosig Sans"/>
              <a:cs typeface="Crosig Sans Lt"/>
            </a:endParaRPr>
          </a:p>
        </p:txBody>
      </p:sp>
    </p:spTree>
    <p:extLst>
      <p:ext uri="{BB962C8B-B14F-4D97-AF65-F5344CB8AC3E}">
        <p14:creationId xmlns:p14="http://schemas.microsoft.com/office/powerpoint/2010/main" val="3931647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Milenijum_template_prez</Template>
  <TotalTime>5840</TotalTime>
  <Words>980</Words>
  <Application>Microsoft Office PowerPoint</Application>
  <PresentationFormat>Custom</PresentationFormat>
  <Paragraphs>125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Crosig</vt:lpstr>
      <vt:lpstr>Crosig Sans</vt:lpstr>
      <vt:lpstr>Crosig Sans Lt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Đorić</dc:creator>
  <cp:lastModifiedBy>Marija Paunovic</cp:lastModifiedBy>
  <cp:revision>44</cp:revision>
  <dcterms:created xsi:type="dcterms:W3CDTF">2017-11-07T08:47:28Z</dcterms:created>
  <dcterms:modified xsi:type="dcterms:W3CDTF">2021-06-18T12:13:24Z</dcterms:modified>
</cp:coreProperties>
</file>