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60" r:id="rId6"/>
    <p:sldId id="261" r:id="rId7"/>
    <p:sldId id="262" r:id="rId8"/>
    <p:sldId id="264" r:id="rId9"/>
    <p:sldId id="265" r:id="rId10"/>
    <p:sldId id="27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868CE-869F-4000-A6EA-FBB21ABFF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AB6A5B-F27A-4B31-BC8F-F49E4A3C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AC20B7-2BF1-4001-AB0F-3A5DF76A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B5BD4C-81D7-4CC6-9A1F-1F8F61C6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32BEA8-3B56-4807-A67D-28176C84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EA9B8B-1C0F-40E6-95D1-64B30C61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CA5E3E-680E-4B28-9671-899C58B2B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9C03CA-3000-4837-AE01-1A213643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25FFF6-6C89-4DD6-B042-29FADFD8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2682A5-B853-43FA-8C89-A4D2F519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541281F-89C6-44DF-9C8C-F6820537A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20D6F6-9DC7-47FD-AA35-3CA3965E6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B325A7-2F07-4273-90D3-CDE19CCB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51A450-10AC-46E5-8B03-2AA47D5D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AB2BF8-131B-4AAD-921F-5C38BFEF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5AC1C9-FF00-40A2-A8FB-741D10C1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A91B79-726E-4F9C-B98C-0C127186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0BD441-4A35-480B-9BE2-3258CCCB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E15B0E-5147-4163-8A25-7BFFB659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808FB4-E8FA-42B1-84E5-76B59FD9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46F61-FF76-45AA-BEA8-3C0E3BBB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E2316A-6BA3-40D9-B772-D06BBC959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367131-EE2E-4E7F-BA40-68D1F0B8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D16204-A7FA-4DAA-AA4F-936B8BEB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9ED4FF-CC8B-4778-B4B6-E8300ABA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6153B-6EDD-4C9F-AEED-899AB3EA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B376B9-7AD3-46DF-8945-E97BDF0F3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8CFFEF-6801-43C0-80BC-5C78EA5E1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C3B4FC-69CD-481B-9964-DC7934BA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ECEF5E-26F6-40E5-A14D-296EAF5C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D8E4E5-D632-4D3C-B090-B9691AFE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533495-3CFD-4689-B3FE-AB2BF3B8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E0951E-9516-4C86-81C5-C24FB12FE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8154A7-AD64-4868-8484-2FB92625A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FDEF032-BA26-4F92-8C4E-5BEC7DBE4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AAD5A8-3CC6-4566-9968-A26D460F4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EB263D-2F8C-414C-A8E9-F47F1453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775929-AD69-4C95-BC11-10A04F322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833526-1441-490E-B6B9-4534A8F3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9C72AD-0014-44E7-95AB-D650A4AC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34489B-B955-40E3-9C6B-14A59BD8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7D1874-7B53-4F9C-B3E4-1EE5332D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5D354F-75BB-49A8-8160-CDD5A337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F48945-BE5D-425E-A3CC-6FC8D413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CF10023-5F92-420F-9869-EB50D715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400C51-6B88-4CD2-86FD-22D4FD32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FD911-AB22-4ED6-BD77-08BC8F60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093E98-3B25-4536-825F-652828E1B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8A1E56-275D-47CE-B102-4B15E67F0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90707F-AD87-4AE3-8C06-2AE42238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079160-C513-4B58-9D80-941EC3CE5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E7439F-A128-4EB0-9480-FEB8BCBE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07273-51B0-48AB-A2E5-82A8E5E4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654806C-B60A-4B40-9C71-54BF3AFBF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3D2D79-5E70-4239-8595-8FFA53074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AA4C9C-89A5-4101-95B6-56487289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107EA3-0E6D-4969-80AE-BDF9F022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52BC8E-EDCB-4D2B-8CB6-4786CAD5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B8611D0-FC34-47D2-9578-2B6110E1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3F211C-5314-4188-8714-9D78D5B1C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43C363-CF0D-4975-BC77-83A2B016C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817D-0918-4730-BC6F-E24A2D181D8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B4A602-6184-458D-AA48-24EAAD27C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5B7FF5-084B-468A-A0FD-0AFD214E4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AD09-EAA4-43E9-BE6F-ACE8639C2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24A4E-C734-4CCB-B06B-43CA85189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sr-Latn-CS" sz="4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Digitalno osiguranje u nastajanju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0FE7E1-11A1-47BE-8D21-0C62B91409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/>
              <a:t>Branko Urošević i Drago Inđić</a:t>
            </a:r>
          </a:p>
          <a:p>
            <a:r>
              <a:rPr lang="sr-Latn-RS"/>
              <a:t>Master in Computational Finance (MCF)</a:t>
            </a:r>
          </a:p>
          <a:p>
            <a:r>
              <a:rPr lang="sr-Latn-RS"/>
              <a:t>Računarski fakultet, Beograd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372892-0EFB-4614-9279-148B9900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Kako </a:t>
            </a:r>
            <a:r>
              <a:rPr lang="sr-Latn-RS" i="1"/>
              <a:t>Lemonade</a:t>
            </a:r>
            <a:r>
              <a:rPr lang="sr-Latn-RS"/>
              <a:t> stvara vrednost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AD807B-95C0-466E-894C-79CEFF4B4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Ukoliko osiguranik odluči da vara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time čini štetu organizaciji koju želi da podrži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sr-Latn-RS">
                <a:latin typeface="Times New Roman" panose="02020603050405020304" pitchFamily="18" charset="0"/>
                <a:ea typeface="Calibri" panose="020F0502020204030204" pitchFamily="34" charset="0"/>
              </a:rPr>
              <a:t>smanjuje podsticaj za varanje što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vremenom dovodi do kooperativne ravnoteže.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nsparentnost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kompanija ima 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open-source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platformu za polise osiguranja koja je dostupna svima – svi mogu da vide kako se formira tarifa. Kod se nalazi u repozitorijumu open source kodova. </a:t>
            </a:r>
          </a:p>
          <a:p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Ovo je revolucionarna </a:t>
            </a:r>
            <a:r>
              <a:rPr lang="sr-Latn-RS">
                <a:latin typeface="Times New Roman" panose="02020603050405020304" pitchFamily="18" charset="0"/>
                <a:ea typeface="Calibri" panose="020F0502020204030204" pitchFamily="34" charset="0"/>
              </a:rPr>
              <a:t>novina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 odnosu na standardnu praksu u industriji osiguranja. </a:t>
            </a:r>
          </a:p>
          <a:p>
            <a:r>
              <a:rPr lang="sr-Latn-RS">
                <a:latin typeface="Times New Roman" panose="02020603050405020304" pitchFamily="18" charset="0"/>
                <a:ea typeface="Calibri" panose="020F0502020204030204" pitchFamily="34" charset="0"/>
              </a:rPr>
              <a:t>Sledeći </a:t>
            </a:r>
            <a:r>
              <a:rPr lang="sr-Latn-RS" smtClean="0">
                <a:latin typeface="Times New Roman" panose="02020603050405020304" pitchFamily="18" charset="0"/>
                <a:ea typeface="Calibri" panose="020F0502020204030204" pitchFamily="34" charset="0"/>
              </a:rPr>
              <a:t>korak </a:t>
            </a:r>
            <a:r>
              <a:rPr lang="sr-Latn-RS">
                <a:latin typeface="Times New Roman" panose="02020603050405020304" pitchFamily="18" charset="0"/>
                <a:ea typeface="Calibri" panose="020F0502020204030204" pitchFamily="34" charset="0"/>
              </a:rPr>
              <a:t>u evoluciji  </a:t>
            </a:r>
            <a:r>
              <a:rPr lang="en-GB" sz="28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insurtech</a:t>
            </a:r>
            <a:r>
              <a:rPr lang="sr-Latn-R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-a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jeste Nexus, baziran na blockchain tehnologiji</a:t>
            </a:r>
            <a:r>
              <a:rPr lang="en-GB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3BF0AE-B37A-4F3C-815D-70EA58D2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186"/>
            <a:ext cx="10515600" cy="1131395"/>
          </a:xfrm>
        </p:spPr>
        <p:txBody>
          <a:bodyPr>
            <a:normAutofit/>
          </a:bodyPr>
          <a:lstStyle/>
          <a:p>
            <a:r>
              <a:rPr lang="en-US" sz="4000" i="1">
                <a:effectLst/>
                <a:ea typeface="Calibri" panose="020F0502020204030204" pitchFamily="34" charset="0"/>
              </a:rPr>
              <a:t>N</a:t>
            </a:r>
            <a:r>
              <a:rPr lang="sr-Latn-RS" sz="4000" i="1">
                <a:effectLst/>
                <a:ea typeface="Calibri" panose="020F0502020204030204" pitchFamily="34" charset="0"/>
              </a:rPr>
              <a:t>exus Mutual </a:t>
            </a:r>
            <a:r>
              <a:rPr lang="sr-Latn-RS" sz="4000">
                <a:effectLst/>
                <a:ea typeface="Calibri" panose="020F0502020204030204" pitchFamily="34" charset="0"/>
              </a:rPr>
              <a:t>(2018)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C9AC7B-0916-479C-81AC-25E631B46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509020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Registrovan kao neprofitna organizacija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Upravljanje na osnovu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Ethereum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blockchain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centralizovane autonomne organizacije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(DAO)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U celini u vlasništvu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članova društva.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Društvo procenjuje svaki zahtev za osiguranje i obezbeđuje sredstva da se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pokriju potencijalne štete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oristi token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NXM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 kreiranje podsticaja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umesto kapitalne strukture osiguravača)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Vlasnici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NXM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tokena odlučuju koji pametni ugovor žele da podrže, a za uzvrat dobijaju deo uplate vezane za pokriće troškova osiguranja. </a:t>
            </a: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Svako može postati član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Nexus </a:t>
            </a:r>
            <a:r>
              <a:rPr lang="sr-Latn-RS" sz="2400" i="1">
                <a:latin typeface="Times New Roman" panose="02020603050405020304" pitchFamily="18" charset="0"/>
                <a:ea typeface="Calibri" panose="020F0502020204030204" pitchFamily="34" charset="0"/>
              </a:rPr>
              <a:t>Mutual-a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Članovi mogu da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kupe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NXM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putem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Ethereum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(ETH)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ili preko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DAI (a USD stable coin). NXM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koristi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 kupovinu osiguranja i za učešće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u glasanju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prilikom donošenja odluka vezanih za upravljanje društvom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NXM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tokeni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 mogu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isključivo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kupiti na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Nexus Mutual platform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njima se ne trguje na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kripto berzama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isključivo razmenjivati među članovima društva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Postoji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open source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kod koji je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podrobno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objašnjen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API,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kao i procesi vezani za izbor pojedinih pametnih ugovora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5AC7F-9B47-43BB-81AD-05CBAEEA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>
                <a:effectLst/>
                <a:ea typeface="Calibri" panose="020F0502020204030204" pitchFamily="34" charset="0"/>
              </a:rPr>
              <a:t>N</a:t>
            </a:r>
            <a:r>
              <a:rPr lang="sr-Latn-RS" sz="4400" i="1">
                <a:effectLst/>
                <a:ea typeface="Calibri" panose="020F0502020204030204" pitchFamily="34" charset="0"/>
              </a:rPr>
              <a:t>exus Mutual</a:t>
            </a:r>
            <a:endParaRPr lang="en-US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ABFAF8-7296-4D50-8AB2-EE8C843B0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5087155"/>
          </a:xfrm>
        </p:spPr>
        <p:txBody>
          <a:bodyPr>
            <a:normAutofit/>
          </a:bodyPr>
          <a:lstStyle/>
          <a:p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Cena </a:t>
            </a:r>
            <a:r>
              <a:rPr lang="en-GB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NXM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tokena</a:t>
            </a:r>
            <a:r>
              <a:rPr lang="en-GB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 algoritamski poveća kada je društvo dobro kapitalizovano (u odnosu na obaveze) a opada ukoliko je potrebno još sredstava. Obrada zahteva za odštetu je transparentna.</a:t>
            </a:r>
          </a:p>
          <a:p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Osiguranje može biti na rok od jednog dana do više godina.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Osiguranici koji traže odštetu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članovi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NXM blockchain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-a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dobijaju odštetu na osnovu protokola za obradu zahteva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koji se aktivira kada se dobije dokaz o šteti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Odštete se diskutuju i o njima se glasa na društvenom Sudu za razlike u mišljenju na platformi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0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Društvom upravljaju njegovi članovi i Savetodavni odbor preko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DAO. 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članova odbora čine osnivači firme i eksperti iz industrije vezane za pametne ugovore i osiguranje, kao i eksperti za pravna i regulatorna pitanja. </a:t>
            </a:r>
            <a:endParaRPr lang="en-GB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en-GB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Svaki član Društva može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postati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član Savetodavnog odbora tako što bude izglasan da zameni nekog drugog člana odbora.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vaki član može da predloži promene na 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blockchain prot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okolu tako što pošalje predlog kroz platformu za upravljanje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Savetodavni odbor verifikuje predloge, predlaže kako prema tome postupiti, i odlučuje koliku nagradu, u 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NXM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tokenima, da dodeli svakom članu koji učestvuje u glasanju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5276850" algn="l"/>
              </a:tabLst>
            </a:pP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DD1F6-BF1D-439D-9837-A207AE11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ea typeface="Calibri" panose="020F0502020204030204" pitchFamily="34" charset="0"/>
              </a:rPr>
              <a:t>N</a:t>
            </a:r>
            <a:r>
              <a:rPr lang="sr-Latn-RS" sz="4400">
                <a:effectLst/>
                <a:ea typeface="Calibri" panose="020F0502020204030204" pitchFamily="34" charset="0"/>
              </a:rPr>
              <a:t>exus Mutual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37F789-B025-42AF-9206-ECE99D70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01" y="1541540"/>
            <a:ext cx="10515600" cy="435133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Glasa se korišćenjem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NXM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tokena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Ponder nekog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glasa je 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proporcionalan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količini NXM tokena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uloženih 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glasanju, ali se raspodela beneficija pravi proporcionalno broju članova koji glasaju, čime se nivelišu razlike među članovima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Ovakav mehanizam vodi ka stvaranju aktivnog tržišta gde zainteresovani rade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usavršavanju koda u cilju povećanja blagostanja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društva</a:t>
            </a:r>
            <a:r>
              <a:rPr lang="en-GB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Očekuje se da vrednost polisa osiguranja koje izdaje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Nexus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dostigne 1 milijardu </a:t>
            </a:r>
            <a:r>
              <a:rPr lang="en-GB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USD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 2021.</a:t>
            </a:r>
            <a:r>
              <a:rPr lang="en-GB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preko 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protokola za pametne ugovore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 formiranja kapitala se nastavlja a vrednost NXM token je porasla sa početna 2 na 70 USD. </a:t>
            </a: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Sa pravnog stanovišta,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 obrade zahteva za odštetu je izbalansiran tako da je delimično vezan za ljudske odluke a delimično radi po automatizmu kroz realizaciju pametnih ugovora.</a:t>
            </a:r>
            <a:endParaRPr lang="en-U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FA98BF-0D8D-44B9-AE1C-2BF1D1A7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Pravne klauzule koje se mogu i ne mogu kodirati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0F91FD-6D65-4520-AE2C-E0EAB393E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Ideja i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nsurtech DAO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 da izvršavaju ugovore automatski, na osnovu blockchain tehnologije i koristeći mehanizam koncenzusa. Takvo izvršenje je finalno, ne podleže reviziji. To nije u ovom trenutku u potpunosti moguće u pravnom smislu.</a:t>
            </a:r>
            <a:endParaRPr lang="sr-Latn-RS" sz="20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Tipično postoje klauzule koje se mogu izvršiti algoritamski kao i one koje ne mogu da se zakodiraju. Trenutno nemoguće potpuno primeniti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Kod je zakon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sintagmu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koju nameću fundamentalisti u taboru računarskih naučnika u Legaltechu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Ugovori izvršivi na računaru (computational contracts) su aktivna oblasti kako u praksi tako i u akademiji. Neki od poznatih startupova iz te oblasti su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OpenLaw, Clause, Legalese.</a:t>
            </a:r>
          </a:p>
          <a:p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Zakoni su osnovni mehanizam za rešavanje konflikata kroz sudove.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Sudovi sprovode pravne norme.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Sada prolaze kroz proces digitalne transformacije.</a:t>
            </a:r>
            <a:endParaRPr lang="sr-Latn-RS" sz="20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 Kini postoje on-line sudovi kojima se pristupa preko aplikcija na mobilnom telefonu i koje kreiraju alternativne mehanizme za rešavanje nesuglasica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000">
                <a:effectLst/>
              </a:rPr>
              <a:t> 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E19BA-17A3-45D2-9BBB-D5F2C935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036"/>
          </a:xfrm>
        </p:spPr>
        <p:txBody>
          <a:bodyPr/>
          <a:lstStyle/>
          <a:p>
            <a:r>
              <a:rPr lang="sr-Latn-RS"/>
              <a:t>Perspektive daljeg razvoja insurtech-a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AD0164-595D-4551-B8CA-A387A5AA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2"/>
            <a:ext cx="10515600" cy="514904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Kreiranje Interneta stvari, automatizacija i robotizacija proizvodnje, umrežavanje,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kamere svude,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javne i privatne 5G mreže, sve to stvara materijalnu bazu za kompletno digitalan biznis model novog tipa osiguranja. </a:t>
            </a: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Decentralizovana struktura iz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“Internet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Svega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stvara osnovu za kreiranje digitalnih identiteta i digitalnih ugovora novog pokolenja.</a:t>
            </a: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Kod takvih ugovora direktni ljudski input će biti sveden na minimalnu meru jer su ljudske intervencije tipično reaktivne a ne preventivne.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apreduje se i u tehnologiji koja obezbeđuje decentralizaciju uz istovremenu privatnost podataka. </a:t>
            </a: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Sa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bezbednom digitalnom infrastukturom, poboljšanim performansama i povećanjem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i pojeftinjenjem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kompjuterske memorije</a:t>
            </a:r>
            <a:r>
              <a:rPr lang="en-GB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pametni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ugovori mogu vremenom znatno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povećati efikasnost i smanjiti troškove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osiguranja.</a:t>
            </a:r>
            <a:r>
              <a:rPr lang="en-GB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440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18762-B778-4AAB-B652-BC143B1B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Perspektive daljeg razvoja insurtecha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2FE1FA-8B37-4133-B67B-A2D814D74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Obrada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zahteva za odštetu u budućnosti kroz interakciju mašina sa mašinama.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Naime, kola bez vozača na pametnim putevima, pametne zgrade i rojevi dronova mogu se samo-organizovati u ad-hok, privremene digitalne organizacije za konkretnu namenu i period vremena, pokrivene putem digitalnog osiguranja. </a:t>
            </a: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en-U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Potencijal za prevaru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može se smanjiti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u meri u kojoj se razvijaju mehanizmi koji se ne mogu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provaliti, uz razvoj digitalne forenzike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kao i mnogo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precizniju karakterizaciju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rizika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vezanih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za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svakog konkretnog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pojedinca. 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U našem regionu, uspeh mobilnog bankarstva kombinovan sa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globalno 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konkurentnom, izvozno orijentisanom IT </a:t>
            </a:r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industrijom i kvalitetnim obrazovanjem u oblasti</a:t>
            </a:r>
            <a:endParaRPr lang="sr-Latn-RS" sz="20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osiguranja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aktuarstva</a:t>
            </a:r>
          </a:p>
          <a:p>
            <a:pPr lvl="1"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tehničkim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računarskim naukama, </a:t>
            </a:r>
            <a:endParaRPr lang="sr-Latn-RS" sz="2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nedavno i u kompjuterskim finansijama, </a:t>
            </a:r>
            <a:endParaRPr lang="sr-Latn-RS" sz="20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kao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talentovano stanovništvo stvara pretpostavke za razvoj fintecha i insurtecha.</a:t>
            </a: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00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56165-CBE0-499A-A8E7-0689AA5E8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Šira slika – neka dostignuća fintech-a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B72C44-9AF0-4F1B-80FC-9FEE8F183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Insurtech 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ili digitalno osiguranje je, najšire shvaćeno, skup tehnologija namenjenih smanjenju troškova i povećanju efikasnosti poslovanja osiguravajućih društava kao i poboljšanju  potrošačkog iskustva osiguranika. </a:t>
            </a:r>
          </a:p>
          <a:p>
            <a:r>
              <a:rPr lang="sr-Latn-RS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nsurtech </a:t>
            </a:r>
            <a:r>
              <a:rPr lang="sr-Latn-R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igra u osiguranju ulogu sličnu onoj koju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CA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fintech 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igra u finansijskoj industriji,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CA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legaltech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sr-Latn-R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pravnim poslovima, itd</a:t>
            </a:r>
            <a:r>
              <a:rPr lang="en-C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28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Fintech </a:t>
            </a:r>
            <a:r>
              <a:rPr lang="sr-Latn-RS" sz="28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Tree, BIS (2020)</a:t>
            </a:r>
            <a:r>
              <a:rPr lang="en-CA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r-Latn-RS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09B7EAB-E303-4F66-B631-3197574B5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8497" y="177602"/>
            <a:ext cx="6933460" cy="650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3C130-6443-4BF7-B703-34B7DCEA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Regulatorne promene</a:t>
            </a:r>
            <a:r>
              <a:rPr lang="sr-Latn-RS"/>
              <a:t> stvaraju uslove za razvoj fintech-a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328EE1-D4AF-4857-B5A8-2B912C24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European Open Banking </a:t>
            </a:r>
            <a:r>
              <a:rPr lang="sr-Latn-RS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regulacija podstiče finansijske inovacije i konkurenciju u Evropi</a:t>
            </a: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sr-Latn-RS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stvara regulatorne pretpostavke za fintech </a:t>
            </a:r>
            <a:r>
              <a:rPr lang="sr-Latn-RS" sz="55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inovacije</a:t>
            </a: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55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sr-Latn-RS" sz="550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55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VB</a:t>
            </a: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Latn-RS" sz="55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fintech </a:t>
            </a:r>
            <a:r>
              <a:rPr lang="sr-Latn-RS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provideri koji koriste bankarski sektor za svoje proizvode i usluge regulisani od strane </a:t>
            </a: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Financial Services Authority (FSA)</a:t>
            </a:r>
            <a:r>
              <a:rPr lang="sr-Latn-RS" sz="55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ili ekvivalentnog evropskog regulatora – zaštita potrošača</a:t>
            </a:r>
            <a:r>
              <a:rPr lang="en-CA" sz="55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r-Latn-RS" sz="55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sr-Latn-RS" sz="550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550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sr-Latn-RS" sz="55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ezbedan način</a:t>
            </a:r>
            <a:r>
              <a:rPr lang="en-GB" sz="55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5500">
                <a:latin typeface="Times New Roman" panose="02020603050405020304" pitchFamily="18" charset="0"/>
                <a:ea typeface="Calibri" panose="020F0502020204030204" pitchFamily="34" charset="0"/>
              </a:rPr>
              <a:t>da potrošač odobri pristup ličnim finansijskim podacima određenim kompanijama, pod određenim uslovima i na određeno vreme. Ovogućava da se stvore usluge i proizvodi koji inače ne bi postojali.</a:t>
            </a:r>
            <a:endParaRPr lang="sr-Latn-RS" sz="55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5500">
                <a:latin typeface="Times New Roman" panose="02020603050405020304" pitchFamily="18" charset="0"/>
                <a:ea typeface="Calibri" panose="020F0502020204030204" pitchFamily="34" charset="0"/>
              </a:rPr>
              <a:t>Cilj - </a:t>
            </a:r>
            <a:r>
              <a:rPr lang="sr-Latn-RS" sz="55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personalizovane finansijske usluge koje odgovaraju profilu rizika svakog pojedinca, njegovim finansijskim ciljevima i potrebama</a:t>
            </a:r>
            <a:r>
              <a:rPr lang="en-GB" sz="55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sr-Latn-RS" sz="5500">
                <a:latin typeface="Times New Roman" panose="02020603050405020304" pitchFamily="18" charset="0"/>
                <a:ea typeface="Calibri" panose="020F0502020204030204" pitchFamily="34" charset="0"/>
              </a:rPr>
              <a:t>Nema analoga za to kod osiguranja. Nema još regulatornih uslova za otvorenu razmenu podataka o osiguranju ili lakog prelaska od jednog na drugi proizvod osiguranja. Ograničena konkurencija. </a:t>
            </a:r>
            <a:endParaRPr lang="en-US" sz="55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55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A5742-07D9-47B8-AB19-0D43E028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Ubrzanje procesa </a:t>
            </a:r>
            <a:r>
              <a:rPr lang="sr-Latn-RS" smtClean="0"/>
              <a:t>digitaliza</a:t>
            </a:r>
            <a:r>
              <a:rPr lang="en-US" smtClean="0"/>
              <a:t>ci</a:t>
            </a:r>
            <a:r>
              <a:rPr lang="sr-Latn-RS" smtClean="0"/>
              <a:t>je </a:t>
            </a:r>
            <a:r>
              <a:rPr lang="sr-Latn-RS"/>
              <a:t>u osiguranju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4FD018-F34F-4CC5-B80E-0B75134D7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OECD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oko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9%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svetskog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GDP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 direktne bruto premije osiguranja</a:t>
            </a:r>
            <a:r>
              <a:rPr lang="en-GB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Puno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neautomatizovanog rada i procedura. </a:t>
            </a:r>
          </a:p>
          <a:p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 rada baziran na premijama osiguranja, profitnim marginama i reinvestiranju sredstava osiguranika.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COVID-19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kriza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stvara priti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sak na osiguravajuće kuće da digitalizuju interakcije sa klijentima (front-end) zbog organičenja u kontaktima.</a:t>
            </a:r>
            <a:endParaRPr lang="en-GB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Kada se rad sa klijentima digitalizuje, onda je lakše digitalizovati i procese u pozadini što vodi ka bržoj digitalizaciji industrije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1E4D9-26FB-42A6-9832-239888CB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Ulazak specijalističkih tehnoloških kompanija na tržište osiguranja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0644E5-52A4-40B1-AB9E-2450A687E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pecijalist</a:t>
            </a:r>
            <a:r>
              <a:rPr lang="en-U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nude rešenja kompanijama za, na primer</a:t>
            </a:r>
          </a:p>
          <a:p>
            <a:pPr lvl="1"/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Određivanje fer tarifa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redikcij</a:t>
            </a:r>
            <a:r>
              <a:rPr lang="en-U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</a:t>
            </a:r>
            <a:r>
              <a:rPr lang="sr-Latn-RS" sz="2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gubitaka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sr-Latn-R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ALM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analizu</a:t>
            </a:r>
            <a:endParaRPr lang="sr-Latn-RS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AKUR8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omogućava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osiguravajućim kompanijama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</a:t>
            </a:r>
            <a:r>
              <a:rPr lang="en-U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poboljšaju proces</a:t>
            </a:r>
            <a:r>
              <a:rPr lang="en-U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određivanja premija</a:t>
            </a:r>
          </a:p>
          <a:p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Kompanija omogućava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klijentima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upotrebu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naprednih alata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za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mašinsko učenje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koji pomažu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aktuarima da poboljšaju i ubrzaju svoj rad. </a:t>
            </a:r>
          </a:p>
          <a:p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Izlazi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iz njihovih modela su transparentni a ne crna kutija kao u slučaju nekih 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alata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Kompanije zadržavaju kompletnu kontrolu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nad 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procesom formiranja tarifa.</a:t>
            </a:r>
            <a:r>
              <a:rPr lang="en-GB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r-Latn-RS" sz="24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993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7716B-6FBF-4CF2-9361-3C9A15DF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Digitalni kanali za prodaju osiguranja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1E71A4-6871-40F0-81A6-B504DAC9E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Osiguranje može biti opcija koja se nudi na superapu kao što je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WeChat.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ebsajt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 upoređenje cena i usluga osiguravajućih kompanija </a:t>
            </a:r>
            <a:r>
              <a:rPr lang="sr-Latn-R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en-GB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e-commerce 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aplikacija za usluge osiguranja </a:t>
            </a:r>
            <a:endParaRPr lang="sr-Latn-RS" sz="24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šta bi onda bili neki primeri insurtech-a u užem smislu te reči</a:t>
            </a: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 smtClean="0">
                <a:latin typeface="Times New Roman" panose="02020603050405020304" pitchFamily="18" charset="0"/>
                <a:ea typeface="Calibri" panose="020F0502020204030204" pitchFamily="34" charset="0"/>
              </a:rPr>
              <a:t>To bi bile inovacije koje suštinski menjaju prirodu osiguravajućih društava. Dole razmatramo neke primere.</a:t>
            </a: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B1076-BEF0-4E8A-A4B3-BF128E0A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i="1">
                <a:latin typeface="Times New Roman" panose="02020603050405020304" pitchFamily="18" charset="0"/>
                <a:ea typeface="Calibri" panose="020F0502020204030204" pitchFamily="34" charset="0"/>
              </a:rPr>
              <a:t>Lemonade</a:t>
            </a:r>
            <a:r>
              <a:rPr lang="sr-Latn-RS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(2015)</a:t>
            </a:r>
            <a:r>
              <a:rPr lang="sr-Latn-RS" sz="3200">
                <a:latin typeface="Times New Roman" panose="02020603050405020304" pitchFamily="18" charset="0"/>
                <a:ea typeface="Calibri" panose="020F0502020204030204" pitchFamily="34" charset="0"/>
              </a:rPr>
              <a:t> – insurtech 1. generacije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077487-6928-46D0-9B46-C0A0892EC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Primam</a:t>
            </a:r>
            <a:r>
              <a:rPr lang="sr-Latn-RS" sz="2000">
                <a:latin typeface="Times New Roman" panose="02020603050405020304" pitchFamily="18" charset="0"/>
                <a:ea typeface="Calibri" panose="020F0502020204030204" pitchFamily="34" charset="0"/>
              </a:rPr>
              <a:t>ljivo za mlade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AI chatbot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Maya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odgovara na pitanja osiguranika</a:t>
            </a:r>
            <a:r>
              <a:rPr lang="en-GB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API </a:t>
            </a:r>
            <a:r>
              <a:rPr lang="sr-Latn-RS" sz="2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omogućava integraciju osiguranja sa drugim aplikacijama, npr rentiranje kuća i stanova, kola, motora i sl</a:t>
            </a:r>
            <a:r>
              <a:rPr lang="en-GB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18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87B781-B7D8-4255-940A-9B1B5A3DC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658" y="2672179"/>
            <a:ext cx="6852807" cy="37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8B-C273-4D8D-B886-F40D9E59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Kako </a:t>
            </a:r>
            <a:r>
              <a:rPr lang="sr-Latn-RS" i="1"/>
              <a:t>Lemonade</a:t>
            </a:r>
            <a:r>
              <a:rPr lang="sr-Latn-RS"/>
              <a:t> stvara vrednost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1FE832-8C5F-48EA-B5D7-B40EEFD0C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Klasična osiguravajuća kuća ima podsticaj da ne isplati zahteve za odštetu ili da sa isplatama kasni jer tako povećava svoj profit. </a:t>
            </a: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sr-Latn-RS" sz="24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Z</a:t>
            </a: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najući to, osiguranici imaju podsticaj da obmanjuju kompaniju ili taje važne info, jer ne očekuju fer plej od strane kompanije. </a:t>
            </a: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Cilj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: usidriti dru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gačija očekivanja kod osiguranika kako bi se od nekooperativnog ušlo u kooperativnu ravnotežu u problemu dileme zatvorenika.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5276850" algn="l"/>
              </a:tabLst>
            </a:pP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r>
              <a:rPr lang="sr-Latn-R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Premije, koje se naplaćuju svakog meseca, kumuliraju se na računu</a:t>
            </a:r>
            <a:r>
              <a:rPr lang="sr-Latn-RS" sz="2400">
                <a:latin typeface="Times New Roman" panose="02020603050405020304" pitchFamily="18" charset="0"/>
                <a:ea typeface="Calibri" panose="020F0502020204030204" pitchFamily="34" charset="0"/>
              </a:rPr>
              <a:t> osiguranika i na kraju godine se neutrošen višak uplaćuje na račun neke organizacije koju taj osiguranik podržava</a:t>
            </a:r>
            <a:r>
              <a:rPr lang="en-GB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tabLst>
                <a:tab pos="5276850" algn="l"/>
              </a:tabLst>
            </a:pPr>
            <a:endParaRPr lang="en-GB" sz="24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1544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Digitalno osiguranje u nastajanju</vt:lpstr>
      <vt:lpstr>Šira slika – neka dostignuća fintech-a</vt:lpstr>
      <vt:lpstr>PowerPoint Presentation</vt:lpstr>
      <vt:lpstr>Regulatorne promene stvaraju uslove za razvoj fintech-a</vt:lpstr>
      <vt:lpstr>Ubrzanje procesa digitalizacije u osiguranju</vt:lpstr>
      <vt:lpstr>Ulazak specijalističkih tehnoloških kompanija na tržište osiguranja</vt:lpstr>
      <vt:lpstr>Digitalni kanali za prodaju osiguranja</vt:lpstr>
      <vt:lpstr>Lemonade (2015) – insurtech 1. generacije</vt:lpstr>
      <vt:lpstr>Kako Lemonade stvara vrednost</vt:lpstr>
      <vt:lpstr>Kako Lemonade stvara vrednost</vt:lpstr>
      <vt:lpstr>Nexus Mutual (2018)</vt:lpstr>
      <vt:lpstr>Nexus Mutual</vt:lpstr>
      <vt:lpstr>Nexus Mutual</vt:lpstr>
      <vt:lpstr>Pravne klauzule koje se mogu i ne mogu kodirati</vt:lpstr>
      <vt:lpstr>Perspektive daljeg razvoja insurtech-a</vt:lpstr>
      <vt:lpstr>Perspektive daljeg razvoja insurtecha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Digitalno osiguranje u nastajanju</dc:title>
  <dc:creator>Branko Urošević</dc:creator>
  <cp:lastModifiedBy>brankourosevic@outlook.com</cp:lastModifiedBy>
  <cp:revision>140</cp:revision>
  <dcterms:created xsi:type="dcterms:W3CDTF">2021-06-13T10:13:01Z</dcterms:created>
  <dcterms:modified xsi:type="dcterms:W3CDTF">2021-06-18T03:45:09Z</dcterms:modified>
</cp:coreProperties>
</file>