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3" r:id="rId7"/>
    <p:sldId id="262" r:id="rId8"/>
    <p:sldId id="286" r:id="rId9"/>
    <p:sldId id="287" r:id="rId10"/>
    <p:sldId id="288" r:id="rId11"/>
    <p:sldId id="289" r:id="rId12"/>
    <p:sldId id="265" r:id="rId13"/>
    <p:sldId id="260" r:id="rId14"/>
    <p:sldId id="269" r:id="rId15"/>
    <p:sldId id="268" r:id="rId16"/>
    <p:sldId id="266" r:id="rId17"/>
    <p:sldId id="291" r:id="rId18"/>
    <p:sldId id="272" r:id="rId19"/>
    <p:sldId id="309" r:id="rId20"/>
    <p:sldId id="311" r:id="rId21"/>
    <p:sldId id="293" r:id="rId22"/>
    <p:sldId id="276" r:id="rId23"/>
    <p:sldId id="318" r:id="rId24"/>
    <p:sldId id="295" r:id="rId25"/>
    <p:sldId id="299" r:id="rId26"/>
    <p:sldId id="304" r:id="rId27"/>
    <p:sldId id="305" r:id="rId28"/>
    <p:sldId id="306" r:id="rId29"/>
    <p:sldId id="307" r:id="rId30"/>
    <p:sldId id="294" r:id="rId31"/>
    <p:sldId id="292" r:id="rId32"/>
    <p:sldId id="274" r:id="rId33"/>
    <p:sldId id="273" r:id="rId34"/>
    <p:sldId id="280" r:id="rId35"/>
    <p:sldId id="283" r:id="rId36"/>
    <p:sldId id="298" r:id="rId37"/>
    <p:sldId id="296" r:id="rId38"/>
    <p:sldId id="297" r:id="rId39"/>
    <p:sldId id="312" r:id="rId40"/>
    <p:sldId id="313" r:id="rId41"/>
    <p:sldId id="314" r:id="rId42"/>
    <p:sldId id="315" r:id="rId43"/>
    <p:sldId id="316" r:id="rId44"/>
    <p:sldId id="277" r:id="rId4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362F-B62C-4952-BED6-4CF168CAF4EF}" type="datetimeFigureOut">
              <a:rPr lang="sr-Latn-RS" smtClean="0"/>
              <a:pPr/>
              <a:t>17.06.2021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C311-E150-46F9-8432-14878A42BECA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1543577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362F-B62C-4952-BED6-4CF168CAF4EF}" type="datetimeFigureOut">
              <a:rPr lang="sr-Latn-RS" smtClean="0"/>
              <a:pPr/>
              <a:t>17.06.2021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C311-E150-46F9-8432-14878A42BECA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3335786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362F-B62C-4952-BED6-4CF168CAF4EF}" type="datetimeFigureOut">
              <a:rPr lang="sr-Latn-RS" smtClean="0"/>
              <a:pPr/>
              <a:t>17.06.2021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C311-E150-46F9-8432-14878A42BECA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3963099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362F-B62C-4952-BED6-4CF168CAF4EF}" type="datetimeFigureOut">
              <a:rPr lang="sr-Latn-RS" smtClean="0"/>
              <a:pPr/>
              <a:t>17.06.2021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C311-E150-46F9-8432-14878A42BECA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330093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362F-B62C-4952-BED6-4CF168CAF4EF}" type="datetimeFigureOut">
              <a:rPr lang="sr-Latn-RS" smtClean="0"/>
              <a:pPr/>
              <a:t>17.06.2021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C311-E150-46F9-8432-14878A42BECA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1750152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362F-B62C-4952-BED6-4CF168CAF4EF}" type="datetimeFigureOut">
              <a:rPr lang="sr-Latn-RS" smtClean="0"/>
              <a:pPr/>
              <a:t>17.06.2021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C311-E150-46F9-8432-14878A42BECA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163821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362F-B62C-4952-BED6-4CF168CAF4EF}" type="datetimeFigureOut">
              <a:rPr lang="sr-Latn-RS" smtClean="0"/>
              <a:pPr/>
              <a:t>17.06.2021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C311-E150-46F9-8432-14878A42BECA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2937245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362F-B62C-4952-BED6-4CF168CAF4EF}" type="datetimeFigureOut">
              <a:rPr lang="sr-Latn-RS" smtClean="0"/>
              <a:pPr/>
              <a:t>17.06.2021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C311-E150-46F9-8432-14878A42BECA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2203593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362F-B62C-4952-BED6-4CF168CAF4EF}" type="datetimeFigureOut">
              <a:rPr lang="sr-Latn-RS" smtClean="0"/>
              <a:pPr/>
              <a:t>17.06.2021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C311-E150-46F9-8432-14878A42BECA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4065007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362F-B62C-4952-BED6-4CF168CAF4EF}" type="datetimeFigureOut">
              <a:rPr lang="sr-Latn-RS" smtClean="0"/>
              <a:pPr/>
              <a:t>17.06.2021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C311-E150-46F9-8432-14878A42BECA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147513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362F-B62C-4952-BED6-4CF168CAF4EF}" type="datetimeFigureOut">
              <a:rPr lang="sr-Latn-RS" smtClean="0"/>
              <a:pPr/>
              <a:t>17.06.2021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5C311-E150-46F9-8432-14878A42BECA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262698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A362F-B62C-4952-BED6-4CF168CAF4EF}" type="datetimeFigureOut">
              <a:rPr lang="sr-Latn-RS" smtClean="0"/>
              <a:pPr/>
              <a:t>17.06.2021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5C311-E150-46F9-8432-14878A42BECA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606536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iodive.com/news/gartner-tech-talent-biggest-hurdle-to-digital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md.org/uupload/IMD.WebSite/DBT/Digital%20Business%20Transformation%20Framework.pdf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loanreview.mit.edu/article/the-nine-elements-of-digital-transformation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1135" y="1814342"/>
            <a:ext cx="8122508" cy="2387600"/>
          </a:xfrm>
        </p:spPr>
        <p:txBody>
          <a:bodyPr>
            <a:normAutofit/>
          </a:bodyPr>
          <a:lstStyle/>
          <a:p>
            <a:r>
              <a:rPr lang="sr-Latn-RS" sz="4000" b="1" dirty="0">
                <a:solidFill>
                  <a:srgbClr val="C00000"/>
                </a:solidFill>
              </a:rPr>
              <a:t>Izazovi digitalne transformacije </a:t>
            </a:r>
            <a:r>
              <a:rPr lang="sr-Latn-RS" sz="4000" b="1" dirty="0" smtClean="0">
                <a:solidFill>
                  <a:srgbClr val="C00000"/>
                </a:solidFill>
              </a:rPr>
              <a:t/>
            </a:r>
            <a:br>
              <a:rPr lang="sr-Latn-RS" sz="4000" b="1" dirty="0" smtClean="0">
                <a:solidFill>
                  <a:srgbClr val="C00000"/>
                </a:solidFill>
              </a:rPr>
            </a:br>
            <a:r>
              <a:rPr lang="sr-Latn-RS" sz="4000" b="1" dirty="0" smtClean="0">
                <a:solidFill>
                  <a:srgbClr val="C00000"/>
                </a:solidFill>
              </a:rPr>
              <a:t>u </a:t>
            </a:r>
            <a:r>
              <a:rPr lang="sr-Latn-RS" sz="4000" b="1" dirty="0">
                <a:solidFill>
                  <a:srgbClr val="C00000"/>
                </a:solidFill>
              </a:rPr>
              <a:t>osiguranju</a:t>
            </a:r>
            <a:endParaRPr lang="sr-Latn-RS" sz="40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0432" y="4532915"/>
            <a:ext cx="9144000" cy="1655762"/>
          </a:xfrm>
        </p:spPr>
        <p:txBody>
          <a:bodyPr/>
          <a:lstStyle/>
          <a:p>
            <a:endParaRPr lang="sr-Latn-RS" dirty="0" smtClean="0"/>
          </a:p>
          <a:p>
            <a:r>
              <a:rPr lang="sr-Latn-RS" dirty="0" smtClean="0"/>
              <a:t>Jasna Soldić- Aleksić</a:t>
            </a:r>
          </a:p>
          <a:p>
            <a:r>
              <a:rPr lang="sr-Latn-RS" dirty="0" smtClean="0"/>
              <a:t>Biljana Chroneos Krasavac</a:t>
            </a:r>
            <a:endParaRPr lang="sr-Latn-RS" dirty="0"/>
          </a:p>
        </p:txBody>
      </p:sp>
      <p:sp>
        <p:nvSpPr>
          <p:cNvPr id="4" name="Rectangle 3"/>
          <p:cNvSpPr/>
          <p:nvPr/>
        </p:nvSpPr>
        <p:spPr>
          <a:xfrm>
            <a:off x="5832389" y="190324"/>
            <a:ext cx="6096000" cy="2002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07000"/>
              </a:lnSpc>
              <a:spcAft>
                <a:spcPts val="600"/>
              </a:spcAft>
            </a:pPr>
            <a:r>
              <a:rPr lang="sr-Latn-RS" sz="2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sr-Latn-RS" sz="20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Naša budućnost je trka između sve moćnije tehnologije i</a:t>
            </a:r>
            <a:endParaRPr lang="sr-Latn-RS" sz="20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600"/>
              </a:spcAft>
            </a:pPr>
            <a:r>
              <a:rPr lang="sr-Latn-RS" sz="20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mudrosti s kojom ćemo je koristiti. </a:t>
            </a:r>
            <a:endParaRPr lang="sr-Latn-RS" sz="20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600"/>
              </a:spcAft>
            </a:pPr>
            <a:r>
              <a:rPr lang="sr-Latn-RS" sz="20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Postarajmo se da mudrost pobedi</a:t>
            </a:r>
            <a:r>
              <a:rPr lang="sr-Latn-RS" sz="20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.“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sr-Latn-R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Stephen Hawking  (Stiven Hokin),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sr-Latn-R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Brief answers to the Big Questions, 2018    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sr-Latn-R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(Kratki odgovori na velika pitanja, 2019, str. 213)</a:t>
            </a:r>
            <a:endParaRPr lang="sr-Latn-R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101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02" y="107047"/>
            <a:ext cx="6109529" cy="83252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sr-Latn-RS" sz="2800" b="1" dirty="0">
                <a:solidFill>
                  <a:srgbClr val="C00000"/>
                </a:solidFill>
              </a:rPr>
              <a:t>Podaci </a:t>
            </a:r>
            <a:r>
              <a:rPr lang="sr-Latn-RS" sz="2800" b="1" dirty="0" smtClean="0">
                <a:solidFill>
                  <a:srgbClr val="C00000"/>
                </a:solidFill>
              </a:rPr>
              <a:t>– složen </a:t>
            </a:r>
            <a:r>
              <a:rPr lang="sr-Latn-RS" sz="2800" b="1" dirty="0">
                <a:solidFill>
                  <a:srgbClr val="C00000"/>
                </a:solidFill>
              </a:rPr>
              <a:t>ekosistem podataka</a:t>
            </a:r>
          </a:p>
        </p:txBody>
      </p:sp>
      <p:pic>
        <p:nvPicPr>
          <p:cNvPr id="8195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12940" y="24274"/>
            <a:ext cx="4085439" cy="2835036"/>
          </a:xfrm>
        </p:spPr>
      </p:pic>
      <p:pic>
        <p:nvPicPr>
          <p:cNvPr id="5" name="Picture 4" descr="Погледајте оригиналну слику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689" y="2863869"/>
            <a:ext cx="4258191" cy="3994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236" y="1093819"/>
            <a:ext cx="6749942" cy="46026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850687"/>
            <a:ext cx="70271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sr-Latn-RS" sz="1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Tamni podaci (Dark data)</a:t>
            </a:r>
            <a:r>
              <a:rPr lang="sr-Latn-R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 informacioni resurs koji organizacija prikuplja, obrađuje i skladišti tokom redovnih poslovnih aktivnosti, ali ih </a:t>
            </a:r>
            <a:r>
              <a:rPr lang="sr-Latn-R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 koristi</a:t>
            </a:r>
            <a:r>
              <a:rPr lang="sr-Latn-R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za druge poslovne svrhe, kao što su analitika, uspostavljanje poslovnih odnosa i direktnu monetizaciju (Gartner def.). </a:t>
            </a:r>
            <a:endParaRPr lang="sr-Latn-R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671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551" y="142703"/>
            <a:ext cx="10515600" cy="397669"/>
          </a:xfrm>
        </p:spPr>
        <p:txBody>
          <a:bodyPr>
            <a:noAutofit/>
          </a:bodyPr>
          <a:lstStyle/>
          <a:p>
            <a:r>
              <a:rPr lang="sr-Latn-RS" sz="3200" dirty="0" smtClean="0">
                <a:solidFill>
                  <a:srgbClr val="C00000"/>
                </a:solidFill>
              </a:rPr>
              <a:t>Renesansni razvoj Veštačke inteligencije </a:t>
            </a:r>
            <a:endParaRPr lang="sr-Latn-R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551" y="968739"/>
            <a:ext cx="10109886" cy="3141941"/>
          </a:xfrm>
        </p:spPr>
        <p:txBody>
          <a:bodyPr>
            <a:normAutofit/>
          </a:bodyPr>
          <a:lstStyle/>
          <a:p>
            <a:r>
              <a:rPr lang="sr-Latn-RS" sz="1800" dirty="0"/>
              <a:t>Najnovijoj renesansi razvoja oblasti veštačke inteligencije, koju beležimo poslednjih godina, </a:t>
            </a:r>
            <a:endParaRPr lang="sr-Latn-RS" sz="1800" dirty="0" smtClean="0"/>
          </a:p>
          <a:p>
            <a:pPr marL="0" indent="0">
              <a:buNone/>
            </a:pPr>
            <a:r>
              <a:rPr lang="sr-Latn-RS" sz="1800" dirty="0"/>
              <a:t> </a:t>
            </a:r>
            <a:r>
              <a:rPr lang="sr-Latn-RS" sz="1800" dirty="0" smtClean="0"/>
              <a:t>    doprineli </a:t>
            </a:r>
            <a:r>
              <a:rPr lang="sr-Latn-RS" sz="1800" dirty="0"/>
              <a:t>su sledeći faktori: </a:t>
            </a:r>
          </a:p>
          <a:p>
            <a:pPr lvl="0"/>
            <a:r>
              <a:rPr lang="sr-Latn-RS" sz="1800" dirty="0" smtClean="0"/>
              <a:t>Podaci Bg Data, </a:t>
            </a:r>
            <a:endParaRPr lang="sr-Latn-RS" sz="1800" dirty="0"/>
          </a:p>
          <a:p>
            <a:pPr lvl="0"/>
            <a:r>
              <a:rPr lang="sr-Latn-RS" sz="1800" dirty="0"/>
              <a:t>H</a:t>
            </a:r>
            <a:r>
              <a:rPr lang="sr-Latn-RS" sz="1800" dirty="0" smtClean="0"/>
              <a:t>ardver (GPU) i </a:t>
            </a:r>
            <a:endParaRPr lang="sr-Latn-RS" sz="1800" dirty="0"/>
          </a:p>
          <a:p>
            <a:pPr lvl="0"/>
            <a:r>
              <a:rPr lang="sr-Latn-RS" sz="1800" dirty="0" smtClean="0"/>
              <a:t>Algoritmi AI i ML </a:t>
            </a:r>
            <a:endParaRPr lang="sr-Latn-RS" sz="1800" dirty="0"/>
          </a:p>
          <a:p>
            <a:pPr lvl="0"/>
            <a:endParaRPr lang="sr-Latn-RS" sz="1800" dirty="0"/>
          </a:p>
          <a:p>
            <a:pPr marL="0" lvl="0" indent="0">
              <a:buNone/>
            </a:pPr>
            <a:r>
              <a:rPr lang="sr-Latn-RS" sz="1800" dirty="0"/>
              <a:t>Č</a:t>
            </a:r>
            <a:r>
              <a:rPr lang="sr-Latn-RS" sz="1800" dirty="0" smtClean="0"/>
              <a:t>uveno </a:t>
            </a:r>
            <a:r>
              <a:rPr lang="sr-Latn-RS" sz="1800" dirty="0"/>
              <a:t>trojstvo veštačke inteligencije </a:t>
            </a:r>
            <a:endParaRPr lang="sr-Latn-RS" sz="1800" dirty="0" smtClean="0"/>
          </a:p>
          <a:p>
            <a:pPr marL="0" lvl="0" indent="0">
              <a:buNone/>
            </a:pPr>
            <a:r>
              <a:rPr lang="sr-Latn-RS" sz="1400" dirty="0" smtClean="0"/>
              <a:t>(</a:t>
            </a:r>
            <a:r>
              <a:rPr lang="sr-Latn-RS" sz="1400" dirty="0"/>
              <a:t>Kureishy, A., Meley,C., &amp; Mackenzie, B. (2019</a:t>
            </a:r>
            <a:r>
              <a:rPr lang="sr-Latn-RS" sz="1800" dirty="0"/>
              <a:t>).</a:t>
            </a:r>
          </a:p>
          <a:p>
            <a:endParaRPr lang="sr-Latn-R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74642" y="2644345"/>
            <a:ext cx="5150226" cy="41024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965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097" y="188913"/>
            <a:ext cx="8720953" cy="633412"/>
          </a:xfrm>
        </p:spPr>
        <p:txBody>
          <a:bodyPr/>
          <a:lstStyle/>
          <a:p>
            <a:pPr>
              <a:defRPr/>
            </a:pPr>
            <a:r>
              <a:rPr lang="sr-Latn-RS" sz="2800" dirty="0" smtClean="0">
                <a:solidFill>
                  <a:srgbClr val="C00000"/>
                </a:solidFill>
              </a:rPr>
              <a:t>Ideja Digitalne Transformacije</a:t>
            </a:r>
            <a:endParaRPr lang="sr-Latn-RS" sz="2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280" y="847726"/>
            <a:ext cx="11145795" cy="5965825"/>
          </a:xfrm>
        </p:spPr>
        <p:txBody>
          <a:bodyPr/>
          <a:lstStyle/>
          <a:p>
            <a:pPr>
              <a:defRPr/>
            </a:pPr>
            <a:r>
              <a:rPr lang="sr-Latn-RS" sz="2400" dirty="0"/>
              <a:t>Suština digitalne transformacije za svaku firmu je </a:t>
            </a:r>
          </a:p>
          <a:p>
            <a:pPr marL="0" indent="0">
              <a:buNone/>
              <a:defRPr/>
            </a:pPr>
            <a:r>
              <a:rPr lang="sr-Latn-RS" sz="2400" dirty="0">
                <a:solidFill>
                  <a:srgbClr val="FF0000"/>
                </a:solidFill>
              </a:rPr>
              <a:t>     približavanje svojim korisnicima. </a:t>
            </a:r>
          </a:p>
          <a:p>
            <a:pPr>
              <a:defRPr/>
            </a:pPr>
            <a:r>
              <a:rPr lang="sr-Latn-RS" sz="1800" dirty="0"/>
              <a:t>Stvaranje bliske veze sa klijentima, korisnicima je ključni pokretač za digitalnu transformaciju. </a:t>
            </a:r>
          </a:p>
          <a:p>
            <a:pPr>
              <a:defRPr/>
            </a:pPr>
            <a:r>
              <a:rPr lang="sr-Latn-RS" sz="1800" dirty="0"/>
              <a:t>Danas nije dovoljno imati atraktivan sajt i podršku korisnicima, već je neophodno omogućiti stalnu 24/7 komunikaciju sa kupcima, različitim kanalima, i brinuti o njihovom zadovoljstvu. </a:t>
            </a:r>
          </a:p>
          <a:p>
            <a:pPr>
              <a:defRPr/>
            </a:pPr>
            <a:endParaRPr lang="sr-Latn-RS" sz="2400" dirty="0"/>
          </a:p>
          <a:p>
            <a:pPr>
              <a:defRPr/>
            </a:pPr>
            <a:r>
              <a:rPr lang="sr-Latn-RS" sz="2400" dirty="0"/>
              <a:t>Nova ekonomija </a:t>
            </a:r>
            <a:r>
              <a:rPr lang="sr-Latn-RS" sz="2400" dirty="0" smtClean="0"/>
              <a:t>(nije samo digitalna, već algoritamska, gig ekonomija) </a:t>
            </a:r>
          </a:p>
          <a:p>
            <a:pPr marL="0" indent="0">
              <a:buNone/>
              <a:defRPr/>
            </a:pPr>
            <a:r>
              <a:rPr lang="sr-Latn-RS" sz="2400" dirty="0"/>
              <a:t> </a:t>
            </a:r>
            <a:r>
              <a:rPr lang="sr-Latn-RS" sz="2400" dirty="0" smtClean="0"/>
              <a:t>   mora </a:t>
            </a:r>
            <a:r>
              <a:rPr lang="sr-Latn-RS" sz="2400" dirty="0"/>
              <a:t>da pruži </a:t>
            </a:r>
            <a:r>
              <a:rPr lang="sr-Latn-RS" sz="2400" b="1" dirty="0">
                <a:solidFill>
                  <a:srgbClr val="A50021"/>
                </a:solidFill>
              </a:rPr>
              <a:t>nove poslovne modele, </a:t>
            </a:r>
          </a:p>
          <a:p>
            <a:pPr>
              <a:defRPr/>
            </a:pPr>
            <a:r>
              <a:rPr lang="sr-Latn-RS" sz="2400" dirty="0"/>
              <a:t>Saradnju sa potrošačima na više nivoa </a:t>
            </a:r>
            <a:r>
              <a:rPr lang="sr-Latn-RS" sz="2000" i="1" dirty="0"/>
              <a:t>(multi-chanell comunication and cooperation)</a:t>
            </a:r>
            <a:r>
              <a:rPr lang="sr-Latn-RS" sz="2400" dirty="0"/>
              <a:t> i </a:t>
            </a:r>
            <a:r>
              <a:rPr lang="sr-Latn-RS" sz="2000" i="1" dirty="0"/>
              <a:t>cross-channel integration </a:t>
            </a:r>
          </a:p>
          <a:p>
            <a:pPr>
              <a:defRPr/>
            </a:pPr>
            <a:r>
              <a:rPr lang="sr-Latn-RS" sz="2000" i="1" dirty="0"/>
              <a:t>Insights from analytics</a:t>
            </a:r>
          </a:p>
          <a:p>
            <a:pPr>
              <a:defRPr/>
            </a:pPr>
            <a:r>
              <a:rPr lang="sr-Latn-RS" sz="2000" i="1" dirty="0"/>
              <a:t>Networked </a:t>
            </a:r>
            <a:r>
              <a:rPr lang="sr-Latn-RS" sz="2000" i="1" dirty="0" smtClean="0"/>
              <a:t>workforce</a:t>
            </a:r>
          </a:p>
          <a:p>
            <a:pPr>
              <a:defRPr/>
            </a:pPr>
            <a:endParaRPr lang="sr-Latn-RS" sz="2000" i="1" dirty="0"/>
          </a:p>
          <a:p>
            <a:pPr marL="0" indent="0" algn="ctr">
              <a:buNone/>
              <a:defRPr/>
            </a:pPr>
            <a:r>
              <a:rPr lang="sr-Latn-RS" dirty="0">
                <a:solidFill>
                  <a:srgbClr val="C00000"/>
                </a:solidFill>
              </a:rPr>
              <a:t>Podaci i analitika omogućavaju „radikalnu personalizaciju“. </a:t>
            </a:r>
          </a:p>
          <a:p>
            <a:pPr>
              <a:defRPr/>
            </a:pPr>
            <a:endParaRPr lang="sr-Latn-RS" dirty="0"/>
          </a:p>
          <a:p>
            <a:pPr>
              <a:defRPr/>
            </a:pPr>
            <a:endParaRPr lang="sr-Latn-RS" sz="2000" i="1" dirty="0"/>
          </a:p>
          <a:p>
            <a:pPr>
              <a:defRPr/>
            </a:pPr>
            <a:endParaRPr lang="sr-Latn-RS" sz="2400" dirty="0"/>
          </a:p>
        </p:txBody>
      </p:sp>
    </p:spTree>
    <p:extLst>
      <p:ext uri="{BB962C8B-B14F-4D97-AF65-F5344CB8AC3E}">
        <p14:creationId xmlns="" xmlns:p14="http://schemas.microsoft.com/office/powerpoint/2010/main" val="234171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192130"/>
            <a:ext cx="10515600" cy="532799"/>
          </a:xfrm>
        </p:spPr>
        <p:txBody>
          <a:bodyPr>
            <a:normAutofit/>
          </a:bodyPr>
          <a:lstStyle/>
          <a:p>
            <a:r>
              <a:rPr lang="sr-Latn-RS" sz="2800" b="1" dirty="0">
                <a:solidFill>
                  <a:srgbClr val="C00000"/>
                </a:solidFill>
              </a:rPr>
              <a:t>Ključne promene do kojih dovodi DT: </a:t>
            </a:r>
            <a:endParaRPr lang="sr-Latn-RS" sz="2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562" y="873211"/>
            <a:ext cx="11057238" cy="5873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1800" dirty="0" smtClean="0"/>
              <a:t>Prema </a:t>
            </a:r>
            <a:r>
              <a:rPr lang="sr-Latn-RS" sz="1800" dirty="0"/>
              <a:t>modelu </a:t>
            </a:r>
            <a:r>
              <a:rPr lang="sr-Latn-RS" sz="2000" b="1" dirty="0"/>
              <a:t>MIT centra za digitalni </a:t>
            </a:r>
            <a:r>
              <a:rPr lang="sr-Latn-RS" sz="2000" b="1" dirty="0" smtClean="0"/>
              <a:t>biznis</a:t>
            </a:r>
            <a:r>
              <a:rPr lang="sr-Latn-RS" sz="1800" dirty="0" smtClean="0"/>
              <a:t>, </a:t>
            </a:r>
            <a:r>
              <a:rPr lang="sr-Latn-RS" sz="1800" dirty="0"/>
              <a:t>ključne promene do kojih dovodi digitalna </a:t>
            </a:r>
            <a:r>
              <a:rPr lang="sr-Latn-RS" sz="1800" dirty="0" smtClean="0"/>
              <a:t>transformacija*:</a:t>
            </a:r>
            <a:endParaRPr lang="sr-Latn-RS" sz="1800" dirty="0"/>
          </a:p>
          <a:p>
            <a:pPr lvl="0"/>
            <a:r>
              <a:rPr lang="sr-Latn-RS" sz="1800" b="1" dirty="0" smtClean="0">
                <a:solidFill>
                  <a:srgbClr val="C00000"/>
                </a:solidFill>
              </a:rPr>
              <a:t>Bolje razumevanje ponašanja i potreba potrošača  - </a:t>
            </a:r>
            <a:r>
              <a:rPr lang="sr-Latn-RS" sz="1800" dirty="0" smtClean="0"/>
              <a:t>segmentacija </a:t>
            </a:r>
            <a:r>
              <a:rPr lang="sr-Latn-RS" sz="1800" dirty="0"/>
              <a:t>kupaca korišćenjem naprednih alata i informacija dostupnih na internetu, sticanje znanja o ponašanju, ukusima, potrebama potrošača analizom „tragova“ na društvenim mrežama, razvoj prediktivnog marketinga, pojednostavljenje procesa kroz primenu aplikacija potpuno prilagođenih potrošaču (programi lojalnosti za mobilne uređaje</a:t>
            </a:r>
            <a:r>
              <a:rPr lang="sr-Latn-RS" sz="1800" dirty="0" smtClean="0"/>
              <a:t>)</a:t>
            </a:r>
            <a:endParaRPr lang="sr-Latn-RS" sz="1800" dirty="0"/>
          </a:p>
          <a:p>
            <a:pPr lvl="0"/>
            <a:r>
              <a:rPr lang="sr-Latn-RS" sz="1800" b="1" dirty="0" smtClean="0">
                <a:solidFill>
                  <a:srgbClr val="C00000"/>
                </a:solidFill>
              </a:rPr>
              <a:t>Promene u poslovnim procesi</a:t>
            </a:r>
            <a:r>
              <a:rPr lang="sr-Latn-RS" sz="1800" b="1" dirty="0"/>
              <a:t>:</a:t>
            </a:r>
            <a:r>
              <a:rPr lang="sr-Latn-RS" sz="1800" dirty="0"/>
              <a:t> </a:t>
            </a:r>
            <a:r>
              <a:rPr lang="sr-Latn-RS" sz="1800" dirty="0" smtClean="0"/>
              <a:t>poboljšanje </a:t>
            </a:r>
            <a:r>
              <a:rPr lang="sr-Latn-RS" sz="1800" dirty="0"/>
              <a:t>performansi/agilnosti, umrežavanje zaposlenih i mobilnost radnih mesta (obavljanje operacija u bilo koje vreme sa bilo kog mesta – od kuće i dr., sa brojnim implikacijama za privatnost), donošenje odluka na osnovu napredne analitike i podataka. Sve više potrošač/zaposleni komunicira sa algoritmima, a ne sa drugim zaposlenima u preduzeću/ustanovi.</a:t>
            </a:r>
          </a:p>
          <a:p>
            <a:pPr lvl="0"/>
            <a:r>
              <a:rPr lang="sr-Latn-RS" sz="1800" b="1" dirty="0" smtClean="0">
                <a:solidFill>
                  <a:srgbClr val="C00000"/>
                </a:solidFill>
              </a:rPr>
              <a:t>Promene u poslovnim modelima:</a:t>
            </a:r>
            <a:r>
              <a:rPr lang="sr-Latn-RS" sz="1800" dirty="0"/>
              <a:t> </a:t>
            </a:r>
            <a:r>
              <a:rPr lang="sr-Latn-RS" sz="1800" dirty="0" smtClean="0"/>
              <a:t>poslovni </a:t>
            </a:r>
            <a:r>
              <a:rPr lang="sr-Latn-RS" sz="1800" dirty="0"/>
              <a:t>modeli menjaju se pod uticajem digitalnih tehnologija – od transformacije fizičkog u digitalno, sve većeg broja potpuno digitalnih proizvoda i usluga, do potpune transformacije organizacionog modela (od proste preraspodele odgovornosti do lean menadžmenta) i, konačno, redefinisanja granica biznisa.</a:t>
            </a:r>
          </a:p>
          <a:p>
            <a:r>
              <a:rPr lang="sr-Latn-RS" sz="1800" b="1" dirty="0">
                <a:solidFill>
                  <a:srgbClr val="C00000"/>
                </a:solidFill>
              </a:rPr>
              <a:t>U kom pravcu to ide:</a:t>
            </a:r>
            <a:r>
              <a:rPr lang="sr-Latn-RS" sz="1800" dirty="0">
                <a:solidFill>
                  <a:srgbClr val="C00000"/>
                </a:solidFill>
              </a:rPr>
              <a:t> </a:t>
            </a:r>
          </a:p>
          <a:p>
            <a:r>
              <a:rPr lang="sr-Latn-RS" sz="1800" dirty="0" smtClean="0"/>
              <a:t>Ne samo novi proizvodi </a:t>
            </a:r>
            <a:r>
              <a:rPr lang="sr-Latn-RS" sz="1800" dirty="0"/>
              <a:t>i </a:t>
            </a:r>
            <a:r>
              <a:rPr lang="sr-Latn-RS" sz="1800" dirty="0" smtClean="0"/>
              <a:t>usluge,  </a:t>
            </a:r>
            <a:r>
              <a:rPr lang="sr-Latn-RS" sz="1800" dirty="0"/>
              <a:t>već i sasvim drugačija preduzeća/organizacije koje ih pružaju. </a:t>
            </a:r>
            <a:endParaRPr lang="sr-Latn-RS" sz="1800" dirty="0" smtClean="0"/>
          </a:p>
          <a:p>
            <a:r>
              <a:rPr lang="sr-Latn-RS" sz="1800" dirty="0" smtClean="0"/>
              <a:t>Smanjuje se broj zaposlenih, a potrošač se sve više uključuje u preduzeće.</a:t>
            </a:r>
          </a:p>
          <a:p>
            <a:pPr marL="0" indent="0">
              <a:buNone/>
            </a:pPr>
            <a:endParaRPr lang="sr-Latn-RS" sz="1600" dirty="0" smtClean="0"/>
          </a:p>
          <a:p>
            <a:pPr marL="0" indent="0">
              <a:buNone/>
            </a:pPr>
            <a:r>
              <a:rPr lang="sr-Latn-RS" sz="1200" dirty="0" smtClean="0"/>
              <a:t>*Izvor</a:t>
            </a:r>
            <a:r>
              <a:rPr lang="sr-Latn-RS" sz="1200" dirty="0"/>
              <a:t>: Digitalna transformacija poslovanja, M. Kržić, </a:t>
            </a:r>
            <a:r>
              <a:rPr lang="sr-Latn-RS" sz="1200" i="1" dirty="0"/>
              <a:t>COMING Computer </a:t>
            </a:r>
            <a:r>
              <a:rPr lang="sr-Latn-RS" sz="1200" i="1" dirty="0" smtClean="0"/>
              <a:t>Engineering</a:t>
            </a:r>
            <a:r>
              <a:rPr lang="sr-Latn-RS" sz="1200" dirty="0" smtClean="0"/>
              <a:t>, </a:t>
            </a:r>
            <a:r>
              <a:rPr lang="sr-Latn-RS" sz="1200" i="1" dirty="0" smtClean="0"/>
              <a:t> </a:t>
            </a:r>
            <a:r>
              <a:rPr lang="sr-Latn-RS" sz="1200" dirty="0"/>
              <a:t>https://coming.rs/business-and-it/business-and-it-broj-8/digitalna-transformacija-poslovanja</a:t>
            </a:r>
            <a:r>
              <a:rPr lang="sr-Latn-RS" sz="1200" dirty="0" smtClean="0"/>
              <a:t>/</a:t>
            </a:r>
            <a:endParaRPr lang="sr-Latn-RS" sz="1200" dirty="0"/>
          </a:p>
        </p:txBody>
      </p:sp>
    </p:spTree>
    <p:extLst>
      <p:ext uri="{BB962C8B-B14F-4D97-AF65-F5344CB8AC3E}">
        <p14:creationId xmlns="" xmlns:p14="http://schemas.microsoft.com/office/powerpoint/2010/main" val="415651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940" y="365125"/>
            <a:ext cx="10515600" cy="738745"/>
          </a:xfrm>
        </p:spPr>
        <p:txBody>
          <a:bodyPr>
            <a:normAutofit/>
          </a:bodyPr>
          <a:lstStyle/>
          <a:p>
            <a:pPr algn="ctr"/>
            <a:r>
              <a:rPr lang="sr-Latn-RS" sz="3200" b="1" dirty="0" smtClean="0">
                <a:solidFill>
                  <a:srgbClr val="C00000"/>
                </a:solidFill>
              </a:rPr>
              <a:t>2. Specifičnosti DT u osiguranju</a:t>
            </a:r>
            <a:endParaRPr lang="sr-Latn-R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75" y="1243914"/>
            <a:ext cx="11219936" cy="50071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r>
              <a:rPr lang="sr-Latn-RS" dirty="0" smtClean="0"/>
              <a:t>Koliko procesi digitalne transformacije „pogađaju“ industriju osiguranja?</a:t>
            </a:r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r>
              <a:rPr lang="sr-Latn-RS" dirty="0" smtClean="0"/>
              <a:t>Kako </a:t>
            </a:r>
            <a:r>
              <a:rPr lang="sr-Latn-RS" dirty="0"/>
              <a:t>ovi fenomeni utiču na industriju osiguranja?</a:t>
            </a:r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endParaRPr lang="sr-Latn-RS" dirty="0"/>
          </a:p>
          <a:p>
            <a:endParaRPr lang="sr-Latn-RS" dirty="0"/>
          </a:p>
        </p:txBody>
      </p:sp>
    </p:spTree>
    <p:extLst>
      <p:ext uri="{BB962C8B-B14F-4D97-AF65-F5344CB8AC3E}">
        <p14:creationId xmlns="" xmlns:p14="http://schemas.microsoft.com/office/powerpoint/2010/main" val="249485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893" y="214184"/>
            <a:ext cx="10515600" cy="730507"/>
          </a:xfrm>
        </p:spPr>
        <p:txBody>
          <a:bodyPr>
            <a:normAutofit/>
          </a:bodyPr>
          <a:lstStyle/>
          <a:p>
            <a:r>
              <a:rPr lang="sr-Latn-RS" sz="3200" b="1" dirty="0" smtClean="0">
                <a:solidFill>
                  <a:srgbClr val="C00000"/>
                </a:solidFill>
              </a:rPr>
              <a:t>Digitalna transformacija u osiguranju</a:t>
            </a:r>
            <a:endParaRPr lang="sr-Latn-R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262" y="1243914"/>
            <a:ext cx="11452657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dirty="0"/>
              <a:t>T</a:t>
            </a:r>
            <a:r>
              <a:rPr lang="sr-Latn-RS" dirty="0" smtClean="0"/>
              <a:t>alas </a:t>
            </a:r>
            <a:r>
              <a:rPr lang="sr-Latn-RS" dirty="0"/>
              <a:t>digitalne transformacije</a:t>
            </a:r>
            <a:r>
              <a:rPr lang="sr-Latn-RS" dirty="0" smtClean="0"/>
              <a:t>, </a:t>
            </a:r>
            <a:r>
              <a:rPr lang="sr-Latn-RS" dirty="0"/>
              <a:t>kao pravi </a:t>
            </a:r>
            <a:r>
              <a:rPr lang="sr-Latn-RS" dirty="0" smtClean="0">
                <a:solidFill>
                  <a:srgbClr val="C00000"/>
                </a:solidFill>
              </a:rPr>
              <a:t>globalni talas </a:t>
            </a:r>
            <a:r>
              <a:rPr lang="sr-Latn-RS" dirty="0"/>
              <a:t>pogađa sve industrije, pa samim tim i </a:t>
            </a:r>
            <a:r>
              <a:rPr lang="sr-Latn-RS" dirty="0" smtClean="0"/>
              <a:t>osiguranje</a:t>
            </a:r>
          </a:p>
          <a:p>
            <a:pPr marL="0" indent="0">
              <a:buNone/>
            </a:pPr>
            <a:endParaRPr lang="sr-Latn-RS" sz="1200" dirty="0"/>
          </a:p>
          <a:p>
            <a:pPr marL="0" indent="0">
              <a:buNone/>
            </a:pPr>
            <a:r>
              <a:rPr lang="sr-Latn-RS" dirty="0" smtClean="0"/>
              <a:t>Industrija osiguranja prati globalne trendove: </a:t>
            </a:r>
          </a:p>
          <a:p>
            <a:pPr marL="0" indent="0" algn="ctr">
              <a:buNone/>
            </a:pPr>
            <a:r>
              <a:rPr lang="sr-Latn-RS" dirty="0" smtClean="0">
                <a:solidFill>
                  <a:srgbClr val="C00000"/>
                </a:solidFill>
              </a:rPr>
              <a:t>od</a:t>
            </a:r>
            <a:r>
              <a:rPr lang="sr-Latn-RS" b="1" dirty="0" smtClean="0">
                <a:solidFill>
                  <a:srgbClr val="C00000"/>
                </a:solidFill>
              </a:rPr>
              <a:t> </a:t>
            </a:r>
            <a:r>
              <a:rPr lang="sr-Latn-RS" b="1" i="1" dirty="0">
                <a:solidFill>
                  <a:srgbClr val="C00000"/>
                </a:solidFill>
              </a:rPr>
              <a:t>product-centric</a:t>
            </a:r>
            <a:r>
              <a:rPr lang="sr-Latn-RS" b="1" dirty="0">
                <a:solidFill>
                  <a:srgbClr val="C00000"/>
                </a:solidFill>
              </a:rPr>
              <a:t> </a:t>
            </a:r>
            <a:r>
              <a:rPr lang="sr-Latn-RS" dirty="0">
                <a:solidFill>
                  <a:srgbClr val="C00000"/>
                </a:solidFill>
              </a:rPr>
              <a:t>prema</a:t>
            </a:r>
            <a:r>
              <a:rPr lang="sr-Latn-RS" b="1" dirty="0">
                <a:solidFill>
                  <a:srgbClr val="C00000"/>
                </a:solidFill>
              </a:rPr>
              <a:t> </a:t>
            </a:r>
            <a:r>
              <a:rPr lang="sr-Latn-RS" b="1" i="1" dirty="0">
                <a:solidFill>
                  <a:srgbClr val="C00000"/>
                </a:solidFill>
              </a:rPr>
              <a:t>customer-centic </a:t>
            </a:r>
            <a:r>
              <a:rPr lang="sr-Latn-RS" dirty="0" smtClean="0">
                <a:solidFill>
                  <a:srgbClr val="C00000"/>
                </a:solidFill>
              </a:rPr>
              <a:t>organizacija</a:t>
            </a:r>
            <a:endParaRPr lang="sr-Latn-R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sr-Latn-RS" b="1" dirty="0" smtClean="0"/>
          </a:p>
          <a:p>
            <a:pPr marL="0" indent="0">
              <a:buNone/>
            </a:pPr>
            <a:r>
              <a:rPr lang="sr-Latn-RS" dirty="0" smtClean="0">
                <a:solidFill>
                  <a:srgbClr val="C00000"/>
                </a:solidFill>
              </a:rPr>
              <a:t>Osnova poslovne strategije:</a:t>
            </a:r>
          </a:p>
          <a:p>
            <a:r>
              <a:rPr lang="sr-Latn-RS" dirty="0" smtClean="0"/>
              <a:t>Dakle </a:t>
            </a:r>
            <a:r>
              <a:rPr lang="sr-Latn-RS" b="1" i="1" dirty="0" smtClean="0">
                <a:solidFill>
                  <a:srgbClr val="C00000"/>
                </a:solidFill>
              </a:rPr>
              <a:t>PERSONALIZACIJA</a:t>
            </a:r>
            <a:r>
              <a:rPr lang="sr-Latn-RS" dirty="0" smtClean="0"/>
              <a:t> gde je pružanje usluga potrošačima – klijentima </a:t>
            </a:r>
          </a:p>
          <a:p>
            <a:pPr marL="0" indent="0">
              <a:buNone/>
            </a:pPr>
            <a:r>
              <a:rPr lang="sr-Latn-RS" dirty="0"/>
              <a:t>o</a:t>
            </a:r>
            <a:r>
              <a:rPr lang="sr-Latn-RS" dirty="0" smtClean="0"/>
              <a:t>snovni organizacioni princip oko koga se  okreću svi resursi: podaci, informacije, operacije, tehnologije i čitav sistem. </a:t>
            </a:r>
            <a:endParaRPr lang="sr-Latn-RS" dirty="0"/>
          </a:p>
        </p:txBody>
      </p:sp>
    </p:spTree>
    <p:extLst>
      <p:ext uri="{BB962C8B-B14F-4D97-AF65-F5344CB8AC3E}">
        <p14:creationId xmlns="" xmlns:p14="http://schemas.microsoft.com/office/powerpoint/2010/main" val="197857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886" y="216845"/>
            <a:ext cx="10515600" cy="582225"/>
          </a:xfrm>
        </p:spPr>
        <p:txBody>
          <a:bodyPr>
            <a:normAutofit/>
          </a:bodyPr>
          <a:lstStyle/>
          <a:p>
            <a:r>
              <a:rPr lang="sr-Latn-RS" sz="3200" b="1" dirty="0" smtClean="0">
                <a:solidFill>
                  <a:srgbClr val="C00000"/>
                </a:solidFill>
              </a:rPr>
              <a:t>Osiguranje je oblast koja se zasniva na podacima </a:t>
            </a:r>
            <a:endParaRPr lang="sr-Latn-R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885" y="960651"/>
            <a:ext cx="11312611" cy="5283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dirty="0" smtClean="0"/>
              <a:t>To je bilo </a:t>
            </a:r>
            <a:r>
              <a:rPr lang="sr-Latn-RS" dirty="0" smtClean="0">
                <a:solidFill>
                  <a:srgbClr val="C00000"/>
                </a:solidFill>
              </a:rPr>
              <a:t>od nastanka osiguranja</a:t>
            </a:r>
            <a:r>
              <a:rPr lang="sr-Latn-RS" dirty="0" smtClean="0"/>
              <a:t>. </a:t>
            </a:r>
            <a:r>
              <a:rPr lang="sr-Latn-RS" sz="2400" dirty="0" smtClean="0"/>
              <a:t>I ranije su raspoloživi podaci (demografski, medicinski, o ponašanju, štete i sl.) uglavnom prikupljeni od potrošača – klijenata,</a:t>
            </a:r>
          </a:p>
          <a:p>
            <a:pPr marL="0" indent="0">
              <a:buNone/>
            </a:pPr>
            <a:r>
              <a:rPr lang="sr-Latn-RS" dirty="0">
                <a:solidFill>
                  <a:srgbClr val="C00000"/>
                </a:solidFill>
              </a:rPr>
              <a:t>k</a:t>
            </a:r>
            <a:r>
              <a:rPr lang="sr-Latn-RS" dirty="0" smtClean="0">
                <a:solidFill>
                  <a:srgbClr val="C00000"/>
                </a:solidFill>
              </a:rPr>
              <a:t>orišćeni za sve aktivnosti duž životnog ciklusa proizvoda osiguranja </a:t>
            </a:r>
          </a:p>
          <a:p>
            <a:pPr marL="0" indent="0">
              <a:buNone/>
            </a:pPr>
            <a:r>
              <a:rPr lang="sr-Latn-RS" dirty="0" smtClean="0"/>
              <a:t>(procena i segmentacija rizika, marketing, razvoj proizvoda osiguranja, upravljanje zahtevima za isplatom štete i dr. </a:t>
            </a:r>
            <a:r>
              <a:rPr lang="sr-Latn-RS" dirty="0"/>
              <a:t>)</a:t>
            </a:r>
            <a:r>
              <a:rPr lang="sr-Latn-RS" dirty="0" smtClean="0"/>
              <a:t> </a:t>
            </a:r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r>
              <a:rPr lang="sr-Latn-RS" dirty="0" smtClean="0"/>
              <a:t>Digitalizacija je donela nove podatke iz novih izvora. Indirektni izvori podataka - </a:t>
            </a:r>
            <a:r>
              <a:rPr lang="sr-Latn-RS" dirty="0"/>
              <a:t>m</a:t>
            </a:r>
            <a:r>
              <a:rPr lang="sr-Latn-RS" dirty="0" smtClean="0"/>
              <a:t>obilni uređaji, senzori, sateliti, internet i sl. </a:t>
            </a:r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r>
              <a:rPr lang="sr-Latn-RS" dirty="0" smtClean="0"/>
              <a:t>Big data, na primer </a:t>
            </a:r>
            <a:r>
              <a:rPr lang="sr-Latn-RS" dirty="0" smtClean="0">
                <a:solidFill>
                  <a:srgbClr val="C00000"/>
                </a:solidFill>
              </a:rPr>
              <a:t>Auto telematics podaci </a:t>
            </a:r>
            <a:r>
              <a:rPr lang="sr-Latn-RS" dirty="0" smtClean="0"/>
              <a:t>i/ili </a:t>
            </a:r>
            <a:r>
              <a:rPr lang="sr-Latn-RS" dirty="0" smtClean="0">
                <a:solidFill>
                  <a:srgbClr val="C00000"/>
                </a:solidFill>
              </a:rPr>
              <a:t>IoT podaci</a:t>
            </a:r>
            <a:r>
              <a:rPr lang="sr-Latn-RS" dirty="0" smtClean="0"/>
              <a:t>, otvorili su nove prostore za istraživanje i unapređenje donošenja odluka u osiguranju. </a:t>
            </a:r>
            <a:endParaRPr lang="sr-Latn-RS" dirty="0"/>
          </a:p>
          <a:p>
            <a:pPr marL="0" indent="0">
              <a:buNone/>
            </a:pPr>
            <a:endParaRPr lang="sr-Latn-RS" dirty="0" smtClean="0"/>
          </a:p>
        </p:txBody>
      </p:sp>
    </p:spTree>
    <p:extLst>
      <p:ext uri="{BB962C8B-B14F-4D97-AF65-F5344CB8AC3E}">
        <p14:creationId xmlns="" xmlns:p14="http://schemas.microsoft.com/office/powerpoint/2010/main" val="40906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313" y="0"/>
            <a:ext cx="10515600" cy="1169773"/>
          </a:xfrm>
        </p:spPr>
        <p:txBody>
          <a:bodyPr>
            <a:normAutofit/>
          </a:bodyPr>
          <a:lstStyle/>
          <a:p>
            <a:r>
              <a:rPr lang="sr-Latn-RS" sz="3200" b="1" dirty="0">
                <a:solidFill>
                  <a:srgbClr val="C00000"/>
                </a:solidFill>
              </a:rPr>
              <a:t>Osiguranje je oblast koja se zasniva na podacima, </a:t>
            </a:r>
            <a:r>
              <a:rPr lang="sr-Latn-RS" sz="3200" b="1" dirty="0" smtClean="0">
                <a:solidFill>
                  <a:srgbClr val="C00000"/>
                </a:solidFill>
              </a:rPr>
              <a:t>ali  .....</a:t>
            </a:r>
            <a:br>
              <a:rPr lang="sr-Latn-RS" sz="3200" b="1" dirty="0" smtClean="0">
                <a:solidFill>
                  <a:srgbClr val="C00000"/>
                </a:solidFill>
              </a:rPr>
            </a:br>
            <a:r>
              <a:rPr lang="sr-Latn-RS" sz="3200" b="1" dirty="0" smtClean="0">
                <a:solidFill>
                  <a:srgbClr val="C00000"/>
                </a:solidFill>
              </a:rPr>
              <a:t>da li je osiguranje data-driven industrija?</a:t>
            </a:r>
            <a:endParaRPr lang="sr-Latn-R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13" y="1466335"/>
            <a:ext cx="10892482" cy="5239264"/>
          </a:xfrm>
        </p:spPr>
        <p:txBody>
          <a:bodyPr>
            <a:normAutofit fontScale="55000" lnSpcReduction="20000"/>
          </a:bodyPr>
          <a:lstStyle/>
          <a:p>
            <a:r>
              <a:rPr lang="sr-Latn-RS" sz="3600" dirty="0" smtClean="0"/>
              <a:t>Kako se donose odluke?  </a:t>
            </a:r>
          </a:p>
          <a:p>
            <a:r>
              <a:rPr lang="sr-Latn-RS" sz="3600" dirty="0" smtClean="0"/>
              <a:t>Šta pokreće razvoj industrije? </a:t>
            </a:r>
          </a:p>
          <a:p>
            <a:endParaRPr lang="sr-Latn-RS" sz="3600" dirty="0" smtClean="0"/>
          </a:p>
          <a:p>
            <a:r>
              <a:rPr lang="sr-Latn-RS" sz="3600" dirty="0" smtClean="0"/>
              <a:t>Odluke </a:t>
            </a:r>
            <a:r>
              <a:rPr lang="sr-Latn-RS" sz="3600" dirty="0"/>
              <a:t>u oblasti osiguranja donose se na osnovu podataka </a:t>
            </a:r>
            <a:r>
              <a:rPr lang="sr-Latn-RS" sz="3600" dirty="0" smtClean="0"/>
              <a:t>?!</a:t>
            </a:r>
          </a:p>
          <a:p>
            <a:endParaRPr lang="sr-Latn-RS" sz="3400" dirty="0"/>
          </a:p>
          <a:p>
            <a:r>
              <a:rPr lang="sr-Latn-RS" sz="3400" dirty="0" smtClean="0"/>
              <a:t>Big Data je važan fenomen za osiguranje. Podaci su jedan od najvažnijih resursa osiguranja. </a:t>
            </a:r>
            <a:endParaRPr lang="sr-Latn-RS" sz="3400" dirty="0"/>
          </a:p>
          <a:p>
            <a:r>
              <a:rPr lang="sr-Latn-RS" sz="3400" dirty="0"/>
              <a:t>Dakle, rad u osiguranju </a:t>
            </a:r>
            <a:r>
              <a:rPr lang="sr-Latn-RS" sz="3400" dirty="0" smtClean="0"/>
              <a:t>zasniva </a:t>
            </a:r>
            <a:r>
              <a:rPr lang="sr-Latn-RS" sz="3400" dirty="0"/>
              <a:t>se na podacima, ali da li </a:t>
            </a:r>
            <a:r>
              <a:rPr lang="sr-Latn-RS" sz="3400" dirty="0" smtClean="0"/>
              <a:t>osiguravajuće </a:t>
            </a:r>
            <a:r>
              <a:rPr lang="sr-Latn-RS" sz="3400" dirty="0"/>
              <a:t>kompanije sebe vide kao data-driven kompanije. </a:t>
            </a:r>
            <a:endParaRPr lang="sr-Latn-RS" sz="3400" dirty="0" smtClean="0"/>
          </a:p>
          <a:p>
            <a:endParaRPr lang="sr-Latn-RS" sz="3400" dirty="0"/>
          </a:p>
          <a:p>
            <a:r>
              <a:rPr lang="sr-Latn-RS" sz="3400" dirty="0" smtClean="0"/>
              <a:t>„</a:t>
            </a:r>
            <a:r>
              <a:rPr lang="sr-Latn-RS" sz="3800" dirty="0" smtClean="0">
                <a:solidFill>
                  <a:srgbClr val="C00000"/>
                </a:solidFill>
              </a:rPr>
              <a:t>Većina srednjih i velikih kompanija u osiguranju sebe vide kao </a:t>
            </a:r>
            <a:r>
              <a:rPr lang="sr-Latn-RS" sz="3800" dirty="0">
                <a:solidFill>
                  <a:srgbClr val="C00000"/>
                </a:solidFill>
              </a:rPr>
              <a:t>data </a:t>
            </a:r>
            <a:r>
              <a:rPr lang="sr-Latn-RS" sz="3800" dirty="0" smtClean="0">
                <a:solidFill>
                  <a:srgbClr val="C00000"/>
                </a:solidFill>
              </a:rPr>
              <a:t>driven kompanije, </a:t>
            </a:r>
          </a:p>
          <a:p>
            <a:pPr marL="0" indent="0">
              <a:buNone/>
            </a:pPr>
            <a:r>
              <a:rPr lang="sr-Latn-RS" sz="3800" dirty="0">
                <a:solidFill>
                  <a:srgbClr val="C00000"/>
                </a:solidFill>
              </a:rPr>
              <a:t> </a:t>
            </a:r>
            <a:r>
              <a:rPr lang="sr-Latn-RS" sz="3800" dirty="0" smtClean="0">
                <a:solidFill>
                  <a:srgbClr val="C00000"/>
                </a:solidFill>
              </a:rPr>
              <a:t>    dok većina manjih kompanija ne smatraju sebe data driven kompanijama</a:t>
            </a:r>
            <a:r>
              <a:rPr lang="sr-Latn-RS" sz="3800" dirty="0" smtClean="0"/>
              <a:t> „*</a:t>
            </a:r>
          </a:p>
          <a:p>
            <a:endParaRPr lang="sr-Latn-RS" dirty="0" smtClean="0"/>
          </a:p>
          <a:p>
            <a:endParaRPr lang="sr-Latn-RS" dirty="0"/>
          </a:p>
          <a:p>
            <a:endParaRPr lang="sr-Latn-RS" dirty="0"/>
          </a:p>
          <a:p>
            <a:pPr marL="0" indent="0">
              <a:buNone/>
            </a:pPr>
            <a:r>
              <a:rPr lang="sr-Latn-RS" sz="2500" dirty="0" smtClean="0"/>
              <a:t>*Izvor</a:t>
            </a:r>
            <a:r>
              <a:rPr lang="sr-Latn-RS" sz="2500" dirty="0"/>
              <a:t>:</a:t>
            </a:r>
          </a:p>
          <a:p>
            <a:r>
              <a:rPr lang="sr-Latn-RS" sz="2900" i="1" dirty="0"/>
              <a:t>Predictive modeling: new applications, new </a:t>
            </a:r>
            <a:r>
              <a:rPr lang="sr-Latn-RS" sz="2900" i="1" dirty="0" smtClean="0"/>
              <a:t>questions</a:t>
            </a:r>
            <a:r>
              <a:rPr lang="sr-Latn-RS" sz="2900" dirty="0"/>
              <a:t>,</a:t>
            </a:r>
            <a:r>
              <a:rPr lang="sr-Latn-RS" sz="2900" dirty="0" smtClean="0"/>
              <a:t> </a:t>
            </a:r>
            <a:r>
              <a:rPr lang="sr-Latn-RS" sz="2900" dirty="0"/>
              <a:t>Willis Towers </a:t>
            </a:r>
            <a:r>
              <a:rPr lang="sr-Latn-RS" sz="2900" dirty="0" smtClean="0"/>
              <a:t>Watson Predictive </a:t>
            </a:r>
            <a:r>
              <a:rPr lang="sr-Latn-RS" sz="2900" dirty="0"/>
              <a:t>Modeling Benchmark Survey (U.S</a:t>
            </a:r>
            <a:r>
              <a:rPr lang="sr-Latn-RS" sz="2900" dirty="0" smtClean="0"/>
              <a:t>.), </a:t>
            </a:r>
            <a:r>
              <a:rPr lang="sr-Latn-RS" sz="2900" dirty="0"/>
              <a:t>INSIGHTS, March </a:t>
            </a:r>
            <a:r>
              <a:rPr lang="sr-Latn-RS" sz="2900" dirty="0" smtClean="0"/>
              <a:t>2017, </a:t>
            </a:r>
            <a:r>
              <a:rPr lang="sr-Latn-RS" sz="2900" dirty="0"/>
              <a:t> </a:t>
            </a:r>
            <a:r>
              <a:rPr lang="sr-Latn-RS" sz="2900" dirty="0" smtClean="0"/>
              <a:t> </a:t>
            </a:r>
            <a:r>
              <a:rPr lang="sr-Latn-RS" sz="2900" i="1" dirty="0" smtClean="0"/>
              <a:t>U.S</a:t>
            </a:r>
            <a:r>
              <a:rPr lang="sr-Latn-RS" sz="2900" i="1" dirty="0"/>
              <a:t>. property &amp; casualty (</a:t>
            </a:r>
            <a:r>
              <a:rPr lang="sr-Latn-RS" sz="2900" i="1" dirty="0" smtClean="0"/>
              <a:t>P&amp;C) insurance </a:t>
            </a:r>
            <a:r>
              <a:rPr lang="sr-Latn-RS" sz="2900" i="1" dirty="0"/>
              <a:t>market</a:t>
            </a:r>
            <a:endParaRPr lang="sr-Latn-RS" sz="2900" dirty="0"/>
          </a:p>
        </p:txBody>
      </p:sp>
    </p:spTree>
    <p:extLst>
      <p:ext uri="{BB962C8B-B14F-4D97-AF65-F5344CB8AC3E}">
        <p14:creationId xmlns="" xmlns:p14="http://schemas.microsoft.com/office/powerpoint/2010/main" val="137694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837" y="1"/>
            <a:ext cx="10515600" cy="609600"/>
          </a:xfrm>
        </p:spPr>
        <p:txBody>
          <a:bodyPr>
            <a:normAutofit/>
          </a:bodyPr>
          <a:lstStyle/>
          <a:p>
            <a:r>
              <a:rPr lang="sr-Latn-RS" sz="2800" b="1" dirty="0" smtClean="0">
                <a:solidFill>
                  <a:srgbClr val="C00000"/>
                </a:solidFill>
              </a:rPr>
              <a:t>Tip podataka koji se koriste u osiguranju:</a:t>
            </a:r>
            <a:endParaRPr lang="sr-Latn-RS" sz="2800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269" y="6497035"/>
            <a:ext cx="11518558" cy="280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Izvor: IAIS   - International Association of Insurance Supervisors, </a:t>
            </a:r>
            <a:r>
              <a:rPr lang="sr-Latn-RS" sz="1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Issues Paper on the Use of Big Data Analytics in Insurance</a:t>
            </a:r>
            <a:r>
              <a:rPr lang="sr-Latn-R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sr-Latn-RS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February 2020, str. 40 </a:t>
            </a:r>
            <a:endParaRPr lang="sr-Latn-R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57605449"/>
              </p:ext>
            </p:extLst>
          </p:nvPr>
        </p:nvGraphicFramePr>
        <p:xfrm>
          <a:off x="1497228" y="1415705"/>
          <a:ext cx="6980194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8967"/>
                <a:gridCol w="2578444"/>
                <a:gridCol w="1277551"/>
                <a:gridCol w="17052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 smtClean="0"/>
                        <a:t>Tip podataka</a:t>
                      </a:r>
                      <a:endParaRPr lang="sr-Latn-R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 smtClean="0"/>
                        <a:t>Primer</a:t>
                      </a:r>
                      <a:endParaRPr lang="sr-Latn-R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 smtClean="0"/>
                        <a:t>Lični / nisu lični </a:t>
                      </a:r>
                      <a:endParaRPr lang="sr-Latn-R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 smtClean="0"/>
                        <a:t>Primena </a:t>
                      </a:r>
                      <a:endParaRPr lang="sr-Latn-R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1200" b="1" dirty="0" smtClean="0">
                          <a:solidFill>
                            <a:srgbClr val="002060"/>
                          </a:solidFill>
                        </a:rPr>
                        <a:t>Demografski</a:t>
                      </a:r>
                    </a:p>
                    <a:p>
                      <a:r>
                        <a:rPr lang="sr-Latn-RS" sz="1200" b="1" dirty="0" smtClean="0">
                          <a:solidFill>
                            <a:srgbClr val="002060"/>
                          </a:solidFill>
                        </a:rPr>
                        <a:t>podaci</a:t>
                      </a:r>
                      <a:endParaRPr lang="sr-Latn-RS"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200" b="0" dirty="0" smtClean="0"/>
                        <a:t>Starost, pol,</a:t>
                      </a:r>
                      <a:r>
                        <a:rPr lang="sr-Latn-RS" sz="1200" b="0" baseline="0" dirty="0" smtClean="0"/>
                        <a:t> bračni status, profesija, adresa i sl.</a:t>
                      </a:r>
                      <a:endParaRPr lang="sr-Latn-R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Lični</a:t>
                      </a:r>
                      <a:endParaRPr lang="sr-Latn-R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Segmentacija</a:t>
                      </a:r>
                      <a:r>
                        <a:rPr lang="sr-Latn-RS" sz="1200" baseline="0" dirty="0" smtClean="0"/>
                        <a:t> rizika</a:t>
                      </a:r>
                      <a:endParaRPr lang="sr-Latn-R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1200" b="1" dirty="0" smtClean="0">
                          <a:solidFill>
                            <a:srgbClr val="002060"/>
                          </a:solidFill>
                        </a:rPr>
                        <a:t>Medicinski podaci</a:t>
                      </a:r>
                      <a:endParaRPr lang="sr-Latn-RS"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Medicinska istorija, medicinski status članova</a:t>
                      </a:r>
                      <a:r>
                        <a:rPr lang="sr-Latn-RS" sz="1200" baseline="0" dirty="0" smtClean="0"/>
                        <a:t> porodice, genetski testovi</a:t>
                      </a:r>
                      <a:endParaRPr lang="sr-Latn-R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Lični</a:t>
                      </a:r>
                      <a:endParaRPr lang="sr-Latn-R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dirty="0" smtClean="0"/>
                        <a:t>Segmentacija</a:t>
                      </a:r>
                      <a:r>
                        <a:rPr lang="sr-Latn-RS" sz="1200" baseline="0" dirty="0" smtClean="0"/>
                        <a:t> rizika</a:t>
                      </a:r>
                      <a:endParaRPr lang="sr-Latn-RS" sz="1200" dirty="0" smtClean="0"/>
                    </a:p>
                    <a:p>
                      <a:endParaRPr lang="sr-Latn-R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1200" b="1" dirty="0" smtClean="0">
                          <a:solidFill>
                            <a:srgbClr val="002060"/>
                          </a:solidFill>
                        </a:rPr>
                        <a:t>Podaci o vrednostima u vlasništvu</a:t>
                      </a:r>
                      <a:endParaRPr lang="sr-Latn-RS"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Tip automobila, tip kuće/ stana, pokućstvo i sl.</a:t>
                      </a:r>
                      <a:endParaRPr lang="sr-Latn-R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Lični i drugi podaci</a:t>
                      </a:r>
                      <a:endParaRPr lang="sr-Latn-R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dirty="0" smtClean="0"/>
                        <a:t>Segmenatcaija</a:t>
                      </a:r>
                      <a:r>
                        <a:rPr lang="sr-Latn-RS" sz="1200" baseline="0" dirty="0" smtClean="0"/>
                        <a:t> rizika</a:t>
                      </a:r>
                      <a:endParaRPr lang="sr-Latn-RS" sz="1200" dirty="0" smtClean="0"/>
                    </a:p>
                    <a:p>
                      <a:endParaRPr lang="sr-Latn-R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1200" b="1" dirty="0" smtClean="0">
                          <a:solidFill>
                            <a:srgbClr val="002060"/>
                          </a:solidFill>
                        </a:rPr>
                        <a:t>Podaci o ponašanju</a:t>
                      </a:r>
                      <a:endParaRPr lang="sr-Latn-RS"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Navike pušenja, korišćenje alkohola, česta vožnja</a:t>
                      </a:r>
                      <a:r>
                        <a:rPr lang="sr-Latn-RS" sz="1200" baseline="0" dirty="0" smtClean="0"/>
                        <a:t> na dugim relacijama, ....</a:t>
                      </a:r>
                      <a:endParaRPr lang="sr-Latn-R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Lični i drugi podaci</a:t>
                      </a:r>
                      <a:endParaRPr lang="sr-Latn-R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dirty="0" smtClean="0"/>
                        <a:t>Segmentacija</a:t>
                      </a:r>
                      <a:r>
                        <a:rPr lang="sr-Latn-RS" sz="1200" baseline="0" dirty="0" smtClean="0"/>
                        <a:t> rizika, marketing</a:t>
                      </a:r>
                      <a:endParaRPr lang="sr-Latn-RS" sz="1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1200" b="1" dirty="0" smtClean="0">
                          <a:solidFill>
                            <a:srgbClr val="002060"/>
                          </a:solidFill>
                        </a:rPr>
                        <a:t>Podaci o štetama</a:t>
                      </a:r>
                      <a:endParaRPr lang="sr-Latn-RS"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Izveštaji o automobilskim nesrećama, </a:t>
                      </a:r>
                    </a:p>
                    <a:p>
                      <a:r>
                        <a:rPr lang="sr-Latn-RS" sz="1200" dirty="0" smtClean="0"/>
                        <a:t>dugovanja</a:t>
                      </a:r>
                      <a:endParaRPr lang="sr-Latn-R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Lični i drugi podaci</a:t>
                      </a:r>
                      <a:endParaRPr lang="sr-Latn-R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Upravljanje zahtevima</a:t>
                      </a:r>
                      <a:endParaRPr lang="sr-Latn-R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1200" b="1" dirty="0" smtClean="0">
                          <a:solidFill>
                            <a:srgbClr val="002060"/>
                          </a:solidFill>
                        </a:rPr>
                        <a:t>Podaci o populaciji</a:t>
                      </a:r>
                      <a:endParaRPr lang="sr-Latn-RS"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Stopa smrtnosti, stopa morbiditeta, automobilske nesreće</a:t>
                      </a:r>
                      <a:endParaRPr lang="sr-Latn-R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Agregirani podaci</a:t>
                      </a:r>
                      <a:endParaRPr lang="sr-Latn-R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Selekcija rizika</a:t>
                      </a:r>
                      <a:endParaRPr lang="sr-Latn-R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1200" b="1" dirty="0" smtClean="0">
                          <a:solidFill>
                            <a:srgbClr val="002060"/>
                          </a:solidFill>
                        </a:rPr>
                        <a:t>Podaci o hazardima</a:t>
                      </a:r>
                      <a:endParaRPr lang="sr-Latn-RS"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Učestalost i ozbiljnost prirodnih katastrofa</a:t>
                      </a:r>
                      <a:endParaRPr lang="sr-Latn-R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Nisu lični podaci</a:t>
                      </a:r>
                      <a:endParaRPr lang="sr-Latn-R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Selekcija rizika</a:t>
                      </a:r>
                      <a:endParaRPr lang="sr-Latn-R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1200" b="1" dirty="0" smtClean="0">
                          <a:solidFill>
                            <a:srgbClr val="002060"/>
                          </a:solidFill>
                        </a:rPr>
                        <a:t>Drugi tradicionalni podaci</a:t>
                      </a:r>
                      <a:endParaRPr lang="sr-Latn-RS"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Kreditna istorija, izveštaji o zahtevima za nadoknadu štete, informacije</a:t>
                      </a:r>
                      <a:r>
                        <a:rPr lang="sr-Latn-RS" sz="1200" baseline="0" dirty="0" smtClean="0"/>
                        <a:t> sa popravki automobila posle šteta</a:t>
                      </a:r>
                      <a:endParaRPr lang="sr-Latn-R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Lični i drugi podaci</a:t>
                      </a:r>
                      <a:endParaRPr lang="sr-Latn-R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Selekicja rizika, marketing, upravljanje zahtevima </a:t>
                      </a:r>
                      <a:endParaRPr lang="sr-Latn-R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61767" y="744798"/>
            <a:ext cx="5694405" cy="2621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Latn-RS" sz="2400" b="1" dirty="0" smtClean="0"/>
              <a:t>Tradicionalni podaci </a:t>
            </a:r>
            <a:endParaRPr lang="sr-Latn-RS" sz="2400" b="1" dirty="0"/>
          </a:p>
        </p:txBody>
      </p:sp>
    </p:spTree>
    <p:extLst>
      <p:ext uri="{BB962C8B-B14F-4D97-AF65-F5344CB8AC3E}">
        <p14:creationId xmlns="" xmlns:p14="http://schemas.microsoft.com/office/powerpoint/2010/main" val="329387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837" y="1"/>
            <a:ext cx="10515600" cy="609600"/>
          </a:xfrm>
        </p:spPr>
        <p:txBody>
          <a:bodyPr>
            <a:normAutofit/>
          </a:bodyPr>
          <a:lstStyle/>
          <a:p>
            <a:r>
              <a:rPr lang="sr-Latn-RS" sz="2800" b="1" dirty="0" smtClean="0">
                <a:solidFill>
                  <a:srgbClr val="C00000"/>
                </a:solidFill>
              </a:rPr>
              <a:t>Tip podataka koji se koriste u osiguranju:</a:t>
            </a:r>
            <a:endParaRPr lang="sr-Latn-RS" sz="2800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269" y="6497035"/>
            <a:ext cx="11518558" cy="280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Izvor: IAIS   - International Association of Insurance Supervisors, </a:t>
            </a:r>
            <a:r>
              <a:rPr lang="sr-Latn-RS" sz="1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Issues Paper on the Use of Big Data Analytics in Insurance</a:t>
            </a:r>
            <a:r>
              <a:rPr lang="sr-Latn-R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sr-Latn-RS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February 2020, str. 40 </a:t>
            </a:r>
            <a:endParaRPr lang="sr-Latn-R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12448010"/>
              </p:ext>
            </p:extLst>
          </p:nvPr>
        </p:nvGraphicFramePr>
        <p:xfrm>
          <a:off x="953530" y="1484767"/>
          <a:ext cx="7992762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3681"/>
                <a:gridCol w="3525794"/>
                <a:gridCol w="1260390"/>
                <a:gridCol w="1762897"/>
              </a:tblGrid>
              <a:tr h="496944"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 smtClean="0"/>
                        <a:t>Tip podataka</a:t>
                      </a:r>
                      <a:endParaRPr lang="sr-Latn-R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 smtClean="0"/>
                        <a:t>Primer</a:t>
                      </a:r>
                      <a:endParaRPr lang="sr-Latn-R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 smtClean="0"/>
                        <a:t>Lični / nisu lični </a:t>
                      </a:r>
                      <a:endParaRPr lang="sr-Latn-R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 smtClean="0"/>
                        <a:t>Primena </a:t>
                      </a:r>
                      <a:endParaRPr lang="sr-Latn-RS" sz="1400" dirty="0"/>
                    </a:p>
                  </a:txBody>
                  <a:tcPr/>
                </a:tc>
              </a:tr>
              <a:tr h="438480">
                <a:tc>
                  <a:txBody>
                    <a:bodyPr/>
                    <a:lstStyle/>
                    <a:p>
                      <a:r>
                        <a:rPr lang="sr-Latn-RS" sz="1200" b="1" dirty="0" smtClean="0">
                          <a:solidFill>
                            <a:srgbClr val="002060"/>
                          </a:solidFill>
                        </a:rPr>
                        <a:t>Internet of Things - IoT</a:t>
                      </a:r>
                      <a:endParaRPr lang="sr-Latn-RS"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200" b="1" dirty="0" smtClean="0">
                          <a:solidFill>
                            <a:srgbClr val="C00000"/>
                          </a:solidFill>
                        </a:rPr>
                        <a:t>Telematics</a:t>
                      </a:r>
                      <a:r>
                        <a:rPr lang="sr-Latn-RS" sz="1200" b="0" dirty="0" smtClean="0"/>
                        <a:t> – podaci o ponašanju pri vožnji,</a:t>
                      </a:r>
                      <a:r>
                        <a:rPr lang="sr-Latn-RS" sz="1200" b="0" baseline="0" dirty="0" smtClean="0"/>
                        <a:t> fizička aktivnost i medicinsko stanje (</a:t>
                      </a:r>
                      <a:r>
                        <a:rPr lang="sr-Latn-RS" sz="1200" b="1" baseline="0" dirty="0" smtClean="0">
                          <a:solidFill>
                            <a:srgbClr val="C00000"/>
                          </a:solidFill>
                        </a:rPr>
                        <a:t>wearables</a:t>
                      </a:r>
                      <a:r>
                        <a:rPr lang="sr-Latn-RS" sz="1200" b="0" baseline="0" dirty="0" smtClean="0"/>
                        <a:t>), nadgledanje ponašanja u kući (</a:t>
                      </a:r>
                      <a:r>
                        <a:rPr lang="sr-Latn-RS" sz="1200" b="1" baseline="0" dirty="0" smtClean="0">
                          <a:solidFill>
                            <a:srgbClr val="C00000"/>
                          </a:solidFill>
                        </a:rPr>
                        <a:t>smart home</a:t>
                      </a:r>
                      <a:r>
                        <a:rPr lang="sr-Latn-RS" sz="1200" b="0" baseline="0" dirty="0" smtClean="0"/>
                        <a:t>)</a:t>
                      </a:r>
                      <a:endParaRPr lang="sr-Latn-R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Lični podaci</a:t>
                      </a:r>
                      <a:endParaRPr lang="sr-Latn-R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Selekcija</a:t>
                      </a:r>
                      <a:r>
                        <a:rPr lang="sr-Latn-RS" sz="1200" baseline="0" dirty="0" smtClean="0"/>
                        <a:t> rizika, </a:t>
                      </a:r>
                    </a:p>
                    <a:p>
                      <a:r>
                        <a:rPr lang="sr-Latn-RS" sz="1200" baseline="0" dirty="0" smtClean="0"/>
                        <a:t>Upravljanje zahtevima</a:t>
                      </a:r>
                      <a:endParaRPr lang="sr-Latn-RS" sz="1200" dirty="0"/>
                    </a:p>
                  </a:txBody>
                  <a:tcPr/>
                </a:tc>
              </a:tr>
              <a:tr h="438480">
                <a:tc>
                  <a:txBody>
                    <a:bodyPr/>
                    <a:lstStyle/>
                    <a:p>
                      <a:r>
                        <a:rPr lang="sr-Latn-RS" sz="1200" b="1" dirty="0" smtClean="0">
                          <a:solidFill>
                            <a:srgbClr val="002060"/>
                          </a:solidFill>
                        </a:rPr>
                        <a:t>On-line media podaci</a:t>
                      </a:r>
                      <a:endParaRPr lang="sr-Latn-RS"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200" b="0" dirty="0" smtClean="0"/>
                        <a:t>Pretraživanje web-a, on-line kupovina, aktivnosti na društvenim mrežama</a:t>
                      </a:r>
                      <a:endParaRPr lang="sr-Latn-R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dirty="0" smtClean="0"/>
                        <a:t>Lični podaci</a:t>
                      </a:r>
                    </a:p>
                    <a:p>
                      <a:endParaRPr lang="sr-Latn-R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Selekcija rizika, marketing</a:t>
                      </a:r>
                      <a:endParaRPr lang="sr-Latn-RS" sz="1200" dirty="0"/>
                    </a:p>
                  </a:txBody>
                  <a:tcPr/>
                </a:tc>
              </a:tr>
              <a:tr h="613872">
                <a:tc>
                  <a:txBody>
                    <a:bodyPr/>
                    <a:lstStyle/>
                    <a:p>
                      <a:r>
                        <a:rPr lang="sr-Latn-RS" sz="1200" b="1" dirty="0" smtClean="0">
                          <a:solidFill>
                            <a:srgbClr val="002060"/>
                          </a:solidFill>
                        </a:rPr>
                        <a:t>Digitalni podaci osiguravača</a:t>
                      </a:r>
                      <a:endParaRPr lang="sr-Latn-RS"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Interakcije u okviru osiguravača (podaci iz</a:t>
                      </a:r>
                    </a:p>
                    <a:p>
                      <a:r>
                        <a:rPr lang="sr-Latn-RS" sz="1200" b="1" dirty="0" smtClean="0">
                          <a:solidFill>
                            <a:srgbClr val="C00000"/>
                          </a:solidFill>
                        </a:rPr>
                        <a:t>call centre</a:t>
                      </a:r>
                      <a:r>
                        <a:rPr lang="sr-Latn-RS" sz="1200" dirty="0" smtClean="0"/>
                        <a:t>,</a:t>
                      </a:r>
                      <a:r>
                        <a:rPr lang="sr-Latn-RS" sz="1200" baseline="0" dirty="0" smtClean="0"/>
                        <a:t> informacije sa digitalnih naloga, digitalni izveštaji o zahtevima potrošača, </a:t>
                      </a:r>
                      <a:r>
                        <a:rPr lang="sr-Latn-RS" sz="1200" b="1" baseline="0" dirty="0" smtClean="0">
                          <a:solidFill>
                            <a:srgbClr val="C00000"/>
                          </a:solidFill>
                        </a:rPr>
                        <a:t>online ponašanje potrošača </a:t>
                      </a:r>
                      <a:r>
                        <a:rPr lang="sr-Latn-RS" sz="1200" baseline="0" dirty="0" smtClean="0"/>
                        <a:t>.... )</a:t>
                      </a:r>
                      <a:endParaRPr lang="sr-Latn-R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Lični podaci</a:t>
                      </a:r>
                      <a:endParaRPr lang="sr-Latn-R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Marketing, </a:t>
                      </a:r>
                    </a:p>
                    <a:p>
                      <a:r>
                        <a:rPr lang="sr-Latn-RS" sz="1200" dirty="0" smtClean="0"/>
                        <a:t>upravljanje zahtevima</a:t>
                      </a:r>
                    </a:p>
                    <a:p>
                      <a:endParaRPr lang="sr-Latn-RS" sz="1200" dirty="0"/>
                    </a:p>
                  </a:txBody>
                  <a:tcPr/>
                </a:tc>
              </a:tr>
              <a:tr h="438480">
                <a:tc>
                  <a:txBody>
                    <a:bodyPr/>
                    <a:lstStyle/>
                    <a:p>
                      <a:r>
                        <a:rPr lang="sr-Latn-RS" sz="1200" b="1" dirty="0" smtClean="0">
                          <a:solidFill>
                            <a:srgbClr val="002060"/>
                          </a:solidFill>
                        </a:rPr>
                        <a:t>Drugi digitalni podaci</a:t>
                      </a:r>
                      <a:endParaRPr lang="sr-Latn-RS" sz="1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1200" dirty="0" smtClean="0"/>
                        <a:t>Selfi, informacije o avionskim letovima za osiguranje od kašnjenja aviona</a:t>
                      </a:r>
                      <a:endParaRPr lang="sr-Latn-R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dirty="0" smtClean="0"/>
                        <a:t>Lični podaci i drugi podaci</a:t>
                      </a:r>
                    </a:p>
                    <a:p>
                      <a:endParaRPr lang="sr-Latn-R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200" dirty="0" smtClean="0"/>
                        <a:t>Selekcija rizika, marketing, upravljanje zahtevima 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sr-Latn-RS" sz="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 sz="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 sz="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 sz="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sr-Latn-RS" sz="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 sz="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 sz="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 sz="200" dirty="0"/>
                    </a:p>
                  </a:txBody>
                  <a:tcPr/>
                </a:tc>
              </a:tr>
              <a:tr h="116928">
                <a:tc>
                  <a:txBody>
                    <a:bodyPr/>
                    <a:lstStyle/>
                    <a:p>
                      <a:endParaRPr lang="sr-Latn-RS" sz="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 sz="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 sz="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 sz="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sr-Latn-RS" sz="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 sz="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 sz="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 sz="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58113" y="796141"/>
            <a:ext cx="5694405" cy="2621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Latn-RS" sz="2400" b="1" dirty="0" smtClean="0"/>
              <a:t>Novi izvori podataka u digitalnoj eri </a:t>
            </a:r>
            <a:endParaRPr lang="sr-Latn-RS" sz="2400" b="1" dirty="0"/>
          </a:p>
        </p:txBody>
      </p:sp>
    </p:spTree>
    <p:extLst>
      <p:ext uri="{BB962C8B-B14F-4D97-AF65-F5344CB8AC3E}">
        <p14:creationId xmlns="" xmlns:p14="http://schemas.microsoft.com/office/powerpoint/2010/main" val="306919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9448"/>
          </a:xfrm>
        </p:spPr>
        <p:txBody>
          <a:bodyPr/>
          <a:lstStyle/>
          <a:p>
            <a:pPr marL="0" indent="0"/>
            <a:r>
              <a:rPr lang="sr-Latn-RS" dirty="0" smtClean="0">
                <a:solidFill>
                  <a:srgbClr val="C00000"/>
                </a:solidFill>
              </a:rPr>
              <a:t>Ova prezentacija obuhvata sledeća pitanja:</a:t>
            </a:r>
            <a:endParaRPr lang="sr-Latn-R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r-Latn-RS" dirty="0"/>
          </a:p>
          <a:p>
            <a:pPr marL="457200" lvl="1" indent="0">
              <a:buNone/>
            </a:pPr>
            <a:r>
              <a:rPr lang="sr-Latn-RS" dirty="0" smtClean="0"/>
              <a:t>1. </a:t>
            </a:r>
            <a:r>
              <a:rPr lang="sr-Latn-RS" dirty="0" smtClean="0">
                <a:solidFill>
                  <a:srgbClr val="C00000"/>
                </a:solidFill>
              </a:rPr>
              <a:t>Digitalna </a:t>
            </a:r>
            <a:r>
              <a:rPr lang="sr-Latn-RS" dirty="0">
                <a:solidFill>
                  <a:srgbClr val="C00000"/>
                </a:solidFill>
              </a:rPr>
              <a:t>transformacija (DT) – opšti kontekst</a:t>
            </a:r>
          </a:p>
          <a:p>
            <a:pPr marL="457200" lvl="1" indent="0">
              <a:buNone/>
            </a:pPr>
            <a:r>
              <a:rPr lang="sr-Latn-RS" dirty="0"/>
              <a:t> </a:t>
            </a:r>
          </a:p>
          <a:p>
            <a:pPr marL="457200" lvl="1" indent="0">
              <a:buNone/>
            </a:pPr>
            <a:r>
              <a:rPr lang="sr-Latn-RS" dirty="0" smtClean="0"/>
              <a:t>2. </a:t>
            </a:r>
            <a:r>
              <a:rPr lang="sr-Latn-RS" dirty="0" smtClean="0">
                <a:solidFill>
                  <a:srgbClr val="C00000"/>
                </a:solidFill>
              </a:rPr>
              <a:t>Specifičnosti </a:t>
            </a:r>
            <a:r>
              <a:rPr lang="sr-Latn-RS" dirty="0">
                <a:solidFill>
                  <a:srgbClr val="C00000"/>
                </a:solidFill>
              </a:rPr>
              <a:t>DT u osiguranju</a:t>
            </a:r>
          </a:p>
          <a:p>
            <a:pPr lvl="1"/>
            <a:endParaRPr lang="sr-Latn-RS" dirty="0"/>
          </a:p>
          <a:p>
            <a:pPr marL="457200" lvl="1" indent="0">
              <a:buNone/>
            </a:pPr>
            <a:r>
              <a:rPr lang="sr-Latn-RS" dirty="0" smtClean="0"/>
              <a:t>3. </a:t>
            </a:r>
            <a:r>
              <a:rPr lang="sr-Latn-RS" dirty="0" smtClean="0">
                <a:solidFill>
                  <a:srgbClr val="C00000"/>
                </a:solidFill>
              </a:rPr>
              <a:t>Izazovi </a:t>
            </a:r>
            <a:r>
              <a:rPr lang="sr-Latn-RS" dirty="0">
                <a:solidFill>
                  <a:srgbClr val="C00000"/>
                </a:solidFill>
              </a:rPr>
              <a:t>(prepreke, problemi) u sprovođenju DT</a:t>
            </a:r>
          </a:p>
          <a:p>
            <a:endParaRPr lang="sr-Latn-RS" dirty="0"/>
          </a:p>
          <a:p>
            <a:endParaRPr lang="sr-Latn-RS" dirty="0"/>
          </a:p>
        </p:txBody>
      </p:sp>
    </p:spTree>
    <p:extLst>
      <p:ext uri="{BB962C8B-B14F-4D97-AF65-F5344CB8AC3E}">
        <p14:creationId xmlns="" xmlns:p14="http://schemas.microsoft.com/office/powerpoint/2010/main" val="11884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62" y="488693"/>
            <a:ext cx="6804049" cy="2501642"/>
          </a:xfrm>
        </p:spPr>
        <p:txBody>
          <a:bodyPr>
            <a:normAutofit/>
          </a:bodyPr>
          <a:lstStyle/>
          <a:p>
            <a:r>
              <a:rPr lang="sr-Latn-RS" sz="3200" dirty="0" smtClean="0">
                <a:solidFill>
                  <a:srgbClr val="C00000"/>
                </a:solidFill>
              </a:rPr>
              <a:t>Iz kojih izvora se prikuplja, </a:t>
            </a:r>
            <a:br>
              <a:rPr lang="sr-Latn-RS" sz="3200" dirty="0" smtClean="0">
                <a:solidFill>
                  <a:srgbClr val="C00000"/>
                </a:solidFill>
              </a:rPr>
            </a:br>
            <a:r>
              <a:rPr lang="sr-Latn-RS" sz="3200" dirty="0" smtClean="0">
                <a:solidFill>
                  <a:srgbClr val="C00000"/>
                </a:solidFill>
              </a:rPr>
              <a:t>ili će se prikupljati, </a:t>
            </a:r>
            <a:br>
              <a:rPr lang="sr-Latn-RS" sz="3200" dirty="0" smtClean="0">
                <a:solidFill>
                  <a:srgbClr val="C00000"/>
                </a:solidFill>
              </a:rPr>
            </a:br>
            <a:r>
              <a:rPr lang="sr-Latn-RS" sz="3200" dirty="0" smtClean="0">
                <a:solidFill>
                  <a:srgbClr val="C00000"/>
                </a:solidFill>
              </a:rPr>
              <a:t>velika količina podataka u osiguranju?</a:t>
            </a:r>
            <a:endParaRPr lang="sr-Latn-R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4992130"/>
            <a:ext cx="5955957" cy="14910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Latn-RS" sz="1400" dirty="0">
                <a:solidFill>
                  <a:srgbClr val="C00000"/>
                </a:solidFill>
              </a:rPr>
              <a:t>Odgovori izvršnih rukovodilaca iz osiguranja</a:t>
            </a:r>
            <a:endParaRPr lang="sr-Latn-RS" sz="1400" dirty="0" smtClean="0"/>
          </a:p>
          <a:p>
            <a:pPr marL="0" indent="0">
              <a:buNone/>
            </a:pPr>
            <a:r>
              <a:rPr lang="sr-Latn-RS" sz="1400" dirty="0" smtClean="0"/>
              <a:t>Izvor</a:t>
            </a:r>
            <a:r>
              <a:rPr lang="sr-Latn-RS" sz="1400" dirty="0"/>
              <a:t>:</a:t>
            </a:r>
          </a:p>
          <a:p>
            <a:pPr marL="0" indent="0">
              <a:buNone/>
            </a:pPr>
            <a:r>
              <a:rPr lang="sr-Latn-RS" sz="1400" i="1" dirty="0"/>
              <a:t>Predictive modeling: new applications, new questions</a:t>
            </a:r>
            <a:r>
              <a:rPr lang="sr-Latn-RS" sz="1400" dirty="0"/>
              <a:t>, Willis Towers Watson </a:t>
            </a:r>
            <a:endParaRPr lang="sr-Latn-RS" sz="1400" dirty="0" smtClean="0"/>
          </a:p>
          <a:p>
            <a:pPr marL="0" indent="0">
              <a:buNone/>
            </a:pPr>
            <a:r>
              <a:rPr lang="sr-Latn-RS" sz="1400" dirty="0" smtClean="0"/>
              <a:t>Predictive </a:t>
            </a:r>
            <a:r>
              <a:rPr lang="sr-Latn-RS" sz="1400" dirty="0"/>
              <a:t>Modeling Benchmark Survey (U.S.), INSIGHTS, March 2017,  </a:t>
            </a:r>
            <a:endParaRPr lang="sr-Latn-RS" sz="1400" dirty="0" smtClean="0"/>
          </a:p>
          <a:p>
            <a:pPr marL="0" indent="0">
              <a:buNone/>
            </a:pPr>
            <a:r>
              <a:rPr lang="sr-Latn-RS" sz="1400" dirty="0" smtClean="0"/>
              <a:t> </a:t>
            </a:r>
            <a:r>
              <a:rPr lang="sr-Latn-RS" sz="1400" i="1" dirty="0"/>
              <a:t>U.S. property &amp; casualty (P&amp;C) insurance </a:t>
            </a:r>
            <a:r>
              <a:rPr lang="sr-Latn-RS" sz="1400" i="1" dirty="0" smtClean="0"/>
              <a:t>market, p. 3</a:t>
            </a:r>
            <a:endParaRPr lang="sr-Latn-RS" sz="1400" dirty="0"/>
          </a:p>
          <a:p>
            <a:endParaRPr lang="sr-Latn-R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2649" y="0"/>
            <a:ext cx="4066183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078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675" y="60325"/>
            <a:ext cx="10515600" cy="1035307"/>
          </a:xfrm>
        </p:spPr>
        <p:txBody>
          <a:bodyPr>
            <a:normAutofit/>
          </a:bodyPr>
          <a:lstStyle/>
          <a:p>
            <a:r>
              <a:rPr lang="sr-Latn-RS" sz="3600" dirty="0" smtClean="0">
                <a:solidFill>
                  <a:srgbClr val="C00000"/>
                </a:solidFill>
              </a:rPr>
              <a:t>Big Data - većina nestruktuirani podaci</a:t>
            </a:r>
            <a:endParaRPr lang="sr-Latn-R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455" y="1314878"/>
            <a:ext cx="10515600" cy="469874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r-Latn-RS" dirty="0" smtClean="0"/>
              <a:t>Big Data – većina podataka su nestruktuirani podaci  </a:t>
            </a:r>
          </a:p>
          <a:p>
            <a:pPr marL="0" indent="0">
              <a:buNone/>
            </a:pPr>
            <a:r>
              <a:rPr lang="sr-Latn-RS" dirty="0" smtClean="0"/>
              <a:t>(oko 80% podataka su polustruktuirani podaci i nestruktuirani podaci)</a:t>
            </a:r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r>
              <a:rPr lang="sr-Latn-RS" dirty="0" smtClean="0">
                <a:solidFill>
                  <a:srgbClr val="C00000"/>
                </a:solidFill>
              </a:rPr>
              <a:t>Tehnologija skladištenja i analize struktuiranih podataka (zrele tehnologije</a:t>
            </a:r>
            <a:r>
              <a:rPr lang="sr-Latn-RS" dirty="0" smtClean="0"/>
              <a:t>) dodaju se drugi tipovi podataka.</a:t>
            </a:r>
          </a:p>
          <a:p>
            <a:endParaRPr lang="sr-Latn-RS" dirty="0"/>
          </a:p>
          <a:p>
            <a:pPr marL="0" indent="0">
              <a:buNone/>
            </a:pPr>
            <a:r>
              <a:rPr lang="sr-Latn-RS" dirty="0" smtClean="0"/>
              <a:t>Integracija različitih tipova podataka i analiza streaming data zahteva nove kapacitete i veštine, kao što su: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Hadoop</a:t>
            </a:r>
            <a:r>
              <a:rPr lang="en-US" dirty="0">
                <a:solidFill>
                  <a:srgbClr val="C00000"/>
                </a:solidFill>
              </a:rPr>
              <a:t>, MapReduce, NoSQL, </a:t>
            </a:r>
            <a:endParaRPr lang="sr-Latn-RS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r-Latn-RS" dirty="0" smtClean="0">
                <a:solidFill>
                  <a:srgbClr val="C00000"/>
                </a:solidFill>
              </a:rPr>
              <a:t>Big Data Analytics, </a:t>
            </a:r>
            <a:r>
              <a:rPr lang="en-US" dirty="0" smtClean="0">
                <a:solidFill>
                  <a:srgbClr val="C00000"/>
                </a:solidFill>
              </a:rPr>
              <a:t>analytic </a:t>
            </a:r>
            <a:r>
              <a:rPr lang="en-US" dirty="0">
                <a:solidFill>
                  <a:srgbClr val="C00000"/>
                </a:solidFill>
              </a:rPr>
              <a:t>appliances, </a:t>
            </a:r>
            <a:endParaRPr lang="sr-Latn-RS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data</a:t>
            </a:r>
            <a:r>
              <a:rPr lang="sr-Latn-R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streaming</a:t>
            </a:r>
            <a:r>
              <a:rPr lang="sr-Latn-RS" dirty="0" smtClean="0">
                <a:solidFill>
                  <a:srgbClr val="C00000"/>
                </a:solidFill>
              </a:rPr>
              <a:t>, 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sr-Latn-RS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text analytics</a:t>
            </a:r>
            <a:r>
              <a:rPr lang="sr-Latn-RS" dirty="0" smtClean="0"/>
              <a:t>.</a:t>
            </a:r>
            <a:endParaRPr lang="sr-Latn-R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63260" y="4091002"/>
            <a:ext cx="4049799" cy="27669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2764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597" y="109753"/>
            <a:ext cx="10515600" cy="516324"/>
          </a:xfrm>
        </p:spPr>
        <p:txBody>
          <a:bodyPr>
            <a:normAutofit/>
          </a:bodyPr>
          <a:lstStyle/>
          <a:p>
            <a:r>
              <a:rPr lang="sr-Latn-RS" sz="2800" b="1" dirty="0" smtClean="0">
                <a:solidFill>
                  <a:srgbClr val="C00000"/>
                </a:solidFill>
              </a:rPr>
              <a:t>Kako se mogu iskoristiti ovi podaci  - Big Data Analytics u osiguranju?</a:t>
            </a:r>
            <a:endParaRPr lang="sr-Latn-RS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850" y="701778"/>
            <a:ext cx="11180805" cy="5692346"/>
          </a:xfrm>
        </p:spPr>
        <p:txBody>
          <a:bodyPr>
            <a:normAutofit fontScale="92500"/>
          </a:bodyPr>
          <a:lstStyle/>
          <a:p>
            <a:r>
              <a:rPr lang="sr-Latn-RS" sz="2200" dirty="0" smtClean="0"/>
              <a:t>Primena algoritama Veštačke inteligencije  (</a:t>
            </a:r>
            <a:r>
              <a:rPr lang="sr-Latn-RS" sz="2200" i="1" dirty="0" smtClean="0"/>
              <a:t>Artificial Intelligence</a:t>
            </a:r>
            <a:r>
              <a:rPr lang="sr-Latn-RS" sz="2200" dirty="0" smtClean="0"/>
              <a:t>) i mašinskog učenja (</a:t>
            </a:r>
            <a:r>
              <a:rPr lang="sr-Latn-RS" sz="2200" i="1" dirty="0" smtClean="0"/>
              <a:t>Machine Learning – ML</a:t>
            </a:r>
            <a:r>
              <a:rPr lang="sr-Latn-RS" sz="2200" dirty="0" smtClean="0"/>
              <a:t>)   -   </a:t>
            </a:r>
            <a:r>
              <a:rPr lang="sr-Latn-RS" sz="2200" dirty="0" smtClean="0">
                <a:solidFill>
                  <a:srgbClr val="C00000"/>
                </a:solidFill>
              </a:rPr>
              <a:t>Big Data Analytics - BDA</a:t>
            </a:r>
          </a:p>
          <a:p>
            <a:endParaRPr lang="sr-Latn-RS" sz="900" dirty="0"/>
          </a:p>
          <a:p>
            <a:r>
              <a:rPr lang="sr-Latn-RS" sz="2200" dirty="0" smtClean="0"/>
              <a:t>Osiguravajuće kompanije mogu koristiti BDA algoritme za pružanje </a:t>
            </a:r>
            <a:r>
              <a:rPr lang="sr-Latn-RS" sz="2200" dirty="0" smtClean="0">
                <a:solidFill>
                  <a:srgbClr val="C00000"/>
                </a:solidFill>
              </a:rPr>
              <a:t>direktnih usluga potrošačima </a:t>
            </a:r>
            <a:r>
              <a:rPr lang="sr-Latn-RS" sz="2200" dirty="0" smtClean="0"/>
              <a:t>- klijentima (automatski saveti pomoću robota, pre i post prodajna podrška, unapređeno upravljanje zahtevima) i </a:t>
            </a:r>
          </a:p>
          <a:p>
            <a:r>
              <a:rPr lang="sr-Latn-RS" sz="2200" dirty="0" smtClean="0">
                <a:solidFill>
                  <a:srgbClr val="C00000"/>
                </a:solidFill>
              </a:rPr>
              <a:t>indirektne usluge </a:t>
            </a:r>
            <a:r>
              <a:rPr lang="sr-Latn-RS" sz="2200" dirty="0" smtClean="0"/>
              <a:t>(kreiranje ciljanih reklamnih kampanja, sagledavanje preferencija klijenata, uticaj na ponašanje klijenata, segmentacija rizika i određivanje cene, sprovođenje strategije „upoznajmo svoje klijente“ i dr.  </a:t>
            </a:r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r>
              <a:rPr lang="sr-Latn-RS" dirty="0" smtClean="0"/>
              <a:t>I </a:t>
            </a:r>
            <a:r>
              <a:rPr lang="sr-Latn-RS" dirty="0"/>
              <a:t>do sada je AI pokazala prednosti za mnoge poslovne procese, u formi kao što je:</a:t>
            </a:r>
          </a:p>
          <a:p>
            <a:pPr lvl="1"/>
            <a:r>
              <a:rPr lang="sr-Latn-RS" i="1" dirty="0">
                <a:solidFill>
                  <a:srgbClr val="C00000"/>
                </a:solidFill>
              </a:rPr>
              <a:t>Chatbot</a:t>
            </a:r>
            <a:r>
              <a:rPr lang="sr-Latn-RS" dirty="0">
                <a:solidFill>
                  <a:srgbClr val="C00000"/>
                </a:solidFill>
              </a:rPr>
              <a:t>  </a:t>
            </a:r>
            <a:r>
              <a:rPr lang="ru-RU" i="1" dirty="0"/>
              <a:t> </a:t>
            </a:r>
            <a:r>
              <a:rPr lang="ru-RU" dirty="0"/>
              <a:t>– виртуелни агент који одговара купцима</a:t>
            </a:r>
            <a:r>
              <a:rPr lang="sr-Latn-RS" dirty="0">
                <a:solidFill>
                  <a:srgbClr val="C00000"/>
                </a:solidFill>
              </a:rPr>
              <a:t>, </a:t>
            </a:r>
          </a:p>
          <a:p>
            <a:pPr lvl="1"/>
            <a:r>
              <a:rPr lang="sr-Latn-RS" i="1" dirty="0">
                <a:solidFill>
                  <a:srgbClr val="C00000"/>
                </a:solidFill>
              </a:rPr>
              <a:t>optical character recognition</a:t>
            </a:r>
            <a:r>
              <a:rPr lang="sr-Latn-RS" dirty="0">
                <a:solidFill>
                  <a:srgbClr val="C00000"/>
                </a:solidFill>
              </a:rPr>
              <a:t>, </a:t>
            </a:r>
          </a:p>
          <a:p>
            <a:pPr lvl="1"/>
            <a:r>
              <a:rPr lang="sr-Latn-RS" i="1" dirty="0">
                <a:solidFill>
                  <a:srgbClr val="C00000"/>
                </a:solidFill>
              </a:rPr>
              <a:t>sentiment analysis  (opinion mining)  </a:t>
            </a:r>
            <a:r>
              <a:rPr lang="sr-Latn-RS" dirty="0">
                <a:solidFill>
                  <a:srgbClr val="C00000"/>
                </a:solidFill>
              </a:rPr>
              <a:t>i </a:t>
            </a:r>
          </a:p>
          <a:p>
            <a:pPr lvl="1"/>
            <a:r>
              <a:rPr lang="sr-Latn-RS" i="1" dirty="0">
                <a:solidFill>
                  <a:srgbClr val="C00000"/>
                </a:solidFill>
              </a:rPr>
              <a:t>social media algorithms</a:t>
            </a:r>
            <a:r>
              <a:rPr lang="sr-Latn-RS" dirty="0">
                <a:solidFill>
                  <a:srgbClr val="C00000"/>
                </a:solidFill>
              </a:rPr>
              <a:t> (E</a:t>
            </a:r>
            <a:r>
              <a:rPr lang="en-US" dirty="0">
                <a:solidFill>
                  <a:srgbClr val="C00000"/>
                </a:solidFill>
              </a:rPr>
              <a:t>IOPA</a:t>
            </a:r>
            <a:r>
              <a:rPr lang="sr-Latn-RS" dirty="0">
                <a:solidFill>
                  <a:srgbClr val="C00000"/>
                </a:solidFill>
              </a:rPr>
              <a:t>, 2019)*.</a:t>
            </a:r>
          </a:p>
          <a:p>
            <a:pPr marL="0" indent="0">
              <a:buNone/>
            </a:pPr>
            <a:r>
              <a:rPr lang="sr-Latn-RS" dirty="0"/>
              <a:t>što se sve odnosi i na osiguranje. </a:t>
            </a:r>
          </a:p>
          <a:p>
            <a:endParaRPr lang="sr-Latn-RS" dirty="0"/>
          </a:p>
          <a:p>
            <a:pPr marL="0" indent="0">
              <a:buNone/>
            </a:pPr>
            <a:endParaRPr lang="sr-Latn-RS" sz="22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93964" y="6394124"/>
            <a:ext cx="922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>
                <a:solidFill>
                  <a:srgbClr val="333333"/>
                </a:solidFill>
                <a:latin typeface="Arial" panose="020B0604020202020204" pitchFamily="34" charset="0"/>
              </a:rPr>
              <a:t>*</a:t>
            </a:r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</a:rPr>
              <a:t>European 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Insurance and Occupational Pensions Authority (EIOPA)</a:t>
            </a:r>
            <a:endParaRPr lang="en-US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589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597" y="109753"/>
            <a:ext cx="10515600" cy="516324"/>
          </a:xfrm>
        </p:spPr>
        <p:txBody>
          <a:bodyPr>
            <a:normAutofit/>
          </a:bodyPr>
          <a:lstStyle/>
          <a:p>
            <a:r>
              <a:rPr lang="sr-Latn-RS" sz="2800" b="1" dirty="0" smtClean="0">
                <a:solidFill>
                  <a:srgbClr val="C00000"/>
                </a:solidFill>
              </a:rPr>
              <a:t>Big Data Analytics u osiguranju</a:t>
            </a:r>
            <a:endParaRPr lang="sr-Latn-RS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994" y="766118"/>
            <a:ext cx="11714206" cy="597243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sr-Latn-RS" sz="2200" dirty="0" smtClean="0"/>
          </a:p>
          <a:p>
            <a:pPr marL="0" indent="0" algn="ctr">
              <a:buNone/>
            </a:pPr>
            <a:r>
              <a:rPr lang="sr-Latn-RS" sz="3600" dirty="0" smtClean="0"/>
              <a:t>Pristup velikom obimu podataka u osiguranju predstavlja </a:t>
            </a:r>
          </a:p>
          <a:p>
            <a:pPr marL="0" indent="0" algn="ctr">
              <a:buNone/>
            </a:pPr>
            <a:r>
              <a:rPr lang="sr-Latn-RS" sz="3600" dirty="0" smtClean="0">
                <a:solidFill>
                  <a:srgbClr val="C00000"/>
                </a:solidFill>
              </a:rPr>
              <a:t>POTENCIJAL ZA TRANSFORMACIJU CELOKUPNOG PROCESA OSIGURANJA. </a:t>
            </a:r>
            <a:endParaRPr lang="sr-Latn-RS" sz="36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sr-Latn-RS" sz="3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dirty="0" err="1"/>
              <a:t>Iskustvo</a:t>
            </a:r>
            <a:r>
              <a:rPr lang="en-US" dirty="0"/>
              <a:t> je </a:t>
            </a:r>
            <a:r>
              <a:rPr lang="en-US" dirty="0" err="1"/>
              <a:t>pokazalo</a:t>
            </a:r>
            <a:r>
              <a:rPr lang="en-US" dirty="0"/>
              <a:t> da </a:t>
            </a:r>
            <a:r>
              <a:rPr lang="en-US" dirty="0" err="1"/>
              <a:t>usvajanje</a:t>
            </a:r>
            <a:r>
              <a:rPr lang="en-US" dirty="0"/>
              <a:t> </a:t>
            </a:r>
            <a:r>
              <a:rPr lang="en-US" dirty="0" err="1"/>
              <a:t>novih</a:t>
            </a:r>
            <a:r>
              <a:rPr lang="en-US" dirty="0"/>
              <a:t> </a:t>
            </a:r>
            <a:r>
              <a:rPr lang="en-US" dirty="0" err="1"/>
              <a:t>tehnologija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alata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obradu</a:t>
            </a:r>
            <a:r>
              <a:rPr lang="en-US" dirty="0"/>
              <a:t> </a:t>
            </a:r>
            <a:r>
              <a:rPr lang="en-US" dirty="0" err="1"/>
              <a:t>velikih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u </a:t>
            </a:r>
            <a:r>
              <a:rPr lang="en-US" dirty="0" err="1"/>
              <a:t>sektoru</a:t>
            </a:r>
            <a:r>
              <a:rPr lang="en-US" dirty="0"/>
              <a:t> </a:t>
            </a:r>
            <a:r>
              <a:rPr lang="en-US" dirty="0" err="1"/>
              <a:t>osiguranja</a:t>
            </a:r>
            <a:r>
              <a:rPr lang="en-US" dirty="0"/>
              <a:t> </a:t>
            </a:r>
            <a:r>
              <a:rPr lang="en-US" dirty="0" err="1"/>
              <a:t>omogućava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moćnih</a:t>
            </a:r>
            <a:r>
              <a:rPr lang="en-US" dirty="0"/>
              <a:t> </a:t>
            </a:r>
            <a:r>
              <a:rPr lang="en-US" dirty="0" err="1"/>
              <a:t>novih</a:t>
            </a:r>
            <a:r>
              <a:rPr lang="en-US" dirty="0"/>
              <a:t> </a:t>
            </a:r>
            <a:r>
              <a:rPr lang="en-US" dirty="0" err="1"/>
              <a:t>poslovnih</a:t>
            </a:r>
            <a:r>
              <a:rPr lang="en-US" dirty="0"/>
              <a:t> </a:t>
            </a:r>
            <a:r>
              <a:rPr lang="en-US" dirty="0" err="1" smtClean="0"/>
              <a:t>modela</a:t>
            </a:r>
            <a:r>
              <a:rPr lang="sr-Latn-RS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koj</a:t>
            </a:r>
            <a:r>
              <a:rPr lang="sr-Latn-RS" dirty="0" smtClean="0"/>
              <a:t>i</a:t>
            </a:r>
          </a:p>
          <a:p>
            <a:pPr marL="0" indent="0" algn="ctr">
              <a:buNone/>
            </a:pPr>
            <a:r>
              <a:rPr lang="en-US" sz="3300" dirty="0" err="1" smtClean="0">
                <a:solidFill>
                  <a:srgbClr val="C00000"/>
                </a:solidFill>
              </a:rPr>
              <a:t>menjaju</a:t>
            </a:r>
            <a:r>
              <a:rPr lang="en-US" sz="3300" dirty="0" smtClean="0">
                <a:solidFill>
                  <a:srgbClr val="C00000"/>
                </a:solidFill>
              </a:rPr>
              <a:t> </a:t>
            </a:r>
            <a:r>
              <a:rPr lang="en-US" sz="3300" dirty="0" err="1">
                <a:solidFill>
                  <a:srgbClr val="C00000"/>
                </a:solidFill>
              </a:rPr>
              <a:t>ulogu</a:t>
            </a:r>
            <a:r>
              <a:rPr lang="en-US" sz="3300" dirty="0">
                <a:solidFill>
                  <a:srgbClr val="C00000"/>
                </a:solidFill>
              </a:rPr>
              <a:t> </a:t>
            </a:r>
            <a:r>
              <a:rPr lang="en-US" sz="3300" dirty="0" err="1">
                <a:solidFill>
                  <a:srgbClr val="C00000"/>
                </a:solidFill>
              </a:rPr>
              <a:t>osiguranja</a:t>
            </a:r>
            <a:r>
              <a:rPr lang="en-US" sz="3300" dirty="0">
                <a:solidFill>
                  <a:srgbClr val="C00000"/>
                </a:solidFill>
              </a:rPr>
              <a:t> </a:t>
            </a:r>
            <a:r>
              <a:rPr lang="sr-Latn-RS" sz="3300" dirty="0" smtClean="0">
                <a:solidFill>
                  <a:srgbClr val="C00000"/>
                </a:solidFill>
              </a:rPr>
              <a:t> od </a:t>
            </a:r>
            <a:r>
              <a:rPr lang="en-US" sz="3300" dirty="0" smtClean="0">
                <a:solidFill>
                  <a:srgbClr val="C00000"/>
                </a:solidFill>
              </a:rPr>
              <a:t>„</a:t>
            </a:r>
            <a:r>
              <a:rPr lang="en-US" sz="3300" dirty="0" err="1">
                <a:solidFill>
                  <a:srgbClr val="C00000"/>
                </a:solidFill>
              </a:rPr>
              <a:t>shvatiti</a:t>
            </a:r>
            <a:r>
              <a:rPr lang="en-US" sz="3300" dirty="0">
                <a:solidFill>
                  <a:srgbClr val="C00000"/>
                </a:solidFill>
              </a:rPr>
              <a:t> </a:t>
            </a:r>
            <a:r>
              <a:rPr lang="en-US" sz="3300" dirty="0" err="1">
                <a:solidFill>
                  <a:srgbClr val="C00000"/>
                </a:solidFill>
              </a:rPr>
              <a:t>i</a:t>
            </a:r>
            <a:r>
              <a:rPr lang="en-US" sz="3300" dirty="0">
                <a:solidFill>
                  <a:srgbClr val="C00000"/>
                </a:solidFill>
              </a:rPr>
              <a:t> </a:t>
            </a:r>
            <a:r>
              <a:rPr lang="en-US" sz="3300" dirty="0" err="1">
                <a:solidFill>
                  <a:srgbClr val="C00000"/>
                </a:solidFill>
              </a:rPr>
              <a:t>zaštititi</a:t>
            </a:r>
            <a:r>
              <a:rPr lang="en-US" sz="3300" dirty="0" smtClean="0">
                <a:solidFill>
                  <a:srgbClr val="C00000"/>
                </a:solidFill>
              </a:rPr>
              <a:t>”</a:t>
            </a:r>
            <a:r>
              <a:rPr lang="sr-Latn-RS" sz="3300" dirty="0" smtClean="0">
                <a:solidFill>
                  <a:srgbClr val="C00000"/>
                </a:solidFill>
              </a:rPr>
              <a:t> ka </a:t>
            </a:r>
            <a:r>
              <a:rPr lang="en-US" sz="3300" dirty="0" smtClean="0">
                <a:solidFill>
                  <a:srgbClr val="C00000"/>
                </a:solidFill>
              </a:rPr>
              <a:t> </a:t>
            </a:r>
            <a:r>
              <a:rPr lang="en-US" sz="3300" dirty="0">
                <a:solidFill>
                  <a:srgbClr val="C00000"/>
                </a:solidFill>
              </a:rPr>
              <a:t>„</a:t>
            </a:r>
            <a:r>
              <a:rPr lang="en-US" sz="3300" dirty="0" err="1">
                <a:solidFill>
                  <a:srgbClr val="C00000"/>
                </a:solidFill>
              </a:rPr>
              <a:t>predvideti</a:t>
            </a:r>
            <a:r>
              <a:rPr lang="en-US" sz="3300" dirty="0">
                <a:solidFill>
                  <a:srgbClr val="C00000"/>
                </a:solidFill>
              </a:rPr>
              <a:t> </a:t>
            </a:r>
            <a:r>
              <a:rPr lang="en-US" sz="3300" dirty="0" err="1">
                <a:solidFill>
                  <a:srgbClr val="C00000"/>
                </a:solidFill>
              </a:rPr>
              <a:t>i</a:t>
            </a:r>
            <a:r>
              <a:rPr lang="en-US" sz="3300" dirty="0">
                <a:solidFill>
                  <a:srgbClr val="C00000"/>
                </a:solidFill>
              </a:rPr>
              <a:t> </a:t>
            </a:r>
            <a:r>
              <a:rPr lang="en-US" sz="3300" dirty="0" err="1">
                <a:solidFill>
                  <a:srgbClr val="C00000"/>
                </a:solidFill>
              </a:rPr>
              <a:t>sprečiti</a:t>
            </a:r>
            <a:r>
              <a:rPr lang="en-US" sz="3300" dirty="0" smtClean="0">
                <a:solidFill>
                  <a:srgbClr val="C00000"/>
                </a:solidFill>
              </a:rPr>
              <a:t>”</a:t>
            </a:r>
            <a:r>
              <a:rPr lang="sr-Latn-RS" sz="3300" dirty="0" smtClean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endParaRPr lang="sr-Latn-RS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r-Latn-RS" dirty="0" smtClean="0"/>
              <a:t>(tj. od proste </a:t>
            </a:r>
            <a:r>
              <a:rPr lang="sr-Latn-RS" dirty="0"/>
              <a:t>zaštite od rizika, </a:t>
            </a:r>
            <a:r>
              <a:rPr lang="sr-Latn-RS" dirty="0" smtClean="0"/>
              <a:t>ka </a:t>
            </a:r>
            <a:r>
              <a:rPr lang="en-US" dirty="0" err="1" smtClean="0"/>
              <a:t>uvođenju</a:t>
            </a:r>
            <a:r>
              <a:rPr lang="en-US" dirty="0" smtClean="0"/>
              <a:t> </a:t>
            </a:r>
            <a:r>
              <a:rPr lang="en-US" dirty="0" err="1"/>
              <a:t>naprednih</a:t>
            </a:r>
            <a:r>
              <a:rPr lang="en-US" dirty="0"/>
              <a:t> Sistema </a:t>
            </a:r>
            <a:r>
              <a:rPr lang="en-US" dirty="0" err="1"/>
              <a:t>upravljanja</a:t>
            </a:r>
            <a:r>
              <a:rPr lang="en-US" dirty="0"/>
              <a:t> </a:t>
            </a:r>
            <a:r>
              <a:rPr lang="en-US" dirty="0" err="1"/>
              <a:t>rizicima</a:t>
            </a:r>
            <a:r>
              <a:rPr lang="en-US" dirty="0"/>
              <a:t> </a:t>
            </a:r>
            <a:r>
              <a:rPr lang="sr-Latn-RS" dirty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/>
              <a:t>koriste</a:t>
            </a:r>
            <a:r>
              <a:rPr lang="en-US" dirty="0"/>
              <a:t> </a:t>
            </a:r>
            <a:r>
              <a:rPr lang="en-US" dirty="0" err="1"/>
              <a:t>prediktivnu</a:t>
            </a:r>
            <a:r>
              <a:rPr lang="en-US" dirty="0"/>
              <a:t> </a:t>
            </a:r>
            <a:r>
              <a:rPr lang="en-US" dirty="0" err="1"/>
              <a:t>analitiku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ranu</a:t>
            </a:r>
            <a:r>
              <a:rPr lang="en-US" dirty="0"/>
              <a:t> </a:t>
            </a:r>
            <a:r>
              <a:rPr lang="en-US" dirty="0" err="1"/>
              <a:t>intervenciju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sprečavanje</a:t>
            </a:r>
            <a:r>
              <a:rPr lang="en-US" dirty="0"/>
              <a:t> </a:t>
            </a:r>
            <a:r>
              <a:rPr lang="en-US" dirty="0" err="1" smtClean="0"/>
              <a:t>rizika</a:t>
            </a:r>
            <a:r>
              <a:rPr lang="sr-Latn-RS" dirty="0" smtClean="0"/>
              <a:t>)</a:t>
            </a:r>
            <a:r>
              <a:rPr lang="sr-Latn-RS" dirty="0">
                <a:solidFill>
                  <a:srgbClr val="C00000"/>
                </a:solidFill>
              </a:rPr>
              <a:t> **</a:t>
            </a:r>
          </a:p>
          <a:p>
            <a:pPr marL="0" indent="0">
              <a:buNone/>
            </a:pPr>
            <a:r>
              <a:rPr lang="en-US" dirty="0" smtClean="0"/>
              <a:t>.</a:t>
            </a:r>
            <a:endParaRPr lang="sr-Latn-RS" dirty="0"/>
          </a:p>
          <a:p>
            <a:pPr marL="0" indent="0">
              <a:buNone/>
            </a:pPr>
            <a:endParaRPr lang="sr-Latn-RS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r-Latn-RS" sz="3300" dirty="0" smtClean="0"/>
              <a:t>Posmatrano u svim industrijama, 89% izvršnih rukovodilaca u velikim kompanija smatra da </a:t>
            </a:r>
          </a:p>
          <a:p>
            <a:pPr marL="0" indent="0">
              <a:buNone/>
            </a:pPr>
            <a:r>
              <a:rPr lang="sr-Latn-RS" sz="3300" dirty="0" smtClean="0">
                <a:solidFill>
                  <a:srgbClr val="C00000"/>
                </a:solidFill>
              </a:rPr>
              <a:t>Big Data donosi revoluciju u poslovne procese</a:t>
            </a:r>
            <a:r>
              <a:rPr lang="sr-Latn-RS" sz="3300" dirty="0" smtClean="0"/>
              <a:t>, </a:t>
            </a:r>
          </a:p>
          <a:p>
            <a:pPr marL="0" indent="0">
              <a:buNone/>
            </a:pPr>
            <a:r>
              <a:rPr lang="sr-Latn-RS" sz="3300" dirty="0" smtClean="0"/>
              <a:t>sa takvim promenama koje se po snazi i uticaju mogu porediti sa promenama koje je doneo internet  90-tih godina*</a:t>
            </a:r>
            <a:r>
              <a:rPr lang="en-US" sz="3300" dirty="0" smtClean="0"/>
              <a:t>.</a:t>
            </a:r>
            <a:endParaRPr lang="sr-Latn-RS" sz="3300" dirty="0"/>
          </a:p>
          <a:p>
            <a:endParaRPr lang="sr-Latn-RS" dirty="0" smtClean="0"/>
          </a:p>
          <a:p>
            <a:pPr marL="0" indent="0">
              <a:buNone/>
            </a:pPr>
            <a:endParaRPr lang="sr-Latn-RS" dirty="0" smtClean="0"/>
          </a:p>
          <a:p>
            <a:r>
              <a:rPr lang="sr-Latn-RS" sz="1800" dirty="0" smtClean="0"/>
              <a:t>*</a:t>
            </a:r>
            <a:r>
              <a:rPr lang="sr-Latn-RS" sz="2200" dirty="0" smtClean="0"/>
              <a:t>Izvor: The Center for Insurance Policy and Research- CIPR newsletter: Big Data Analytics: Changing the Calculus of Insurance, </a:t>
            </a:r>
            <a:r>
              <a:rPr lang="en-US" sz="2200" i="1" dirty="0"/>
              <a:t>Michael W. </a:t>
            </a:r>
            <a:r>
              <a:rPr lang="en-US" sz="2200" i="1" dirty="0" err="1"/>
              <a:t>Ellio</a:t>
            </a:r>
            <a:r>
              <a:rPr lang="en-US" sz="2200" i="1" dirty="0"/>
              <a:t>􀆩, CPCU, AIAF, Senior Director </a:t>
            </a:r>
            <a:r>
              <a:rPr lang="en-US" sz="2200" i="1" dirty="0" smtClean="0"/>
              <a:t>of</a:t>
            </a:r>
            <a:r>
              <a:rPr lang="sr-Latn-RS" sz="2200" i="1" dirty="0" smtClean="0"/>
              <a:t> </a:t>
            </a:r>
            <a:r>
              <a:rPr lang="en-US" sz="2200" i="1" dirty="0" smtClean="0"/>
              <a:t>Knowledge </a:t>
            </a:r>
            <a:r>
              <a:rPr lang="en-US" sz="2200" i="1" dirty="0"/>
              <a:t>Resources for The </a:t>
            </a:r>
            <a:r>
              <a:rPr lang="en-US" sz="2200" i="1" dirty="0" smtClean="0"/>
              <a:t>In</a:t>
            </a:r>
            <a:r>
              <a:rPr lang="sr-Latn-RS" sz="2200" i="1" dirty="0" smtClean="0"/>
              <a:t>stitutes, 2017</a:t>
            </a:r>
          </a:p>
          <a:p>
            <a:r>
              <a:rPr lang="sr-Latn-RS" sz="2200" dirty="0" smtClean="0"/>
              <a:t>** </a:t>
            </a:r>
            <a:r>
              <a:rPr lang="en-GB" sz="2200" dirty="0" err="1" smtClean="0"/>
              <a:t>Senousy</a:t>
            </a:r>
            <a:r>
              <a:rPr lang="en-GB" sz="2200" dirty="0"/>
              <a:t>, Y., </a:t>
            </a:r>
            <a:r>
              <a:rPr lang="en-GB" sz="2200" dirty="0" err="1"/>
              <a:t>Ghitany</a:t>
            </a:r>
            <a:r>
              <a:rPr lang="en-GB" sz="2200" dirty="0"/>
              <a:t>, N., </a:t>
            </a:r>
            <a:r>
              <a:rPr lang="en-GB" sz="2200" dirty="0" err="1"/>
              <a:t>Riad</a:t>
            </a:r>
            <a:r>
              <a:rPr lang="en-GB" sz="2200" dirty="0"/>
              <a:t>, A. (2018). Recent Trends in big data analytics towards more enhanced insurance business models. </a:t>
            </a:r>
            <a:r>
              <a:rPr lang="en-GB" sz="2200" i="1" dirty="0"/>
              <a:t>International Journal of Computer Science and Information Security</a:t>
            </a:r>
            <a:r>
              <a:rPr lang="en-GB" sz="2200" dirty="0"/>
              <a:t>, Vol.16, No.12, December 2018, pp. 39.</a:t>
            </a:r>
            <a:endParaRPr lang="sr-Latn-RS" sz="2200" dirty="0"/>
          </a:p>
        </p:txBody>
      </p:sp>
    </p:spTree>
    <p:extLst>
      <p:ext uri="{BB962C8B-B14F-4D97-AF65-F5344CB8AC3E}">
        <p14:creationId xmlns="" xmlns:p14="http://schemas.microsoft.com/office/powerpoint/2010/main" val="260996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935" y="14587"/>
            <a:ext cx="12021065" cy="1070919"/>
          </a:xfrm>
        </p:spPr>
        <p:txBody>
          <a:bodyPr>
            <a:normAutofit/>
          </a:bodyPr>
          <a:lstStyle/>
          <a:p>
            <a:r>
              <a:rPr lang="sr-Latn-RS" sz="2400" b="1" dirty="0" smtClean="0">
                <a:solidFill>
                  <a:srgbClr val="C00000"/>
                </a:solidFill>
              </a:rPr>
              <a:t>Kako se mogu iskoristiti ovi podaci – veliki obim podataka </a:t>
            </a:r>
            <a:r>
              <a:rPr lang="sr-Latn-RS" sz="2400" b="1" dirty="0">
                <a:solidFill>
                  <a:srgbClr val="C00000"/>
                </a:solidFill>
              </a:rPr>
              <a:t>i analitika (BDA) u </a:t>
            </a:r>
            <a:r>
              <a:rPr lang="sr-Latn-RS" sz="2400" b="1" dirty="0" smtClean="0">
                <a:solidFill>
                  <a:srgbClr val="C00000"/>
                </a:solidFill>
              </a:rPr>
              <a:t>osiguranju? </a:t>
            </a:r>
            <a:br>
              <a:rPr lang="sr-Latn-RS" sz="2400" b="1" dirty="0" smtClean="0">
                <a:solidFill>
                  <a:srgbClr val="C00000"/>
                </a:solidFill>
              </a:rPr>
            </a:br>
            <a:endParaRPr lang="sr-Latn-RS" sz="2400" dirty="0"/>
          </a:p>
        </p:txBody>
      </p:sp>
      <p:sp>
        <p:nvSpPr>
          <p:cNvPr id="5" name="Rectangle 4"/>
          <p:cNvSpPr/>
          <p:nvPr/>
        </p:nvSpPr>
        <p:spPr>
          <a:xfrm>
            <a:off x="170935" y="6024659"/>
            <a:ext cx="11624635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sr-Latn-R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Izvor: IAIS   - International Association of Insurance Supervisors, </a:t>
            </a:r>
            <a:r>
              <a:rPr lang="sr-Latn-RS" sz="1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Issues Paper on the Use of Big Data Analytics in Insurance</a:t>
            </a:r>
            <a:r>
              <a:rPr lang="sr-Latn-R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sr-Latn-RS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February 2020, str. 14</a:t>
            </a:r>
            <a:endParaRPr lang="sr-Latn-R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238" y="2538447"/>
            <a:ext cx="1565189" cy="95410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Dizajn proizvoda,</a:t>
            </a:r>
          </a:p>
          <a:p>
            <a:pPr algn="ctr"/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Marketing,</a:t>
            </a:r>
          </a:p>
          <a:p>
            <a:pPr algn="ctr"/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Prodaja i distribucija</a:t>
            </a:r>
            <a:endParaRPr lang="sr-Latn-R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010" y="2476891"/>
            <a:ext cx="1565189" cy="107721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Određivanje cena (</a:t>
            </a:r>
            <a:r>
              <a:rPr lang="sr-Latn-R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Pricin</a:t>
            </a:r>
            <a:r>
              <a:rPr lang="sr-Latn-R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endParaRPr lang="sr-Latn-R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Osiguranje (</a:t>
            </a:r>
            <a:r>
              <a:rPr lang="sr-Latn-R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Underwritin</a:t>
            </a:r>
            <a:r>
              <a:rPr lang="sr-Latn-R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9562" y="2531304"/>
            <a:ext cx="1565189" cy="95410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Menadžment </a:t>
            </a:r>
          </a:p>
          <a:p>
            <a:pPr algn="ctr"/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Proizvoda</a:t>
            </a:r>
          </a:p>
          <a:p>
            <a:pPr algn="ctr"/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Latn-R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Product management</a:t>
            </a: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87370" y="2549431"/>
            <a:ext cx="1720209" cy="86177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Upravljanje </a:t>
            </a:r>
          </a:p>
          <a:p>
            <a:pPr algn="ctr"/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zahtevima</a:t>
            </a:r>
          </a:p>
          <a:p>
            <a:pPr algn="ctr"/>
            <a:endParaRPr lang="sr-Latn-R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Latn-R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Claims handling</a:t>
            </a: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70198" y="2503472"/>
            <a:ext cx="1885036" cy="95410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Upravljanje odnosom sa potrošačima (</a:t>
            </a:r>
            <a:r>
              <a:rPr lang="sr-Latn-R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Customer interactions</a:t>
            </a:r>
            <a:r>
              <a:rPr lang="sr-Latn-R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Chevron 9"/>
          <p:cNvSpPr/>
          <p:nvPr/>
        </p:nvSpPr>
        <p:spPr>
          <a:xfrm>
            <a:off x="2258378" y="2715471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4391564" y="2715471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6616563" y="2712487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846572" y="2709503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16596" y="798927"/>
            <a:ext cx="10933311" cy="990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b="1" dirty="0"/>
              <a:t>Korišćenje </a:t>
            </a:r>
            <a:r>
              <a:rPr lang="sr-Latn-RS" b="1" dirty="0" smtClean="0"/>
              <a:t>BDA </a:t>
            </a:r>
            <a:r>
              <a:rPr lang="sr-Latn-RS" b="1" dirty="0"/>
              <a:t>duž čitavog </a:t>
            </a:r>
            <a:r>
              <a:rPr lang="sr-Latn-RS" b="1" dirty="0" smtClean="0"/>
              <a:t>životnog </a:t>
            </a:r>
            <a:r>
              <a:rPr lang="sr-Latn-RS" b="1" dirty="0"/>
              <a:t>ciklusa proizvoda osiguranja</a:t>
            </a:r>
            <a:r>
              <a:rPr lang="sr-Latn-RS" b="1" dirty="0" smtClean="0"/>
              <a:t>*</a:t>
            </a:r>
            <a:endParaRPr lang="sr-Latn-RS" dirty="0"/>
          </a:p>
        </p:txBody>
      </p:sp>
    </p:spTree>
    <p:extLst>
      <p:ext uri="{BB962C8B-B14F-4D97-AF65-F5344CB8AC3E}">
        <p14:creationId xmlns="" xmlns:p14="http://schemas.microsoft.com/office/powerpoint/2010/main" val="298527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134" y="365126"/>
            <a:ext cx="11837773" cy="384518"/>
          </a:xfrm>
        </p:spPr>
        <p:txBody>
          <a:bodyPr>
            <a:noAutofit/>
          </a:bodyPr>
          <a:lstStyle/>
          <a:p>
            <a:r>
              <a:rPr lang="sr-Latn-RS" sz="2800" b="1" dirty="0">
                <a:solidFill>
                  <a:srgbClr val="C00000"/>
                </a:solidFill>
              </a:rPr>
              <a:t>Kako se mogu iskoristiti </a:t>
            </a:r>
            <a:r>
              <a:rPr lang="sr-Latn-RS" sz="2800" b="1" dirty="0" smtClean="0">
                <a:solidFill>
                  <a:srgbClr val="C00000"/>
                </a:solidFill>
              </a:rPr>
              <a:t>podaci </a:t>
            </a:r>
            <a:r>
              <a:rPr lang="sr-Latn-RS" sz="2800" b="1" dirty="0">
                <a:solidFill>
                  <a:srgbClr val="C00000"/>
                </a:solidFill>
              </a:rPr>
              <a:t>– veliki obim podataka i analitika (BDA) u osiguranju? </a:t>
            </a:r>
            <a:endParaRPr lang="sr-Latn-RS" sz="2800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887627" y="2769984"/>
            <a:ext cx="2259227" cy="237500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Dizajn proizvoda</a:t>
            </a:r>
          </a:p>
          <a:p>
            <a:pPr marL="0" indent="0">
              <a:buNone/>
            </a:pP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Latn-R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Product design</a:t>
            </a: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endParaRPr lang="sr-Latn-R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Marketing</a:t>
            </a:r>
          </a:p>
          <a:p>
            <a:pPr marL="0" indent="0">
              <a:buNone/>
            </a:pP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Latn-R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Marketing</a:t>
            </a: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endParaRPr lang="sr-Latn-R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Prodaja i distribucija</a:t>
            </a:r>
          </a:p>
          <a:p>
            <a:pPr marL="0" indent="0">
              <a:buNone/>
            </a:pP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Latn-R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Sales and Distribution</a:t>
            </a: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sr-Latn-R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849060" y="1269573"/>
            <a:ext cx="4888063" cy="486184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2225">
            <a:solidFill>
              <a:schemeClr val="tx1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Personalizacija osiguranja</a:t>
            </a:r>
          </a:p>
          <a:p>
            <a:pPr marL="0" indent="0" algn="ctr">
              <a:buNone/>
            </a:pP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Latn-R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Personalization of insurance cover</a:t>
            </a: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ctr">
              <a:buNone/>
            </a:pPr>
            <a:endParaRPr lang="sr-Latn-R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Ciljani marketing </a:t>
            </a:r>
          </a:p>
          <a:p>
            <a:pPr marL="0" indent="0" algn="ctr">
              <a:buNone/>
            </a:pP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Latn-R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Customer-specific „targeted“ marketing</a:t>
            </a: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ctr">
              <a:buNone/>
            </a:pPr>
            <a:endParaRPr lang="sr-Latn-R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Prodaja preko interneta i poređenje cena</a:t>
            </a:r>
          </a:p>
          <a:p>
            <a:pPr marL="0" indent="0" algn="ctr">
              <a:buNone/>
            </a:pPr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Latn-R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Internet sales and price comparison web</a:t>
            </a:r>
            <a:r>
              <a:rPr lang="sr-Latn-R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sites</a:t>
            </a: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ctr">
              <a:buNone/>
            </a:pPr>
            <a:endParaRPr lang="sr-Latn-R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Kombinovanje kanala društvenih mreža i pametnih uređaja za direktnu distribuciju</a:t>
            </a:r>
          </a:p>
          <a:p>
            <a:pPr marL="0" indent="0" algn="ctr">
              <a:buNone/>
            </a:pP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Latn-R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Social media and smartphones/device channels for direct distribution</a:t>
            </a: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ctr">
              <a:buNone/>
            </a:pPr>
            <a:endParaRPr lang="sr-Latn-R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Pružanje saveta pomoću robota</a:t>
            </a:r>
          </a:p>
          <a:p>
            <a:pPr marL="0" indent="0" algn="ctr">
              <a:buNone/>
            </a:pP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Latn-R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Robo advice</a:t>
            </a: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221182" y="1672936"/>
            <a:ext cx="1444336" cy="127808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373582" y="2644323"/>
            <a:ext cx="1401150" cy="45909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363752" y="3333097"/>
            <a:ext cx="1406977" cy="15821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363752" y="3615710"/>
            <a:ext cx="1406977" cy="88684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332869" y="3811581"/>
            <a:ext cx="1332649" cy="190925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04692" y="6436551"/>
            <a:ext cx="11624635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sr-Latn-R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Izvor: IAIS   - International Association of Insurance Supervisors, </a:t>
            </a:r>
            <a:r>
              <a:rPr lang="sr-Latn-RS" sz="1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Issues Paper on the Use of Big Data Analytics in Insurance</a:t>
            </a:r>
            <a:r>
              <a:rPr lang="sr-Latn-R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sr-Latn-RS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February 2020, str. 14</a:t>
            </a:r>
            <a:endParaRPr lang="sr-Latn-R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969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7133" y="125860"/>
            <a:ext cx="11837773" cy="384518"/>
          </a:xfrm>
        </p:spPr>
        <p:txBody>
          <a:bodyPr>
            <a:noAutofit/>
          </a:bodyPr>
          <a:lstStyle/>
          <a:p>
            <a:r>
              <a:rPr lang="sr-Latn-RS" sz="2400" b="1" dirty="0">
                <a:solidFill>
                  <a:srgbClr val="C00000"/>
                </a:solidFill>
              </a:rPr>
              <a:t>Kako se mogu iskoristiti </a:t>
            </a:r>
            <a:r>
              <a:rPr lang="sr-Latn-RS" sz="2400" b="1" dirty="0" smtClean="0">
                <a:solidFill>
                  <a:srgbClr val="C00000"/>
                </a:solidFill>
              </a:rPr>
              <a:t>podaci </a:t>
            </a:r>
            <a:r>
              <a:rPr lang="sr-Latn-RS" sz="2400" b="1" dirty="0">
                <a:solidFill>
                  <a:srgbClr val="C00000"/>
                </a:solidFill>
              </a:rPr>
              <a:t>– veliki obim podataka i analitika (BDA) u osiguranju? </a:t>
            </a:r>
            <a:endParaRPr lang="sr-Latn-RS" sz="2400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22381" y="2312795"/>
            <a:ext cx="1855573" cy="18138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Odre</a:t>
            </a:r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ivanje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cena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Latn-R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Pricing</a:t>
            </a: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sr-Latn-R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Osiguranje</a:t>
            </a:r>
          </a:p>
          <a:p>
            <a:pPr marL="0" indent="0">
              <a:buNone/>
            </a:pP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Latn-R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Underwriting</a:t>
            </a: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sr-Latn-R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826532" y="1186589"/>
            <a:ext cx="5272712" cy="479926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2225">
            <a:solidFill>
              <a:schemeClr val="tx1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Primenom Telematics uređaja (podataka) može pomoći boljem upravljanju rizikom i određivanju premije osiguranja</a:t>
            </a:r>
          </a:p>
          <a:p>
            <a:pPr marL="0" indent="0" algn="ctr">
              <a:buNone/>
            </a:pP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Latn-R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Telematics data helps customers and insurers to understand and manage risks – wearables, IoT, smartphones, apps</a:t>
            </a: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ctr">
              <a:buNone/>
            </a:pPr>
            <a:endParaRPr lang="sr-Latn-R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Pomoću BDA može se kreirati šira lepeza cena i brže obavljati proces osiguranja </a:t>
            </a:r>
          </a:p>
          <a:p>
            <a:pPr marL="0" indent="0" algn="ctr">
              <a:buNone/>
            </a:pP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Latn-R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BDA enables more effective verification checks, granular and accurate pricing and faster underwriting</a:t>
            </a: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ctr">
              <a:buNone/>
            </a:pPr>
            <a:endParaRPr lang="sr-Latn-R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Detaljnija, potrošačima prilagođena ponuda proizvoda</a:t>
            </a:r>
          </a:p>
          <a:p>
            <a:pPr marL="0" indent="0" algn="ctr">
              <a:buNone/>
            </a:pP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Latn-R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Granular, customer-centric product offerings – </a:t>
            </a:r>
          </a:p>
          <a:p>
            <a:pPr marL="0" indent="0" algn="ctr">
              <a:buNone/>
            </a:pPr>
            <a:r>
              <a:rPr lang="sr-Latn-R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sr-Latn-R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g, usage - based insurance - UBI</a:t>
            </a: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ctr">
              <a:buNone/>
            </a:pPr>
            <a:endParaRPr lang="sr-Latn-R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Lični podaci – uticaj na određivanje cena </a:t>
            </a:r>
          </a:p>
          <a:p>
            <a:pPr marL="0" indent="0" algn="ctr">
              <a:buNone/>
            </a:pP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Latn-R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Genetic data – potential impact on pricing and availability</a:t>
            </a: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562155" y="1416556"/>
            <a:ext cx="2195770" cy="140738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633440" y="2874989"/>
            <a:ext cx="2053200" cy="22677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562155" y="3406913"/>
            <a:ext cx="1949028" cy="70340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480273" y="3711309"/>
            <a:ext cx="1979911" cy="16285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0" y="6141297"/>
            <a:ext cx="11943693" cy="787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*Izvor: IAIS   - International Association of Insurance Supervisors, </a:t>
            </a:r>
            <a:r>
              <a:rPr lang="sr-Latn-RS" sz="1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Issues Paper on the Use of Big Data Analytics in Insurance</a:t>
            </a:r>
            <a:r>
              <a:rPr lang="sr-Latn-RS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February 2020, str. 14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**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Keller, B. (2018). </a:t>
            </a:r>
            <a:r>
              <a:rPr lang="en-GB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Big Data and Insurance: Implications for Innovation, Competition and Privacy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March 2018. Geneva: The Geneva Association – International Association for the Study of Insurance Economics, p. 8–10. </a:t>
            </a:r>
            <a:endParaRPr lang="sr-Latn-R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225295"/>
            <a:ext cx="4588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err="1" smtClean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dirty="0" err="1" smtClean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olje</a:t>
            </a:r>
            <a:r>
              <a:rPr lang="en-US" dirty="0" smtClean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usklađivanje</a:t>
            </a: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premija</a:t>
            </a: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s </a:t>
            </a:r>
            <a:r>
              <a:rPr lang="en-US" dirty="0" err="1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rizicima</a:t>
            </a: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smanj</a:t>
            </a:r>
            <a:r>
              <a:rPr lang="sr-Latn-RS" dirty="0" smtClean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enje</a:t>
            </a:r>
            <a:r>
              <a:rPr lang="en-US" dirty="0" smtClean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ukupn</a:t>
            </a:r>
            <a:r>
              <a:rPr lang="sr-Latn-RS" dirty="0" smtClean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ih</a:t>
            </a:r>
            <a:r>
              <a:rPr lang="en-US" dirty="0" smtClean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troškov</a:t>
            </a:r>
            <a:r>
              <a:rPr lang="sr-Latn-RS" dirty="0" smtClean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dirty="0" smtClean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osiguranja</a:t>
            </a: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sr-Latn-RS" dirty="0"/>
          </a:p>
        </p:txBody>
      </p:sp>
      <p:sp>
        <p:nvSpPr>
          <p:cNvPr id="7" name="Rectangle 6"/>
          <p:cNvSpPr/>
          <p:nvPr/>
        </p:nvSpPr>
        <p:spPr>
          <a:xfrm>
            <a:off x="4743156" y="55208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err="1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Pružanjem</a:t>
            </a:r>
            <a:r>
              <a:rPr lang="en-US" sz="14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uvida</a:t>
            </a:r>
            <a:r>
              <a:rPr lang="en-US" sz="14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u </a:t>
            </a:r>
            <a:r>
              <a:rPr lang="en-US" sz="1400" dirty="0" err="1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rizike</a:t>
            </a:r>
            <a:r>
              <a:rPr lang="en-US" sz="14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vlasnicima</a:t>
            </a:r>
            <a:r>
              <a:rPr lang="en-US" sz="14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polisa</a:t>
            </a:r>
            <a:r>
              <a:rPr lang="en-US" sz="14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smtClean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„</a:t>
            </a:r>
            <a:r>
              <a:rPr lang="en-US" sz="1400" dirty="0" err="1" smtClean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digitalnim</a:t>
            </a:r>
            <a:r>
              <a:rPr lang="en-US" sz="1400" dirty="0" smtClean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praćenjem</a:t>
            </a:r>
            <a:r>
              <a:rPr lang="en-US" sz="14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”, </a:t>
            </a:r>
            <a:r>
              <a:rPr lang="en-US" sz="1400" dirty="0" err="1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podstiču</a:t>
            </a:r>
            <a:r>
              <a:rPr lang="en-US" sz="14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se </a:t>
            </a:r>
            <a:r>
              <a:rPr lang="en-US" sz="1400" dirty="0" err="1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promene</a:t>
            </a:r>
            <a:r>
              <a:rPr lang="en-US" sz="14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u </a:t>
            </a:r>
            <a:r>
              <a:rPr lang="en-US" sz="1400" dirty="0" err="1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ponašanju</a:t>
            </a:r>
            <a:r>
              <a:rPr lang="en-US" sz="14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koje</a:t>
            </a:r>
            <a:r>
              <a:rPr lang="en-US" sz="14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vode</a:t>
            </a:r>
            <a:r>
              <a:rPr lang="en-US" sz="14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smtClean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sr-Latn-RS" sz="1400" dirty="0" smtClean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400" dirty="0" smtClean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smanjenju</a:t>
            </a:r>
            <a:r>
              <a:rPr lang="en-US" sz="14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rizika</a:t>
            </a:r>
            <a:r>
              <a:rPr lang="en-US" sz="14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sr-Latn-RS" sz="1400" dirty="0"/>
          </a:p>
        </p:txBody>
      </p:sp>
      <p:sp>
        <p:nvSpPr>
          <p:cNvPr id="11" name="Rectangle 10"/>
          <p:cNvSpPr/>
          <p:nvPr/>
        </p:nvSpPr>
        <p:spPr>
          <a:xfrm>
            <a:off x="10099244" y="833504"/>
            <a:ext cx="20988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400" dirty="0" err="1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Z</a:t>
            </a:r>
            <a:r>
              <a:rPr lang="en-US" sz="1400" dirty="0" err="1" smtClean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ahvaljujući</a:t>
            </a:r>
            <a:r>
              <a:rPr lang="en-US" sz="1400" dirty="0" smtClean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digitalnim</a:t>
            </a:r>
            <a:r>
              <a:rPr lang="en-US" sz="14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tehnologijama</a:t>
            </a:r>
            <a:r>
              <a:rPr lang="en-US" sz="14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industrija</a:t>
            </a:r>
            <a:r>
              <a:rPr lang="en-US" sz="14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osiguranja</a:t>
            </a:r>
            <a:r>
              <a:rPr lang="en-US" sz="14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se </a:t>
            </a:r>
            <a:r>
              <a:rPr lang="en-US" sz="1400" dirty="0" err="1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razvija</a:t>
            </a:r>
            <a:r>
              <a:rPr lang="en-US" sz="14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od </a:t>
            </a:r>
            <a:r>
              <a:rPr lang="en-US" sz="1400" b="1" dirty="0" err="1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proste</a:t>
            </a:r>
            <a:r>
              <a:rPr lang="en-US" sz="1400" b="1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zaštite</a:t>
            </a:r>
            <a:r>
              <a:rPr lang="en-US" sz="1400" b="1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od </a:t>
            </a:r>
            <a:r>
              <a:rPr lang="en-US" sz="1400" b="1" dirty="0" err="1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rizika</a:t>
            </a:r>
            <a:r>
              <a:rPr lang="en-US" sz="1400" b="1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1400" b="1" dirty="0" err="1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predviđanja</a:t>
            </a:r>
            <a:r>
              <a:rPr lang="en-US" sz="1400" b="1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400" b="1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zaštite</a:t>
            </a:r>
            <a:r>
              <a:rPr lang="en-US" sz="1400" b="1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od </a:t>
            </a:r>
            <a:r>
              <a:rPr lang="en-US" sz="1400" b="1" dirty="0" err="1" smtClean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rizika</a:t>
            </a:r>
            <a:r>
              <a:rPr lang="sr-Latn-RS" sz="1400" dirty="0" smtClean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**</a:t>
            </a:r>
            <a:r>
              <a:rPr lang="en-US" sz="1400" dirty="0" smtClean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sr-Latn-RS" sz="1400" dirty="0"/>
          </a:p>
        </p:txBody>
      </p:sp>
    </p:spTree>
    <p:extLst>
      <p:ext uri="{BB962C8B-B14F-4D97-AF65-F5344CB8AC3E}">
        <p14:creationId xmlns="" xmlns:p14="http://schemas.microsoft.com/office/powerpoint/2010/main" val="135254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134" y="365126"/>
            <a:ext cx="11837773" cy="384518"/>
          </a:xfrm>
        </p:spPr>
        <p:txBody>
          <a:bodyPr>
            <a:noAutofit/>
          </a:bodyPr>
          <a:lstStyle/>
          <a:p>
            <a:r>
              <a:rPr lang="sr-Latn-RS" sz="2800" b="1" dirty="0">
                <a:solidFill>
                  <a:srgbClr val="C00000"/>
                </a:solidFill>
              </a:rPr>
              <a:t>Kako se mogu iskoristiti </a:t>
            </a:r>
            <a:r>
              <a:rPr lang="sr-Latn-RS" sz="2800" b="1" dirty="0" smtClean="0">
                <a:solidFill>
                  <a:srgbClr val="C00000"/>
                </a:solidFill>
              </a:rPr>
              <a:t>podaci </a:t>
            </a:r>
            <a:r>
              <a:rPr lang="sr-Latn-RS" sz="2800" b="1" dirty="0">
                <a:solidFill>
                  <a:srgbClr val="C00000"/>
                </a:solidFill>
              </a:rPr>
              <a:t>– veliki obim podataka i analitika (BDA) u osiguranju? </a:t>
            </a:r>
            <a:endParaRPr lang="sr-Latn-RS" sz="2800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887627" y="2769984"/>
            <a:ext cx="2259227" cy="60837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Menadžment proizvoda</a:t>
            </a:r>
          </a:p>
          <a:p>
            <a:pPr marL="0" indent="0">
              <a:buNone/>
            </a:pPr>
            <a:r>
              <a:rPr lang="sr-Latn-R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Latn-R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Product management</a:t>
            </a: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849059" y="1269573"/>
            <a:ext cx="5975459" cy="363894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2225">
            <a:solidFill>
              <a:schemeClr val="tx1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Automatski centri za pružanje usluga vezanih za proizvode, kao što su primena robota, </a:t>
            </a:r>
            <a:r>
              <a:rPr lang="sr-Latn-R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chatbotova </a:t>
            </a: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 Veštačke Inteligencije</a:t>
            </a:r>
          </a:p>
          <a:p>
            <a:pPr marL="0" indent="0" algn="ctr">
              <a:buNone/>
            </a:pP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Latn-R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Automated, including non-human, product service centres using robo advice, chatbots and AI</a:t>
            </a: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ctr">
              <a:buNone/>
            </a:pPr>
            <a:endParaRPr lang="sr-Latn-R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BDA omogućava da se predvide želje i potrebe potrošača pre nego što zatraže</a:t>
            </a:r>
          </a:p>
          <a:p>
            <a:pPr marL="0" indent="0" algn="ctr">
              <a:buNone/>
            </a:pP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Latn-R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BDA enabling ability to predict customers’ wants and needs before they ask</a:t>
            </a: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ctr">
              <a:buNone/>
            </a:pPr>
            <a:endParaRPr lang="sr-Latn-R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Neprekidna – u realnom vremenu,  komunikacija sa potrošačima</a:t>
            </a:r>
          </a:p>
          <a:p>
            <a:pPr marL="0" indent="0" algn="ctr">
              <a:buNone/>
            </a:pP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Latn-R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real-time customer communication and underwriting</a:t>
            </a: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sr-Latn-R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221182" y="1672936"/>
            <a:ext cx="1444336" cy="127808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373582" y="3089045"/>
            <a:ext cx="1397147" cy="1437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363752" y="3615710"/>
            <a:ext cx="1406977" cy="88684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04692" y="6436551"/>
            <a:ext cx="11624635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sr-Latn-R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Izvor: IAIS   - International Association of Insurance Supervisors, </a:t>
            </a:r>
            <a:r>
              <a:rPr lang="sr-Latn-RS" sz="1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Issues Paper on the Use of Big Data Analytics in Insurance</a:t>
            </a:r>
            <a:r>
              <a:rPr lang="sr-Latn-R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sr-Latn-RS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February 2020, str. 14</a:t>
            </a:r>
            <a:endParaRPr lang="sr-Latn-R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559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134" y="365126"/>
            <a:ext cx="11837773" cy="384518"/>
          </a:xfrm>
        </p:spPr>
        <p:txBody>
          <a:bodyPr>
            <a:noAutofit/>
          </a:bodyPr>
          <a:lstStyle/>
          <a:p>
            <a:r>
              <a:rPr lang="sr-Latn-RS" sz="2800" b="1" dirty="0">
                <a:solidFill>
                  <a:srgbClr val="C00000"/>
                </a:solidFill>
              </a:rPr>
              <a:t>Kako se mogu iskoristiti </a:t>
            </a:r>
            <a:r>
              <a:rPr lang="sr-Latn-RS" sz="2800" b="1" dirty="0" smtClean="0">
                <a:solidFill>
                  <a:srgbClr val="C00000"/>
                </a:solidFill>
              </a:rPr>
              <a:t>podaci </a:t>
            </a:r>
            <a:r>
              <a:rPr lang="sr-Latn-RS" sz="2800" b="1" dirty="0">
                <a:solidFill>
                  <a:srgbClr val="C00000"/>
                </a:solidFill>
              </a:rPr>
              <a:t>– veliki obim podataka i analitika (BDA) u osiguranju? </a:t>
            </a:r>
            <a:endParaRPr lang="sr-Latn-RS" sz="2800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887627" y="2769984"/>
            <a:ext cx="2259227" cy="60837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Upravljanje zahtevima</a:t>
            </a:r>
          </a:p>
          <a:p>
            <a:pPr marL="0" indent="0">
              <a:buNone/>
            </a:pP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Latn-R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Claims Handling</a:t>
            </a:r>
            <a:r>
              <a:rPr lang="sr-Latn-R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5578265" y="1060385"/>
            <a:ext cx="5205065" cy="39369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2225">
            <a:solidFill>
              <a:schemeClr val="tx1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Otkrivanje prevara</a:t>
            </a:r>
          </a:p>
          <a:p>
            <a:pPr marL="0" indent="0" algn="ctr">
              <a:buNone/>
            </a:pP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Latn-R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Fraud detection using BDA</a:t>
            </a:r>
            <a:r>
              <a:rPr lang="sr-Latn-R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ctr">
              <a:buNone/>
            </a:pPr>
            <a:endParaRPr lang="sr-Latn-RS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Korišćenje AI i dronova za procenu zahteva </a:t>
            </a:r>
          </a:p>
          <a:p>
            <a:pPr marL="0" indent="0" algn="ctr">
              <a:buNone/>
            </a:pP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Latn-R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AI and drones in assessing claims</a:t>
            </a:r>
            <a:r>
              <a:rPr lang="sr-Latn-R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ctr">
              <a:buNone/>
            </a:pPr>
            <a:endParaRPr lang="sr-Latn-R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Efikasnija procena šteta, smanjeni troškovi radne snage</a:t>
            </a:r>
          </a:p>
          <a:p>
            <a:pPr marL="0" indent="0" algn="ctr">
              <a:buNone/>
            </a:pP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Latn-R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Claims cost efficiencies from AI/automated assessing, optimised pay-outs, reduced labor costs</a:t>
            </a: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ctr">
              <a:buNone/>
            </a:pPr>
            <a:endParaRPr lang="sr-Latn-R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BDA pruža mogućnost za kreiranje bližih odnosa kompanije - osiguravača i klijenta  u pravcu smanjenje rizika</a:t>
            </a:r>
          </a:p>
          <a:p>
            <a:pPr marL="0" indent="0" algn="ctr">
              <a:buNone/>
            </a:pP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Latn-R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BDA creates new opportunities for risk mitigations/loss reduction partnerships between insurers and customers</a:t>
            </a:r>
            <a:r>
              <a:rPr lang="sr-Latn-R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221182" y="1426040"/>
            <a:ext cx="2080023" cy="152497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373582" y="2397427"/>
            <a:ext cx="2001951" cy="7059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363752" y="3333097"/>
            <a:ext cx="1937453" cy="14795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373582" y="3481054"/>
            <a:ext cx="2001951" cy="111774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04692" y="6436551"/>
            <a:ext cx="11624635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sr-Latn-R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Izvor: IAIS   - International Association of Insurance Supervisors, </a:t>
            </a:r>
            <a:r>
              <a:rPr lang="sr-Latn-RS" sz="1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Issues Paper on the Use of Big Data Analytics in Insurance</a:t>
            </a:r>
            <a:r>
              <a:rPr lang="sr-Latn-R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sr-Latn-RS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February 2020, str. 14</a:t>
            </a:r>
            <a:endParaRPr lang="sr-Latn-R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20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134" y="365126"/>
            <a:ext cx="11837773" cy="384518"/>
          </a:xfrm>
        </p:spPr>
        <p:txBody>
          <a:bodyPr>
            <a:noAutofit/>
          </a:bodyPr>
          <a:lstStyle/>
          <a:p>
            <a:r>
              <a:rPr lang="sr-Latn-RS" sz="2800" b="1" dirty="0">
                <a:solidFill>
                  <a:srgbClr val="C00000"/>
                </a:solidFill>
              </a:rPr>
              <a:t>Kako se mogu iskoristiti </a:t>
            </a:r>
            <a:r>
              <a:rPr lang="sr-Latn-RS" sz="2800" b="1" dirty="0" smtClean="0">
                <a:solidFill>
                  <a:srgbClr val="C00000"/>
                </a:solidFill>
              </a:rPr>
              <a:t>podaci </a:t>
            </a:r>
            <a:r>
              <a:rPr lang="sr-Latn-RS" sz="2800" b="1" dirty="0">
                <a:solidFill>
                  <a:srgbClr val="C00000"/>
                </a:solidFill>
              </a:rPr>
              <a:t>– veliki obim podataka i analitika (BDA) u osiguranju? </a:t>
            </a:r>
            <a:endParaRPr lang="sr-Latn-RS" sz="2800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887627" y="2769984"/>
            <a:ext cx="2259227" cy="11244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Upravljanje odnosom sa potrošačima</a:t>
            </a:r>
          </a:p>
          <a:p>
            <a:pPr marL="0" indent="0">
              <a:buNone/>
            </a:pP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Latn-R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Customer interactions)</a:t>
            </a:r>
          </a:p>
          <a:p>
            <a:pPr marL="0" indent="0">
              <a:buNone/>
            </a:pPr>
            <a:endParaRPr lang="sr-Latn-R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849060" y="1269573"/>
            <a:ext cx="4888063" cy="38954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2225">
            <a:solidFill>
              <a:schemeClr val="tx1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Postavljanje platformi za poslovne modele</a:t>
            </a:r>
          </a:p>
          <a:p>
            <a:pPr marL="0" indent="0" algn="ctr">
              <a:buNone/>
            </a:pP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Latn-R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sr-Latn-R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latform business models</a:t>
            </a: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ctr">
              <a:buNone/>
            </a:pPr>
            <a:endParaRPr lang="sr-Latn-R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360 stepeni pogled na potrošače</a:t>
            </a:r>
          </a:p>
          <a:p>
            <a:pPr marL="0" indent="0" algn="ctr">
              <a:buNone/>
            </a:pP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Latn-R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360 degree view of customers</a:t>
            </a:r>
            <a:r>
              <a:rPr lang="sr-Latn-R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ctr">
              <a:buNone/>
            </a:pPr>
            <a:endParaRPr lang="sr-Latn-R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Podaci u realnom vremenu omogućavaju fokusiranje na potrošače sa visokom poslovnom vrednošću</a:t>
            </a:r>
          </a:p>
          <a:p>
            <a:pPr marL="0" indent="0" algn="ctr">
              <a:buNone/>
            </a:pP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Latn-R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real time data enabling focus on high value customers</a:t>
            </a: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ctr">
              <a:buNone/>
            </a:pPr>
            <a:endParaRPr lang="sr-Latn-R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Analiza i učenje na bazi nestruktuiranih podataka </a:t>
            </a:r>
          </a:p>
          <a:p>
            <a:pPr marL="0" indent="0" algn="ctr">
              <a:buNone/>
            </a:pP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Latn-R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Unstructured data, eg voice, analysis and learning</a:t>
            </a:r>
            <a:r>
              <a:rPr lang="sr-Latn-R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221182" y="1672936"/>
            <a:ext cx="1444336" cy="127808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373582" y="2644323"/>
            <a:ext cx="1401150" cy="45909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363752" y="3333097"/>
            <a:ext cx="1406977" cy="15821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363752" y="3615710"/>
            <a:ext cx="1406977" cy="88684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04692" y="6436551"/>
            <a:ext cx="11624635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Latn-R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sr-Latn-RS" sz="1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Izvor: IAIS   - International Association of Insurance Supervisors, </a:t>
            </a:r>
            <a:r>
              <a:rPr lang="sr-Latn-RS" sz="1400" i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Issues Paper on the Use of Big Data Analytics in Insurance</a:t>
            </a:r>
            <a:r>
              <a:rPr lang="sr-Latn-RS" sz="1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 February 2020, str. 14</a:t>
            </a:r>
            <a:endParaRPr lang="sr-Latn-R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157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416" y="38624"/>
            <a:ext cx="10515600" cy="598702"/>
          </a:xfrm>
        </p:spPr>
        <p:txBody>
          <a:bodyPr/>
          <a:lstStyle/>
          <a:p>
            <a:pPr marL="457200" lvl="1" indent="0"/>
            <a:r>
              <a:rPr lang="sr-Latn-RS" dirty="0" smtClean="0">
                <a:solidFill>
                  <a:srgbClr val="C00000"/>
                </a:solidFill>
              </a:rPr>
              <a:t>Digitalna transformacija (DT) – opšti kontekst</a:t>
            </a:r>
            <a:endParaRPr lang="sr-Latn-R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085" y="733168"/>
            <a:ext cx="11541211" cy="61248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Latn-RS" cap="all" dirty="0" smtClean="0">
                <a:solidFill>
                  <a:srgbClr val="C00000"/>
                </a:solidFill>
              </a:rPr>
              <a:t>ŠTA </a:t>
            </a:r>
            <a:r>
              <a:rPr lang="sr-Latn-RS" cap="all" dirty="0">
                <a:solidFill>
                  <a:srgbClr val="C00000"/>
                </a:solidFill>
              </a:rPr>
              <a:t>JE DIGITALNA </a:t>
            </a:r>
            <a:r>
              <a:rPr lang="sr-Latn-RS" cap="all" dirty="0" smtClean="0">
                <a:solidFill>
                  <a:srgbClr val="C00000"/>
                </a:solidFill>
              </a:rPr>
              <a:t>TRANSFORMACIJA</a:t>
            </a:r>
          </a:p>
          <a:p>
            <a:pPr marL="0" indent="0">
              <a:buNone/>
            </a:pPr>
            <a:endParaRPr lang="sr-Latn-RS" sz="1100" b="1" cap="all" dirty="0"/>
          </a:p>
          <a:p>
            <a:r>
              <a:rPr lang="sr-Latn-RS" sz="2000" b="1" dirty="0"/>
              <a:t>Kako se o ovom pojmu raspravljalo u literaturi?        </a:t>
            </a:r>
            <a:endParaRPr lang="sr-Latn-RS" sz="2000" dirty="0"/>
          </a:p>
          <a:p>
            <a:r>
              <a:rPr lang="sr-Latn-RS" sz="2000" dirty="0"/>
              <a:t>Poslednjih dve dekade velika posvećenost ovom pojmu (u literaturi, stručni skupovi, konferencije i sl).           </a:t>
            </a:r>
          </a:p>
          <a:p>
            <a:pPr lvl="1"/>
            <a:r>
              <a:rPr lang="sr-Latn-RS" sz="1600" dirty="0"/>
              <a:t>Digitalna inicijativa, </a:t>
            </a:r>
          </a:p>
          <a:p>
            <a:pPr lvl="1"/>
            <a:r>
              <a:rPr lang="sr-Latn-RS" sz="1600" dirty="0"/>
              <a:t>Digitalna strategija</a:t>
            </a:r>
          </a:p>
          <a:p>
            <a:pPr lvl="1"/>
            <a:r>
              <a:rPr lang="sr-Latn-RS" sz="1600" dirty="0"/>
              <a:t>Digitalizacija</a:t>
            </a:r>
          </a:p>
          <a:p>
            <a:pPr lvl="1"/>
            <a:r>
              <a:rPr lang="sr-Latn-RS" sz="1600" dirty="0"/>
              <a:t>Digitalna </a:t>
            </a:r>
            <a:r>
              <a:rPr lang="sr-Latn-RS" sz="1600" dirty="0" smtClean="0"/>
              <a:t>transformacija</a:t>
            </a:r>
            <a:endParaRPr lang="sr-Latn-RS" sz="2000" dirty="0"/>
          </a:p>
          <a:p>
            <a:pPr marL="0" indent="0">
              <a:buNone/>
            </a:pPr>
            <a:endParaRPr lang="sr-Latn-RS" sz="2000" dirty="0"/>
          </a:p>
          <a:p>
            <a:r>
              <a:rPr lang="sr-Latn-RS" sz="2000" dirty="0"/>
              <a:t>Bliže određenje – </a:t>
            </a:r>
            <a:r>
              <a:rPr lang="sr-Latn-RS" sz="2000" b="1" dirty="0"/>
              <a:t>na kom nivou se posmatra</a:t>
            </a:r>
            <a:r>
              <a:rPr lang="sr-Latn-RS" sz="2000" dirty="0"/>
              <a:t> </a:t>
            </a:r>
            <a:r>
              <a:rPr lang="sr-Cyrl-RS" sz="2000" dirty="0"/>
              <a:t>:</a:t>
            </a:r>
            <a:endParaRPr lang="sr-Latn-RS" sz="2000" dirty="0"/>
          </a:p>
          <a:p>
            <a:pPr lvl="1"/>
            <a:r>
              <a:rPr lang="sr-Latn-RS" sz="1600" dirty="0"/>
              <a:t>DT - misli se na nivou poslovnog sistema</a:t>
            </a:r>
          </a:p>
          <a:p>
            <a:pPr lvl="1"/>
            <a:r>
              <a:rPr lang="sr-Latn-RS" sz="1600" dirty="0"/>
              <a:t>DT </a:t>
            </a:r>
            <a:r>
              <a:rPr lang="sr-Latn-RS" sz="1600" dirty="0" smtClean="0"/>
              <a:t>- na </a:t>
            </a:r>
            <a:r>
              <a:rPr lang="sr-Latn-RS" sz="1600" dirty="0"/>
              <a:t>nivou grana  </a:t>
            </a:r>
          </a:p>
          <a:p>
            <a:pPr lvl="1"/>
            <a:r>
              <a:rPr lang="sr-Latn-RS" sz="1600" dirty="0"/>
              <a:t>DT – na nivou nacionalnih ekonomija (zemalja</a:t>
            </a:r>
            <a:r>
              <a:rPr lang="sr-Latn-RS" sz="1600" dirty="0" smtClean="0"/>
              <a:t>)</a:t>
            </a:r>
            <a:r>
              <a:rPr lang="sr-Cyrl-RS" sz="1600" dirty="0" smtClean="0"/>
              <a:t> </a:t>
            </a:r>
            <a:endParaRPr lang="sr-Latn-RS" sz="1600" dirty="0" smtClean="0"/>
          </a:p>
          <a:p>
            <a:pPr marL="457200" lvl="1" indent="0">
              <a:buNone/>
            </a:pPr>
            <a:endParaRPr lang="sr-Latn-RS" sz="1600" dirty="0" smtClean="0"/>
          </a:p>
          <a:p>
            <a:pPr marL="457200" lvl="1" indent="0">
              <a:buNone/>
            </a:pPr>
            <a:endParaRPr lang="sr-Latn-RS" sz="1600" dirty="0" smtClean="0"/>
          </a:p>
          <a:p>
            <a:pPr marL="457200" lvl="1" indent="0">
              <a:buNone/>
            </a:pPr>
            <a:r>
              <a:rPr lang="sr-Latn-RS" sz="1600" dirty="0" smtClean="0"/>
              <a:t>U poslednjih nekoliko godina se govori o </a:t>
            </a:r>
            <a:r>
              <a:rPr lang="sr-Latn-RS" sz="1600" b="1" dirty="0" smtClean="0"/>
              <a:t>DT </a:t>
            </a:r>
            <a:r>
              <a:rPr lang="sr-Latn-RS" sz="1600" b="1" dirty="0"/>
              <a:t>na nivou nacionalnih ekonomija:</a:t>
            </a:r>
            <a:endParaRPr lang="sr-Latn-RS" sz="1600" dirty="0"/>
          </a:p>
          <a:p>
            <a:pPr lvl="1"/>
            <a:r>
              <a:rPr lang="sr-Latn-RS" sz="1200" dirty="0"/>
              <a:t>Postoje značajni pokazatelji, jedan od najvažniji je NRI: </a:t>
            </a:r>
            <a:r>
              <a:rPr lang="sr-Latn-RS" sz="1200" i="1" dirty="0"/>
              <a:t>Network Readiness Index –NRI </a:t>
            </a:r>
            <a:endParaRPr lang="sr-Latn-RS" sz="1200" dirty="0"/>
          </a:p>
          <a:p>
            <a:pPr lvl="1"/>
            <a:r>
              <a:rPr lang="sr-Latn-RS" sz="1200" dirty="0"/>
              <a:t>Srbija zauzima 52 mesto od 134 </a:t>
            </a:r>
            <a:r>
              <a:rPr lang="sr-Latn-RS" sz="1200" dirty="0" smtClean="0"/>
              <a:t>zemalja </a:t>
            </a:r>
            <a:r>
              <a:rPr lang="sr-Latn-RS" sz="1200" dirty="0"/>
              <a:t>sveta</a:t>
            </a:r>
          </a:p>
          <a:p>
            <a:pPr marL="0" indent="0">
              <a:buNone/>
            </a:pPr>
            <a:r>
              <a:rPr lang="sr-Latn-RS" sz="1600" dirty="0"/>
              <a:t>Videti više u radu: </a:t>
            </a:r>
          </a:p>
          <a:p>
            <a:pPr marL="0" indent="0">
              <a:buNone/>
            </a:pPr>
            <a:r>
              <a:rPr lang="sr-Cyrl-RS" sz="1300" i="1" dirty="0"/>
              <a:t>Савремене тенденције у праћењу спремности земаља за примену информационо-комуникационих технологија у </a:t>
            </a:r>
            <a:r>
              <a:rPr lang="sr-Cyrl-RS" sz="1300" i="1" dirty="0" smtClean="0"/>
              <a:t>POST-COVID </a:t>
            </a:r>
            <a:r>
              <a:rPr lang="sr-Cyrl-RS" sz="1300" i="1" dirty="0"/>
              <a:t>периоду,</a:t>
            </a:r>
            <a:r>
              <a:rPr lang="sr-Cyrl-RS" sz="1300" dirty="0"/>
              <a:t> Јасна Солдић</a:t>
            </a:r>
            <a:r>
              <a:rPr lang="sr-Latn-RS" sz="1300" dirty="0"/>
              <a:t>-</a:t>
            </a:r>
            <a:r>
              <a:rPr lang="sr-Cyrl-RS" sz="1300" dirty="0"/>
              <a:t>Алексић</a:t>
            </a:r>
            <a:r>
              <a:rPr lang="sr-Latn-RS" sz="1300" dirty="0"/>
              <a:t>, </a:t>
            </a:r>
            <a:r>
              <a:rPr lang="sr-Cyrl-RS" sz="1300" dirty="0"/>
              <a:t>Раде Станкић</a:t>
            </a:r>
            <a:r>
              <a:rPr lang="sr-Latn-RS" sz="1300" dirty="0"/>
              <a:t>,  </a:t>
            </a:r>
            <a:r>
              <a:rPr lang="sr-Cyrl-RS" sz="1300" dirty="0"/>
              <a:t>Александра Јаковљевић</a:t>
            </a:r>
            <a:r>
              <a:rPr lang="sr-Latn-RS" sz="1300" dirty="0"/>
              <a:t>, </a:t>
            </a:r>
            <a:r>
              <a:rPr lang="sr-Latn-RS" sz="1300" dirty="0" smtClean="0"/>
              <a:t>EconBiz </a:t>
            </a:r>
            <a:r>
              <a:rPr lang="sr-Latn-RS" sz="1300" dirty="0"/>
              <a:t>2021. </a:t>
            </a:r>
          </a:p>
          <a:p>
            <a:pPr marL="457200" lvl="1" indent="0">
              <a:buNone/>
            </a:pPr>
            <a:endParaRPr lang="sr-Latn-RS" sz="1600" dirty="0"/>
          </a:p>
          <a:p>
            <a:pPr marL="0" indent="0">
              <a:buNone/>
            </a:pPr>
            <a:endParaRPr lang="sr-Latn-RS" sz="2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367" y="38624"/>
            <a:ext cx="2218055" cy="13995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639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552" y="0"/>
            <a:ext cx="10515600" cy="623416"/>
          </a:xfrm>
        </p:spPr>
        <p:txBody>
          <a:bodyPr>
            <a:normAutofit/>
          </a:bodyPr>
          <a:lstStyle/>
          <a:p>
            <a:r>
              <a:rPr lang="sr-Latn-RS" sz="2800" dirty="0" smtClean="0">
                <a:solidFill>
                  <a:srgbClr val="C00000"/>
                </a:solidFill>
              </a:rPr>
              <a:t>Koje se tehnike poslovne analitike koriste u osiguranju?</a:t>
            </a:r>
            <a:endParaRPr lang="sr-Latn-RS" sz="2800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22356" y="548304"/>
            <a:ext cx="3978875" cy="60427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4844" y="6442501"/>
            <a:ext cx="11392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200" dirty="0" smtClean="0"/>
              <a:t>Izvor: IBM</a:t>
            </a:r>
            <a:r>
              <a:rPr lang="sr-Latn-RS" sz="1200" dirty="0"/>
              <a:t>® Institute for Business Value </a:t>
            </a:r>
            <a:r>
              <a:rPr lang="sr-Latn-RS" sz="1200" dirty="0" smtClean="0"/>
              <a:t>&amp; </a:t>
            </a:r>
            <a:r>
              <a:rPr lang="sr-Latn-RS" sz="1200" dirty="0"/>
              <a:t>Saïd Business School at the University of </a:t>
            </a:r>
            <a:r>
              <a:rPr lang="sr-Latn-RS" sz="1200" dirty="0" smtClean="0"/>
              <a:t>Oxford, </a:t>
            </a:r>
            <a:r>
              <a:rPr lang="en-US" sz="1200" dirty="0"/>
              <a:t>Analytics: The real-world use of big </a:t>
            </a:r>
            <a:r>
              <a:rPr lang="en-US" sz="1200" dirty="0" smtClean="0"/>
              <a:t>data</a:t>
            </a:r>
            <a:r>
              <a:rPr lang="sr-Latn-RS" sz="1200" dirty="0" smtClean="0"/>
              <a:t> in insurance </a:t>
            </a:r>
            <a:r>
              <a:rPr lang="en-US" sz="1200" i="1" dirty="0" smtClean="0"/>
              <a:t>How </a:t>
            </a:r>
            <a:r>
              <a:rPr lang="en-US" sz="1200" i="1" dirty="0"/>
              <a:t>innovative insurance organizations extract value </a:t>
            </a:r>
            <a:r>
              <a:rPr lang="en-US" sz="1200" i="1" dirty="0" smtClean="0"/>
              <a:t>from</a:t>
            </a:r>
            <a:r>
              <a:rPr lang="sr-Latn-RS" sz="1200" i="1" dirty="0" smtClean="0"/>
              <a:t> uncertain </a:t>
            </a:r>
            <a:r>
              <a:rPr lang="sr-Latn-RS" sz="1200" i="1" dirty="0"/>
              <a:t>data</a:t>
            </a:r>
            <a:r>
              <a:rPr lang="sr-Latn-RS" sz="1200" dirty="0" smtClean="0"/>
              <a:t> , </a:t>
            </a:r>
            <a:r>
              <a:rPr lang="sr-Latn-RS" sz="1200" dirty="0"/>
              <a:t>Executive Report</a:t>
            </a:r>
          </a:p>
        </p:txBody>
      </p:sp>
    </p:spTree>
    <p:extLst>
      <p:ext uri="{BB962C8B-B14F-4D97-AF65-F5344CB8AC3E}">
        <p14:creationId xmlns="" xmlns:p14="http://schemas.microsoft.com/office/powerpoint/2010/main" val="224062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449" y="0"/>
            <a:ext cx="9426146" cy="884252"/>
          </a:xfrm>
        </p:spPr>
        <p:txBody>
          <a:bodyPr>
            <a:normAutofit/>
          </a:bodyPr>
          <a:lstStyle/>
          <a:p>
            <a:r>
              <a:rPr lang="sr-Latn-RS" sz="2800" dirty="0" smtClean="0"/>
              <a:t>Za koje poslovne aktivnosti se koriste GLM i ML tehnike?</a:t>
            </a:r>
            <a:br>
              <a:rPr lang="sr-Latn-RS" sz="2800" dirty="0" smtClean="0"/>
            </a:br>
            <a:r>
              <a:rPr lang="sr-Latn-RS" sz="2800" dirty="0"/>
              <a:t>(</a:t>
            </a:r>
            <a:r>
              <a:rPr lang="sr-Latn-RS" sz="2800" dirty="0" smtClean="0"/>
              <a:t>odnosi se na </a:t>
            </a:r>
            <a:r>
              <a:rPr lang="sr-Latn-RS" sz="2400" i="1" dirty="0"/>
              <a:t>U.S. property &amp; casualty (</a:t>
            </a:r>
            <a:r>
              <a:rPr lang="sr-Latn-RS" sz="2400" i="1" dirty="0" smtClean="0"/>
              <a:t>P&amp;C) insurance market)</a:t>
            </a:r>
            <a:endParaRPr lang="sr-Latn-R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28623" y="884252"/>
            <a:ext cx="8697972" cy="556987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90616" y="6428771"/>
            <a:ext cx="116894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400" dirty="0" smtClean="0"/>
              <a:t>Izvor: </a:t>
            </a:r>
            <a:r>
              <a:rPr lang="sr-Latn-RS" sz="1400" i="1" dirty="0" smtClean="0"/>
              <a:t>Predictive </a:t>
            </a:r>
            <a:r>
              <a:rPr lang="sr-Latn-RS" sz="1400" i="1" dirty="0"/>
              <a:t>modeling: new applications, new questions</a:t>
            </a:r>
            <a:r>
              <a:rPr lang="sr-Latn-RS" sz="1400" dirty="0"/>
              <a:t>, Willis Towers Watson Predictive Modeling Benchmark Survey (U.S.), INSIGHTS, March 2017</a:t>
            </a:r>
            <a:r>
              <a:rPr lang="sr-Latn-RS" sz="1400" dirty="0" smtClean="0"/>
              <a:t>, p.2. </a:t>
            </a:r>
            <a:endParaRPr lang="sr-Latn-RS" sz="1400" dirty="0"/>
          </a:p>
        </p:txBody>
      </p:sp>
      <p:sp>
        <p:nvSpPr>
          <p:cNvPr id="3" name="Oval 2"/>
          <p:cNvSpPr/>
          <p:nvPr/>
        </p:nvSpPr>
        <p:spPr>
          <a:xfrm>
            <a:off x="3393989" y="1219200"/>
            <a:ext cx="1606379" cy="30480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Oval 5"/>
          <p:cNvSpPr/>
          <p:nvPr/>
        </p:nvSpPr>
        <p:spPr>
          <a:xfrm>
            <a:off x="5468495" y="1219200"/>
            <a:ext cx="1606379" cy="30480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Oval 6"/>
          <p:cNvSpPr/>
          <p:nvPr/>
        </p:nvSpPr>
        <p:spPr>
          <a:xfrm>
            <a:off x="7543001" y="1219200"/>
            <a:ext cx="1606379" cy="30480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9330613" y="1371600"/>
            <a:ext cx="1940767" cy="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7826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838" y="76802"/>
            <a:ext cx="10515600" cy="771696"/>
          </a:xfrm>
        </p:spPr>
        <p:txBody>
          <a:bodyPr>
            <a:normAutofit/>
          </a:bodyPr>
          <a:lstStyle/>
          <a:p>
            <a:pPr algn="ctr"/>
            <a:r>
              <a:rPr lang="sr-Latn-RS" sz="2800" b="1" dirty="0" smtClean="0">
                <a:solidFill>
                  <a:srgbClr val="C00000"/>
                </a:solidFill>
              </a:rPr>
              <a:t>3. Izazovi (prepreke, problemi) u sprovođenju DT</a:t>
            </a:r>
            <a:endParaRPr lang="sr-Latn-RS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838" y="848498"/>
            <a:ext cx="11864546" cy="5791199"/>
          </a:xfrm>
        </p:spPr>
        <p:txBody>
          <a:bodyPr>
            <a:normAutofit fontScale="47500" lnSpcReduction="20000"/>
          </a:bodyPr>
          <a:lstStyle/>
          <a:p>
            <a:r>
              <a:rPr lang="sr-Latn-RS" sz="4500" dirty="0" smtClean="0"/>
              <a:t>Gartner u jednom od poslednjih istraživanja iznosi generalnu konstataciju:</a:t>
            </a:r>
          </a:p>
          <a:p>
            <a:endParaRPr lang="sr-Latn-RS" sz="2500" dirty="0" smtClean="0"/>
          </a:p>
          <a:p>
            <a:pPr marL="0" indent="0">
              <a:buNone/>
            </a:pPr>
            <a:r>
              <a:rPr lang="sr-Latn-RS" sz="4500" dirty="0" smtClean="0"/>
              <a:t>       </a:t>
            </a:r>
            <a:r>
              <a:rPr lang="sr-Latn-RS" sz="4500" i="1" dirty="0" smtClean="0">
                <a:solidFill>
                  <a:srgbClr val="C00000"/>
                </a:solidFill>
              </a:rPr>
              <a:t>Tech </a:t>
            </a:r>
            <a:r>
              <a:rPr lang="sr-Latn-RS" sz="4500" i="1" dirty="0">
                <a:solidFill>
                  <a:srgbClr val="C00000"/>
                </a:solidFill>
              </a:rPr>
              <a:t>talent biggest hurdle to digital </a:t>
            </a:r>
            <a:r>
              <a:rPr lang="sr-Latn-RS" sz="4500" i="1" dirty="0" smtClean="0">
                <a:solidFill>
                  <a:srgbClr val="C00000"/>
                </a:solidFill>
              </a:rPr>
              <a:t>transformation*</a:t>
            </a:r>
            <a:endParaRPr lang="sr-Latn-RS" sz="4500" b="1" dirty="0">
              <a:solidFill>
                <a:srgbClr val="C00000"/>
              </a:solidFill>
            </a:endParaRPr>
          </a:p>
          <a:p>
            <a:pPr lvl="0"/>
            <a:endParaRPr lang="sr-Latn-RS" sz="2500" dirty="0" smtClean="0"/>
          </a:p>
          <a:p>
            <a:pPr marL="0" lvl="0" indent="0">
              <a:buNone/>
            </a:pPr>
            <a:r>
              <a:rPr lang="sr-Latn-RS" sz="4500" dirty="0" smtClean="0"/>
              <a:t>        </a:t>
            </a:r>
            <a:r>
              <a:rPr lang="sr-Latn-RS" sz="4500" dirty="0"/>
              <a:t>N</a:t>
            </a:r>
            <a:r>
              <a:rPr lang="sr-Latn-RS" sz="4500" dirty="0" smtClean="0"/>
              <a:t>edostatak Tech talenata je najveća prepreka za DT.</a:t>
            </a:r>
          </a:p>
          <a:p>
            <a:pPr lvl="0"/>
            <a:endParaRPr lang="sr-Latn-RS" sz="4500" dirty="0" smtClean="0"/>
          </a:p>
          <a:p>
            <a:pPr lvl="0"/>
            <a:r>
              <a:rPr lang="sr-Latn-RS" sz="4500" dirty="0" smtClean="0"/>
              <a:t>Prema ovom istraživanju postojeće veštine vezane za starije - tradicionalne  analitičke koncepte i tehnologije su nedovoljne, posebno za rad u realnom vremenu sa </a:t>
            </a:r>
            <a:r>
              <a:rPr lang="sr-Latn-RS" sz="4500" i="1" dirty="0" smtClean="0"/>
              <a:t>real-time data</a:t>
            </a:r>
            <a:r>
              <a:rPr lang="sr-Latn-RS" sz="4500" dirty="0" smtClean="0"/>
              <a:t> koji potiču sa IoT senzora, društvenih mreža, mobilnih uređaja i drugih modernih izvora podataka. </a:t>
            </a:r>
          </a:p>
          <a:p>
            <a:pPr lvl="0"/>
            <a:endParaRPr lang="sr-Latn-RS" sz="2500" dirty="0" smtClean="0"/>
          </a:p>
          <a:p>
            <a:pPr lvl="0"/>
            <a:r>
              <a:rPr lang="sr-Latn-RS" sz="4500" dirty="0" smtClean="0"/>
              <a:t>Dalje, Gartner tvrdi da su ove veštine kritične, jer sve više kompanija investira u DT posebno koristeći cloud </a:t>
            </a:r>
            <a:r>
              <a:rPr lang="sr-Latn-RS" sz="4500" dirty="0"/>
              <a:t>computing</a:t>
            </a:r>
            <a:r>
              <a:rPr lang="sr-Latn-RS" sz="4500" dirty="0" smtClean="0"/>
              <a:t>.</a:t>
            </a:r>
          </a:p>
          <a:p>
            <a:pPr lvl="0"/>
            <a:endParaRPr lang="sr-Latn-RS" sz="2100" dirty="0" smtClean="0"/>
          </a:p>
          <a:p>
            <a:pPr lvl="0"/>
            <a:r>
              <a:rPr lang="sr-Latn-RS" sz="4500" dirty="0" smtClean="0"/>
              <a:t>Takođe, Gartner-ova studija otkriva da </a:t>
            </a:r>
            <a:r>
              <a:rPr lang="sr-Latn-RS" sz="4500" dirty="0" smtClean="0">
                <a:solidFill>
                  <a:srgbClr val="C00000"/>
                </a:solidFill>
              </a:rPr>
              <a:t>one kompanije koje sebe vide kao top-performing upravo više ulažu u DT u poređenju sa kompanijama koje sebe ne vide kao top-performing kompanije.  </a:t>
            </a:r>
          </a:p>
          <a:p>
            <a:pPr lvl="0"/>
            <a:endParaRPr lang="sr-Latn-RS" sz="2100" dirty="0" smtClean="0"/>
          </a:p>
          <a:p>
            <a:pPr lvl="0"/>
            <a:r>
              <a:rPr lang="sr-Latn-RS" sz="4500" dirty="0" smtClean="0"/>
              <a:t>Drugo istraživanje (Quickbase) ukazuje da je DT prioritet za 97% C-level ispitanika (izvršnih rukovodilaca). </a:t>
            </a:r>
          </a:p>
          <a:p>
            <a:pPr marL="0" indent="0">
              <a:buNone/>
            </a:pPr>
            <a:endParaRPr lang="sr-Latn-RS" sz="4200" dirty="0"/>
          </a:p>
          <a:p>
            <a:pPr marL="0" indent="0">
              <a:buNone/>
            </a:pPr>
            <a:r>
              <a:rPr lang="sr-Latn-RS" b="1" dirty="0" smtClean="0"/>
              <a:t>*Gartner:</a:t>
            </a:r>
            <a:r>
              <a:rPr lang="sr-Latn-RS" dirty="0" smtClean="0"/>
              <a:t> </a:t>
            </a:r>
            <a:r>
              <a:rPr lang="sr-Latn-RS" dirty="0" smtClean="0">
                <a:hlinkClick r:id="rId2"/>
              </a:rPr>
              <a:t>https</a:t>
            </a:r>
            <a:r>
              <a:rPr lang="sr-Latn-RS" dirty="0">
                <a:hlinkClick r:id="rId2"/>
              </a:rPr>
              <a:t>://</a:t>
            </a:r>
            <a:r>
              <a:rPr lang="sr-Latn-RS" dirty="0" smtClean="0">
                <a:hlinkClick r:id="rId2"/>
              </a:rPr>
              <a:t>www.ciodive.com/news/gartner-tech-talent-biggest-hurdle-to-digital</a:t>
            </a:r>
            <a:r>
              <a:rPr lang="sr-Latn-RS" dirty="0" smtClean="0"/>
              <a:t> transformation/428466/</a:t>
            </a:r>
            <a:endParaRPr lang="sr-Latn-RS" dirty="0"/>
          </a:p>
        </p:txBody>
      </p:sp>
    </p:spTree>
    <p:extLst>
      <p:ext uri="{BB962C8B-B14F-4D97-AF65-F5344CB8AC3E}">
        <p14:creationId xmlns="" xmlns:p14="http://schemas.microsoft.com/office/powerpoint/2010/main" val="28156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211" y="1"/>
            <a:ext cx="10515600" cy="629898"/>
          </a:xfrm>
        </p:spPr>
        <p:txBody>
          <a:bodyPr>
            <a:normAutofit/>
          </a:bodyPr>
          <a:lstStyle/>
          <a:p>
            <a:pPr algn="ctr"/>
            <a:r>
              <a:rPr lang="sr-Latn-RS" sz="3200" b="1" dirty="0" smtClean="0">
                <a:solidFill>
                  <a:srgbClr val="C00000"/>
                </a:solidFill>
              </a:rPr>
              <a:t>Izazovi (prepreke, problemi) u sprovođenju DT</a:t>
            </a:r>
            <a:endParaRPr lang="sr-Latn-R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383" y="691978"/>
            <a:ext cx="11151974" cy="5889023"/>
          </a:xfrm>
        </p:spPr>
        <p:txBody>
          <a:bodyPr>
            <a:normAutofit fontScale="92500" lnSpcReduction="10000"/>
          </a:bodyPr>
          <a:lstStyle/>
          <a:p>
            <a:r>
              <a:rPr lang="sr-Latn-RS" dirty="0" smtClean="0"/>
              <a:t>Nedostatak talenata (kadrova) </a:t>
            </a:r>
          </a:p>
          <a:p>
            <a:pPr marL="0" indent="0">
              <a:buNone/>
            </a:pPr>
            <a:r>
              <a:rPr lang="sr-Latn-RS" i="1" dirty="0" smtClean="0">
                <a:solidFill>
                  <a:srgbClr val="C00000"/>
                </a:solidFill>
              </a:rPr>
              <a:t>	innovation hubs* </a:t>
            </a:r>
            <a:r>
              <a:rPr lang="sr-Latn-RS" dirty="0" smtClean="0"/>
              <a:t>mogu biti jedno od rešenja. </a:t>
            </a:r>
            <a:endParaRPr lang="sr-Latn-RS" dirty="0"/>
          </a:p>
          <a:p>
            <a:endParaRPr lang="sr-Latn-RS" sz="800" dirty="0" smtClean="0"/>
          </a:p>
          <a:p>
            <a:r>
              <a:rPr lang="sr-Latn-RS" dirty="0" smtClean="0">
                <a:solidFill>
                  <a:srgbClr val="C00000"/>
                </a:solidFill>
              </a:rPr>
              <a:t>Spremnost (prihvatanje) promena</a:t>
            </a:r>
            <a:r>
              <a:rPr lang="sr-Latn-RS" dirty="0" smtClean="0"/>
              <a:t>, tj. otpor prema promenama</a:t>
            </a:r>
          </a:p>
          <a:p>
            <a:r>
              <a:rPr lang="sr-Latn-RS" dirty="0" smtClean="0">
                <a:solidFill>
                  <a:srgbClr val="C00000"/>
                </a:solidFill>
              </a:rPr>
              <a:t>Organizaciona kultura</a:t>
            </a:r>
          </a:p>
          <a:p>
            <a:r>
              <a:rPr lang="sr-Latn-RS" dirty="0" smtClean="0">
                <a:solidFill>
                  <a:srgbClr val="C00000"/>
                </a:solidFill>
              </a:rPr>
              <a:t>Podrška izvršnog rukovodstva</a:t>
            </a:r>
          </a:p>
          <a:p>
            <a:r>
              <a:rPr lang="sr-Latn-RS" i="1" dirty="0" smtClean="0">
                <a:solidFill>
                  <a:srgbClr val="C00000"/>
                </a:solidFill>
              </a:rPr>
              <a:t>Data sylos </a:t>
            </a:r>
            <a:r>
              <a:rPr lang="sr-Latn-RS" dirty="0" smtClean="0">
                <a:solidFill>
                  <a:srgbClr val="C00000"/>
                </a:solidFill>
              </a:rPr>
              <a:t>- Silosi </a:t>
            </a:r>
            <a:r>
              <a:rPr lang="sr-Latn-RS" dirty="0">
                <a:solidFill>
                  <a:srgbClr val="C00000"/>
                </a:solidFill>
              </a:rPr>
              <a:t>podataka</a:t>
            </a:r>
            <a:r>
              <a:rPr lang="sr-Latn-RS" dirty="0"/>
              <a:t> </a:t>
            </a:r>
            <a:r>
              <a:rPr lang="sr-Latn-RS" dirty="0" smtClean="0"/>
              <a:t>vezani </a:t>
            </a:r>
            <a:r>
              <a:rPr lang="sr-Latn-RS" dirty="0"/>
              <a:t>z</a:t>
            </a:r>
            <a:r>
              <a:rPr lang="sr-Latn-RS" dirty="0" smtClean="0"/>
              <a:t>a </a:t>
            </a:r>
            <a:r>
              <a:rPr lang="sr-Latn-RS" dirty="0"/>
              <a:t>odeljenja ili poslovne </a:t>
            </a:r>
            <a:r>
              <a:rPr lang="sr-Latn-RS" dirty="0" smtClean="0"/>
              <a:t>funkcije</a:t>
            </a:r>
          </a:p>
          <a:p>
            <a:r>
              <a:rPr lang="sr-Latn-RS" dirty="0" smtClean="0">
                <a:solidFill>
                  <a:srgbClr val="C00000"/>
                </a:solidFill>
              </a:rPr>
              <a:t>Kvalitet podataka - </a:t>
            </a:r>
            <a:r>
              <a:rPr lang="sr-Latn-RS" dirty="0"/>
              <a:t>(tačnost, pouzdanost, kompletnost ..... </a:t>
            </a:r>
          </a:p>
          <a:p>
            <a:r>
              <a:rPr lang="sr-Latn-RS" dirty="0" smtClean="0">
                <a:solidFill>
                  <a:srgbClr val="C00000"/>
                </a:solidFill>
              </a:rPr>
              <a:t>Verovanje u </a:t>
            </a:r>
            <a:r>
              <a:rPr lang="sr-Latn-RS" i="1" dirty="0" smtClean="0">
                <a:solidFill>
                  <a:srgbClr val="C00000"/>
                </a:solidFill>
              </a:rPr>
              <a:t>Big </a:t>
            </a:r>
            <a:r>
              <a:rPr lang="sr-Latn-RS" i="1" dirty="0">
                <a:solidFill>
                  <a:srgbClr val="C00000"/>
                </a:solidFill>
              </a:rPr>
              <a:t>Ban</a:t>
            </a:r>
            <a:r>
              <a:rPr lang="sr-Latn-RS" dirty="0">
                <a:solidFill>
                  <a:srgbClr val="C00000"/>
                </a:solidFill>
              </a:rPr>
              <a:t>g </a:t>
            </a:r>
            <a:r>
              <a:rPr lang="sr-Latn-RS" dirty="0" smtClean="0">
                <a:solidFill>
                  <a:srgbClr val="C00000"/>
                </a:solidFill>
              </a:rPr>
              <a:t>teoriju </a:t>
            </a:r>
            <a:r>
              <a:rPr lang="sr-Latn-RS" dirty="0" smtClean="0"/>
              <a:t>(nasuprot je </a:t>
            </a:r>
            <a:r>
              <a:rPr lang="sr-Latn-RS" i="1" dirty="0" smtClean="0"/>
              <a:t>lean management </a:t>
            </a:r>
            <a:r>
              <a:rPr lang="sr-Latn-RS" dirty="0" smtClean="0"/>
              <a:t>– postepeno i kontinuirano praćenje i rad na promenama),</a:t>
            </a:r>
          </a:p>
          <a:p>
            <a:r>
              <a:rPr lang="sr-Latn-RS" dirty="0" smtClean="0">
                <a:solidFill>
                  <a:srgbClr val="C00000"/>
                </a:solidFill>
              </a:rPr>
              <a:t>Privatnost i etička pitanja </a:t>
            </a:r>
            <a:r>
              <a:rPr lang="sr-Latn-RS" sz="2000" i="1" dirty="0" smtClean="0"/>
              <a:t>(GDPR - General Data Protection Regulative).</a:t>
            </a:r>
          </a:p>
          <a:p>
            <a:r>
              <a:rPr lang="sr-Latn-RS" sz="1500" dirty="0"/>
              <a:t>There are also regulatory issues as well as wider considerations such as data protection and privacy. </a:t>
            </a:r>
            <a:r>
              <a:rPr lang="sr-Latn-RS" sz="1500" dirty="0" smtClean="0"/>
              <a:t>In this </a:t>
            </a:r>
            <a:r>
              <a:rPr lang="sr-Latn-RS" sz="1500" dirty="0"/>
              <a:t>context</a:t>
            </a:r>
            <a:r>
              <a:rPr lang="sr-Latn-RS" sz="1500" b="1" dirty="0">
                <a:solidFill>
                  <a:srgbClr val="C00000"/>
                </a:solidFill>
              </a:rPr>
              <a:t>, UK’s Financial Conduct Authority (FCA)</a:t>
            </a:r>
            <a:r>
              <a:rPr lang="sr-Latn-RS" sz="1500" dirty="0"/>
              <a:t> published a Feedback Statement in 2016, which </a:t>
            </a:r>
            <a:r>
              <a:rPr lang="sr-Latn-RS" sz="1500" dirty="0" smtClean="0"/>
              <a:t>lists many </a:t>
            </a:r>
            <a:r>
              <a:rPr lang="sr-Latn-RS" sz="1500" dirty="0"/>
              <a:t>of the issues involved in big data for general insurance. The </a:t>
            </a:r>
            <a:r>
              <a:rPr lang="sr-Latn-RS" sz="1500" b="1" dirty="0">
                <a:solidFill>
                  <a:srgbClr val="C00000"/>
                </a:solidFill>
              </a:rPr>
              <a:t>US’s NAIC </a:t>
            </a:r>
            <a:r>
              <a:rPr lang="sr-Latn-RS" sz="1500" dirty="0"/>
              <a:t>has established a </a:t>
            </a:r>
            <a:r>
              <a:rPr lang="sr-Latn-RS" sz="1500" dirty="0" smtClean="0"/>
              <a:t>working group </a:t>
            </a:r>
            <a:r>
              <a:rPr lang="sr-Latn-RS" sz="1500" dirty="0"/>
              <a:t>on big data, and NAIC and </a:t>
            </a:r>
            <a:r>
              <a:rPr lang="sr-Latn-RS" sz="1500" b="1" dirty="0">
                <a:solidFill>
                  <a:srgbClr val="C00000"/>
                </a:solidFill>
              </a:rPr>
              <a:t>EIOPA</a:t>
            </a:r>
            <a:r>
              <a:rPr lang="sr-Latn-RS" sz="1500" dirty="0"/>
              <a:t> have jointly been discussing issues of big data (EIOPA and </a:t>
            </a:r>
            <a:r>
              <a:rPr lang="sr-Latn-RS" sz="1500" dirty="0" smtClean="0"/>
              <a:t>NAIC, 2018) </a:t>
            </a:r>
            <a:r>
              <a:rPr lang="sr-Latn-RS" sz="1500" dirty="0"/>
              <a:t>and published a paper on the European insurance market. It is also important to recognise </a:t>
            </a:r>
            <a:r>
              <a:rPr lang="sr-Latn-RS" sz="1500" dirty="0" smtClean="0"/>
              <a:t>the potential </a:t>
            </a:r>
            <a:r>
              <a:rPr lang="sr-Latn-RS" sz="1500" dirty="0"/>
              <a:t>social and ethical questions on using big data, and to that extent EIOPA established </a:t>
            </a:r>
            <a:r>
              <a:rPr lang="sr-Latn-RS" sz="1500" dirty="0" smtClean="0"/>
              <a:t>a Consultative </a:t>
            </a:r>
            <a:r>
              <a:rPr lang="sr-Latn-RS" sz="1500" dirty="0"/>
              <a:t>Expert Group on Digital Ethics in Insurance in late 2019.</a:t>
            </a:r>
          </a:p>
          <a:p>
            <a:r>
              <a:rPr lang="sr-Latn-RS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NAIC - </a:t>
            </a:r>
            <a:r>
              <a:rPr lang="en-US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</a:t>
            </a: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Association Of Insurance </a:t>
            </a:r>
            <a:r>
              <a:rPr lang="en-US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Commissioners</a:t>
            </a:r>
            <a:r>
              <a:rPr lang="sr-Latn-RS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 Insurance and Occupational Pensions Authority </a:t>
            </a:r>
            <a:r>
              <a:rPr lang="sr-Latn-RS" sz="1500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500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EIOPA</a:t>
            </a:r>
            <a:endParaRPr lang="sr-Latn-RS" sz="1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dirty="0"/>
          </a:p>
        </p:txBody>
      </p:sp>
      <p:sp>
        <p:nvSpPr>
          <p:cNvPr id="4" name="Rectangle 3"/>
          <p:cNvSpPr/>
          <p:nvPr/>
        </p:nvSpPr>
        <p:spPr>
          <a:xfrm>
            <a:off x="175053" y="6581001"/>
            <a:ext cx="110634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200" dirty="0" smtClean="0"/>
              <a:t>* Izvor</a:t>
            </a:r>
            <a:r>
              <a:rPr lang="sr-Latn-RS" sz="1200" dirty="0"/>
              <a:t>: </a:t>
            </a:r>
            <a:r>
              <a:rPr lang="sr-Latn-RS" sz="1200" i="1" dirty="0"/>
              <a:t>Predictive modeling: new applications, new questions</a:t>
            </a:r>
            <a:r>
              <a:rPr lang="sr-Latn-RS" sz="1200" dirty="0"/>
              <a:t>, Willis Towers Watson Predictive Modeling Benchmark Survey (U.S.), INSIGHTS, March 2017, p.2. </a:t>
            </a:r>
          </a:p>
        </p:txBody>
      </p:sp>
    </p:spTree>
    <p:extLst>
      <p:ext uri="{BB962C8B-B14F-4D97-AF65-F5344CB8AC3E}">
        <p14:creationId xmlns="" xmlns:p14="http://schemas.microsoft.com/office/powerpoint/2010/main" val="51953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930" y="85040"/>
            <a:ext cx="10515600" cy="763458"/>
          </a:xfrm>
        </p:spPr>
        <p:txBody>
          <a:bodyPr>
            <a:normAutofit/>
          </a:bodyPr>
          <a:lstStyle/>
          <a:p>
            <a:pPr algn="ctr"/>
            <a:r>
              <a:rPr lang="sr-Latn-RS" sz="2800" b="1" dirty="0" smtClean="0">
                <a:solidFill>
                  <a:srgbClr val="C00000"/>
                </a:solidFill>
              </a:rPr>
              <a:t>Ograničenja i izazovi primene tehnika i algoritama AI i ML</a:t>
            </a:r>
            <a:endParaRPr lang="sr-Latn-RS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930" y="848498"/>
            <a:ext cx="10933670" cy="5618203"/>
          </a:xfrm>
        </p:spPr>
        <p:txBody>
          <a:bodyPr>
            <a:normAutofit fontScale="85000" lnSpcReduction="20000"/>
          </a:bodyPr>
          <a:lstStyle/>
          <a:p>
            <a:r>
              <a:rPr lang="sr-Latn-RS" dirty="0" smtClean="0">
                <a:solidFill>
                  <a:srgbClr val="C00000"/>
                </a:solidFill>
              </a:rPr>
              <a:t>Kompleksnost i netransparentnost algoritama - </a:t>
            </a:r>
            <a:r>
              <a:rPr lang="sr-Latn-RS" dirty="0" smtClean="0"/>
              <a:t>Algoritmi mogu biti veoma kompleksni, i netransparentni (npr. NN modeli nose epitet </a:t>
            </a:r>
            <a:r>
              <a:rPr lang="sr-Latn-RS" i="1" dirty="0" smtClean="0"/>
              <a:t>black-box</a:t>
            </a:r>
            <a:r>
              <a:rPr lang="sr-Latn-RS" dirty="0" smtClean="0"/>
              <a:t> modela), čineći takvim i sam proces  donošenja odluka. </a:t>
            </a:r>
          </a:p>
          <a:p>
            <a:endParaRPr lang="sr-Latn-RS" sz="1400" dirty="0" smtClean="0"/>
          </a:p>
          <a:p>
            <a:r>
              <a:rPr lang="sr-Latn-RS" dirty="0"/>
              <a:t>ML algoritmi mogu da prikupljanjem novih i novih podataka</a:t>
            </a:r>
            <a:r>
              <a:rPr lang="sr-Latn-RS" dirty="0">
                <a:solidFill>
                  <a:srgbClr val="C00000"/>
                </a:solidFill>
              </a:rPr>
              <a:t>, sami sebe modifikuju (da uče)</a:t>
            </a:r>
            <a:r>
              <a:rPr lang="sr-Latn-RS" dirty="0"/>
              <a:t> bez intervencije čoveka. Ovo može biti veoma kompleksno i za kreatore algoritama. </a:t>
            </a:r>
            <a:endParaRPr lang="sr-Latn-RS" dirty="0" smtClean="0"/>
          </a:p>
          <a:p>
            <a:endParaRPr lang="sr-Latn-RS" sz="1200" dirty="0" smtClean="0"/>
          </a:p>
          <a:p>
            <a:r>
              <a:rPr lang="sr-Latn-RS" dirty="0" smtClean="0"/>
              <a:t>Takođe mogu biti tretirani kao </a:t>
            </a:r>
            <a:r>
              <a:rPr lang="sr-Latn-RS" dirty="0" smtClean="0">
                <a:solidFill>
                  <a:srgbClr val="C00000"/>
                </a:solidFill>
              </a:rPr>
              <a:t>strogo poverljivo vlasništvo. </a:t>
            </a:r>
          </a:p>
          <a:p>
            <a:endParaRPr lang="sr-Latn-RS" sz="1300" dirty="0">
              <a:solidFill>
                <a:srgbClr val="C00000"/>
              </a:solidFill>
            </a:endParaRPr>
          </a:p>
          <a:p>
            <a:r>
              <a:rPr lang="sr-Latn-RS" dirty="0" smtClean="0"/>
              <a:t>Može postojati stroga asimetrija u shvatanju  i razumevanju između onih koji su dizajnirali algoritam i onih koji ga koriste naspram klijenata i supervizora, koji imaju potrebu da razumeju rezultate koje algoritmi generišu.</a:t>
            </a:r>
          </a:p>
          <a:p>
            <a:endParaRPr lang="sr-Latn-RS" sz="1300" dirty="0" smtClean="0"/>
          </a:p>
          <a:p>
            <a:r>
              <a:rPr lang="sr-Latn-RS" dirty="0" smtClean="0"/>
              <a:t>Potrebna je </a:t>
            </a:r>
            <a:r>
              <a:rPr lang="sr-Latn-RS" dirty="0" smtClean="0">
                <a:solidFill>
                  <a:srgbClr val="C00000"/>
                </a:solidFill>
              </a:rPr>
              <a:t>dobra dokumentacija </a:t>
            </a:r>
            <a:r>
              <a:rPr lang="sr-Latn-RS" dirty="0" smtClean="0"/>
              <a:t>sa objašnjenjima algoritama u raznim poslovnim procesima, da se obezbedi razumevanje i transparentnost. </a:t>
            </a:r>
          </a:p>
          <a:p>
            <a:pPr marL="0" indent="0">
              <a:buNone/>
            </a:pPr>
            <a:endParaRPr lang="sr-Latn-RS" sz="1200" dirty="0" smtClean="0"/>
          </a:p>
          <a:p>
            <a:r>
              <a:rPr lang="sr-Latn-RS" dirty="0" smtClean="0"/>
              <a:t>ML </a:t>
            </a:r>
            <a:r>
              <a:rPr lang="sr-Latn-RS" dirty="0"/>
              <a:t>algoritmi se baziraju na istorijskim podacima, tako da generalno važi da </a:t>
            </a:r>
            <a:r>
              <a:rPr lang="sr-Latn-RS" dirty="0">
                <a:solidFill>
                  <a:srgbClr val="C00000"/>
                </a:solidFill>
              </a:rPr>
              <a:t>reprodukuju prošlost. </a:t>
            </a:r>
          </a:p>
          <a:p>
            <a:pPr lvl="1"/>
            <a:endParaRPr lang="sr-Latn-RS" dirty="0" smtClean="0"/>
          </a:p>
          <a:p>
            <a:endParaRPr lang="sr-Latn-RS" dirty="0"/>
          </a:p>
        </p:txBody>
      </p:sp>
    </p:spTree>
    <p:extLst>
      <p:ext uri="{BB962C8B-B14F-4D97-AF65-F5344CB8AC3E}">
        <p14:creationId xmlns="" xmlns:p14="http://schemas.microsoft.com/office/powerpoint/2010/main" val="136630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778" y="60325"/>
            <a:ext cx="10515600" cy="829361"/>
          </a:xfrm>
        </p:spPr>
        <p:txBody>
          <a:bodyPr>
            <a:normAutofit/>
          </a:bodyPr>
          <a:lstStyle/>
          <a:p>
            <a:pPr algn="ctr"/>
            <a:r>
              <a:rPr lang="sr-Latn-RS" sz="2800" b="1" dirty="0">
                <a:solidFill>
                  <a:srgbClr val="C00000"/>
                </a:solidFill>
              </a:rPr>
              <a:t>Ograničenja i izazovi primene tehnika i algoritama AI i ML</a:t>
            </a:r>
            <a:endParaRPr lang="sr-Latn-R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778" y="1013254"/>
            <a:ext cx="11147854" cy="4768293"/>
          </a:xfrm>
        </p:spPr>
        <p:txBody>
          <a:bodyPr>
            <a:normAutofit/>
          </a:bodyPr>
          <a:lstStyle/>
          <a:p>
            <a:r>
              <a:rPr lang="sr-Latn-RS" dirty="0"/>
              <a:t>Organičenje sa </a:t>
            </a:r>
            <a:r>
              <a:rPr lang="sr-Latn-RS" dirty="0">
                <a:solidFill>
                  <a:srgbClr val="C00000"/>
                </a:solidFill>
              </a:rPr>
              <a:t>prevelikom ponudom proizvoda </a:t>
            </a:r>
            <a:r>
              <a:rPr lang="sr-Latn-RS" dirty="0"/>
              <a:t>koje potrošači </a:t>
            </a:r>
            <a:r>
              <a:rPr lang="sr-Latn-RS" dirty="0" smtClean="0"/>
              <a:t>možda ne mogu </a:t>
            </a:r>
            <a:r>
              <a:rPr lang="sr-Latn-RS" dirty="0"/>
              <a:t>sve da </a:t>
            </a:r>
            <a:r>
              <a:rPr lang="sr-Latn-RS" dirty="0" smtClean="0"/>
              <a:t>razumeju.</a:t>
            </a:r>
          </a:p>
          <a:p>
            <a:endParaRPr lang="sr-Latn-RS" sz="1100" dirty="0" smtClean="0"/>
          </a:p>
          <a:p>
            <a:r>
              <a:rPr lang="sr-Latn-RS" dirty="0" smtClean="0"/>
              <a:t>Ograničenje digitalne podele (</a:t>
            </a:r>
            <a:r>
              <a:rPr lang="sr-Latn-RS" i="1" dirty="0" smtClean="0">
                <a:solidFill>
                  <a:srgbClr val="C00000"/>
                </a:solidFill>
              </a:rPr>
              <a:t>Digital divide</a:t>
            </a:r>
            <a:r>
              <a:rPr lang="sr-Latn-RS" dirty="0" smtClean="0"/>
              <a:t>):</a:t>
            </a:r>
          </a:p>
          <a:p>
            <a:pPr marL="0" indent="0">
              <a:buNone/>
            </a:pPr>
            <a:r>
              <a:rPr lang="sr-Latn-RS" dirty="0"/>
              <a:t> </a:t>
            </a:r>
            <a:r>
              <a:rPr lang="sr-Latn-RS" dirty="0" smtClean="0"/>
              <a:t>  Postoji rizik za </a:t>
            </a:r>
            <a:r>
              <a:rPr lang="sr-Latn-RS" dirty="0" smtClean="0">
                <a:solidFill>
                  <a:srgbClr val="C00000"/>
                </a:solidFill>
              </a:rPr>
              <a:t>potrošače koji nemaju pristup digitalnim uređajima </a:t>
            </a:r>
            <a:r>
              <a:rPr lang="sr-Latn-RS" dirty="0" smtClean="0"/>
              <a:t>ili </a:t>
            </a:r>
          </a:p>
          <a:p>
            <a:pPr marL="0" indent="0">
              <a:buNone/>
            </a:pPr>
            <a:r>
              <a:rPr lang="sr-Latn-RS" dirty="0"/>
              <a:t> </a:t>
            </a:r>
            <a:r>
              <a:rPr lang="sr-Latn-RS" dirty="0" smtClean="0"/>
              <a:t> </a:t>
            </a:r>
            <a:r>
              <a:rPr lang="sr-Latn-RS" dirty="0" smtClean="0">
                <a:solidFill>
                  <a:srgbClr val="C00000"/>
                </a:solidFill>
              </a:rPr>
              <a:t>ne žele da dele svoje lične podatke </a:t>
            </a:r>
            <a:r>
              <a:rPr lang="sr-Latn-RS" dirty="0" smtClean="0"/>
              <a:t>(van onoga što je zakonski obavezno) </a:t>
            </a:r>
          </a:p>
          <a:p>
            <a:pPr marL="0" indent="0">
              <a:buNone/>
            </a:pPr>
            <a:r>
              <a:rPr lang="sr-Latn-RS" dirty="0" smtClean="0"/>
              <a:t>  mogu biti marginalizovani i/ili čak isključeni iz pojedinih vidova osiguranja. </a:t>
            </a:r>
          </a:p>
          <a:p>
            <a:endParaRPr lang="sr-Latn-RS" sz="1100" dirty="0" smtClean="0"/>
          </a:p>
          <a:p>
            <a:r>
              <a:rPr lang="sr-Latn-RS" dirty="0" smtClean="0"/>
              <a:t>Mogućnost otkrivanja </a:t>
            </a:r>
            <a:r>
              <a:rPr lang="sr-Latn-RS" i="1" dirty="0" smtClean="0">
                <a:solidFill>
                  <a:srgbClr val="C00000"/>
                </a:solidFill>
              </a:rPr>
              <a:t>spurious correlation </a:t>
            </a:r>
            <a:r>
              <a:rPr lang="sr-Latn-RS" dirty="0" smtClean="0"/>
              <a:t>– bitna je kauzalnost.</a:t>
            </a:r>
          </a:p>
          <a:p>
            <a:endParaRPr lang="sr-Latn-RS" dirty="0"/>
          </a:p>
          <a:p>
            <a:pPr marL="0" indent="0">
              <a:buNone/>
            </a:pPr>
            <a:endParaRPr lang="sr-Latn-RS" dirty="0"/>
          </a:p>
        </p:txBody>
      </p:sp>
    </p:spTree>
    <p:extLst>
      <p:ext uri="{BB962C8B-B14F-4D97-AF65-F5344CB8AC3E}">
        <p14:creationId xmlns="" xmlns:p14="http://schemas.microsoft.com/office/powerpoint/2010/main" val="84955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114" y="156750"/>
            <a:ext cx="10515600" cy="911740"/>
          </a:xfrm>
        </p:spPr>
        <p:txBody>
          <a:bodyPr>
            <a:normAutofit/>
          </a:bodyPr>
          <a:lstStyle/>
          <a:p>
            <a:r>
              <a:rPr lang="sr-Latn-RS" sz="3200" dirty="0" smtClean="0">
                <a:solidFill>
                  <a:srgbClr val="C00000"/>
                </a:solidFill>
              </a:rPr>
              <a:t>Još jedna specifičnost DT, ne samo u Srbiji</a:t>
            </a:r>
            <a:endParaRPr lang="sr-Latn-R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838" y="1268628"/>
            <a:ext cx="10735962" cy="4654000"/>
          </a:xfrm>
        </p:spPr>
        <p:txBody>
          <a:bodyPr>
            <a:normAutofit/>
          </a:bodyPr>
          <a:lstStyle/>
          <a:p>
            <a:r>
              <a:rPr lang="sr-Latn-RS" dirty="0" smtClean="0"/>
              <a:t>Prema jednom istraživanju stanja DT u Srbiji uočeno sledeće:</a:t>
            </a:r>
          </a:p>
          <a:p>
            <a:endParaRPr lang="sr-Latn-RS" sz="1400" dirty="0" smtClean="0"/>
          </a:p>
          <a:p>
            <a:r>
              <a:rPr lang="sr-Latn-RS" dirty="0" smtClean="0"/>
              <a:t> </a:t>
            </a:r>
            <a:r>
              <a:rPr lang="sr-Latn-RS" dirty="0">
                <a:solidFill>
                  <a:srgbClr val="C00000"/>
                </a:solidFill>
              </a:rPr>
              <a:t>Šta je najveći izazov digitalne transformacije kod nas?</a:t>
            </a:r>
          </a:p>
          <a:p>
            <a:endParaRPr lang="sr-Latn-RS" b="1" dirty="0" smtClean="0"/>
          </a:p>
          <a:p>
            <a:r>
              <a:rPr lang="sr-Latn-R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Glavni </a:t>
            </a:r>
            <a:r>
              <a:rPr lang="sr-Latn-R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problem, koji kompanije uglavnom ne vide, je da instalacija nekog softverskog paketa ne podrazumeva i njegovu uspešnu primenu. </a:t>
            </a:r>
            <a:endParaRPr lang="sr-Latn-R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sr-Latn-RS" sz="1100" dirty="0" smtClean="0"/>
          </a:p>
          <a:p>
            <a:r>
              <a:rPr lang="sr-Latn-RS" dirty="0" smtClean="0"/>
              <a:t>Potrebno </a:t>
            </a:r>
            <a:r>
              <a:rPr lang="sr-Latn-RS" dirty="0"/>
              <a:t>je da se shvati </a:t>
            </a:r>
            <a:r>
              <a:rPr lang="sr-Latn-RS" dirty="0" smtClean="0"/>
              <a:t>da:</a:t>
            </a:r>
            <a:r>
              <a:rPr lang="sr-Latn-RS" b="1" dirty="0" smtClean="0"/>
              <a:t> </a:t>
            </a:r>
          </a:p>
          <a:p>
            <a:r>
              <a:rPr lang="sr-Latn-RS" dirty="0" smtClean="0">
                <a:solidFill>
                  <a:srgbClr val="C00000"/>
                </a:solidFill>
              </a:rPr>
              <a:t>digitalna </a:t>
            </a:r>
            <a:r>
              <a:rPr lang="sr-Latn-RS" dirty="0">
                <a:solidFill>
                  <a:srgbClr val="C00000"/>
                </a:solidFill>
              </a:rPr>
              <a:t>transformacija nije samo </a:t>
            </a:r>
            <a:r>
              <a:rPr lang="sr-Latn-RS" b="1" dirty="0">
                <a:solidFill>
                  <a:srgbClr val="C00000"/>
                </a:solidFill>
              </a:rPr>
              <a:t>primena, već je </a:t>
            </a:r>
            <a:r>
              <a:rPr lang="sr-Latn-RS" b="1" dirty="0" smtClean="0">
                <a:solidFill>
                  <a:srgbClr val="C00000"/>
                </a:solidFill>
              </a:rPr>
              <a:t>promena</a:t>
            </a:r>
            <a:r>
              <a:rPr lang="sr-Latn-RS" dirty="0" smtClean="0"/>
              <a:t> </a:t>
            </a:r>
            <a:endParaRPr lang="sr-Latn-RS" dirty="0"/>
          </a:p>
        </p:txBody>
      </p:sp>
      <p:sp>
        <p:nvSpPr>
          <p:cNvPr id="4" name="Rectangle 3"/>
          <p:cNvSpPr/>
          <p:nvPr/>
        </p:nvSpPr>
        <p:spPr>
          <a:xfrm>
            <a:off x="254465" y="6103139"/>
            <a:ext cx="11834071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40"/>
              </a:lnSpc>
            </a:pPr>
            <a:r>
              <a:rPr lang="sr-Latn-RS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Izvor:  M. Kostić, Digitalna </a:t>
            </a:r>
            <a:r>
              <a:rPr lang="sr-Latn-R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transformacija poslovanja u Srbiji analiza stanja i kako je ubrzati? </a:t>
            </a:r>
            <a:r>
              <a:rPr lang="sr-Latn-RS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16/01/2019, </a:t>
            </a:r>
          </a:p>
          <a:p>
            <a:pPr>
              <a:lnSpc>
                <a:spcPts val="1440"/>
              </a:lnSpc>
            </a:pPr>
            <a:r>
              <a:rPr lang="sr-Latn-R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</a:t>
            </a:r>
            <a:r>
              <a:rPr lang="sr-Latn-R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://poslovnaznanja.co.rs/digitalna-transformacija-poslovanja-u-srbiji-analiza-stanja-i-kako-je-ubrzati/</a:t>
            </a:r>
            <a:endParaRPr lang="sr-Latn-R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855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81" y="75646"/>
            <a:ext cx="10515600" cy="516324"/>
          </a:xfrm>
        </p:spPr>
        <p:txBody>
          <a:bodyPr>
            <a:noAutofit/>
          </a:bodyPr>
          <a:lstStyle/>
          <a:p>
            <a:r>
              <a:rPr lang="sr-Cyrl-RS" sz="3200" b="1" cap="all" dirty="0">
                <a:solidFill>
                  <a:srgbClr val="C00000"/>
                </a:solidFill>
              </a:rPr>
              <a:t>Какво је стање у Србији</a:t>
            </a:r>
            <a:r>
              <a:rPr lang="sr-Cyrl-RS" sz="3200" b="1" cap="all" dirty="0" smtClean="0">
                <a:solidFill>
                  <a:srgbClr val="C00000"/>
                </a:solidFill>
              </a:rPr>
              <a:t>?</a:t>
            </a:r>
            <a:endParaRPr lang="sr-Latn-R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81" y="591970"/>
            <a:ext cx="10735962" cy="524183"/>
          </a:xfrm>
        </p:spPr>
        <p:txBody>
          <a:bodyPr/>
          <a:lstStyle/>
          <a:p>
            <a:pPr marL="0" indent="0">
              <a:buNone/>
            </a:pPr>
            <a:r>
              <a:rPr lang="sr-Latn-RS" dirty="0" smtClean="0"/>
              <a:t>Na </a:t>
            </a:r>
            <a:r>
              <a:rPr lang="sr-Latn-RS" dirty="0"/>
              <a:t>nacionalnom </a:t>
            </a:r>
            <a:r>
              <a:rPr lang="sr-Latn-RS" dirty="0" smtClean="0"/>
              <a:t>nivou – </a:t>
            </a:r>
            <a:r>
              <a:rPr lang="sr-Latn-RS" i="1" dirty="0" smtClean="0"/>
              <a:t>Network Readiness Index</a:t>
            </a:r>
            <a:r>
              <a:rPr lang="sr-Latn-RS" dirty="0" smtClean="0"/>
              <a:t>: </a:t>
            </a:r>
            <a:r>
              <a:rPr lang="sr-Latn-RS" dirty="0"/>
              <a:t> </a:t>
            </a:r>
          </a:p>
          <a:p>
            <a:endParaRPr lang="sr-Latn-R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80" y="1116153"/>
            <a:ext cx="6435691" cy="4012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9743" y="1342239"/>
            <a:ext cx="5882257" cy="34139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182494"/>
            <a:ext cx="11711730" cy="675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600"/>
              </a:spcAft>
              <a:buSzPts val="1200"/>
            </a:pPr>
            <a:r>
              <a:rPr lang="sr-Latn-R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Izvor: </a:t>
            </a:r>
            <a:r>
              <a:rPr lang="sr-Cyrl-R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Солдић </a:t>
            </a:r>
            <a:r>
              <a:rPr lang="sr-Cyrl-R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Алексић Ј., Станкић Р., Јаковљевић А. „</a:t>
            </a:r>
            <a:r>
              <a:rPr lang="sr-Latn-R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Савремене тенденције у праћењу спремности земаља за примену информационо-комуникационих технологија у пост-Covid периоду</a:t>
            </a:r>
            <a:r>
              <a:rPr lang="sr-Cyrl-R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sr-Latn-R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IX нтернационалн</a:t>
            </a:r>
            <a:r>
              <a:rPr lang="sr-Cyrl-R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sr-Latn-R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научн</a:t>
            </a:r>
            <a:r>
              <a:rPr lang="sr-Cyrl-R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sr-Latn-R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скуп ЕконБиз – Економија и бизнис, Факултет пословне економије, Универзитет у Источном Сарајеву, Б</a:t>
            </a:r>
            <a:r>
              <a:rPr lang="sr-Cyrl-R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sr-Latn-R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јељина, јун 2021</a:t>
            </a:r>
            <a:r>
              <a:rPr lang="sr-Cyrl-R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(рад је прихваћен за објављивање)</a:t>
            </a:r>
            <a:r>
              <a:rPr lang="sr-Latn-R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09089475"/>
              </p:ext>
            </p:extLst>
          </p:nvPr>
        </p:nvGraphicFramePr>
        <p:xfrm>
          <a:off x="895426" y="5272193"/>
          <a:ext cx="4529455" cy="762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59225"/>
                <a:gridCol w="570230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RS" sz="1000">
                          <a:effectLst/>
                        </a:rPr>
                        <a:t>1.3.4. Тршкови за рачунарски софтвер у оквиру Технологија </a:t>
                      </a:r>
                      <a:endParaRPr lang="sr-Latn-RS" sz="10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RS" sz="1000">
                          <a:effectLst/>
                        </a:rPr>
                        <a:t>           Будућности</a:t>
                      </a:r>
                      <a:endParaRPr lang="sr-Latn-R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sr-Cyrl-RS" sz="1000">
                          <a:effectLst/>
                        </a:rPr>
                        <a:t>106</a:t>
                      </a:r>
                      <a:endParaRPr lang="sr-Latn-R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3025" marR="73025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RS" sz="1000">
                          <a:effectLst/>
                        </a:rPr>
                        <a:t>1.3.2. Инвестиције у напредне технологије (Технологије </a:t>
                      </a:r>
                      <a:endParaRPr lang="sr-Latn-RS" sz="10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RS" sz="1000">
                          <a:effectLst/>
                        </a:rPr>
                        <a:t>           будућности)</a:t>
                      </a:r>
                      <a:endParaRPr lang="sr-Latn-R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sr-Cyrl-RS" sz="1000">
                          <a:effectLst/>
                        </a:rPr>
                        <a:t>93</a:t>
                      </a:r>
                      <a:endParaRPr lang="sr-Latn-R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3025" marR="73025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sr-Cyrl-RS" sz="1000">
                          <a:effectLst/>
                        </a:rPr>
                        <a:t>2.1.3. Коришћење виртуалних социјалних мрежа</a:t>
                      </a:r>
                      <a:endParaRPr lang="sr-Latn-R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sr-Cyrl-RS" sz="1000" dirty="0">
                          <a:effectLst/>
                        </a:rPr>
                        <a:t>91</a:t>
                      </a:r>
                      <a:endParaRPr lang="sr-Latn-R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3025" marR="7302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7752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84" y="282747"/>
            <a:ext cx="10515600" cy="631653"/>
          </a:xfrm>
        </p:spPr>
        <p:txBody>
          <a:bodyPr>
            <a:normAutofit/>
          </a:bodyPr>
          <a:lstStyle/>
          <a:p>
            <a:r>
              <a:rPr lang="sr-Cyrl-RS" sz="2800" b="1" cap="all" dirty="0">
                <a:solidFill>
                  <a:srgbClr val="C00000"/>
                </a:solidFill>
              </a:rPr>
              <a:t>Какво је стање у Србији?</a:t>
            </a:r>
            <a:endParaRPr lang="sr-Latn-R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847" y="1025611"/>
            <a:ext cx="3831645" cy="5436973"/>
          </a:xfrm>
        </p:spPr>
        <p:txBody>
          <a:bodyPr>
            <a:normAutofit fontScale="77500" lnSpcReduction="20000"/>
          </a:bodyPr>
          <a:lstStyle/>
          <a:p>
            <a:r>
              <a:rPr lang="ru-RU" sz="2000" dirty="0"/>
              <a:t>Истраживање о употреби информационо-комуникационих технологија у </a:t>
            </a:r>
            <a:r>
              <a:rPr lang="ru-RU" sz="2000" dirty="0" smtClean="0"/>
              <a:t>предузећима</a:t>
            </a:r>
            <a:r>
              <a:rPr lang="sr-Latn-RS" sz="2000" dirty="0" smtClean="0"/>
              <a:t> </a:t>
            </a:r>
            <a:r>
              <a:rPr lang="ru-RU" sz="2000" dirty="0" smtClean="0"/>
              <a:t>спроведено </a:t>
            </a:r>
            <a:r>
              <a:rPr lang="ru-RU" sz="2000" dirty="0"/>
              <a:t>је на репрезентативном узорку од 1 571 предузећа на територији </a:t>
            </a:r>
            <a:r>
              <a:rPr lang="ru-RU" sz="2000" dirty="0" smtClean="0"/>
              <a:t>Републике</a:t>
            </a:r>
            <a:r>
              <a:rPr lang="sr-Latn-RS" sz="2000" dirty="0" smtClean="0"/>
              <a:t> </a:t>
            </a:r>
            <a:r>
              <a:rPr lang="ru-RU" sz="2000" dirty="0" smtClean="0"/>
              <a:t>Србије</a:t>
            </a:r>
            <a:r>
              <a:rPr lang="ru-RU" sz="2000" dirty="0"/>
              <a:t>. </a:t>
            </a:r>
            <a:endParaRPr lang="sr-Latn-RS" sz="2000" dirty="0" smtClean="0"/>
          </a:p>
          <a:p>
            <a:r>
              <a:rPr lang="ru-RU" sz="2000" dirty="0" smtClean="0"/>
              <a:t>Стопа </a:t>
            </a:r>
            <a:r>
              <a:rPr lang="ru-RU" sz="2000" dirty="0"/>
              <a:t>одговора је 80,6% (1 270 предузећа).</a:t>
            </a:r>
            <a:endParaRPr lang="sr-Latn-RS" sz="2000" dirty="0"/>
          </a:p>
          <a:p>
            <a:endParaRPr lang="sr-Latn-RS" sz="2000" dirty="0" smtClean="0"/>
          </a:p>
          <a:p>
            <a:endParaRPr lang="sr-Latn-RS" sz="2000" dirty="0"/>
          </a:p>
          <a:p>
            <a:endParaRPr lang="sr-Latn-RS" sz="2000" dirty="0" smtClean="0"/>
          </a:p>
          <a:p>
            <a:endParaRPr lang="sr-Latn-RS" sz="2000" dirty="0"/>
          </a:p>
          <a:p>
            <a:endParaRPr lang="sr-Latn-RS" sz="2000" dirty="0" smtClean="0"/>
          </a:p>
          <a:p>
            <a:endParaRPr lang="sr-Latn-RS" sz="2000" dirty="0" smtClean="0"/>
          </a:p>
          <a:p>
            <a:endParaRPr lang="sr-Latn-RS" sz="2000" dirty="0"/>
          </a:p>
          <a:p>
            <a:endParaRPr lang="sr-Latn-RS" sz="2000" dirty="0" smtClean="0"/>
          </a:p>
          <a:p>
            <a:endParaRPr lang="sr-Latn-RS" sz="2000" dirty="0"/>
          </a:p>
          <a:p>
            <a:pPr marL="0" indent="0">
              <a:buNone/>
            </a:pPr>
            <a:endParaRPr lang="sr-Latn-RS" sz="1600" dirty="0" smtClean="0"/>
          </a:p>
          <a:p>
            <a:pPr marL="0" indent="0">
              <a:buNone/>
            </a:pPr>
            <a:endParaRPr lang="sr-Latn-RS" sz="1600" dirty="0"/>
          </a:p>
          <a:p>
            <a:pPr marL="0" indent="0">
              <a:buNone/>
            </a:pPr>
            <a:r>
              <a:rPr lang="sr-Latn-RS" sz="1600" dirty="0" smtClean="0"/>
              <a:t>Upotreba IKT u Republici Srbiji, 2020.</a:t>
            </a:r>
          </a:p>
          <a:p>
            <a:pPr marL="0" indent="0">
              <a:buNone/>
            </a:pPr>
            <a:r>
              <a:rPr lang="sr-Latn-RS" sz="1600" dirty="0" smtClean="0"/>
              <a:t>Domaćinstva/pojedinci Prduzeća, Beograd, </a:t>
            </a:r>
            <a:r>
              <a:rPr lang="sr-Cyrl-RS" sz="1600" dirty="0" smtClean="0"/>
              <a:t> </a:t>
            </a:r>
            <a:r>
              <a:rPr lang="sr-Cyrl-RS" sz="1600" dirty="0"/>
              <a:t>2020, </a:t>
            </a:r>
            <a:r>
              <a:rPr lang="sr-Latn-RS" sz="1600" dirty="0" smtClean="0"/>
              <a:t> str. </a:t>
            </a:r>
            <a:r>
              <a:rPr lang="sr-Latn-RS" sz="1600" dirty="0"/>
              <a:t>9</a:t>
            </a:r>
            <a:r>
              <a:rPr lang="sr-Latn-RS" sz="1600" dirty="0" smtClean="0"/>
              <a:t>2</a:t>
            </a:r>
            <a:endParaRPr lang="sr-Latn-RS" sz="1600" dirty="0"/>
          </a:p>
          <a:p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7137" y="156519"/>
            <a:ext cx="4990028" cy="6858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5294103" y="4120978"/>
            <a:ext cx="1117760" cy="25331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9378778" y="6157784"/>
            <a:ext cx="2512541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7858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535"/>
            <a:ext cx="3789405" cy="1325563"/>
          </a:xfrm>
        </p:spPr>
        <p:txBody>
          <a:bodyPr>
            <a:normAutofit/>
          </a:bodyPr>
          <a:lstStyle/>
          <a:p>
            <a:r>
              <a:rPr lang="sr-Cyrl-RS" sz="2400" b="1" cap="all" dirty="0">
                <a:solidFill>
                  <a:srgbClr val="C00000"/>
                </a:solidFill>
              </a:rPr>
              <a:t>Какво је стање у Србији?</a:t>
            </a:r>
            <a:endParaRPr lang="sr-Latn-R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492" y="5260803"/>
            <a:ext cx="3536092" cy="958764"/>
          </a:xfrm>
        </p:spPr>
        <p:txBody>
          <a:bodyPr/>
          <a:lstStyle/>
          <a:p>
            <a:pPr marL="0" indent="0">
              <a:buNone/>
            </a:pPr>
            <a:r>
              <a:rPr lang="sr-Latn-RS" sz="1400" dirty="0"/>
              <a:t>Upotreba IKT u Republici Srbiji, 2020.</a:t>
            </a:r>
          </a:p>
          <a:p>
            <a:pPr marL="0" indent="0">
              <a:buNone/>
            </a:pPr>
            <a:r>
              <a:rPr lang="sr-Latn-RS" sz="1400" dirty="0"/>
              <a:t>Domaćinstva/pojedinci Prduzeća, Beograd, </a:t>
            </a:r>
            <a:r>
              <a:rPr lang="sr-Cyrl-RS" sz="1400" dirty="0"/>
              <a:t> 2020, </a:t>
            </a:r>
            <a:r>
              <a:rPr lang="sr-Latn-RS" sz="1400" dirty="0"/>
              <a:t> str. </a:t>
            </a:r>
            <a:r>
              <a:rPr lang="sr-Latn-RS" sz="1400" dirty="0" smtClean="0"/>
              <a:t>99</a:t>
            </a:r>
            <a:endParaRPr lang="sr-Latn-R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3017" y="713317"/>
            <a:ext cx="6516644" cy="522255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582291" y="5371006"/>
            <a:ext cx="1458096" cy="471144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Oval 5"/>
          <p:cNvSpPr/>
          <p:nvPr/>
        </p:nvSpPr>
        <p:spPr>
          <a:xfrm>
            <a:off x="9818749" y="5402434"/>
            <a:ext cx="750912" cy="337751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142956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319" y="60326"/>
            <a:ext cx="10515600" cy="697556"/>
          </a:xfrm>
        </p:spPr>
        <p:txBody>
          <a:bodyPr>
            <a:normAutofit/>
          </a:bodyPr>
          <a:lstStyle/>
          <a:p>
            <a:pPr marL="0" indent="0"/>
            <a:r>
              <a:rPr lang="sr-Latn-RS" sz="2800" b="1" cap="all" dirty="0" smtClean="0">
                <a:solidFill>
                  <a:srgbClr val="C00000"/>
                </a:solidFill>
              </a:rPr>
              <a:t>ŠTA JE DIGITALNA TRANSFORMACIJA?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471" y="667266"/>
            <a:ext cx="11164330" cy="5890054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sr-Latn-RS" sz="1900" b="1" dirty="0" smtClean="0"/>
              <a:t>Definica: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sr-Latn-RS" sz="9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sr-Latn-RS" sz="1600" dirty="0"/>
              <a:t>1</a:t>
            </a:r>
            <a:r>
              <a:rPr lang="sr-Latn-RS" sz="1600" dirty="0" smtClean="0"/>
              <a:t>. Digitalna transformacija je temeljna promena u načinu kako organizacija isporučuje vrednost potrošačima uz primenu digitalnih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sr-Latn-RS" sz="1600" dirty="0"/>
              <a:t> </a:t>
            </a:r>
            <a:r>
              <a:rPr lang="sr-Latn-RS" sz="1600" dirty="0" smtClean="0"/>
              <a:t>    tehnologija.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sr-Latn-RS" sz="900" dirty="0"/>
          </a:p>
          <a:p>
            <a:pPr marL="0" indent="0">
              <a:buNone/>
            </a:pPr>
            <a:r>
              <a:rPr lang="sr-Latn-RS" sz="1600" dirty="0"/>
              <a:t>2</a:t>
            </a:r>
            <a:r>
              <a:rPr lang="sr-Latn-RS" sz="1600" dirty="0" smtClean="0"/>
              <a:t>. Prema </a:t>
            </a:r>
            <a:r>
              <a:rPr lang="sr-Latn-RS" sz="1600" dirty="0"/>
              <a:t>definiciji </a:t>
            </a:r>
            <a:r>
              <a:rPr lang="sr-Latn-RS" sz="1600" u="sng" dirty="0">
                <a:hlinkClick r:id="rId2"/>
              </a:rPr>
              <a:t>Globalnog centra za digitalnu biznis transformaciju</a:t>
            </a:r>
            <a:r>
              <a:rPr lang="sr-Latn-RS" sz="1600" dirty="0"/>
              <a:t>, digitalna transformacija (poslovanja) je:</a:t>
            </a:r>
          </a:p>
          <a:p>
            <a:pPr marL="0" indent="0">
              <a:buNone/>
            </a:pPr>
            <a:r>
              <a:rPr lang="sr-Latn-RS" sz="1600" i="1" dirty="0" smtClean="0"/>
              <a:t>      „…</a:t>
            </a:r>
            <a:r>
              <a:rPr lang="sr-Latn-RS" sz="1600" i="1" dirty="0"/>
              <a:t>organizaciona promena kroz upotrebu digitalne tehnologije i biznis modela za poboljšanje učinka.“</a:t>
            </a:r>
            <a:endParaRPr lang="sr-Latn-RS" sz="1600" dirty="0"/>
          </a:p>
          <a:p>
            <a:pPr marL="0" indent="0">
              <a:buNone/>
            </a:pPr>
            <a:endParaRPr lang="sr-Latn-RS" sz="900" i="1" dirty="0" smtClean="0"/>
          </a:p>
          <a:p>
            <a:pPr marL="0" indent="0">
              <a:buNone/>
            </a:pPr>
            <a:r>
              <a:rPr lang="sr-Latn-RS" sz="1600" dirty="0"/>
              <a:t>3</a:t>
            </a:r>
            <a:r>
              <a:rPr lang="sr-Latn-RS" sz="1600" dirty="0" smtClean="0"/>
              <a:t>. Pod </a:t>
            </a:r>
            <a:r>
              <a:rPr lang="sr-Latn-RS" sz="1600" dirty="0"/>
              <a:t>digitalnom transformacijom </a:t>
            </a:r>
            <a:r>
              <a:rPr lang="sr-Latn-RS" sz="1600" i="1" dirty="0"/>
              <a:t>(Digital Transformation – DX) </a:t>
            </a:r>
            <a:r>
              <a:rPr lang="sr-Latn-RS" sz="1600" dirty="0"/>
              <a:t>podrazumeva se transformisanje proizvoda i usluga, poslovnih procesa i veza sa potrošačima, patnerima i zaposlenim uz primenu digitalnih tehnologija.</a:t>
            </a:r>
          </a:p>
          <a:p>
            <a:pPr marL="0" indent="0">
              <a:buNone/>
            </a:pPr>
            <a:endParaRPr lang="sr-Latn-RS" sz="900" dirty="0" smtClean="0"/>
          </a:p>
          <a:p>
            <a:pPr marL="0" indent="0">
              <a:buNone/>
            </a:pPr>
            <a:r>
              <a:rPr lang="sr-Latn-RS" sz="1600" dirty="0"/>
              <a:t>4</a:t>
            </a:r>
            <a:r>
              <a:rPr lang="sr-Latn-RS" sz="1600" dirty="0" smtClean="0"/>
              <a:t>. </a:t>
            </a:r>
            <a:r>
              <a:rPr lang="sr-Latn-RS" sz="1600" dirty="0"/>
              <a:t>„Digitalna transformacija označava radikalno osmišljavanje kako organizacija koristi tehnologiju, ljude i procese kako bi fundamentalno promenila poslovne performanse“ George Westerman, MIT principal research scientist,  author:  </a:t>
            </a:r>
            <a:r>
              <a:rPr lang="sr-Latn-RS" sz="1600" i="1" dirty="0"/>
              <a:t>Leading Digital: Turning Technology Into Business Transformation</a:t>
            </a:r>
            <a:r>
              <a:rPr lang="sr-Latn-RS" sz="1600" dirty="0"/>
              <a:t>.</a:t>
            </a:r>
          </a:p>
          <a:p>
            <a:endParaRPr lang="sr-Latn-RS" sz="900" dirty="0"/>
          </a:p>
          <a:p>
            <a:pPr marL="0" indent="0">
              <a:buNone/>
            </a:pPr>
            <a:r>
              <a:rPr lang="sr-Latn-RS" sz="1600" b="1" dirty="0" smtClean="0"/>
              <a:t>5. </a:t>
            </a:r>
            <a:r>
              <a:rPr lang="sr-Latn-RS" sz="1600" dirty="0"/>
              <a:t>D</a:t>
            </a:r>
            <a:r>
              <a:rPr lang="sr-Latn-RS" sz="1600" dirty="0" smtClean="0"/>
              <a:t>igitalna </a:t>
            </a:r>
            <a:r>
              <a:rPr lang="sr-Latn-RS" sz="1600" dirty="0"/>
              <a:t>transformacija jeste </a:t>
            </a:r>
            <a:r>
              <a:rPr lang="sr-Latn-RS" sz="1600" i="1" dirty="0"/>
              <a:t>reorganizacija/unapređenje poslovnih procesa i samog opstanka poslovanja uz pomoć svih raspoloživih digitalnih alata i tehnologija</a:t>
            </a:r>
            <a:r>
              <a:rPr lang="sr-Latn-RS" sz="1600" i="1" dirty="0" smtClean="0"/>
              <a:t>.</a:t>
            </a:r>
          </a:p>
          <a:p>
            <a:pPr marL="0" indent="0">
              <a:buNone/>
            </a:pPr>
            <a:r>
              <a:rPr lang="sr-Latn-RS" sz="1600" dirty="0" smtClean="0"/>
              <a:t>DX  </a:t>
            </a:r>
            <a:r>
              <a:rPr lang="sr-Latn-RS" sz="1600" dirty="0"/>
              <a:t>obuhvata:</a:t>
            </a:r>
          </a:p>
          <a:p>
            <a:pPr lvl="0"/>
            <a:r>
              <a:rPr lang="sr-Latn-RS" sz="1600" dirty="0"/>
              <a:t>Strategiju</a:t>
            </a:r>
          </a:p>
          <a:p>
            <a:pPr lvl="0"/>
            <a:r>
              <a:rPr lang="sr-Latn-RS" sz="1600" dirty="0"/>
              <a:t>Tehnologiju</a:t>
            </a:r>
          </a:p>
          <a:p>
            <a:pPr lvl="0"/>
            <a:r>
              <a:rPr lang="sr-Latn-RS" sz="1600" dirty="0" smtClean="0"/>
              <a:t>Ljude</a:t>
            </a:r>
          </a:p>
          <a:p>
            <a:pPr lvl="0"/>
            <a:endParaRPr lang="sr-Latn-RS" sz="1600" dirty="0"/>
          </a:p>
          <a:p>
            <a:pPr marL="0" indent="0">
              <a:buNone/>
            </a:pPr>
            <a:r>
              <a:rPr lang="sr-Latn-RS" sz="1600" dirty="0" smtClean="0">
                <a:solidFill>
                  <a:srgbClr val="C00000"/>
                </a:solidFill>
              </a:rPr>
              <a:t>	</a:t>
            </a:r>
            <a:r>
              <a:rPr lang="sr-Latn-RS" sz="1900" b="1" dirty="0" smtClean="0">
                <a:solidFill>
                  <a:srgbClr val="C00000"/>
                </a:solidFill>
              </a:rPr>
              <a:t>Digitalna </a:t>
            </a:r>
            <a:r>
              <a:rPr lang="sr-Latn-RS" sz="1900" b="1" dirty="0">
                <a:solidFill>
                  <a:srgbClr val="C00000"/>
                </a:solidFill>
              </a:rPr>
              <a:t>transformacija je sastavni deo Biznis </a:t>
            </a:r>
            <a:r>
              <a:rPr lang="sr-Latn-RS" sz="1900" b="1" dirty="0" smtClean="0">
                <a:solidFill>
                  <a:srgbClr val="C00000"/>
                </a:solidFill>
              </a:rPr>
              <a:t>strategije. </a:t>
            </a:r>
          </a:p>
          <a:p>
            <a:pPr marL="0" indent="0">
              <a:buNone/>
            </a:pPr>
            <a:endParaRPr lang="sr-Latn-RS" sz="1600" dirty="0">
              <a:solidFill>
                <a:srgbClr val="C00000"/>
              </a:solidFill>
            </a:endParaRPr>
          </a:p>
          <a:p>
            <a:endParaRPr lang="sr-Latn-RS" sz="1600" dirty="0"/>
          </a:p>
          <a:p>
            <a:pPr marL="0" indent="0">
              <a:buNone/>
            </a:pPr>
            <a:endParaRPr lang="sr-Latn-RS" sz="1600" dirty="0"/>
          </a:p>
        </p:txBody>
      </p:sp>
    </p:spTree>
    <p:extLst>
      <p:ext uri="{BB962C8B-B14F-4D97-AF65-F5344CB8AC3E}">
        <p14:creationId xmlns="" xmlns:p14="http://schemas.microsoft.com/office/powerpoint/2010/main" val="210793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501" y="5381968"/>
            <a:ext cx="2564027" cy="1325563"/>
          </a:xfrm>
        </p:spPr>
        <p:txBody>
          <a:bodyPr>
            <a:normAutofit fontScale="90000"/>
          </a:bodyPr>
          <a:lstStyle/>
          <a:p>
            <a:pPr marL="0" indent="0"/>
            <a:r>
              <a:rPr lang="sr-Latn-RS" sz="1600" dirty="0"/>
              <a:t>Upotreba IKT u Republici Srbiji, 2020.</a:t>
            </a:r>
            <a:br>
              <a:rPr lang="sr-Latn-RS" sz="1600" dirty="0"/>
            </a:br>
            <a:r>
              <a:rPr lang="sr-Latn-RS" sz="1600" dirty="0"/>
              <a:t>Domaćinstva/pojedinci Prduzeća, Beograd, </a:t>
            </a:r>
            <a:r>
              <a:rPr lang="sr-Cyrl-RS" sz="1600" dirty="0"/>
              <a:t> 2020, </a:t>
            </a:r>
            <a:r>
              <a:rPr lang="sr-Latn-RS" sz="1600" dirty="0"/>
              <a:t> str. </a:t>
            </a:r>
            <a:r>
              <a:rPr lang="sr-Latn-RS" sz="1600" dirty="0" smtClean="0"/>
              <a:t>104</a:t>
            </a:r>
            <a:r>
              <a:rPr lang="sr-Latn-RS" sz="1600" dirty="0"/>
              <a:t/>
            </a:r>
            <a:br>
              <a:rPr lang="sr-Latn-RS" sz="1600" dirty="0"/>
            </a:br>
            <a:endParaRPr lang="sr-Latn-R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61698" y="98856"/>
            <a:ext cx="5037448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540845" y="4127157"/>
            <a:ext cx="1029730" cy="337751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Oval 6"/>
          <p:cNvSpPr/>
          <p:nvPr/>
        </p:nvSpPr>
        <p:spPr>
          <a:xfrm>
            <a:off x="6540845" y="6538655"/>
            <a:ext cx="1029730" cy="337751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Rectangle 7"/>
          <p:cNvSpPr/>
          <p:nvPr/>
        </p:nvSpPr>
        <p:spPr>
          <a:xfrm>
            <a:off x="328748" y="328139"/>
            <a:ext cx="38474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cap="all" dirty="0">
                <a:solidFill>
                  <a:srgbClr val="C00000"/>
                </a:solidFill>
              </a:rPr>
              <a:t>Какво је стање у Србији?</a:t>
            </a:r>
            <a:endParaRPr lang="sr-Latn-RS" sz="2400" dirty="0"/>
          </a:p>
        </p:txBody>
      </p:sp>
    </p:spTree>
    <p:extLst>
      <p:ext uri="{BB962C8B-B14F-4D97-AF65-F5344CB8AC3E}">
        <p14:creationId xmlns="" xmlns:p14="http://schemas.microsoft.com/office/powerpoint/2010/main" val="382762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4053016" cy="1325563"/>
          </a:xfrm>
        </p:spPr>
        <p:txBody>
          <a:bodyPr>
            <a:normAutofit/>
          </a:bodyPr>
          <a:lstStyle/>
          <a:p>
            <a:r>
              <a:rPr lang="sr-Cyrl-RS" sz="2400" b="1" cap="all" dirty="0">
                <a:solidFill>
                  <a:srgbClr val="C00000"/>
                </a:solidFill>
              </a:rPr>
              <a:t>Какво је стање у Србији?</a:t>
            </a:r>
            <a:endParaRPr lang="sr-Latn-R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038" y="5421441"/>
            <a:ext cx="2925326" cy="1436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1400" dirty="0"/>
              <a:t>Upotreba IKT u Republici Srbiji, 2020.</a:t>
            </a:r>
          </a:p>
          <a:p>
            <a:pPr marL="0" indent="0">
              <a:buNone/>
            </a:pPr>
            <a:r>
              <a:rPr lang="sr-Latn-RS" sz="1400" dirty="0"/>
              <a:t>Domaćinstva/pojedinci Prduzeća, Beograd, </a:t>
            </a:r>
            <a:r>
              <a:rPr lang="sr-Cyrl-RS" sz="1400" dirty="0"/>
              <a:t> 2020, </a:t>
            </a:r>
            <a:r>
              <a:rPr lang="sr-Latn-RS" sz="1400" dirty="0"/>
              <a:t> str. </a:t>
            </a:r>
            <a:r>
              <a:rPr lang="sr-Latn-RS" sz="1400" dirty="0" smtClean="0"/>
              <a:t>105</a:t>
            </a:r>
            <a:endParaRPr lang="sr-Latn-RS" sz="1400" dirty="0"/>
          </a:p>
          <a:p>
            <a:endParaRPr lang="sr-Latn-RS" sz="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13257" y="0"/>
            <a:ext cx="5288555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742669" y="3863546"/>
            <a:ext cx="1029730" cy="337751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Oval 5"/>
          <p:cNvSpPr/>
          <p:nvPr/>
        </p:nvSpPr>
        <p:spPr>
          <a:xfrm>
            <a:off x="6742669" y="6520249"/>
            <a:ext cx="1029730" cy="337751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28079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84" y="365125"/>
            <a:ext cx="4044778" cy="697555"/>
          </a:xfrm>
        </p:spPr>
        <p:txBody>
          <a:bodyPr>
            <a:noAutofit/>
          </a:bodyPr>
          <a:lstStyle/>
          <a:p>
            <a:r>
              <a:rPr lang="sr-Cyrl-RS" sz="2400" b="1" cap="all" dirty="0">
                <a:solidFill>
                  <a:srgbClr val="C00000"/>
                </a:solidFill>
              </a:rPr>
              <a:t>Какво је стање у Србији?</a:t>
            </a:r>
            <a:endParaRPr lang="sr-Latn-R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28998"/>
            <a:ext cx="2786449" cy="1329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1400" dirty="0"/>
              <a:t>Upotreba IKT u Republici Srbiji, 2020.</a:t>
            </a:r>
          </a:p>
          <a:p>
            <a:pPr marL="0" indent="0">
              <a:buNone/>
            </a:pPr>
            <a:r>
              <a:rPr lang="sr-Latn-RS" sz="1400" dirty="0"/>
              <a:t>Domaćinstva/pojedinci Prduzeća, Beograd, </a:t>
            </a:r>
            <a:r>
              <a:rPr lang="sr-Cyrl-RS" sz="1400" dirty="0"/>
              <a:t> 2020, </a:t>
            </a:r>
            <a:r>
              <a:rPr lang="sr-Latn-RS" sz="1400" dirty="0"/>
              <a:t> str. </a:t>
            </a:r>
            <a:r>
              <a:rPr lang="sr-Latn-RS" sz="1400" dirty="0" smtClean="0"/>
              <a:t>106</a:t>
            </a:r>
            <a:endParaRPr lang="sr-Latn-R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0224" y="35611"/>
            <a:ext cx="4906176" cy="6858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328447" y="3772930"/>
            <a:ext cx="1029730" cy="337751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Oval 9"/>
          <p:cNvSpPr/>
          <p:nvPr/>
        </p:nvSpPr>
        <p:spPr>
          <a:xfrm>
            <a:off x="6446107" y="6458465"/>
            <a:ext cx="1029730" cy="337751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385082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3731741" cy="1325563"/>
          </a:xfrm>
        </p:spPr>
        <p:txBody>
          <a:bodyPr>
            <a:normAutofit/>
          </a:bodyPr>
          <a:lstStyle/>
          <a:p>
            <a:r>
              <a:rPr lang="sr-Cyrl-RS" sz="2400" b="1" cap="all" dirty="0">
                <a:solidFill>
                  <a:srgbClr val="C00000"/>
                </a:solidFill>
              </a:rPr>
              <a:t>Какво је стање у Србији?</a:t>
            </a:r>
            <a:endParaRPr lang="sr-Latn-R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930" y="5404966"/>
            <a:ext cx="3643184" cy="896980"/>
          </a:xfrm>
        </p:spPr>
        <p:txBody>
          <a:bodyPr/>
          <a:lstStyle/>
          <a:p>
            <a:pPr marL="0" indent="0">
              <a:buNone/>
            </a:pPr>
            <a:r>
              <a:rPr lang="sr-Latn-RS" sz="1400" dirty="0"/>
              <a:t>Upotreba IKT u Republici Srbiji, 2020.</a:t>
            </a:r>
          </a:p>
          <a:p>
            <a:pPr marL="0" indent="0">
              <a:buNone/>
            </a:pPr>
            <a:r>
              <a:rPr lang="sr-Latn-RS" sz="1400" dirty="0"/>
              <a:t>Domaćinstva/pojedinci Prduzeća, Beograd, </a:t>
            </a:r>
            <a:r>
              <a:rPr lang="sr-Cyrl-RS" sz="1400" dirty="0"/>
              <a:t> 2020, </a:t>
            </a:r>
            <a:r>
              <a:rPr lang="sr-Latn-RS" sz="1400" dirty="0"/>
              <a:t> str. </a:t>
            </a:r>
            <a:r>
              <a:rPr lang="sr-Latn-RS" sz="1400" dirty="0" smtClean="0"/>
              <a:t>121</a:t>
            </a:r>
            <a:endParaRPr lang="sr-Latn-R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1905" y="0"/>
            <a:ext cx="4826329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380204" y="3896497"/>
            <a:ext cx="1029730" cy="337751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Oval 5"/>
          <p:cNvSpPr/>
          <p:nvPr/>
        </p:nvSpPr>
        <p:spPr>
          <a:xfrm>
            <a:off x="6443777" y="6520249"/>
            <a:ext cx="1029730" cy="337751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331050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79157"/>
            <a:ext cx="10515600" cy="50978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Latn-RS" sz="4000" dirty="0" smtClean="0">
                <a:solidFill>
                  <a:srgbClr val="C00000"/>
                </a:solidFill>
              </a:rPr>
              <a:t>HVALA NA PAŽNJI!</a:t>
            </a:r>
          </a:p>
          <a:p>
            <a:pPr marL="0" indent="0" algn="ctr">
              <a:buNone/>
            </a:pPr>
            <a:endParaRPr lang="sr-Latn-RS" sz="36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sr-Latn-RS" sz="2400" dirty="0" smtClean="0">
                <a:solidFill>
                  <a:srgbClr val="002060"/>
                </a:solidFill>
              </a:rPr>
              <a:t>Jasna Soldić-Aleksić</a:t>
            </a:r>
          </a:p>
          <a:p>
            <a:pPr marL="0" indent="0" algn="ctr">
              <a:buNone/>
            </a:pPr>
            <a:r>
              <a:rPr lang="sr-Latn-RS" sz="1800" dirty="0" smtClean="0">
                <a:solidFill>
                  <a:srgbClr val="002060"/>
                </a:solidFill>
              </a:rPr>
              <a:t>Ekonomski fakultet, Univerzitet u Beogradu, </a:t>
            </a:r>
          </a:p>
          <a:p>
            <a:pPr marL="0" indent="0" algn="ctr">
              <a:buNone/>
            </a:pPr>
            <a:r>
              <a:rPr lang="sr-Latn-RS" sz="1800" dirty="0" smtClean="0">
                <a:solidFill>
                  <a:srgbClr val="002060"/>
                </a:solidFill>
              </a:rPr>
              <a:t>jasna.soldic@ekof.bg.ac.rs</a:t>
            </a:r>
          </a:p>
          <a:p>
            <a:pPr marL="0" indent="0" algn="ctr">
              <a:buNone/>
            </a:pPr>
            <a:endParaRPr lang="sr-Latn-RS" sz="24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sr-Latn-RS" sz="2400" dirty="0" smtClean="0">
                <a:solidFill>
                  <a:srgbClr val="002060"/>
                </a:solidFill>
              </a:rPr>
              <a:t>Biljana Chroneos Krasavac</a:t>
            </a:r>
          </a:p>
          <a:p>
            <a:pPr marL="0" indent="0" algn="ctr">
              <a:buNone/>
            </a:pPr>
            <a:r>
              <a:rPr lang="sr-Latn-RS" sz="1800" dirty="0">
                <a:solidFill>
                  <a:srgbClr val="002060"/>
                </a:solidFill>
              </a:rPr>
              <a:t>Ekonomski fakultet, Univerzitet u Beogradu, </a:t>
            </a:r>
          </a:p>
          <a:p>
            <a:pPr marL="0" indent="0" algn="ctr">
              <a:buNone/>
            </a:pPr>
            <a:r>
              <a:rPr lang="sr-Latn-RS" sz="1800" dirty="0">
                <a:solidFill>
                  <a:srgbClr val="002060"/>
                </a:solidFill>
              </a:rPr>
              <a:t>b</a:t>
            </a:r>
            <a:r>
              <a:rPr lang="sr-Latn-RS" sz="1800" dirty="0" smtClean="0">
                <a:solidFill>
                  <a:srgbClr val="002060"/>
                </a:solidFill>
              </a:rPr>
              <a:t>iljana.krasavac@ekof.bg.ac.rs</a:t>
            </a:r>
          </a:p>
          <a:p>
            <a:endParaRPr lang="sr-Latn-R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021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405" y="192130"/>
            <a:ext cx="10515600" cy="771697"/>
          </a:xfrm>
        </p:spPr>
        <p:txBody>
          <a:bodyPr>
            <a:normAutofit/>
          </a:bodyPr>
          <a:lstStyle/>
          <a:p>
            <a:r>
              <a:rPr lang="sr-Latn-RS" sz="2800" b="1" cap="all" dirty="0">
                <a:solidFill>
                  <a:srgbClr val="C00000"/>
                </a:solidFill>
              </a:rPr>
              <a:t>ŠTA JE DIGITALNA TRANSFORMACIJA?</a:t>
            </a:r>
            <a:endParaRPr lang="sr-Latn-R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995" y="1120346"/>
            <a:ext cx="11803872" cy="5737654"/>
          </a:xfrm>
        </p:spPr>
        <p:txBody>
          <a:bodyPr>
            <a:normAutofit fontScale="85000" lnSpcReduction="20000"/>
          </a:bodyPr>
          <a:lstStyle/>
          <a:p>
            <a:r>
              <a:rPr lang="sr-Latn-RS" dirty="0" smtClean="0"/>
              <a:t>DT zahteva da kompanije postanu ono što zovemo </a:t>
            </a:r>
            <a:r>
              <a:rPr lang="sr-Latn-RS" i="1" dirty="0" smtClean="0">
                <a:solidFill>
                  <a:srgbClr val="C00000"/>
                </a:solidFill>
              </a:rPr>
              <a:t>digital masters*</a:t>
            </a:r>
            <a:r>
              <a:rPr lang="sr-Latn-RS" dirty="0" smtClean="0"/>
              <a:t>. </a:t>
            </a:r>
          </a:p>
          <a:p>
            <a:pPr marL="0" indent="0">
              <a:buNone/>
            </a:pPr>
            <a:endParaRPr lang="sr-Latn-RS" sz="1100" i="1" dirty="0" smtClean="0"/>
          </a:p>
          <a:p>
            <a:pPr marL="0" indent="0">
              <a:buNone/>
            </a:pPr>
            <a:r>
              <a:rPr lang="sr-Latn-RS" i="1" dirty="0" smtClean="0"/>
              <a:t>Digital </a:t>
            </a:r>
            <a:r>
              <a:rPr lang="sr-Latn-RS" i="1" dirty="0"/>
              <a:t>masters </a:t>
            </a:r>
            <a:r>
              <a:rPr lang="sr-Latn-RS" dirty="0" smtClean="0"/>
              <a:t>podrazumeva dve vrste sposobnosti: </a:t>
            </a:r>
          </a:p>
          <a:p>
            <a:pPr marL="0" indent="0">
              <a:buNone/>
            </a:pPr>
            <a:endParaRPr lang="sr-Latn-RS" sz="900" dirty="0" smtClean="0"/>
          </a:p>
          <a:p>
            <a:r>
              <a:rPr lang="sr-Latn-RS" dirty="0" smtClean="0">
                <a:solidFill>
                  <a:srgbClr val="C00000"/>
                </a:solidFill>
              </a:rPr>
              <a:t>Digitalne sposobnosti </a:t>
            </a:r>
            <a:r>
              <a:rPr lang="sr-Latn-RS" dirty="0">
                <a:solidFill>
                  <a:srgbClr val="C00000"/>
                </a:solidFill>
              </a:rPr>
              <a:t> </a:t>
            </a:r>
            <a:r>
              <a:rPr lang="sr-Latn-RS" dirty="0" smtClean="0"/>
              <a:t>- koje omogućavaju da koriste inovativne tehnologije kako bi unapredile poslovne aktivnosti   i</a:t>
            </a:r>
          </a:p>
          <a:p>
            <a:r>
              <a:rPr lang="sr-Latn-RS" dirty="0" smtClean="0">
                <a:solidFill>
                  <a:srgbClr val="C00000"/>
                </a:solidFill>
              </a:rPr>
              <a:t>Sposobnosti vođenja - </a:t>
            </a:r>
            <a:r>
              <a:rPr lang="sr-Latn-RS" i="1" dirty="0" smtClean="0">
                <a:solidFill>
                  <a:srgbClr val="C00000"/>
                </a:solidFill>
              </a:rPr>
              <a:t>leadership </a:t>
            </a:r>
            <a:r>
              <a:rPr lang="sr-Latn-RS" i="1" dirty="0">
                <a:solidFill>
                  <a:srgbClr val="C00000"/>
                </a:solidFill>
              </a:rPr>
              <a:t>capability</a:t>
            </a:r>
            <a:r>
              <a:rPr lang="sr-Latn-RS" dirty="0"/>
              <a:t>, </a:t>
            </a:r>
            <a:r>
              <a:rPr lang="sr-Latn-RS" dirty="0" smtClean="0"/>
              <a:t>koje otkrivaju sposobnosti da sagledaju i vode organizacione promene na sistematičan i profitabilan način. </a:t>
            </a:r>
            <a:r>
              <a:rPr lang="sr-Latn-RS" dirty="0"/>
              <a:t> </a:t>
            </a:r>
          </a:p>
          <a:p>
            <a:endParaRPr lang="sr-Latn-RS" dirty="0"/>
          </a:p>
          <a:p>
            <a:pPr marL="0" indent="0">
              <a:buNone/>
            </a:pPr>
            <a:r>
              <a:rPr lang="sr-Latn-RS" dirty="0" smtClean="0"/>
              <a:t>Najizazovniji aspekt DT </a:t>
            </a:r>
            <a:r>
              <a:rPr lang="sr-Latn-RS" u="sng" dirty="0" smtClean="0"/>
              <a:t>nije tehnologija</a:t>
            </a:r>
            <a:r>
              <a:rPr lang="sr-Latn-RS" dirty="0" smtClean="0"/>
              <a:t>, već efektivno</a:t>
            </a:r>
          </a:p>
          <a:p>
            <a:pPr marL="0" indent="0">
              <a:buNone/>
            </a:pPr>
            <a:r>
              <a:rPr lang="sr-Latn-RS" dirty="0" smtClean="0"/>
              <a:t> upravljanje promenama i ohrabrivanju ljudi da ih </a:t>
            </a:r>
          </a:p>
          <a:p>
            <a:pPr marL="0" indent="0">
              <a:buNone/>
            </a:pPr>
            <a:r>
              <a:rPr lang="sr-Latn-RS" dirty="0" smtClean="0"/>
              <a:t>prihvate. </a:t>
            </a:r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pPr marL="0" indent="0">
              <a:buNone/>
            </a:pPr>
            <a:r>
              <a:rPr lang="sr-Latn-RS" sz="1500" dirty="0" smtClean="0"/>
              <a:t>*Westerman G., Bonnet D., McAffe A. (MIT Center for Digital Business)</a:t>
            </a:r>
          </a:p>
          <a:p>
            <a:pPr marL="0" indent="0">
              <a:buNone/>
            </a:pPr>
            <a:endParaRPr lang="sr-Latn-RS" i="1" u="sng" dirty="0" smtClean="0">
              <a:hlinkClick r:id="rId2"/>
            </a:endParaRPr>
          </a:p>
          <a:p>
            <a:endParaRPr lang="sr-Latn-R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3870" y="3715265"/>
            <a:ext cx="4382997" cy="30500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6402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288" y="120651"/>
            <a:ext cx="8229600" cy="633413"/>
          </a:xfrm>
        </p:spPr>
        <p:txBody>
          <a:bodyPr/>
          <a:lstStyle/>
          <a:p>
            <a:pPr>
              <a:defRPr/>
            </a:pPr>
            <a:r>
              <a:rPr lang="sr-Latn-RS" sz="2400" b="1" dirty="0">
                <a:solidFill>
                  <a:srgbClr val="C00000"/>
                </a:solidFill>
              </a:rPr>
              <a:t>Evolucija Digitalne transformacije</a:t>
            </a:r>
          </a:p>
        </p:txBody>
      </p:sp>
      <p:pic>
        <p:nvPicPr>
          <p:cNvPr id="5123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3250" y="908051"/>
            <a:ext cx="5473700" cy="4875213"/>
          </a:xfrm>
        </p:spPr>
      </p:pic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1631951" y="6165851"/>
            <a:ext cx="9001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Latn-RS" altLang="sr-Latn-RS" sz="1400" i="1"/>
              <a:t>Digital transformation, </a:t>
            </a:r>
            <a:r>
              <a:rPr lang="en-US" altLang="sr-Latn-RS" sz="1400" i="1"/>
              <a:t>Creating new business models where digital meets physical</a:t>
            </a:r>
            <a:r>
              <a:rPr lang="sr-Latn-RS" altLang="sr-Latn-RS" sz="1400" i="1"/>
              <a:t>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r-Latn-RS" altLang="sr-Latn-RS" sz="1400" b="1"/>
              <a:t>IBM Global Business Services, </a:t>
            </a:r>
            <a:r>
              <a:rPr lang="sr-Latn-RS" altLang="sr-Latn-RS" sz="1400"/>
              <a:t>Executive Report, </a:t>
            </a:r>
            <a:r>
              <a:rPr lang="en-US" altLang="sr-Latn-RS" sz="1400"/>
              <a:t>IBM Institute for Business Value</a:t>
            </a:r>
            <a:r>
              <a:rPr lang="sr-Latn-RS" altLang="sr-Latn-RS" sz="1400"/>
              <a:t>, 2011, pp2.</a:t>
            </a:r>
          </a:p>
        </p:txBody>
      </p:sp>
    </p:spTree>
    <p:extLst>
      <p:ext uri="{BB962C8B-B14F-4D97-AF65-F5344CB8AC3E}">
        <p14:creationId xmlns="" xmlns:p14="http://schemas.microsoft.com/office/powerpoint/2010/main" val="101065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123" y="109753"/>
            <a:ext cx="11716265" cy="623416"/>
          </a:xfrm>
        </p:spPr>
        <p:txBody>
          <a:bodyPr>
            <a:normAutofit/>
          </a:bodyPr>
          <a:lstStyle/>
          <a:p>
            <a:r>
              <a:rPr lang="sr-Latn-RS" sz="2800" b="1" dirty="0" smtClean="0">
                <a:solidFill>
                  <a:srgbClr val="C00000"/>
                </a:solidFill>
              </a:rPr>
              <a:t>Dve generacije Digitalne Transformacije </a:t>
            </a:r>
            <a:r>
              <a:rPr lang="sr-Latn-RS" sz="2800" b="1" dirty="0">
                <a:solidFill>
                  <a:srgbClr val="C00000"/>
                </a:solidFill>
              </a:rPr>
              <a:t>(dva talasa ili dve faze)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982" y="886511"/>
            <a:ext cx="11955163" cy="57614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r-Latn-RS" sz="2400" b="1" dirty="0" smtClean="0">
                <a:solidFill>
                  <a:srgbClr val="7030A0"/>
                </a:solidFill>
              </a:rPr>
              <a:t>PRVA FAZA Digitalne transformacije </a:t>
            </a:r>
            <a:r>
              <a:rPr lang="sr-Latn-RS" sz="2400" b="1" dirty="0">
                <a:solidFill>
                  <a:srgbClr val="7030A0"/>
                </a:solidFill>
              </a:rPr>
              <a:t>:   </a:t>
            </a:r>
            <a:r>
              <a:rPr lang="sr-Latn-RS" sz="2400" dirty="0"/>
              <a:t>prva dekada 2000 – 2014 (2015)</a:t>
            </a:r>
          </a:p>
          <a:p>
            <a:pPr marL="0" indent="0">
              <a:buNone/>
            </a:pPr>
            <a:r>
              <a:rPr lang="sr-Latn-RS" sz="2000" dirty="0"/>
              <a:t>U ovom periodu kada se govorilo o dig. transformaciji uglavnom se mislilo na primenu  SMAC tehnologija: </a:t>
            </a:r>
          </a:p>
          <a:p>
            <a:pPr marL="0" indent="0">
              <a:buNone/>
            </a:pPr>
            <a:r>
              <a:rPr lang="sr-Latn-RS" sz="2400" dirty="0" smtClean="0"/>
              <a:t>DT </a:t>
            </a:r>
            <a:r>
              <a:rPr lang="sr-Latn-RS" sz="2400" dirty="0"/>
              <a:t>zasniva se na  </a:t>
            </a:r>
            <a:r>
              <a:rPr lang="sr-Latn-RS" sz="2400" i="1" dirty="0">
                <a:solidFill>
                  <a:srgbClr val="7030A0"/>
                </a:solidFill>
              </a:rPr>
              <a:t>SMAC </a:t>
            </a:r>
            <a:r>
              <a:rPr lang="sr-Latn-RS" sz="2400" i="1" dirty="0" smtClean="0">
                <a:solidFill>
                  <a:srgbClr val="7030A0"/>
                </a:solidFill>
              </a:rPr>
              <a:t>(</a:t>
            </a:r>
            <a:r>
              <a:rPr lang="sr-Latn-RS" sz="2400" i="1" dirty="0">
                <a:solidFill>
                  <a:srgbClr val="7030A0"/>
                </a:solidFill>
              </a:rPr>
              <a:t>Social, Mobile, Analytics and Cloud computing) </a:t>
            </a:r>
            <a:r>
              <a:rPr lang="sr-Latn-RS" sz="2400" i="1" dirty="0" smtClean="0">
                <a:solidFill>
                  <a:srgbClr val="7030A0"/>
                </a:solidFill>
              </a:rPr>
              <a:t>tehnologijama </a:t>
            </a:r>
            <a:endParaRPr lang="sr-Latn-RS" sz="2400" dirty="0" smtClean="0">
              <a:solidFill>
                <a:srgbClr val="7030A0"/>
              </a:solidFill>
            </a:endParaRPr>
          </a:p>
          <a:p>
            <a:pPr lvl="1"/>
            <a:r>
              <a:rPr lang="en-US" dirty="0" err="1" smtClean="0"/>
              <a:t>mobilne</a:t>
            </a:r>
            <a:r>
              <a:rPr lang="en-US" dirty="0" smtClean="0"/>
              <a:t> </a:t>
            </a:r>
            <a:r>
              <a:rPr lang="en-US" dirty="0" err="1"/>
              <a:t>telefone</a:t>
            </a:r>
            <a:r>
              <a:rPr lang="en-US" dirty="0"/>
              <a:t>, </a:t>
            </a:r>
            <a:endParaRPr lang="sr-Latn-RS" dirty="0"/>
          </a:p>
          <a:p>
            <a:pPr lvl="1"/>
            <a:r>
              <a:rPr lang="en-US" dirty="0" err="1"/>
              <a:t>društvene</a:t>
            </a:r>
            <a:r>
              <a:rPr lang="en-US" dirty="0"/>
              <a:t> </a:t>
            </a:r>
            <a:r>
              <a:rPr lang="en-US" dirty="0" err="1"/>
              <a:t>mreže</a:t>
            </a:r>
            <a:r>
              <a:rPr lang="en-US" dirty="0"/>
              <a:t>, </a:t>
            </a:r>
            <a:endParaRPr lang="sr-Latn-RS" dirty="0"/>
          </a:p>
          <a:p>
            <a:pPr lvl="1"/>
            <a:r>
              <a:rPr lang="sr-Latn-RS" dirty="0"/>
              <a:t>C</a:t>
            </a:r>
            <a:r>
              <a:rPr lang="en-US" dirty="0" smtClean="0"/>
              <a:t>loud </a:t>
            </a:r>
            <a:r>
              <a:rPr lang="en-US" dirty="0"/>
              <a:t>computing </a:t>
            </a:r>
            <a:r>
              <a:rPr lang="en-US" dirty="0" err="1"/>
              <a:t>i</a:t>
            </a:r>
            <a:r>
              <a:rPr lang="en-US" dirty="0"/>
              <a:t> </a:t>
            </a:r>
            <a:endParaRPr lang="sr-Latn-RS" dirty="0"/>
          </a:p>
          <a:p>
            <a:pPr lvl="1"/>
            <a:r>
              <a:rPr lang="sr-Latn-RS" dirty="0"/>
              <a:t>B</a:t>
            </a:r>
            <a:r>
              <a:rPr lang="en-US" dirty="0" err="1" smtClean="0"/>
              <a:t>ig</a:t>
            </a:r>
            <a:r>
              <a:rPr lang="en-US" dirty="0" smtClean="0"/>
              <a:t> </a:t>
            </a:r>
            <a:r>
              <a:rPr lang="sr-Latn-RS" dirty="0"/>
              <a:t>D</a:t>
            </a:r>
            <a:r>
              <a:rPr lang="en-US" dirty="0" err="1" smtClean="0"/>
              <a:t>ata</a:t>
            </a:r>
            <a:r>
              <a:rPr lang="en-US" dirty="0" smtClean="0"/>
              <a:t> </a:t>
            </a:r>
            <a:r>
              <a:rPr lang="sr-Latn-RS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analitik</a:t>
            </a:r>
            <a:r>
              <a:rPr lang="sr-Latn-RS" dirty="0" smtClean="0"/>
              <a:t>a</a:t>
            </a:r>
            <a:r>
              <a:rPr lang="en-US" dirty="0" smtClean="0"/>
              <a:t> </a:t>
            </a:r>
            <a:r>
              <a:rPr lang="en-US" dirty="0" err="1"/>
              <a:t>podataka</a:t>
            </a:r>
            <a:r>
              <a:rPr lang="en-US" dirty="0"/>
              <a:t>. </a:t>
            </a:r>
            <a:endParaRPr lang="sr-Latn-RS" dirty="0"/>
          </a:p>
          <a:p>
            <a:pPr marL="0" indent="0">
              <a:buNone/>
            </a:pPr>
            <a:r>
              <a:rPr lang="sr-Latn-RS" sz="2400" dirty="0"/>
              <a:t> </a:t>
            </a:r>
          </a:p>
          <a:p>
            <a:pPr marL="0" indent="0">
              <a:buNone/>
            </a:pPr>
            <a:r>
              <a:rPr lang="sr-Latn-RS" sz="2400" b="1" dirty="0" smtClean="0">
                <a:solidFill>
                  <a:srgbClr val="7030A0"/>
                </a:solidFill>
              </a:rPr>
              <a:t>DRUGA FAZA Digitalalne transformacije</a:t>
            </a:r>
            <a:r>
              <a:rPr lang="sr-Latn-RS" sz="2400" b="1" dirty="0" smtClean="0"/>
              <a:t>:   </a:t>
            </a:r>
            <a:r>
              <a:rPr lang="sr-Latn-RS" sz="2400" dirty="0"/>
              <a:t>2014  -    ....  </a:t>
            </a:r>
            <a:r>
              <a:rPr lang="sr-Latn-RS" sz="2400" dirty="0" smtClean="0"/>
              <a:t>danas</a:t>
            </a:r>
          </a:p>
          <a:p>
            <a:pPr marL="0" indent="0">
              <a:buNone/>
            </a:pPr>
            <a:r>
              <a:rPr lang="sr-Latn-RS" sz="2400" dirty="0" smtClean="0">
                <a:solidFill>
                  <a:srgbClr val="7030A0"/>
                </a:solidFill>
              </a:rPr>
              <a:t>AI </a:t>
            </a:r>
            <a:r>
              <a:rPr lang="sr-Latn-RS" sz="2400" dirty="0">
                <a:solidFill>
                  <a:srgbClr val="7030A0"/>
                </a:solidFill>
              </a:rPr>
              <a:t>i ML, 5G mreža  </a:t>
            </a:r>
            <a:r>
              <a:rPr lang="sr-Latn-RS" sz="2400" dirty="0" smtClean="0">
                <a:solidFill>
                  <a:srgbClr val="7030A0"/>
                </a:solidFill>
              </a:rPr>
              <a:t>(</a:t>
            </a:r>
            <a:r>
              <a:rPr lang="sr-Latn-RS" sz="2400" dirty="0">
                <a:solidFill>
                  <a:srgbClr val="7030A0"/>
                </a:solidFill>
              </a:rPr>
              <a:t>povezanost svih ljudi, procesa i stvari)</a:t>
            </a:r>
          </a:p>
          <a:p>
            <a:pPr marL="457200" lvl="1" indent="0">
              <a:buNone/>
            </a:pPr>
            <a:r>
              <a:rPr lang="sr-Latn-RS" sz="1900" dirty="0" err="1" smtClean="0"/>
              <a:t>V</a:t>
            </a:r>
            <a:r>
              <a:rPr lang="en-US" sz="1900" dirty="0" err="1" smtClean="0"/>
              <a:t>irtualna</a:t>
            </a:r>
            <a:r>
              <a:rPr lang="en-US" sz="1900" dirty="0" smtClean="0"/>
              <a:t> </a:t>
            </a:r>
            <a:r>
              <a:rPr lang="en-US" sz="1900" dirty="0" err="1" smtClean="0"/>
              <a:t>realnost</a:t>
            </a:r>
            <a:r>
              <a:rPr lang="sr-Latn-RS" sz="1900" dirty="0" smtClean="0"/>
              <a:t> (VR)</a:t>
            </a:r>
            <a:r>
              <a:rPr lang="en-US" sz="1900" dirty="0" smtClean="0"/>
              <a:t>, </a:t>
            </a:r>
            <a:endParaRPr lang="sr-Latn-RS" sz="1900" dirty="0" smtClean="0"/>
          </a:p>
          <a:p>
            <a:pPr marL="457200" lvl="1" indent="0">
              <a:buNone/>
            </a:pPr>
            <a:r>
              <a:rPr lang="sr-Latn-RS" sz="1900" dirty="0" err="1" smtClean="0"/>
              <a:t>V</a:t>
            </a:r>
            <a:r>
              <a:rPr lang="en-US" sz="1900" dirty="0" err="1" smtClean="0"/>
              <a:t>eštačka</a:t>
            </a:r>
            <a:r>
              <a:rPr lang="en-US" sz="1900" dirty="0" smtClean="0"/>
              <a:t> </a:t>
            </a:r>
            <a:r>
              <a:rPr lang="en-US" sz="1900" dirty="0" err="1" smtClean="0"/>
              <a:t>inteligencija</a:t>
            </a:r>
            <a:r>
              <a:rPr lang="sr-Latn-RS" sz="1900" dirty="0" smtClean="0"/>
              <a:t> (AI)</a:t>
            </a:r>
            <a:r>
              <a:rPr lang="en-US" sz="1900" dirty="0" smtClean="0"/>
              <a:t>, </a:t>
            </a:r>
            <a:endParaRPr lang="sr-Latn-RS" sz="1900" dirty="0" smtClean="0"/>
          </a:p>
          <a:p>
            <a:pPr marL="457200" lvl="1" indent="0">
              <a:buNone/>
            </a:pPr>
            <a:r>
              <a:rPr lang="en-US" sz="1900" dirty="0" smtClean="0"/>
              <a:t>Internet </a:t>
            </a:r>
            <a:r>
              <a:rPr lang="en-US" sz="1900" dirty="0"/>
              <a:t>of </a:t>
            </a:r>
            <a:r>
              <a:rPr lang="en-US" sz="1900" dirty="0" smtClean="0"/>
              <a:t>Things</a:t>
            </a:r>
            <a:r>
              <a:rPr lang="sr-Latn-RS" sz="1900" dirty="0" smtClean="0"/>
              <a:t> (IoT)</a:t>
            </a:r>
            <a:r>
              <a:rPr lang="en-US" sz="1900" dirty="0" smtClean="0"/>
              <a:t>, </a:t>
            </a:r>
            <a:endParaRPr lang="sr-Latn-RS" sz="1900" dirty="0" smtClean="0"/>
          </a:p>
          <a:p>
            <a:pPr marL="457200" lvl="1" indent="0">
              <a:buNone/>
            </a:pPr>
            <a:r>
              <a:rPr lang="sr-Latn-RS" sz="1900" dirty="0" err="1"/>
              <a:t>M</a:t>
            </a:r>
            <a:r>
              <a:rPr lang="en-US" sz="1900" dirty="0" err="1" smtClean="0"/>
              <a:t>ašinsko</a:t>
            </a:r>
            <a:r>
              <a:rPr lang="en-US" sz="1900" dirty="0" smtClean="0"/>
              <a:t> </a:t>
            </a:r>
            <a:r>
              <a:rPr lang="en-US" sz="1900" dirty="0" err="1" smtClean="0"/>
              <a:t>učenje</a:t>
            </a:r>
            <a:r>
              <a:rPr lang="sr-Latn-RS" sz="1900" dirty="0" smtClean="0"/>
              <a:t> (ML)</a:t>
            </a:r>
            <a:r>
              <a:rPr lang="en-US" sz="1900" dirty="0" smtClean="0"/>
              <a:t>, </a:t>
            </a:r>
            <a:endParaRPr lang="sr-Latn-RS" sz="1900" dirty="0" smtClean="0"/>
          </a:p>
          <a:p>
            <a:pPr marL="457200" lvl="1" indent="0">
              <a:buNone/>
            </a:pPr>
            <a:r>
              <a:rPr lang="en-US" sz="1900" dirty="0" err="1" smtClean="0"/>
              <a:t>dronovi</a:t>
            </a:r>
            <a:r>
              <a:rPr lang="en-US" sz="1900" dirty="0"/>
              <a:t>, </a:t>
            </a:r>
            <a:endParaRPr lang="sr-Latn-RS" sz="1900" dirty="0" smtClean="0"/>
          </a:p>
          <a:p>
            <a:pPr marL="457200" lvl="1" indent="0">
              <a:buNone/>
            </a:pPr>
            <a:r>
              <a:rPr lang="en-US" sz="1900" dirty="0" smtClean="0"/>
              <a:t>3D </a:t>
            </a:r>
            <a:r>
              <a:rPr lang="en-US" sz="1900" dirty="0" err="1"/>
              <a:t>štampanje</a:t>
            </a:r>
            <a:r>
              <a:rPr lang="en-US" sz="1900" dirty="0"/>
              <a:t>, </a:t>
            </a:r>
            <a:endParaRPr lang="sr-Latn-RS" sz="1900" dirty="0" smtClean="0"/>
          </a:p>
          <a:p>
            <a:pPr marL="457200" lvl="1" indent="0">
              <a:buNone/>
            </a:pPr>
            <a:r>
              <a:rPr lang="en-US" sz="1900" dirty="0" err="1" smtClean="0"/>
              <a:t>gejmifikacija</a:t>
            </a:r>
            <a:r>
              <a:rPr lang="en-US" sz="1900" dirty="0" smtClean="0"/>
              <a:t> </a:t>
            </a:r>
            <a:r>
              <a:rPr lang="en-US" sz="1900" dirty="0" err="1"/>
              <a:t>kao</a:t>
            </a:r>
            <a:r>
              <a:rPr lang="en-US" sz="1900" dirty="0"/>
              <a:t> </a:t>
            </a:r>
            <a:r>
              <a:rPr lang="en-US" sz="1900" dirty="0" err="1"/>
              <a:t>poslovni</a:t>
            </a:r>
            <a:r>
              <a:rPr lang="en-US" sz="1900" dirty="0"/>
              <a:t> </a:t>
            </a:r>
            <a:r>
              <a:rPr lang="en-US" sz="1900" dirty="0" smtClean="0"/>
              <a:t>model</a:t>
            </a:r>
            <a:r>
              <a:rPr lang="sr-Latn-RS" sz="1900" dirty="0" smtClean="0"/>
              <a:t>, </a:t>
            </a:r>
            <a:r>
              <a:rPr lang="en-US" sz="1900" dirty="0" smtClean="0"/>
              <a:t> </a:t>
            </a:r>
            <a:r>
              <a:rPr lang="en-US" sz="1900" dirty="0" err="1"/>
              <a:t>i</a:t>
            </a:r>
            <a:r>
              <a:rPr lang="en-US" sz="1900" dirty="0"/>
              <a:t> </a:t>
            </a:r>
            <a:r>
              <a:rPr lang="en-US" sz="1900" dirty="0" err="1"/>
              <a:t>mnogo</a:t>
            </a:r>
            <a:r>
              <a:rPr lang="en-US" sz="1900" dirty="0"/>
              <a:t> toga </a:t>
            </a:r>
            <a:r>
              <a:rPr lang="en-US" sz="1900" dirty="0" err="1"/>
              <a:t>drugog</a:t>
            </a:r>
            <a:r>
              <a:rPr lang="en-US" sz="1900" dirty="0"/>
              <a:t> </a:t>
            </a:r>
            <a:r>
              <a:rPr lang="en-US" sz="1900" dirty="0" err="1"/>
              <a:t>što</a:t>
            </a:r>
            <a:r>
              <a:rPr lang="en-US" sz="1900" dirty="0"/>
              <a:t> </a:t>
            </a:r>
            <a:r>
              <a:rPr lang="sr-Latn-RS" sz="1900" dirty="0" smtClean="0"/>
              <a:t>čini</a:t>
            </a:r>
            <a:r>
              <a:rPr lang="en-US" sz="1900" dirty="0" smtClean="0"/>
              <a:t> </a:t>
            </a:r>
            <a:r>
              <a:rPr lang="en-US" sz="1900" u="sng" dirty="0" err="1" smtClean="0"/>
              <a:t>četvrt</a:t>
            </a:r>
            <a:r>
              <a:rPr lang="sr-Latn-RS" sz="1900" u="sng" dirty="0" smtClean="0"/>
              <a:t>u</a:t>
            </a:r>
            <a:r>
              <a:rPr lang="en-US" sz="1900" u="sng" dirty="0" smtClean="0"/>
              <a:t> </a:t>
            </a:r>
            <a:r>
              <a:rPr lang="en-US" sz="1900" u="sng" dirty="0" err="1" smtClean="0"/>
              <a:t>industrijsk</a:t>
            </a:r>
            <a:r>
              <a:rPr lang="sr-Latn-RS" sz="1900" u="sng" dirty="0" smtClean="0"/>
              <a:t>u</a:t>
            </a:r>
            <a:r>
              <a:rPr lang="en-US" sz="1900" u="sng" dirty="0" smtClean="0"/>
              <a:t> </a:t>
            </a:r>
            <a:r>
              <a:rPr lang="en-US" sz="1900" u="sng" dirty="0" err="1" smtClean="0"/>
              <a:t>revolucij</a:t>
            </a:r>
            <a:r>
              <a:rPr lang="sr-Latn-RS" sz="1900" u="sng" dirty="0" smtClean="0"/>
              <a:t>u</a:t>
            </a:r>
            <a:r>
              <a:rPr lang="en-US" sz="1900" dirty="0" smtClean="0"/>
              <a:t>.</a:t>
            </a:r>
            <a:endParaRPr lang="sr-Latn-RS" sz="1900" dirty="0" smtClean="0"/>
          </a:p>
          <a:p>
            <a:pPr marL="457200" lvl="1" indent="0">
              <a:buNone/>
            </a:pPr>
            <a:endParaRPr lang="sr-Latn-RS" sz="1700" dirty="0"/>
          </a:p>
          <a:p>
            <a:pPr marL="0" indent="0">
              <a:buNone/>
            </a:pPr>
            <a:endParaRPr lang="sr-Latn-RS" sz="2100" dirty="0"/>
          </a:p>
          <a:p>
            <a:pPr marL="0" indent="0">
              <a:buNone/>
            </a:pPr>
            <a:endParaRPr lang="sr-Latn-RS" sz="2100" dirty="0"/>
          </a:p>
        </p:txBody>
      </p:sp>
    </p:spTree>
    <p:extLst>
      <p:ext uri="{BB962C8B-B14F-4D97-AF65-F5344CB8AC3E}">
        <p14:creationId xmlns="" xmlns:p14="http://schemas.microsoft.com/office/powerpoint/2010/main" val="374109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076" y="175655"/>
            <a:ext cx="10515600" cy="837599"/>
          </a:xfrm>
        </p:spPr>
        <p:txBody>
          <a:bodyPr>
            <a:normAutofit/>
          </a:bodyPr>
          <a:lstStyle/>
          <a:p>
            <a:r>
              <a:rPr lang="sr-Latn-RS" sz="2800" b="1" dirty="0">
                <a:solidFill>
                  <a:srgbClr val="C00000"/>
                </a:solidFill>
              </a:rPr>
              <a:t>G</a:t>
            </a:r>
            <a:r>
              <a:rPr lang="sr-Latn-RS" sz="2400" b="1" dirty="0" smtClean="0">
                <a:solidFill>
                  <a:srgbClr val="C00000"/>
                </a:solidFill>
              </a:rPr>
              <a:t>de</a:t>
            </a:r>
            <a:r>
              <a:rPr lang="sr-Latn-RS" sz="2800" b="1" dirty="0" smtClean="0">
                <a:solidFill>
                  <a:srgbClr val="C00000"/>
                </a:solidFill>
              </a:rPr>
              <a:t> se mi u praksi nalazimo?</a:t>
            </a:r>
            <a:endParaRPr lang="sr-Latn-RS" sz="2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076" y="1013254"/>
            <a:ext cx="10950146" cy="538248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r-Latn-RS" dirty="0" smtClean="0"/>
              <a:t>Nalazimo </a:t>
            </a:r>
            <a:r>
              <a:rPr lang="sr-Latn-RS" dirty="0"/>
              <a:t>se </a:t>
            </a:r>
            <a:r>
              <a:rPr lang="sr-Latn-RS" dirty="0" smtClean="0">
                <a:solidFill>
                  <a:srgbClr val="7030A0"/>
                </a:solidFill>
              </a:rPr>
              <a:t>na sredini</a:t>
            </a:r>
            <a:r>
              <a:rPr lang="sr-Latn-RS" dirty="0">
                <a:solidFill>
                  <a:srgbClr val="7030A0"/>
                </a:solidFill>
              </a:rPr>
              <a:t> </a:t>
            </a:r>
            <a:r>
              <a:rPr lang="sr-Latn-RS" b="1" dirty="0">
                <a:solidFill>
                  <a:srgbClr val="7030A0"/>
                </a:solidFill>
              </a:rPr>
              <a:t>treće industrijske revolucije</a:t>
            </a:r>
            <a:r>
              <a:rPr lang="sr-Latn-RS" dirty="0">
                <a:solidFill>
                  <a:srgbClr val="7030A0"/>
                </a:solidFill>
              </a:rPr>
              <a:t>. </a:t>
            </a:r>
            <a:endParaRPr lang="sr-Latn-RS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sr-Latn-RS" dirty="0" smtClean="0"/>
              <a:t>Suština </a:t>
            </a:r>
            <a:r>
              <a:rPr lang="sr-Latn-RS" dirty="0"/>
              <a:t>transformacije koju ona donosi je da svetom upravlja softver; </a:t>
            </a:r>
            <a:r>
              <a:rPr lang="sr-Latn-RS" i="1" dirty="0" smtClean="0"/>
              <a:t>M</a:t>
            </a:r>
            <a:r>
              <a:rPr lang="sr-Latn-RS" i="1" dirty="0"/>
              <a:t>. Anderseen</a:t>
            </a:r>
            <a:r>
              <a:rPr lang="sr-Latn-RS" dirty="0"/>
              <a:t>: </a:t>
            </a:r>
            <a:r>
              <a:rPr lang="sr-Latn-RS" dirty="0">
                <a:solidFill>
                  <a:srgbClr val="C00000"/>
                </a:solidFill>
              </a:rPr>
              <a:t>„Softver će ‘pojesti‘ svet.“ </a:t>
            </a:r>
            <a:endParaRPr lang="sr-Latn-RS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sr-Latn-RS" sz="1500" dirty="0"/>
          </a:p>
          <a:p>
            <a:r>
              <a:rPr lang="sr-Latn-RS" dirty="0"/>
              <a:t>Pred našim očima </a:t>
            </a:r>
            <a:r>
              <a:rPr lang="sr-Latn-RS" dirty="0">
                <a:solidFill>
                  <a:srgbClr val="7030A0"/>
                </a:solidFill>
              </a:rPr>
              <a:t>rađa se četvrta industrijska revolucija: </a:t>
            </a:r>
            <a:endParaRPr lang="sr-Latn-RS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sr-Latn-RS" dirty="0" smtClean="0"/>
              <a:t>svet </a:t>
            </a:r>
            <a:r>
              <a:rPr lang="sr-Latn-RS" dirty="0"/>
              <a:t>inteligentnih autonomnih sistema (uređaji kao što je vozilo bez vozača, kućni roboti i pomoćnici koji razumeju prirodan govor/jezik, </a:t>
            </a:r>
            <a:r>
              <a:rPr lang="sr-Latn-RS" i="1" dirty="0"/>
              <a:t>chatbotovi</a:t>
            </a:r>
            <a:r>
              <a:rPr lang="sr-Latn-RS" dirty="0"/>
              <a:t>, </a:t>
            </a:r>
            <a:r>
              <a:rPr lang="sr-Latn-RS" dirty="0" smtClean="0"/>
              <a:t>....).</a:t>
            </a:r>
          </a:p>
          <a:p>
            <a:pPr marL="0" indent="0">
              <a:buNone/>
            </a:pPr>
            <a:endParaRPr lang="sr-Latn-RS" dirty="0" smtClean="0"/>
          </a:p>
          <a:p>
            <a:r>
              <a:rPr lang="sr-Latn-RS" dirty="0"/>
              <a:t>Može se reći da su uglavnom tehnologije prve faze Digitalne transformacije zrele tehnologije</a:t>
            </a:r>
            <a:r>
              <a:rPr lang="sr-Latn-RS" dirty="0" smtClean="0"/>
              <a:t>,</a:t>
            </a:r>
          </a:p>
          <a:p>
            <a:endParaRPr lang="sr-Latn-RS" dirty="0"/>
          </a:p>
          <a:p>
            <a:r>
              <a:rPr lang="sr-Latn-RS" dirty="0"/>
              <a:t>Tehnologije druge faze digitalizacije su u fazi razvoja i </a:t>
            </a:r>
            <a:r>
              <a:rPr lang="sr-Latn-RS" dirty="0" smtClean="0"/>
              <a:t>primene.</a:t>
            </a:r>
            <a:endParaRPr lang="sr-Latn-RS" dirty="0"/>
          </a:p>
          <a:p>
            <a:pPr marL="0" indent="0">
              <a:buNone/>
            </a:pPr>
            <a:endParaRPr lang="sr-Latn-RS" dirty="0"/>
          </a:p>
          <a:p>
            <a:endParaRPr lang="sr-Latn-RS" dirty="0"/>
          </a:p>
        </p:txBody>
      </p:sp>
    </p:spTree>
    <p:extLst>
      <p:ext uri="{BB962C8B-B14F-4D97-AF65-F5344CB8AC3E}">
        <p14:creationId xmlns="" xmlns:p14="http://schemas.microsoft.com/office/powerpoint/2010/main" val="268963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9530"/>
            <a:ext cx="9319825" cy="6334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r-Latn-RS" sz="3200" dirty="0"/>
              <a:t>U </a:t>
            </a:r>
            <a:r>
              <a:rPr lang="sr-Latn-RS" sz="3200" dirty="0" smtClean="0"/>
              <a:t>osnovi </a:t>
            </a:r>
            <a:r>
              <a:rPr lang="sr-Latn-RS" sz="3200" dirty="0"/>
              <a:t>digitalizacije </a:t>
            </a:r>
            <a:r>
              <a:rPr lang="sr-Latn-RS" sz="3200" dirty="0" smtClean="0"/>
              <a:t>i na njoj zasnovane DT su </a:t>
            </a:r>
            <a:r>
              <a:rPr lang="sr-Latn-RS" sz="3200" dirty="0"/>
              <a:t>PODACI. 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09816"/>
            <a:ext cx="9256755" cy="540316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sr-Latn-RS" sz="2000" b="1" dirty="0">
                <a:solidFill>
                  <a:srgbClr val="C00000"/>
                </a:solidFill>
              </a:rPr>
              <a:t>MENJA SE PRIRODA PODATAKA – čitav ekosistem podataka</a:t>
            </a:r>
            <a:endParaRPr lang="sr-Latn-RS" sz="2000" b="1" dirty="0"/>
          </a:p>
          <a:p>
            <a:pPr>
              <a:defRPr/>
            </a:pPr>
            <a:r>
              <a:rPr lang="sr-Latn-RS" sz="2400" b="1" dirty="0"/>
              <a:t>Podaci se pojavljuju u različitim oblicima, formatima, stižu različitom brzinom:</a:t>
            </a:r>
          </a:p>
          <a:p>
            <a:pPr>
              <a:defRPr/>
            </a:pPr>
            <a:endParaRPr lang="sr-Latn-RS" sz="1600" b="1" dirty="0"/>
          </a:p>
          <a:p>
            <a:pPr lvl="1">
              <a:defRPr/>
            </a:pPr>
            <a:r>
              <a:rPr lang="sr-Latn-RS" b="1" dirty="0">
                <a:solidFill>
                  <a:srgbClr val="C00000"/>
                </a:solidFill>
              </a:rPr>
              <a:t>Struktuirani versus nestruktuirani </a:t>
            </a:r>
            <a:r>
              <a:rPr lang="sr-Latn-RS" b="1" dirty="0"/>
              <a:t>podaci</a:t>
            </a:r>
            <a:r>
              <a:rPr lang="sr-Latn-RS" b="1" dirty="0" smtClean="0"/>
              <a:t>;</a:t>
            </a:r>
          </a:p>
          <a:p>
            <a:pPr marL="457200" lvl="1" indent="0">
              <a:buNone/>
              <a:defRPr/>
            </a:pPr>
            <a:endParaRPr lang="sr-Latn-RS" dirty="0"/>
          </a:p>
          <a:p>
            <a:pPr lvl="1">
              <a:defRPr/>
            </a:pPr>
            <a:r>
              <a:rPr lang="sr-Latn-RS" b="1" i="1" dirty="0">
                <a:solidFill>
                  <a:srgbClr val="C00000"/>
                </a:solidFill>
              </a:rPr>
              <a:t>On-premises versus in the cloud </a:t>
            </a:r>
            <a:r>
              <a:rPr lang="sr-Latn-RS" i="1" dirty="0"/>
              <a:t>— </a:t>
            </a:r>
            <a:r>
              <a:rPr lang="sr-Latn-RS" i="1" dirty="0" smtClean="0"/>
              <a:t>sve</a:t>
            </a:r>
            <a:r>
              <a:rPr lang="sr-Latn-RS" dirty="0" smtClean="0"/>
              <a:t> </a:t>
            </a:r>
            <a:r>
              <a:rPr lang="sr-Latn-RS" dirty="0"/>
              <a:t>više </a:t>
            </a:r>
            <a:r>
              <a:rPr lang="sr-Latn-RS" dirty="0" smtClean="0"/>
              <a:t>podataka </a:t>
            </a:r>
            <a:r>
              <a:rPr lang="sr-Latn-RS" dirty="0"/>
              <a:t>prolaziti kroz „Cloud</a:t>
            </a:r>
            <a:r>
              <a:rPr lang="sr-Latn-RS" dirty="0" smtClean="0"/>
              <a:t>“;</a:t>
            </a:r>
          </a:p>
          <a:p>
            <a:pPr marL="457200" lvl="1" indent="0">
              <a:buNone/>
              <a:defRPr/>
            </a:pPr>
            <a:endParaRPr lang="sr-Latn-RS" dirty="0"/>
          </a:p>
          <a:p>
            <a:pPr lvl="1">
              <a:defRPr/>
            </a:pPr>
            <a:r>
              <a:rPr lang="sr-Latn-RS" b="1" dirty="0">
                <a:solidFill>
                  <a:srgbClr val="C00000"/>
                </a:solidFill>
              </a:rPr>
              <a:t>Podaci u mestu (</a:t>
            </a:r>
            <a:r>
              <a:rPr lang="sr-Latn-RS" b="1" i="1" dirty="0">
                <a:solidFill>
                  <a:srgbClr val="C00000"/>
                </a:solidFill>
              </a:rPr>
              <a:t>at rest</a:t>
            </a:r>
            <a:r>
              <a:rPr lang="sr-Latn-RS" b="1" dirty="0">
                <a:solidFill>
                  <a:srgbClr val="C00000"/>
                </a:solidFill>
              </a:rPr>
              <a:t>) versus podaci u pokretu (</a:t>
            </a:r>
            <a:r>
              <a:rPr lang="sr-Latn-RS" b="1" i="1" dirty="0">
                <a:solidFill>
                  <a:srgbClr val="C00000"/>
                </a:solidFill>
              </a:rPr>
              <a:t>in motion</a:t>
            </a:r>
            <a:r>
              <a:rPr lang="sr-Latn-RS" b="1" dirty="0">
                <a:solidFill>
                  <a:srgbClr val="C00000"/>
                </a:solidFill>
              </a:rPr>
              <a:t>) </a:t>
            </a:r>
            <a:r>
              <a:rPr lang="sr-Latn-RS" dirty="0"/>
              <a:t>— sve više se generišu podaci u kretanju (podaci koji potiču od senzora, mobilnih uređaja, transakcije, raznih mašina itd.).</a:t>
            </a:r>
          </a:p>
          <a:p>
            <a:pPr marL="0" indent="0">
              <a:buNone/>
              <a:defRPr/>
            </a:pPr>
            <a:endParaRPr lang="sr-Latn-RS" sz="2400" dirty="0"/>
          </a:p>
          <a:p>
            <a:pPr>
              <a:defRPr/>
            </a:pPr>
            <a:endParaRPr lang="sr-Latn-RS" sz="2000" dirty="0"/>
          </a:p>
        </p:txBody>
      </p:sp>
      <p:pic>
        <p:nvPicPr>
          <p:cNvPr id="7172" name="Content Placeholder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113" y="66675"/>
            <a:ext cx="1909849" cy="168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538" y="4924813"/>
            <a:ext cx="1720807" cy="164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5410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3801</Words>
  <Application>Microsoft Office PowerPoint</Application>
  <PresentationFormat>Custom</PresentationFormat>
  <Paragraphs>526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Izazovi digitalne transformacije  u osiguranju</vt:lpstr>
      <vt:lpstr>Ova prezentacija obuhvata sledeća pitanja:</vt:lpstr>
      <vt:lpstr>Digitalna transformacija (DT) – opšti kontekst</vt:lpstr>
      <vt:lpstr>ŠTA JE DIGITALNA TRANSFORMACIJA?</vt:lpstr>
      <vt:lpstr>ŠTA JE DIGITALNA TRANSFORMACIJA?</vt:lpstr>
      <vt:lpstr>Evolucija Digitalne transformacije</vt:lpstr>
      <vt:lpstr>Dve generacije Digitalne Transformacije (dva talasa ili dve faze) </vt:lpstr>
      <vt:lpstr>Gde se mi u praksi nalazimo?</vt:lpstr>
      <vt:lpstr>U osnovi digitalizacije i na njoj zasnovane DT su PODACI. </vt:lpstr>
      <vt:lpstr>Podaci – složen ekosistem podataka</vt:lpstr>
      <vt:lpstr>Renesansni razvoj Veštačke inteligencije </vt:lpstr>
      <vt:lpstr>Ideja Digitalne Transformacije</vt:lpstr>
      <vt:lpstr>Ključne promene do kojih dovodi DT: </vt:lpstr>
      <vt:lpstr>2. Specifičnosti DT u osiguranju</vt:lpstr>
      <vt:lpstr>Digitalna transformacija u osiguranju</vt:lpstr>
      <vt:lpstr>Osiguranje je oblast koja se zasniva na podacima </vt:lpstr>
      <vt:lpstr>Osiguranje je oblast koja se zasniva na podacima, ali  ..... da li je osiguranje data-driven industrija?</vt:lpstr>
      <vt:lpstr>Tip podataka koji se koriste u osiguranju:</vt:lpstr>
      <vt:lpstr>Tip podataka koji se koriste u osiguranju:</vt:lpstr>
      <vt:lpstr>Iz kojih izvora se prikuplja,  ili će se prikupljati,  velika količina podataka u osiguranju?</vt:lpstr>
      <vt:lpstr>Big Data - većina nestruktuirani podaci</vt:lpstr>
      <vt:lpstr>Kako se mogu iskoristiti ovi podaci  - Big Data Analytics u osiguranju?</vt:lpstr>
      <vt:lpstr>Big Data Analytics u osiguranju</vt:lpstr>
      <vt:lpstr>Kako se mogu iskoristiti ovi podaci – veliki obim podataka i analitika (BDA) u osiguranju?  </vt:lpstr>
      <vt:lpstr>Kako se mogu iskoristiti podaci – veliki obim podataka i analitika (BDA) u osiguranju? </vt:lpstr>
      <vt:lpstr>Kako se mogu iskoristiti podaci – veliki obim podataka i analitika (BDA) u osiguranju? </vt:lpstr>
      <vt:lpstr>Kako se mogu iskoristiti podaci – veliki obim podataka i analitika (BDA) u osiguranju? </vt:lpstr>
      <vt:lpstr>Kako se mogu iskoristiti podaci – veliki obim podataka i analitika (BDA) u osiguranju? </vt:lpstr>
      <vt:lpstr>Kako se mogu iskoristiti podaci – veliki obim podataka i analitika (BDA) u osiguranju? </vt:lpstr>
      <vt:lpstr>Koje se tehnike poslovne analitike koriste u osiguranju?</vt:lpstr>
      <vt:lpstr>Za koje poslovne aktivnosti se koriste GLM i ML tehnike? (odnosi se na U.S. property &amp; casualty (P&amp;C) insurance market)</vt:lpstr>
      <vt:lpstr>3. Izazovi (prepreke, problemi) u sprovođenju DT</vt:lpstr>
      <vt:lpstr>Izazovi (prepreke, problemi) u sprovođenju DT</vt:lpstr>
      <vt:lpstr>Ograničenja i izazovi primene tehnika i algoritama AI i ML</vt:lpstr>
      <vt:lpstr>Ograničenja i izazovi primene tehnika i algoritama AI i ML</vt:lpstr>
      <vt:lpstr>Još jedna specifičnost DT, ne samo u Srbiji</vt:lpstr>
      <vt:lpstr>Какво је стање у Србији?</vt:lpstr>
      <vt:lpstr>Какво је стање у Србији?</vt:lpstr>
      <vt:lpstr>Какво је стање у Србији?</vt:lpstr>
      <vt:lpstr>Upotreba IKT u Republici Srbiji, 2020. Domaćinstva/pojedinci Prduzeća, Beograd,  2020,  str. 104 </vt:lpstr>
      <vt:lpstr>Какво је стање у Србији?</vt:lpstr>
      <vt:lpstr>Какво је стање у Србији?</vt:lpstr>
      <vt:lpstr>Какво је стање у Србији?</vt:lpstr>
      <vt:lpstr>Slide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Izazovi digitalne transformacije u osiguranju</dc:title>
  <dc:creator>Jasna Soldic Aleksic</dc:creator>
  <cp:lastModifiedBy>Jasna</cp:lastModifiedBy>
  <cp:revision>176</cp:revision>
  <dcterms:created xsi:type="dcterms:W3CDTF">2021-06-13T09:44:24Z</dcterms:created>
  <dcterms:modified xsi:type="dcterms:W3CDTF">2021-06-17T07:53:58Z</dcterms:modified>
</cp:coreProperties>
</file>