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5" r:id="rId2"/>
    <p:sldId id="333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4" r:id="rId11"/>
    <p:sldId id="345" r:id="rId12"/>
    <p:sldId id="32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007DDA"/>
    <a:srgbClr val="0069B8"/>
    <a:srgbClr val="0083E6"/>
    <a:srgbClr val="DC4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37" autoAdjust="0"/>
  </p:normalViewPr>
  <p:slideViewPr>
    <p:cSldViewPr>
      <p:cViewPr varScale="1">
        <p:scale>
          <a:sx n="77" d="100"/>
          <a:sy n="77" d="100"/>
        </p:scale>
        <p:origin x="-1618" y="-8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8B62-45B2-4AC3-A78E-40F56B65BE5A}" type="datetimeFigureOut">
              <a:rPr lang="sr-Latn-RS" smtClean="0"/>
              <a:t>18.6.2021.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1518-CF7A-43CA-BC97-C115DEAE56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740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5AF2-BEC5-4FC6-829B-0E9613AF1DBE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2B00-4B28-4D54-A824-053CDC8D3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646347-BE91-4933-9A8E-3E36F90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26"/>
            <a:ext cx="1790700" cy="6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20" y="152400"/>
            <a:ext cx="3405180" cy="2323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7E1722-2362-4299-A5A4-79B1DE45F2FC}"/>
              </a:ext>
            </a:extLst>
          </p:cNvPr>
          <p:cNvCxnSpPr>
            <a:cxnSpLocks/>
          </p:cNvCxnSpPr>
          <p:nvPr/>
        </p:nvCxnSpPr>
        <p:spPr>
          <a:xfrm flipV="1">
            <a:off x="228600" y="4015449"/>
            <a:ext cx="8686800" cy="31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0" y="3200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Sajber </a:t>
            </a:r>
            <a:r>
              <a:rPr lang="sr-Latn-RS" sz="2400" dirty="0">
                <a:solidFill>
                  <a:schemeClr val="bg1"/>
                </a:solidFill>
              </a:rPr>
              <a:t>bezbednost i digitalni virusi 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za </a:t>
            </a:r>
            <a:r>
              <a:rPr lang="sr-Latn-RS" sz="2400" dirty="0">
                <a:solidFill>
                  <a:schemeClr val="bg1"/>
                </a:solidFill>
              </a:rPr>
              <a:t>vreme </a:t>
            </a:r>
            <a:r>
              <a:rPr lang="sr-Latn-RS" sz="2400" dirty="0" err="1">
                <a:solidFill>
                  <a:schemeClr val="bg1"/>
                </a:solidFill>
              </a:rPr>
              <a:t>pandemije</a:t>
            </a:r>
            <a:r>
              <a:rPr lang="sr-Latn-RS" sz="2400" dirty="0">
                <a:solidFill>
                  <a:schemeClr val="bg1"/>
                </a:solidFill>
              </a:rPr>
              <a:t> analognog korona virusa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344992" y="5284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chemeClr val="bg1"/>
                </a:solidFill>
              </a:rPr>
              <a:t>Branko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Pavlović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0" y="6198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Aranđelovac, 19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r>
              <a:rPr lang="sr-Latn-RS" sz="1600" dirty="0" smtClean="0">
                <a:solidFill>
                  <a:schemeClr val="bg1"/>
                </a:solidFill>
              </a:rPr>
              <a:t>6.</a:t>
            </a:r>
            <a:r>
              <a:rPr lang="en-GB" sz="1600" dirty="0" smtClean="0">
                <a:solidFill>
                  <a:schemeClr val="bg1"/>
                </a:solidFill>
              </a:rPr>
              <a:t>202</a:t>
            </a:r>
            <a:r>
              <a:rPr lang="sr-Latn-RS" sz="1600" dirty="0" smtClean="0">
                <a:solidFill>
                  <a:schemeClr val="bg1"/>
                </a:solidFill>
              </a:rPr>
              <a:t>1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</a:rPr>
              <a:t>godine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ALE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/>
              <a:t>(engl. </a:t>
            </a:r>
            <a:r>
              <a:rPr lang="sr-Latn-RS" dirty="0" err="1"/>
              <a:t>Annualized</a:t>
            </a:r>
            <a:r>
              <a:rPr lang="sr-Latn-RS" dirty="0"/>
              <a:t> </a:t>
            </a:r>
            <a:r>
              <a:rPr lang="sr-Latn-RS" dirty="0" err="1"/>
              <a:t>Loss</a:t>
            </a:r>
            <a:r>
              <a:rPr lang="sr-Latn-RS" dirty="0"/>
              <a:t> </a:t>
            </a:r>
            <a:r>
              <a:rPr lang="sr-Latn-RS" dirty="0" err="1"/>
              <a:t>Expected</a:t>
            </a:r>
            <a:r>
              <a:rPr lang="sr-Latn-RS" dirty="0" smtClean="0"/>
              <a:t>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ehnička premija za očekivana godišnja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štetu (ALE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just">
              <a:lnSpc>
                <a:spcPct val="115000"/>
              </a:lnSpc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ARO * SLE</a:t>
            </a:r>
          </a:p>
          <a:p>
            <a:pPr algn="just">
              <a:lnSpc>
                <a:spcPct val="115000"/>
              </a:lnSpc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je: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Annuualised Rate of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Occurences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prosečni godišnji broj događanja štete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Single Loss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Expectancy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prosečan iznos štete po realizaciji jednog rizika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tehničku premiju se dodaje režijski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dodatak,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obično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 30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remijska stopa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zatim koriguje određenim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faktorima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zavise od sledećeg: v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eličina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elatnost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eografska zastupljenost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 pokrića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češće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osiguranika 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ivo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informatičke bezbednosti kompanije npr.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posedovanje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27001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ehnički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 kompanije iz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prošlosti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itd.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Tipična premijska stopa koju preporučuju velike svetske reosiguravajuće kompanije ima red veličine 1%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(3X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skuplje od opšte odgovornosti i oko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6X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osiguranja imovine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PREMIJA SAJBER OSIGURANJA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227" y="1095337"/>
            <a:ext cx="8883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Kapacitet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osiguravajućih kompanija je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nedovoljan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reosiguranje neophodn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Učešće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koje reosiguravači nude na kvotnoj osnovi je često do 30%.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Reosiguravači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su konzervativni: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zahtevaju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ograničenja po štetnom događaju za prekid poslovanja, kao i različite franšize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isključuju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pokriće na određenim područjima koja smatraju rizičnijim.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uvode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i različita isključenja,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 za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USB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memorija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koj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nisu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kriptovan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Veliki deo sajber reosiguranja se plasira u Londonu i na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Bermudama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SAJBER REOSIGURANJE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872DA-EFC3-4E10-A91A-4CE06B9813E4}"/>
              </a:ext>
            </a:extLst>
          </p:cNvPr>
          <p:cNvSpPr txBox="1"/>
          <p:nvPr/>
        </p:nvSpPr>
        <p:spPr>
          <a:xfrm>
            <a:off x="0" y="5063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4" indent="-92075" algn="ctr"/>
            <a:r>
              <a:rPr lang="sr-Latn-R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HVALA</a:t>
            </a:r>
            <a:r>
              <a:rPr lang="en-GB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NA PAŽNJI</a:t>
            </a:r>
            <a:r>
              <a:rPr lang="sr-Latn-R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3" y="273368"/>
            <a:ext cx="5626294" cy="38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664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endParaRPr lang="sr-Latn-R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RIZICI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MASOVNOG RADA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OD KUĆE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VREME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PANDEMIJE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ad od kuće zaposlen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ima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donosi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uštedu vremena za putovanje do radnog mesta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uštedu u poslovnoj odeći i obući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lakšu organizaciju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privatnih obaveza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rad u neformalnom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okruženju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manje susreta sa nadređenim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ali i </a:t>
            </a: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rizik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da li će imati gde da se vrate kada pandemija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prođe</a:t>
            </a: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kuće,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između ostalog donosi poslodavcima: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uštede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na troškovima zakupa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poslovnog prostora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, struje,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grejanja, itd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pripremu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za poveravanje pojedinih poslova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trećim licima (</a:t>
            </a:r>
            <a:r>
              <a:rPr lang="sr-Latn-R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outsoricing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delimični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gubitak kontrole nad ponašanjem i produktivnošću zaposlenih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uvećanje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intenziteta </a:t>
            </a:r>
            <a:r>
              <a:rPr lang="sr-Latn-RS" b="1" dirty="0">
                <a:ea typeface="Calibri" panose="020F0502020204030204" pitchFamily="34" charset="0"/>
                <a:cs typeface="Times New Roman" panose="02020603050405020304" pitchFamily="18" charset="0"/>
              </a:rPr>
              <a:t>poznatih IT rizika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R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nove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b="1" dirty="0">
                <a:ea typeface="Calibri" panose="020F0502020204030204" pitchFamily="34" charset="0"/>
                <a:cs typeface="Times New Roman" panose="02020603050405020304" pitchFamily="18" charset="0"/>
              </a:rPr>
              <a:t>IT rizike 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UVOD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49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</a:rPr>
              <a:t>bezbednost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je skup mera koje omogućavaju da podaci kojima se rukuje budu zaštićeni od neovlašćenog pristupa, kao i da se zaštiti poverljivost, integritet i raspoloživost tih podataka, da bi taj sistem funkcionisao kako je predviđeno, kada je predviđeno i pod kontrolom ovlašćenih lica</a:t>
            </a: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Poverljivosti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 je zaštita od izlaganja neovlašćenim licima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uštede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na troškovima zakupa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poslovnog prostora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, struje,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grejanja, itd.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Integritet podrazumeva očuvanost izvornog sadržaja i </a:t>
            </a: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kompletnost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podatka</a:t>
            </a: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Raspoloživost je svojstvo podataka da budu dostupni i upotrebljivi na zahtev ovlašćenih lica onda kada su im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potrebni </a:t>
            </a: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 smtClean="0">
                <a:solidFill>
                  <a:schemeClr val="bg1"/>
                </a:solidFill>
              </a:rPr>
              <a:t>UVOD</a:t>
            </a:r>
            <a:endParaRPr lang="sr-Latn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617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</a:rPr>
              <a:t>IT bezbednost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se bavi svim aspektima zaštite informacionog sistema, počevši od fizičke bezbednosti opreme i mreže, zaštite od nenamernih ili namernih oštećenja sistema pa do zaštite informacija </a:t>
            </a: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Sajber bezbednost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njen podskup koji je posebno fokusiran na zaštitu podataka, uređaja i mreže od zlonamernih uticaja koji dolaze digitalnim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putem</a:t>
            </a: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Glavni akteri su, sajber napadači (hakeri) i čitavi IT timovi koji štite kompanijske informacione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sisteme </a:t>
            </a: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Kategorije </a:t>
            </a: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hakovanja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Latn-R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haktivizam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(primeri </a:t>
            </a: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WikiLeaks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Anonymous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sajber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kriminal, </a:t>
            </a:r>
            <a:r>
              <a:rPr lang="sr-Latn-R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insajdersko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odavanje informacija,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sajber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ratovanje,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sajber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terorizam i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sajber špijunaža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Tri osnovne posledice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kod </a:t>
            </a:r>
            <a:r>
              <a:rPr lang="en-GB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sr-Latn-R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žrtv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hakovanja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inansijski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gubitak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err="1">
                <a:ea typeface="Calibri" panose="020F0502020204030204" pitchFamily="34" charset="0"/>
                <a:cs typeface="Times New Roman" panose="02020603050405020304" pitchFamily="18" charset="0"/>
              </a:rPr>
              <a:t>reputacioni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 pad i 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regulatorni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problemi</a:t>
            </a: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SAJBER BEZBEDNOST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Malware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maliciozni softver koji napada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mrežu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uređaje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pokušavajući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dospe u sam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sistem: virusi, trojanci, crvi, koinmajnersi 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ransomware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Čovek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sredini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haker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presre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komunikaciju između dve strane i to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dobije informacije koje su u toj komunikaciji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razmenjene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Botnet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robot-network) podrazumeva stvaranje velikog broja zaraženih kompjutera kojima upravlja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napadač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pripremna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faza za izvođenje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velikog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DDoS napada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DDoS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Denial of Service) pokušava da blokira rad sistema tako što odjednom bude poslat ogroman broj zahteva serveru koja pruža neku on line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uslugu 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Socijalni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inženjering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set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psiholoških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tehnika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kojima se napadaju korisnici sistema kako bi odali lozinke, poverljive podatke ili otvorili prolaz za maliciozne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programe. 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Phishing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 prevara krađom identiteta je napad u kojem se meta ili ciljevi kontaktiraju od strane nekoga ko se predstavlja kao legitimna institucija, da bi namamio pojedince da pruže osetljive lične podatke.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odišnj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šteta je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 2 milijarde dolara zbog phishinga.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Postavljanje mamaca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gde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mamac može biti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zaražena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besplatna mreža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 sajt za besplatno preuzimanje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sadržaja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 USB uređaj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besplatno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 na javnom mestu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Ronjenje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kontejnerima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digitalno smeće kao što je stari smartfon ili laptop mogu biti izvori informacija za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hakere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TEHNIKE SAJBER NAPADA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Dugoročna </a:t>
            </a:r>
            <a:r>
              <a:rPr lang="sr-Latn-RS" dirty="0"/>
              <a:t>strategija borbe je stvaranje kulture sajber bezbednosti - </a:t>
            </a:r>
            <a:r>
              <a:rPr lang="sr-Latn-RS" dirty="0" err="1"/>
              <a:t>posvec</a:t>
            </a:r>
            <a:r>
              <a:rPr lang="sr-Latn-RS" dirty="0"/>
              <a:t>́enost zaštiti podataka u celoj organizaciji u kojoj su tehnologija, politike i procesi dizajnirani uzimajući u obzir bezbednosne pretnje. </a:t>
            </a:r>
            <a:endParaRPr lang="sr-Latn-RS" dirty="0" smtClean="0"/>
          </a:p>
          <a:p>
            <a:endParaRPr lang="sr-Latn-RS" sz="1000" dirty="0"/>
          </a:p>
          <a:p>
            <a:pPr marL="342900" indent="-342900">
              <a:buFont typeface="+mj-lt"/>
              <a:buAutoNum type="arabicPeriod"/>
            </a:pPr>
            <a:r>
              <a:rPr lang="sr-Latn-RS" dirty="0" smtClean="0"/>
              <a:t>Implementirati </a:t>
            </a:r>
            <a:r>
              <a:rPr lang="sr-Latn-RS" dirty="0"/>
              <a:t>efikasnu upravljačku strukturu u kompaniji, obezbediti angažovanje uprave na unapređenju sajber sigurnosti i usvojiti politiku informacione </a:t>
            </a:r>
            <a:r>
              <a:rPr lang="sr-Latn-RS" dirty="0" smtClean="0"/>
              <a:t>bezbednosti</a:t>
            </a:r>
            <a:endParaRPr lang="sr-Latn-RS" dirty="0"/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Organizovati redovne treninge o IT bezbednosti za zaposlene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Usvojiti procedure za upravljanje IT incidentima, koje uključuju i proceduru za oporavak IT sistema u slučaju katastrofe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Usvojiti politiku i proceduru za bezbednost računarske mreže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Nadgledati sprovođenje politika i procedura koje se odnose na računarsku mrežu i informacioni sistem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Upravljati korisničkim privilegijama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Obezbediti dokumentaciju za konfiguraciju informacionog sistema i računarske mreže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Uvesti procedure za zaštitu od virusa i drugog zlonamernog programskog koda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Kontrolisati upotrebu prenosnih medijuma, USB memorija i sl.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dirty="0"/>
              <a:t>Proveravati poštovanje procedura za rad od kuće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/>
              <a:t>Ugovoriti osiguranje od sajber </a:t>
            </a:r>
            <a:r>
              <a:rPr lang="sr-Latn-RS" b="1" dirty="0" smtClean="0"/>
              <a:t>rizika </a:t>
            </a:r>
            <a:r>
              <a:rPr lang="sr-Latn-RS" dirty="0" smtClean="0"/>
              <a:t>- ako </a:t>
            </a:r>
            <a:r>
              <a:rPr lang="sr-Latn-RS" dirty="0"/>
              <a:t>se ne odbrane od hakera, kompanije neće imati velike finansijske </a:t>
            </a:r>
            <a:r>
              <a:rPr lang="sr-Latn-RS" dirty="0" smtClean="0"/>
              <a:t>gubitke</a:t>
            </a: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STRATEGIJA BORBE PROTIV SAJBER RIZIKA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02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sr-Latn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Meta sajber napada može biti svaka kompanija koja koristi savremene informatičke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Informacionu </a:t>
            </a: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imovinu osigurava samo oko 15% kompanija, dok je udeo osiguranih kompanija znatno veći kod osiguranja od požara i iznosi 59%, pri čemu je verovatnoća ostvarenja osiguranog slučaja požara manja nego verovatnoća realizacije sajber </a:t>
            </a:r>
            <a:r>
              <a:rPr lang="sr-Latn-R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rizika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sr-Latn-R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ea typeface="Calibri" panose="020F0502020204030204" pitchFamily="34" charset="0"/>
                <a:cs typeface="Times New Roman" panose="02020603050405020304" pitchFamily="18" charset="0"/>
              </a:rPr>
              <a:t>Najveća verovatnoća kod malih i srednjih preduzeća, od oko 5%, je za realizaciju sledećih rizika: prekid poslovanja, sajber kriminal i prevare i ugrožavanje privatnosti ličnih podataka.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UPRAVLJANJE UVEĆANIM IT RIZICIMA KROZ SAJBER OSIGURANJE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095337"/>
            <a:ext cx="876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Osiguravajuća </a:t>
            </a:r>
            <a:r>
              <a:rPr lang="sr-Latn-RS" dirty="0"/>
              <a:t>zaštita se pruža za od dve grupe rizika koji nastaju u sajber prostoru: </a:t>
            </a:r>
            <a:endParaRPr lang="sr-Latn-R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rizici </a:t>
            </a:r>
            <a:r>
              <a:rPr lang="sr-Latn-RS" dirty="0"/>
              <a:t>koji dovode do direktnih imovinskih gubitaka kao što su troškovi utvrđivanja uzroka štete, obaveštavanja zainteresovanih strana, otklanjanja nedostataka i ponovnog uspostavljanja kompjuterskog sistema, umanjenja prihoda usled prestanka rada, troškovi zbog povrede i gubitka podataka, novčani iznosi isplaćeni na ime ucene kao i troškovi pružanja pravne </a:t>
            </a:r>
            <a:r>
              <a:rPr lang="sr-Latn-RS" dirty="0" smtClean="0"/>
              <a:t>pomoći </a:t>
            </a:r>
            <a:endParaRPr lang="sr-Latn-R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/>
              <a:t>rizici koje čine izvori opasnosti iz odgovornosti za štete koje je osiguranik dužan da nadoknadi trećim licima usled povrede ličnih podataka, povrede časti i ugleda i prava intelektualne </a:t>
            </a:r>
            <a:r>
              <a:rPr lang="sr-Latn-RS" dirty="0" smtClean="0"/>
              <a:t>svojine 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sr-Latn-RS" dirty="0" smtClean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Polise </a:t>
            </a:r>
            <a:r>
              <a:rPr lang="sr-Latn-RS" dirty="0"/>
              <a:t>sajber osiguranja </a:t>
            </a:r>
            <a:r>
              <a:rPr lang="sr-Latn-RS" dirty="0" smtClean="0"/>
              <a:t>nude</a:t>
            </a:r>
            <a:r>
              <a:rPr lang="en-GB" dirty="0" smtClean="0"/>
              <a:t>:</a:t>
            </a:r>
            <a:r>
              <a:rPr lang="sr-Latn-RS" dirty="0" smtClean="0"/>
              <a:t> </a:t>
            </a:r>
            <a:endParaRPr lang="en-GB" dirty="0" smtClean="0"/>
          </a:p>
          <a:p>
            <a:pPr marL="914400" lvl="3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najveće </a:t>
            </a:r>
            <a:r>
              <a:rPr lang="sr-Latn-RS" dirty="0"/>
              <a:t>svetske </a:t>
            </a:r>
            <a:r>
              <a:rPr lang="sr-Latn-RS" dirty="0" smtClean="0"/>
              <a:t>osiguravajuće </a:t>
            </a:r>
            <a:r>
              <a:rPr lang="sr-Latn-RS" dirty="0" smtClean="0"/>
              <a:t>kompanije: </a:t>
            </a:r>
            <a:r>
              <a:rPr lang="sr-Latn-RS" dirty="0" smtClean="0"/>
              <a:t>AIG</a:t>
            </a:r>
            <a:r>
              <a:rPr lang="sr-Latn-RS" dirty="0"/>
              <a:t>, </a:t>
            </a:r>
            <a:r>
              <a:rPr lang="sr-Latn-RS" dirty="0" err="1"/>
              <a:t>Chubb</a:t>
            </a:r>
            <a:r>
              <a:rPr lang="sr-Latn-RS" dirty="0"/>
              <a:t>, CNA, </a:t>
            </a:r>
            <a:r>
              <a:rPr lang="sr-Latn-RS" dirty="0" err="1"/>
              <a:t>Allianz</a:t>
            </a:r>
            <a:r>
              <a:rPr lang="sr-Latn-RS" dirty="0"/>
              <a:t>, </a:t>
            </a:r>
            <a:r>
              <a:rPr lang="sr-Latn-RS" dirty="0" err="1"/>
              <a:t>Zurich</a:t>
            </a:r>
            <a:r>
              <a:rPr lang="sr-Latn-RS" dirty="0"/>
              <a:t>, </a:t>
            </a:r>
            <a:r>
              <a:rPr lang="sr-Latn-RS" dirty="0" smtClean="0"/>
              <a:t>itd</a:t>
            </a:r>
            <a:r>
              <a:rPr lang="sr-Latn-RS" dirty="0" smtClean="0"/>
              <a:t>.</a:t>
            </a:r>
            <a:endParaRPr lang="en-GB" dirty="0" smtClean="0"/>
          </a:p>
          <a:p>
            <a:pPr marL="914400" lvl="3" indent="-285750">
              <a:buFont typeface="Wingdings" panose="05000000000000000000" pitchFamily="2" charset="2"/>
              <a:buChar char="Ø"/>
            </a:pPr>
            <a:r>
              <a:rPr lang="en-GB" dirty="0" smtClean="0"/>
              <a:t>U </a:t>
            </a:r>
            <a:r>
              <a:rPr lang="en-GB" dirty="0" err="1" smtClean="0"/>
              <a:t>Srbiji</a:t>
            </a:r>
            <a:r>
              <a:rPr lang="en-GB" dirty="0" smtClean="0"/>
              <a:t>: Wiener</a:t>
            </a:r>
            <a:endParaRPr lang="en-GB" dirty="0" smtClean="0"/>
          </a:p>
          <a:p>
            <a:endParaRPr lang="sr-Latn-R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Polisa sajber osiguranja nudi sledeća pokrića: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Odgovornost </a:t>
            </a:r>
            <a:r>
              <a:rPr lang="sr-Latn-RS" dirty="0"/>
              <a:t>za profesionalne IT usluge </a:t>
            </a:r>
            <a:r>
              <a:rPr lang="en-GB" dirty="0" err="1" smtClean="0"/>
              <a:t>koje</a:t>
            </a:r>
            <a:r>
              <a:rPr lang="en-GB" dirty="0" smtClean="0"/>
              <a:t> k</a:t>
            </a:r>
            <a:r>
              <a:rPr lang="sr-Latn-RS" dirty="0" err="1" smtClean="0"/>
              <a:t>ompanija</a:t>
            </a:r>
            <a:r>
              <a:rPr lang="sr-Latn-RS" dirty="0" smtClean="0"/>
              <a:t> pruža</a:t>
            </a:r>
            <a:r>
              <a:rPr lang="en-GB" dirty="0"/>
              <a:t> </a:t>
            </a:r>
            <a:r>
              <a:rPr lang="en-GB" dirty="0" smtClean="0"/>
              <a:t>-</a:t>
            </a:r>
            <a:r>
              <a:rPr lang="sr-Latn-RS" dirty="0" smtClean="0"/>
              <a:t> finansijska </a:t>
            </a:r>
            <a:r>
              <a:rPr lang="sr-Latn-RS" dirty="0" smtClean="0"/>
              <a:t>zaštita </a:t>
            </a:r>
            <a:r>
              <a:rPr lang="sr-Latn-RS" dirty="0"/>
              <a:t>od profesionalne odgovornosti, za IT proizvode, za bezbednost informacija, i sl</a:t>
            </a:r>
            <a:r>
              <a:rPr lang="sr-Latn-RS" dirty="0" smtClean="0"/>
              <a:t>.</a:t>
            </a:r>
            <a:endParaRPr lang="sr-Latn-R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/>
              <a:t>Odgovornost za multimedijalne sadržaje – ako je multimedija deo usluge kompanije, npr. dizajn i izrada </a:t>
            </a:r>
            <a:r>
              <a:rPr lang="sr-Latn-RS" dirty="0" err="1"/>
              <a:t>web</a:t>
            </a:r>
            <a:r>
              <a:rPr lang="sr-Latn-RS" dirty="0"/>
              <a:t> sajtova, polisa sajber osiguranja pružiti pokriće za nastale troškove u slučaju nastanka tužbe </a:t>
            </a:r>
            <a:endParaRPr lang="sr-Latn-R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POLISA SAJBER OSIGURANJA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5227" y="1095337"/>
            <a:ext cx="88834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Odgovornost </a:t>
            </a:r>
            <a:r>
              <a:rPr lang="sr-Latn-RS" dirty="0"/>
              <a:t>za bezbednost i privatnost podataka trećih lica </a:t>
            </a:r>
            <a:r>
              <a:rPr lang="sr-Latn-RS" dirty="0" smtClean="0"/>
              <a:t>usled izloženosti </a:t>
            </a:r>
            <a:r>
              <a:rPr lang="sr-Latn-RS" dirty="0"/>
              <a:t>brojnim rizicima kao što su: neovlašćeno pristupanje ili </a:t>
            </a:r>
            <a:r>
              <a:rPr lang="sr-Latn-RS" dirty="0" smtClean="0"/>
              <a:t>korišćenje </a:t>
            </a:r>
            <a:r>
              <a:rPr lang="sr-Latn-RS" dirty="0"/>
              <a:t>računarske mreže; propust da se spreči fizička krađa </a:t>
            </a:r>
            <a:r>
              <a:rPr lang="sr-Latn-RS" dirty="0" smtClean="0"/>
              <a:t>hardvera; gubitak informacija; </a:t>
            </a:r>
            <a:r>
              <a:rPr lang="sr-Latn-RS" dirty="0"/>
              <a:t>bezbednosni propusti; propust da se spreči lažna komunikacija osmišljena sa </a:t>
            </a:r>
            <a:r>
              <a:rPr lang="sr-Latn-RS" dirty="0" smtClean="0"/>
              <a:t>ciljem </a:t>
            </a:r>
            <a:r>
              <a:rPr lang="sr-Latn-RS" dirty="0" err="1" smtClean="0"/>
              <a:t>phishinga</a:t>
            </a:r>
            <a:r>
              <a:rPr lang="sr-Latn-RS" dirty="0" smtClean="0"/>
              <a:t>, </a:t>
            </a:r>
            <a:r>
              <a:rPr lang="sr-Latn-RS" dirty="0"/>
              <a:t>itd.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Odgovornost za širenje virusa ili drugog zlonamernog programskog koda 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Troškovi koje prouzrokuje krađa kompanijskih podataka 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Troškovi neophodnih radnji koje nameću propisi – u slučaju sajber incidenta u kompaniji ili </a:t>
            </a:r>
            <a:r>
              <a:rPr lang="sr-Latn-RS" dirty="0" err="1"/>
              <a:t>kompromitacije</a:t>
            </a:r>
            <a:r>
              <a:rPr lang="sr-Latn-RS" dirty="0"/>
              <a:t> podataka klijenata, regulativa zahteva sprovođenje određenih procedura, npr.  u vezi sa propisima o zaštiti </a:t>
            </a:r>
            <a:r>
              <a:rPr lang="sr-Latn-RS" dirty="0" smtClean="0"/>
              <a:t>privatnosti 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Troškovi zastupanja na sudu i kazne nadležnih državnih organa 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Troškovi obaveštavanje korisnika i upravljanja kriznom situacijom koji nastaju kao posledica povrede privatnosti podataka</a:t>
            </a:r>
            <a:endParaRPr lang="sr-Latn-RS" sz="1600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sr-Latn-RS" dirty="0"/>
              <a:t>Izgubljena poslovna dobit usled prekida poslovanja </a:t>
            </a:r>
            <a:r>
              <a:rPr lang="sr-Latn-RS" dirty="0" smtClean="0"/>
              <a:t>– finansijska podrška </a:t>
            </a:r>
            <a:r>
              <a:rPr lang="sr-Latn-RS" dirty="0"/>
              <a:t>za oporavak od sajber incidenta </a:t>
            </a:r>
            <a:r>
              <a:rPr lang="sr-Latn-RS" dirty="0" smtClean="0"/>
              <a:t>i nadoknada </a:t>
            </a:r>
            <a:r>
              <a:rPr lang="sr-Latn-RS" dirty="0"/>
              <a:t>izgubljenu poslovnu dobit u toku trajanja </a:t>
            </a:r>
            <a:r>
              <a:rPr lang="sr-Latn-RS" dirty="0" smtClean="0"/>
              <a:t>incidenta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Troškovi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za obnavljanje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podataka: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vraćanje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sakupljanje ili zamenu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podataka;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za korišćenje rentirane opreme; za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rad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zaposlenih; za angažovanje eksternih stručnjaka,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Troškovi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sajber iznude – iznuda određenog iznosa za povratak kompromitovanih, oštećenih ili uništenih podataka kompanije u prethodno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Odgovornost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za sprovođenje elektronskog plaćanja – pokrivaju se troškovi krađe novca sa računa klijenata, ukoliko dođe do kompromitovanja njihovih podataka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sr-Latn-RS" sz="2000" b="1" dirty="0">
                <a:solidFill>
                  <a:schemeClr val="bg1"/>
                </a:solidFill>
              </a:rPr>
              <a:t>POLISA SAJBER OSIGURANJA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2E1103-1EB9-4A93-A41C-9D28194C9B66}"/>
              </a:ext>
            </a:extLst>
          </p:cNvPr>
          <p:cNvSpPr/>
          <p:nvPr/>
        </p:nvSpPr>
        <p:spPr>
          <a:xfrm>
            <a:off x="105228" y="1095337"/>
            <a:ext cx="8766214" cy="5499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1274</Words>
  <Application>Microsoft Office PowerPoint</Application>
  <PresentationFormat>On-screen Show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Carmak</dc:creator>
  <cp:lastModifiedBy>brank</cp:lastModifiedBy>
  <cp:revision>482</cp:revision>
  <cp:lastPrinted>2020-10-25T19:00:08Z</cp:lastPrinted>
  <dcterms:created xsi:type="dcterms:W3CDTF">2006-08-16T00:00:00Z</dcterms:created>
  <dcterms:modified xsi:type="dcterms:W3CDTF">2021-06-18T17:46:58Z</dcterms:modified>
</cp:coreProperties>
</file>