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5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56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72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63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35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8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09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71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51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8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8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18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66DD-7E1A-4C61-AF8F-3CE4AFA9D46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843B3B-7D4C-4674-BEDE-9B23465D10C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54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6DBB-6B74-4447-AEF1-63B36218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3" y="802298"/>
            <a:ext cx="10413507" cy="2541431"/>
          </a:xfrm>
        </p:spPr>
        <p:txBody>
          <a:bodyPr>
            <a:normAutofit/>
          </a:bodyPr>
          <a:lstStyle/>
          <a:p>
            <a:r>
              <a:rPr lang="sr-Latn-CS" sz="3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Izazovi post-pandemijskoj ekonomskoj politici: između kratkoročnih ciljeva i dugoročnog ekonomskog rasta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9E1F3-C85E-4FA4-94ED-2F457E2D7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2683" y="3531204"/>
            <a:ext cx="8782169" cy="1946318"/>
          </a:xfrm>
        </p:spPr>
        <p:txBody>
          <a:bodyPr>
            <a:normAutofit/>
          </a:bodyPr>
          <a:lstStyle/>
          <a:p>
            <a:pPr algn="r"/>
            <a:r>
              <a:rPr lang="sr-Latn-R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 Aleksandra Praščević</a:t>
            </a:r>
          </a:p>
          <a:p>
            <a:pPr algn="r"/>
            <a:r>
              <a:rPr lang="sr-Latn-R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 fakultet</a:t>
            </a:r>
          </a:p>
          <a:p>
            <a:pPr algn="r"/>
            <a:r>
              <a:rPr lang="sr-Latn-R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 U BEOGRADU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3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B1CED-CACD-4341-979C-424CCF7C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804519"/>
            <a:ext cx="9760919" cy="1049235"/>
          </a:xfrm>
        </p:spPr>
        <p:txBody>
          <a:bodyPr>
            <a:normAutofit/>
          </a:bodyPr>
          <a:lstStyle/>
          <a:p>
            <a:r>
              <a:rPr lang="sr-Latn-R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Ekonomski oporavak i post-pandemijski ekonomski izazovi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8D124-D259-41F3-8534-8F015DFAE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2015732"/>
            <a:ext cx="11638626" cy="4037749"/>
          </a:xfrm>
        </p:spPr>
        <p:txBody>
          <a:bodyPr>
            <a:normAutofit/>
          </a:bodyPr>
          <a:lstStyle/>
          <a:p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ratkoročni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efekata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dugoročne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posledice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Naravno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usmerene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kratkoročne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mere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hitnije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lakše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vlastima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kratkoročnih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dugoročnih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ciljeva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trajati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protivepidemijskim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merama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zaustaviti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širenje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povezane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medicinskom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zdravstvenom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izbor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zaustavljanje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mere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donose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kratkoročne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troškove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zapošljavanja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pružiti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dugoročne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održavanja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blagostanja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stanovništva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uključujući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sposobno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stanovništvo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Mnoge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nerazvijene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morale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odluče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ublažavanje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izbegle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 BDP-a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kompromisi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suočavaju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kreatori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</a:t>
            </a:r>
            <a:r>
              <a:rPr lang="sr-Latn-R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6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81F5-EF22-4B82-9C98-1D60858AC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1" y="2015732"/>
            <a:ext cx="10557704" cy="3450613"/>
          </a:xfrm>
        </p:spPr>
        <p:txBody>
          <a:bodyPr>
            <a:normAutofit lnSpcReduction="10000"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identifikovati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krajnje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alternative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usredsređen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bezbednost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glavnim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ciljem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se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održi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smrtnosti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niskom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primer,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ispod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0,2%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populaciji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odraslih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ukazuje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bi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kreatori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trebalo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nametnu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potpuno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delimično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zaključavanje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skoro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dana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indukovaće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troškove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ekvivalentne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jednogodišnjeg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BDP-a za 38%.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Druga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„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usmerena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kreatori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postavljaju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prioritetni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 BDP-a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drastičan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plaćen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ljudskim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životima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smrtnosti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1%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Ove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uradila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ekonomista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predvođena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Daronom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Acemogluom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krajnjih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izbor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optimalnih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ciljanih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donosi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diferencijalna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zaključavanja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biće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nametnuta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određenoj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starosnoj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grupi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kompromis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poboljšati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Pareto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optimuma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naći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gubitka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gubitka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30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EC96-5C76-48FA-BF7F-2D2D97C54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2015732"/>
            <a:ext cx="11496583" cy="392342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postojala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scenarija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optimističa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pesimističa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ekstremna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postpandemijskih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puteva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globalne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Optimističan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oporavku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pretpostavlja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oporavak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brz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globalno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sinhronizovan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znatno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vratiće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 2020.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Pesimistični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scenario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oporavka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oporavak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neće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brz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 2020.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andemija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nastavlja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talasi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zaraze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mutiranim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sojevima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nameću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zaključavanja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 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jeseni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ezerve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intervenišu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biće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reći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budžetska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suočavaju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domaćinstva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ože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rezultirati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povećanjem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stope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inflacije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srednjoročnom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dugoročnom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zaboravili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vodeće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decenijama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bore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deflacijom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42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9491-7F53-4540-9856-B650AA7C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2015732"/>
            <a:ext cx="11540971" cy="3870163"/>
          </a:xfrm>
        </p:spPr>
        <p:txBody>
          <a:bodyPr>
            <a:norm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ekstremna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onaj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realni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postpandemijski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oporavak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gleda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realizma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MMF je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povećao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prognozu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globalnog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BDP-a u 2021.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6%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5,5%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predviđeno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2021).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BDP-a za 2022.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4,4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Procenjeno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iznosi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-3,3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 od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prethodno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procenjenog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oktobru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2020: - 4,4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Dakle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oporavak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očigledan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ova era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kreiranja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započela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trebalo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uzme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kreiranja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realni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kreatori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naviknu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slabije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potencijale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budućnosti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usled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poremećaja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kapitala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stope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nezaposlenosti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gubici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dugotrajni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postpandemijskom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pomognu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realnom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intervenišu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podstaknu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konkurentnost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stvore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industrijsku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sektorsku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politiku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pomažu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kompanijama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održe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likvidnost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80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C2B65-862F-489D-A6B0-3CBCC3B48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3" y="2015732"/>
            <a:ext cx="10566582" cy="3586078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važan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monetarnu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bile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svedoci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efikasne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Ova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efikasnost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nastaviće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budućnosti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primenile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monetarnu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ekspanziju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duže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slabost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veće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šanse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poremećaje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moguću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Treći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fiskalnu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postala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povećati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postpandemijskom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postala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efikasna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 bi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fiskalna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trebalo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deluje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ublaži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ponudu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fiskalni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podsticaj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tekuće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rezultirao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velikim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fiskalnim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deficitima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teretom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fiskalni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izazvati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istiskivanje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privatnog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smanjujući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mogućnosti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Nerazvijene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siromašne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obratiti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pažnju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buduće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troškove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servisiranja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izračunati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mogućnosti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budući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Pored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istiskivanja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možda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izvršiti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pritisak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monetarne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monetizuju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državni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dug,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uzrokujući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inflaciju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1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6ECC-CF78-470E-9C5D-C023B1E8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18586"/>
            <a:ext cx="9603275" cy="735168"/>
          </a:xfrm>
        </p:spPr>
        <p:txBody>
          <a:bodyPr>
            <a:normAutofit/>
          </a:bodyPr>
          <a:lstStyle/>
          <a:p>
            <a:r>
              <a:rPr lang="sr-Latn-R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MOTIVI RADA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CAECF-DAF7-494D-83AA-423D0132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8" y="1926454"/>
            <a:ext cx="11913833" cy="4128117"/>
          </a:xfrm>
        </p:spPr>
        <p:txBody>
          <a:bodyPr>
            <a:normAutofit fontScale="85000" lnSpcReduction="10000"/>
          </a:bodyPr>
          <a:lstStyle/>
          <a:p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Globalna ekonomija </a:t>
            </a:r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pandemijskom modu – više od jedne i po godine.</a:t>
            </a:r>
          </a:p>
          <a:p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Razmatranje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post-</a:t>
            </a:r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pandemijske ekonomske politike i </a:t>
            </a:r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koji su njeni izazovi </a:t>
            </a:r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(da li je preuranjeno?).</a:t>
            </a:r>
          </a:p>
          <a:p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Visoka cena koju ekonomije plaćaju </a:t>
            </a:r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 formi izgubljenog dohotka, povećane nezaposlenosti i izgubljenih investicija (slično i njihovi građani – nezadovoljstvo merama zaključavanja i ograničavanja kretanja).</a:t>
            </a:r>
          </a:p>
          <a:p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Izbor (zaključavanje ili minimalne protiv-epidemijske mere) zavisi od snage ekonomije i rezervi kojima raspolaže.</a:t>
            </a:r>
          </a:p>
          <a:p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Indicije </a:t>
            </a:r>
            <a:r>
              <a:rPr lang="sr-Latn-R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 se pandemiji bliži kraj </a:t>
            </a:r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(na globalnom nivou broj zaraženih u padu već 7 nedelja) – povratak „normalnom životu“ i „normalnoj ekonomskoj aktivnosti“.</a:t>
            </a:r>
          </a:p>
          <a:p>
            <a:r>
              <a:rPr lang="sr-Latn-RS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Duži period implementacije značajnih mera ekonomske politike za borbu protiv pandemijske ekonomske recesije (značajni paketi monetarne i fiskalne politike) koji mogu imati značajne makroekonmske posledice.</a:t>
            </a:r>
          </a:p>
          <a:p>
            <a:endParaRPr lang="sr-Latn-RS" sz="24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3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5FD1-3C97-473D-B0C7-7BBAE349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36342"/>
            <a:ext cx="9603275" cy="717412"/>
          </a:xfrm>
        </p:spPr>
        <p:txBody>
          <a:bodyPr>
            <a:normAutofit/>
          </a:bodyPr>
          <a:lstStyle/>
          <a:p>
            <a:r>
              <a:rPr lang="sr-Latn-R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 rada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F9FA-67C9-4938-88A2-B1961DD4F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328" y="2015732"/>
            <a:ext cx="9603275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Uvod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Teorijska pozadina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b="1" i="1" cap="all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anije pandemije naspram pandemije </a:t>
            </a:r>
            <a:r>
              <a:rPr lang="en-US" sz="1800" b="1" i="1" cap="all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</a:t>
            </a:r>
            <a:endParaRPr lang="sr-Latn-RS" sz="1800" b="1" i="1" cap="all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Uključivanje pandemije COVID-19 u ekonomski model</a:t>
            </a:r>
            <a:endParaRPr lang="en-US" sz="1800" b="1" i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Efekti na agregatnu ponudu i agregatnu tražnju u kratkom i dugom 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 na agregatnu ponudu</a:t>
            </a:r>
            <a:r>
              <a:rPr lang="en-U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šoka pandemije COVID-19</a:t>
            </a:r>
            <a:endParaRPr lang="sr-Latn-RS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 na agregatnu tražnju</a:t>
            </a:r>
            <a:r>
              <a:rPr lang="en-U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šoka pandemije COVID-19</a:t>
            </a:r>
            <a:endParaRPr lang="sr-Latn-RS" sz="1800" b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Ekonomski oporavak i post-pandemijski ekonomski izazovi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2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54F9-BE86-4432-8BDD-3386C89A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546" y="1127463"/>
            <a:ext cx="5215551" cy="479395"/>
          </a:xfrm>
        </p:spPr>
        <p:txBody>
          <a:bodyPr>
            <a:normAutofit fontScale="90000"/>
          </a:bodyPr>
          <a:lstStyle/>
          <a:p>
            <a:r>
              <a:rPr lang="en-CA" sz="31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Latn-RS" sz="31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Teorijska pozadina</a:t>
            </a:r>
            <a:br>
              <a:rPr lang="sr-Latn-R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FF8B4-4C93-4AE1-BF15-C39A02E1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015732"/>
            <a:ext cx="11789546" cy="3941185"/>
          </a:xfrm>
        </p:spPr>
        <p:txBody>
          <a:bodyPr>
            <a:normAutofit/>
          </a:bodyPr>
          <a:lstStyle/>
          <a:p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Pandemija kao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šok koji je pogodio ekonomiju</a:t>
            </a:r>
            <a:r>
              <a:rPr lang="en-U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odjednom i bez mogućnosti da se ljudskim delovanjem okonča</a:t>
            </a:r>
            <a:r>
              <a:rPr lang="en-U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Različiti </a:t>
            </a:r>
            <a:r>
              <a:rPr lang="sr-Latn-RS" sz="1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poznati izvori šokova koji pogađaju agregatnu ponudu ili agregatnu tražnju 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izazivajući ciklične padove ili uspone privredne aktivnosti – najčešće je reč o šokovima monetarne politike, ili o finansijskim uznemirenjima koja izazivaju opšte finansijske panike ili krize</a:t>
            </a:r>
            <a:r>
              <a:rPr lang="en-U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</a:rPr>
              <a:t>Agregatnu ponudu najčešće pogađaju pozitivni tehnološki šokovi koji izazivaju ekonomske ekspanzije i bumove, dok su naftni šokovi najčešći uzročnici negativnih ekonomskih kretanja na strani agregatne ponude.</a:t>
            </a:r>
          </a:p>
          <a:p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Medicinski razlozi i zdravstvene krize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nisu bili značajniji izvor ekonomskih padova 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prošlosti</a:t>
            </a:r>
          </a:p>
          <a:p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Ipak </a:t>
            </a:r>
            <a:r>
              <a:rPr lang="en-U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21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vek je počeo sa značajnim pretnjama zbog pojave novih sojeva virusa koji su pokazali pandemijski potencijal.</a:t>
            </a:r>
            <a:r>
              <a:rPr lang="en-U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sr-Latn-RS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renutna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pandemija bila je iznenađenje za kreatore ekonomske politike 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svim zemljama sveta.</a:t>
            </a:r>
          </a:p>
          <a:p>
            <a:endParaRPr lang="sr-Latn-RS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3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3870-1763-430D-8CA0-682C0BDD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283" y="1269507"/>
            <a:ext cx="8759897" cy="530981"/>
          </a:xfrm>
        </p:spPr>
        <p:txBody>
          <a:bodyPr>
            <a:normAutofit fontScale="90000"/>
          </a:bodyPr>
          <a:lstStyle/>
          <a:p>
            <a:r>
              <a:rPr lang="sr-Latn-RS" sz="2200" b="1" i="1" cap="all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sr-Latn-RS" sz="2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anije pandemije naspram pandemije </a:t>
            </a:r>
            <a:r>
              <a:rPr lang="en-US" sz="2200" b="1" i="1" cap="all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</a:t>
            </a:r>
            <a:br>
              <a:rPr lang="sr-Latn-RS" sz="3200" b="1" i="1" cap="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4B93-3633-47BB-B461-A165E5B37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918076"/>
            <a:ext cx="12046998" cy="4278537"/>
          </a:xfrm>
        </p:spPr>
        <p:txBody>
          <a:bodyPr>
            <a:noAutofit/>
          </a:bodyPr>
          <a:lstStyle/>
          <a:p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Zbog pandemija novih sojeva gripa ekonomisti su počeli da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razmatraju makroekonomske efekte pri različitim scenarijima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Razvijeni su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modeli koji uključuju medicinske varijable 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koje su povezane sa pandemijom a koje imaju ekonomske efekte.</a:t>
            </a:r>
          </a:p>
          <a:p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Različita scenarija se razmatraju uz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pretpostavke koje se prave na osnovu ranijih pandemija</a:t>
            </a:r>
            <a:r>
              <a:rPr lang="sr-Latn-R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renutna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najtežih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suočava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savremeno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čovečanstvo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veoma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teško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posledice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dalje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neizvesnošću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očekivati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RS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analiziraju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moguće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makroekonomske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posledice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medicinske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promenljive</a:t>
            </a:r>
            <a:r>
              <a:rPr lang="sr-Latn-R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sr-Latn-RS" sz="1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morbiditeta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izgubljen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nedelj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mortaliteta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5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B2223-07FB-49D8-8C62-7B50AE83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42" y="1212892"/>
            <a:ext cx="9603275" cy="491621"/>
          </a:xfrm>
        </p:spPr>
        <p:txBody>
          <a:bodyPr>
            <a:normAutofit fontScale="90000"/>
          </a:bodyPr>
          <a:lstStyle/>
          <a:p>
            <a:r>
              <a:rPr lang="sr-Latn-RS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Uključivanje pandemije COVID-19 u ekonomski model</a:t>
            </a:r>
            <a:br>
              <a:rPr lang="en-US" sz="3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58974-8174-4B94-871E-3D3056FD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2015732"/>
            <a:ext cx="11585360" cy="3450613"/>
          </a:xfrm>
        </p:spPr>
        <p:txBody>
          <a:bodyPr>
            <a:normAutofit/>
          </a:bodyPr>
          <a:lstStyle/>
          <a:p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osledična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zdravstvena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zdravstvenog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 i odluka kreatora politika.</a:t>
            </a:r>
          </a:p>
          <a:p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pogodio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poređenju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prethodnim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virusnim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bolestima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prvenstveno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uticale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ponudu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makroekonomski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zasnovan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novoj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neoklasičnoj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pripada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dinamičkih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stohastičkih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opšte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ravnoteže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(DSGE), 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takođe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izračunavanje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makroekonomskih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efekata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simulaciju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različitih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prošlosti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prethodnih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poput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ptičijeg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gripa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EU 2006.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simulaciju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budućih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Jonung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Roeger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2006).</a:t>
            </a:r>
            <a:endParaRPr lang="sr-Latn-R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5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21AE-BB3B-4C56-B46C-D378268F3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2015731"/>
            <a:ext cx="11239130" cy="3594956"/>
          </a:xfrm>
        </p:spPr>
        <p:txBody>
          <a:bodyPr>
            <a:normAutofit/>
          </a:bodyPr>
          <a:lstStyle/>
          <a:p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razlikovati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ponud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ražnj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dobro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kreiranj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bile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usmerene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ponudu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tražnju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mere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zaključavanja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utiču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ponude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slično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socijalnog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distanciranja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primenjuju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dana.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konomski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različiti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ekonomijama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zavisnosti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sektorske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razvoj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ijenosti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bogatstva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integracije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svetske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tokov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kapitala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robe),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lanc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snabdevanja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slično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dominiraju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pogođeni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zabave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gubitke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BDP-u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zaposlenosti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Slično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ekonomijama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značajni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proizvođači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industrijskih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kapitalnih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dobara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potražnja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znatno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talasu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proleće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2020),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suočile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komponenata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poluproizvoda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karantina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blokada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mnogim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zemljama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48AF97-911D-4682-B683-99DAC3DB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1" y="804519"/>
            <a:ext cx="11159231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sr-Latn-RS" sz="2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 na agregatnu ponudu i agregatnu tražnju u kratkom i dugom roku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9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DE6F-E081-428D-81F3-8C907A261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51751"/>
            <a:ext cx="9603275" cy="602003"/>
          </a:xfrm>
        </p:spPr>
        <p:txBody>
          <a:bodyPr>
            <a:normAutofit/>
          </a:bodyPr>
          <a:lstStyle/>
          <a:p>
            <a:r>
              <a:rPr lang="sr-Latn-RS" sz="20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 na agregatnu ponudu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šoka pandemije covid-19</a:t>
            </a:r>
            <a:endParaRPr lang="en-US" sz="2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F44FA-D5EF-449B-BF6C-A224B107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2015732"/>
            <a:ext cx="11745158" cy="4038839"/>
          </a:xfrm>
        </p:spPr>
        <p:txBody>
          <a:bodyPr>
            <a:no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ponude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gubit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ticajem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tržište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Najteži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scenario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pretpostavljao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stanovništva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razvijenim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zemljama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zaraženo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smrtnosti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mortaliteta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toliko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visoka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Pretpostavlja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da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stope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evanja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mortaliteta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ravnomerno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raspoređene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celoj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populaciji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naliza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trebalo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obuhvati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nekoliko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kohorti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mladih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sredovečnih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starih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građana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činjenice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stope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infekcije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hospitalizacije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smrtnosti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razlikuju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ovim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andemija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pokazuje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pretpostavka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radnici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proseku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izgubiti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nedelje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sasvim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realna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isoke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stope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mortaliteta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razvijenim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zemljama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(od 1,5% do 3%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stope u SAD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iznosi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1,78%,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slična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Francuskoj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1,84%, do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visoke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stope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Španiji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2,21%,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Nemačkoj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2,42%,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Velikoj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Britaniji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2,88%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Italiji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2,99%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ukazivati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će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veća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nerazvijenim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siromašnim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zemljama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60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D979-F520-4341-A53D-0086C80AB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1926454"/>
            <a:ext cx="11949343" cy="40393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Raniji uticaj epidemija je bio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primarno na agregatnu ponudu</a:t>
            </a:r>
          </a:p>
          <a:p>
            <a:pPr>
              <a:spcBef>
                <a:spcPts val="600"/>
              </a:spcBef>
            </a:pP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značajno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važan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uticaj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(zbog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specifičnostima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bolesti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preduzimaju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vlade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uticalo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sektore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privrede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inače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podrazumevaju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značajniju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socijalizaciju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mobilnost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turizam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vazdušni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saobraćaj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putovanja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uopšte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ndustrij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zabave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načajno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uticala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smanjenje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investicij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potiče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likvidnosti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delovanja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psiholoških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određuju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ponašanje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investitora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600"/>
              </a:spcBef>
            </a:pP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Treća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značajno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svakako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državna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potrošnja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</a:t>
            </a:r>
            <a:r>
              <a:rPr lang="sr-Latn-R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strukturi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rashoda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određenim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fazama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početnim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kapitalne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poveća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pružanje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medicinskih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medicinske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opreme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izgradnju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bolnica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pronalazak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proizvodnju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vakcina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600"/>
              </a:spcBef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četvrtu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komponentu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povezane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izvoznom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tražnjom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takođe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uticala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COVID-19,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fenomen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poravak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komponente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potražnje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zahteva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oporavak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agregatne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se ne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dogoditi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završi</a:t>
            </a:r>
            <a:r>
              <a:rPr lang="sr-Latn-R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8ED919-A42A-4485-BCEC-4E03257A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1391655"/>
            <a:ext cx="9604375" cy="462545"/>
          </a:xfrm>
        </p:spPr>
        <p:txBody>
          <a:bodyPr>
            <a:normAutofit/>
          </a:bodyPr>
          <a:lstStyle/>
          <a:p>
            <a:r>
              <a:rPr lang="sr-Latn-RS" sz="20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 na agregatnu tražnju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0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šoka pandemije covid-19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753973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601</TotalTime>
  <Words>2108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Times New Roman</vt:lpstr>
      <vt:lpstr>Wingdings</vt:lpstr>
      <vt:lpstr>Gallery</vt:lpstr>
      <vt:lpstr>Izazovi post-pandemijskoj ekonomskoj politici: između kratkoročnih ciljeva i dugoročnog ekonomskog rasta</vt:lpstr>
      <vt:lpstr>MOTIVI RADA </vt:lpstr>
      <vt:lpstr>Sadržaj rada</vt:lpstr>
      <vt:lpstr>2. Teorijska pozadina </vt:lpstr>
      <vt:lpstr>Ranije pandemije naspram pandemije COVID-19 </vt:lpstr>
      <vt:lpstr>Uključivanje pandemije COVID-19 u ekonomski model </vt:lpstr>
      <vt:lpstr>3. Efekti na agregatnu ponudu i agregatnu tražnju u kratkom i dugom roku</vt:lpstr>
      <vt:lpstr>Efekti na agregatnu ponudu šoka pandemije covid-19</vt:lpstr>
      <vt:lpstr>Efekti na agregatnu tražnju šoka pandemije covid-19</vt:lpstr>
      <vt:lpstr>4. Ekonomski oporavak i post-pandemijski ekonomski izazovi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Izazovi post-pandemijskoj ekonomskoj politici: između kratkoročnih ciljeva i dugoročnog ekonomskog rasta</dc:title>
  <dc:creator>user</dc:creator>
  <cp:lastModifiedBy>user</cp:lastModifiedBy>
  <cp:revision>42</cp:revision>
  <dcterms:created xsi:type="dcterms:W3CDTF">2021-06-15T18:56:22Z</dcterms:created>
  <dcterms:modified xsi:type="dcterms:W3CDTF">2021-06-17T19:21:46Z</dcterms:modified>
</cp:coreProperties>
</file>