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7" r:id="rId6"/>
    <p:sldId id="266" r:id="rId7"/>
    <p:sldId id="283" r:id="rId8"/>
    <p:sldId id="281" r:id="rId9"/>
    <p:sldId id="284" r:id="rId10"/>
    <p:sldId id="272" r:id="rId11"/>
    <p:sldId id="285" r:id="rId12"/>
    <p:sldId id="286" r:id="rId13"/>
    <p:sldId id="282" r:id="rId14"/>
    <p:sldId id="278" r:id="rId1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M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109C4-7236-44F4-AC2D-7B381245F1A6}" type="datetimeFigureOut">
              <a:rPr lang="sr-Latn-ME" smtClean="0"/>
              <a:t>17.6.2021.</a:t>
            </a:fld>
            <a:endParaRPr lang="sr-Latn-M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M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D56DD-8A0E-4188-ABC6-3F7A81E4E285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66291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D56DD-8A0E-4188-ABC6-3F7A81E4E285}" type="slidenum">
              <a:rPr lang="sr-Latn-ME" smtClean="0"/>
              <a:t>1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102082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D56DD-8A0E-4188-ABC6-3F7A81E4E285}" type="slidenum">
              <a:rPr lang="sr-Latn-ME" smtClean="0"/>
              <a:t>2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412937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D56DD-8A0E-4188-ABC6-3F7A81E4E285}" type="slidenum">
              <a:rPr lang="sr-Latn-ME" smtClean="0"/>
              <a:t>5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54655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sr-Latn-R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491EB1F-A2A1-42CC-8097-F37897CD4590}" type="slidenum">
              <a:rPr lang="en-US" altLang="sr-Latn-R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en-US" altLang="sr-Latn-R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0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D369D-1D74-488D-8A26-514910B4FAFD}" type="datetimeFigureOut">
              <a:rPr lang="sr-Latn-ME" smtClean="0"/>
              <a:t>17.6.2021.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4E91-D2A0-475C-BEB9-B57082FE8961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178974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D369D-1D74-488D-8A26-514910B4FAFD}" type="datetimeFigureOut">
              <a:rPr lang="sr-Latn-ME" smtClean="0"/>
              <a:t>17.6.2021.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4E91-D2A0-475C-BEB9-B57082FE8961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829054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D369D-1D74-488D-8A26-514910B4FAFD}" type="datetimeFigureOut">
              <a:rPr lang="sr-Latn-ME" smtClean="0"/>
              <a:t>17.6.2021.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4E91-D2A0-475C-BEB9-B57082FE8961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529463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D369D-1D74-488D-8A26-514910B4FAFD}" type="datetimeFigureOut">
              <a:rPr lang="sr-Latn-ME" smtClean="0"/>
              <a:t>17.6.2021.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4E91-D2A0-475C-BEB9-B57082FE8961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828661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D369D-1D74-488D-8A26-514910B4FAFD}" type="datetimeFigureOut">
              <a:rPr lang="sr-Latn-ME" smtClean="0"/>
              <a:t>17.6.2021.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4E91-D2A0-475C-BEB9-B57082FE8961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950153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D369D-1D74-488D-8A26-514910B4FAFD}" type="datetimeFigureOut">
              <a:rPr lang="sr-Latn-ME" smtClean="0"/>
              <a:t>17.6.2021.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4E91-D2A0-475C-BEB9-B57082FE8961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488287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D369D-1D74-488D-8A26-514910B4FAFD}" type="datetimeFigureOut">
              <a:rPr lang="sr-Latn-ME" smtClean="0"/>
              <a:t>17.6.2021.</a:t>
            </a:fld>
            <a:endParaRPr lang="sr-Latn-M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4E91-D2A0-475C-BEB9-B57082FE8961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929681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D369D-1D74-488D-8A26-514910B4FAFD}" type="datetimeFigureOut">
              <a:rPr lang="sr-Latn-ME" smtClean="0"/>
              <a:t>17.6.2021.</a:t>
            </a:fld>
            <a:endParaRPr lang="sr-Latn-M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4E91-D2A0-475C-BEB9-B57082FE8961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351010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D369D-1D74-488D-8A26-514910B4FAFD}" type="datetimeFigureOut">
              <a:rPr lang="sr-Latn-ME" smtClean="0"/>
              <a:t>17.6.2021.</a:t>
            </a:fld>
            <a:endParaRPr lang="sr-Latn-M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4E91-D2A0-475C-BEB9-B57082FE8961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456426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D369D-1D74-488D-8A26-514910B4FAFD}" type="datetimeFigureOut">
              <a:rPr lang="sr-Latn-ME" smtClean="0"/>
              <a:t>17.6.2021.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4E91-D2A0-475C-BEB9-B57082FE8961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6652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D369D-1D74-488D-8A26-514910B4FAFD}" type="datetimeFigureOut">
              <a:rPr lang="sr-Latn-ME" smtClean="0"/>
              <a:t>17.6.2021.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4E91-D2A0-475C-BEB9-B57082FE8961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82861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0"/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D369D-1D74-488D-8A26-514910B4FAFD}" type="datetimeFigureOut">
              <a:rPr lang="sr-Latn-ME" smtClean="0"/>
              <a:t>17.6.2021.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94E91-D2A0-475C-BEB9-B57082FE8961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124932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228406"/>
            <a:ext cx="7704856" cy="2304256"/>
          </a:xfrm>
        </p:spPr>
        <p:txBody>
          <a:bodyPr>
            <a:noAutofit/>
          </a:bodyPr>
          <a:lstStyle/>
          <a:p>
            <a:r>
              <a:rPr lang="sr-Latn-RS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UTICAJ PANDEMIJE COVID </a:t>
            </a:r>
            <a:r>
              <a:rPr lang="sr-Latn-RS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19 </a:t>
            </a:r>
            <a:r>
              <a:rPr lang="sr-Latn-RS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NA CRNOGORSKO TRŽIŠTE OSIGURANJA</a:t>
            </a:r>
            <a:endParaRPr lang="en-US" sz="28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5076056" y="3880473"/>
            <a:ext cx="360039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r-Latn-ME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Prof. dr Milijana Novović </a:t>
            </a:r>
            <a:r>
              <a:rPr lang="sr-Latn-ME" b="1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Burić</a:t>
            </a:r>
            <a:endParaRPr lang="en-US" b="1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r>
              <a:rPr lang="sr-Latn-ME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Prof. dr Ana Lalević </a:t>
            </a:r>
            <a:r>
              <a:rPr lang="sr-Latn-ME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Filipović</a:t>
            </a:r>
            <a:endParaRPr lang="en-US" b="1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Prof. dr Ljiljana Kašćelan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Prof. dr Vladimir Kašćelan</a:t>
            </a:r>
            <a:endParaRPr lang="sr-Latn-ME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endParaRPr lang="sr-Latn-ME" b="1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31840" y="6217515"/>
            <a:ext cx="280831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sr-Latn-ME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7824" y="6217515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17</a:t>
            </a:r>
            <a:r>
              <a:rPr lang="sr-Latn-ME" b="1" dirty="0" smtClean="0"/>
              <a:t>-</a:t>
            </a:r>
            <a:r>
              <a:rPr lang="en-US" b="1" dirty="0" smtClean="0"/>
              <a:t>20</a:t>
            </a:r>
            <a:r>
              <a:rPr lang="sr-Latn-ME" b="1" dirty="0" smtClean="0"/>
              <a:t>. </a:t>
            </a:r>
            <a:r>
              <a:rPr lang="en-US" b="1" dirty="0" smtClean="0"/>
              <a:t>06.</a:t>
            </a:r>
            <a:r>
              <a:rPr lang="sr-Latn-ME" b="1" dirty="0" smtClean="0"/>
              <a:t> 202</a:t>
            </a:r>
            <a:r>
              <a:rPr lang="en-US" b="1" dirty="0" smtClean="0"/>
              <a:t>1, </a:t>
            </a:r>
            <a:r>
              <a:rPr lang="en-US" b="1" dirty="0" err="1" smtClean="0"/>
              <a:t>Aranđelovac</a:t>
            </a:r>
            <a:endParaRPr lang="sr-Latn-ME" b="1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65842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10"/>
          <p:cNvGrpSpPr>
            <a:grpSpLocks/>
          </p:cNvGrpSpPr>
          <p:nvPr/>
        </p:nvGrpSpPr>
        <p:grpSpPr bwMode="auto">
          <a:xfrm>
            <a:off x="323528" y="1900455"/>
            <a:ext cx="2736304" cy="3744912"/>
            <a:chOff x="0" y="214290"/>
            <a:chExt cx="3531979" cy="4627738"/>
          </a:xfrm>
        </p:grpSpPr>
        <p:grpSp>
          <p:nvGrpSpPr>
            <p:cNvPr id="26" name="Group 9"/>
            <p:cNvGrpSpPr>
              <a:grpSpLocks/>
            </p:cNvGrpSpPr>
            <p:nvPr/>
          </p:nvGrpSpPr>
          <p:grpSpPr bwMode="auto">
            <a:xfrm>
              <a:off x="0" y="214290"/>
              <a:ext cx="3531979" cy="3797924"/>
              <a:chOff x="0" y="214290"/>
              <a:chExt cx="3531979" cy="3797924"/>
            </a:xfrm>
          </p:grpSpPr>
          <p:sp>
            <p:nvSpPr>
              <p:cNvPr id="28" name="Titre 1"/>
              <p:cNvSpPr txBox="1">
                <a:spLocks/>
              </p:cNvSpPr>
              <p:nvPr/>
            </p:nvSpPr>
            <p:spPr bwMode="auto">
              <a:xfrm>
                <a:off x="0" y="214290"/>
                <a:ext cx="2429313" cy="786656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r>
                  <a:rPr lang="sr-Latn-CS" sz="2000" b="1" dirty="0">
                    <a:solidFill>
                      <a:schemeClr val="tx2">
                        <a:lumMod val="7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j-cs"/>
                  </a:rPr>
                  <a:t>Razlog</a:t>
                </a:r>
                <a:endParaRPr lang="fr-CA" sz="2000" b="1" dirty="0">
                  <a:solidFill>
                    <a:schemeClr val="tx2">
                      <a:lumMod val="7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j-cs"/>
                </a:endParaRPr>
              </a:p>
            </p:txBody>
          </p:sp>
          <p:sp>
            <p:nvSpPr>
              <p:cNvPr id="29" name="Titre 1"/>
              <p:cNvSpPr txBox="1">
                <a:spLocks/>
              </p:cNvSpPr>
              <p:nvPr/>
            </p:nvSpPr>
            <p:spPr bwMode="auto">
              <a:xfrm>
                <a:off x="0" y="1142191"/>
                <a:ext cx="2429313" cy="770963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r>
                  <a:rPr lang="sr-Latn-CS" sz="2000" b="1" dirty="0">
                    <a:solidFill>
                      <a:schemeClr val="tx2">
                        <a:lumMod val="50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j-cs"/>
                  </a:rPr>
                  <a:t>Cilj</a:t>
                </a:r>
                <a:endParaRPr lang="fr-CA" sz="2000" b="1" dirty="0">
                  <a:solidFill>
                    <a:schemeClr val="tx2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j-cs"/>
                </a:endParaRPr>
              </a:p>
            </p:txBody>
          </p:sp>
          <p:sp>
            <p:nvSpPr>
              <p:cNvPr id="30" name="Titre 1"/>
              <p:cNvSpPr txBox="1">
                <a:spLocks/>
              </p:cNvSpPr>
              <p:nvPr/>
            </p:nvSpPr>
            <p:spPr bwMode="auto">
              <a:xfrm>
                <a:off x="0" y="2072055"/>
                <a:ext cx="2429313" cy="929864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r>
                  <a:rPr lang="sr-Latn-CS" b="1" dirty="0">
                    <a:solidFill>
                      <a:schemeClr val="tx2">
                        <a:lumMod val="7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j-cs"/>
                  </a:rPr>
                  <a:t>Teorijska obrada problema</a:t>
                </a:r>
                <a:endParaRPr lang="fr-CA" b="1" dirty="0">
                  <a:solidFill>
                    <a:schemeClr val="tx2">
                      <a:lumMod val="7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j-cs"/>
                </a:endParaRPr>
              </a:p>
            </p:txBody>
          </p:sp>
          <p:sp>
            <p:nvSpPr>
              <p:cNvPr id="31" name="Titre 1"/>
              <p:cNvSpPr txBox="1">
                <a:spLocks/>
              </p:cNvSpPr>
              <p:nvPr/>
            </p:nvSpPr>
            <p:spPr bwMode="auto">
              <a:xfrm>
                <a:off x="0" y="3145126"/>
                <a:ext cx="3531979" cy="867088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r-Latn-CS" altLang="sr-Latn-RS" sz="2000" b="1" dirty="0">
                    <a:latin typeface="Cambria" pitchFamily="18" charset="0"/>
                    <a:ea typeface="Cambria" pitchFamily="18" charset="0"/>
                    <a:cs typeface="Cambria" pitchFamily="18" charset="0"/>
                  </a:rPr>
                  <a:t>Praktični </a:t>
                </a:r>
                <a:r>
                  <a:rPr lang="sr-Latn-CS" altLang="sr-Latn-RS" sz="2000" b="1" dirty="0" err="1">
                    <a:latin typeface="Cambria" pitchFamily="18" charset="0"/>
                    <a:ea typeface="Cambria" pitchFamily="18" charset="0"/>
                    <a:cs typeface="Cambria" pitchFamily="18" charset="0"/>
                  </a:rPr>
                  <a:t>dio</a:t>
                </a:r>
                <a:r>
                  <a:rPr lang="sr-Latn-CS" altLang="sr-Latn-RS" sz="2000" b="1" dirty="0">
                    <a:latin typeface="Cambria" pitchFamily="18" charset="0"/>
                    <a:ea typeface="Cambria" pitchFamily="18" charset="0"/>
                    <a:cs typeface="Cambria" pitchFamily="18" charset="0"/>
                  </a:rPr>
                  <a:t> </a:t>
                </a:r>
                <a:r>
                  <a:rPr lang="sr-Latn-CS" altLang="sr-Latn-RS" sz="2000" b="1" dirty="0" smtClean="0">
                    <a:latin typeface="Cambria" pitchFamily="18" charset="0"/>
                    <a:ea typeface="Cambria" pitchFamily="18" charset="0"/>
                    <a:cs typeface="Cambria" pitchFamily="18" charset="0"/>
                  </a:rPr>
                  <a:t>problematike</a:t>
                </a:r>
                <a:endParaRPr lang="fr-CA" altLang="sr-Latn-RS" sz="2000" b="1" dirty="0">
                  <a:latin typeface="Cambria" pitchFamily="18" charset="0"/>
                  <a:ea typeface="Cambria" pitchFamily="18" charset="0"/>
                  <a:cs typeface="Cambria" pitchFamily="18" charset="0"/>
                </a:endParaRPr>
              </a:p>
            </p:txBody>
          </p:sp>
        </p:grpSp>
        <p:sp>
          <p:nvSpPr>
            <p:cNvPr id="27" name="Titre 1"/>
            <p:cNvSpPr txBox="1">
              <a:spLocks/>
            </p:cNvSpPr>
            <p:nvPr/>
          </p:nvSpPr>
          <p:spPr bwMode="auto">
            <a:xfrm>
              <a:off x="0" y="4071066"/>
              <a:ext cx="2429313" cy="77096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r-Latn-CS" altLang="sr-Latn-RS" sz="2000" b="1" dirty="0">
                  <a:solidFill>
                    <a:srgbClr val="17375E"/>
                  </a:solidFill>
                  <a:latin typeface="Cambria" pitchFamily="18" charset="0"/>
                  <a:ea typeface="Cambria" pitchFamily="18" charset="0"/>
                  <a:cs typeface="Cambria" pitchFamily="18" charset="0"/>
                </a:rPr>
                <a:t>Zaključak</a:t>
              </a:r>
              <a:endParaRPr lang="fr-CA" altLang="sr-Latn-RS" sz="2000" b="1" dirty="0">
                <a:solidFill>
                  <a:srgbClr val="17375E"/>
                </a:solidFill>
                <a:latin typeface="Cambria" pitchFamily="18" charset="0"/>
                <a:ea typeface="Cambria" pitchFamily="18" charset="0"/>
                <a:cs typeface="Cambria" pitchFamily="18" charset="0"/>
              </a:endParaRPr>
            </a:p>
          </p:txBody>
        </p:sp>
      </p:grp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0" y="256394"/>
            <a:ext cx="9144000" cy="940966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sr-Latn-CS" altLang="sr-Latn-RS" b="1" dirty="0" smtClean="0">
                <a:latin typeface="Cambria" pitchFamily="18" charset="0"/>
                <a:ea typeface="Cambria" pitchFamily="18" charset="0"/>
                <a:cs typeface="Cambria" pitchFamily="18" charset="0"/>
              </a:rPr>
              <a:t>Rezultati istraživanja</a:t>
            </a:r>
            <a:endParaRPr lang="en-US" altLang="sr-Latn-RS" b="1" dirty="0">
              <a:latin typeface="Cambria" pitchFamily="18" charset="0"/>
              <a:ea typeface="Cambria" pitchFamily="18" charset="0"/>
              <a:cs typeface="Cambria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ME"/>
          </a:p>
        </p:txBody>
      </p:sp>
      <p:pic>
        <p:nvPicPr>
          <p:cNvPr id="3074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026" y="1840476"/>
            <a:ext cx="5188227" cy="2315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Chart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026" y="4850955"/>
            <a:ext cx="5291413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418045" y="4232350"/>
            <a:ext cx="49373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RS" i="1" dirty="0">
                <a:latin typeface="Cambria" panose="02040503050406030204" pitchFamily="18" charset="0"/>
                <a:ea typeface="Cambria" panose="02040503050406030204" pitchFamily="18" charset="0"/>
              </a:rPr>
              <a:t>Grafikon 3: Kanali prodaje osiguranja u </a:t>
            </a:r>
            <a:r>
              <a:rPr lang="sr-Latn-RS" i="1" dirty="0" err="1">
                <a:latin typeface="Cambria" panose="02040503050406030204" pitchFamily="18" charset="0"/>
                <a:ea typeface="Cambria" panose="02040503050406030204" pitchFamily="18" charset="0"/>
              </a:rPr>
              <a:t>uslovma</a:t>
            </a:r>
            <a:r>
              <a:rPr lang="sr-Latn-RS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Latn-RS" i="1" dirty="0" err="1">
                <a:latin typeface="Cambria" panose="02040503050406030204" pitchFamily="18" charset="0"/>
                <a:ea typeface="Cambria" panose="02040503050406030204" pitchFamily="18" charset="0"/>
              </a:rPr>
              <a:t>pandemije</a:t>
            </a:r>
            <a:endParaRPr lang="en-US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59832" y="1197360"/>
            <a:ext cx="50429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RS" i="1" dirty="0">
                <a:latin typeface="Cambria" panose="02040503050406030204" pitchFamily="18" charset="0"/>
                <a:ea typeface="Cambria" panose="02040503050406030204" pitchFamily="18" charset="0"/>
              </a:rPr>
              <a:t>Grafikon 2: Spremnost da se podrži 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"</a:t>
            </a:r>
            <a:r>
              <a:rPr lang="en-US" i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rad na </a:t>
            </a:r>
            <a:r>
              <a:rPr lang="en-US" i="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daljinu</a:t>
            </a:r>
            <a:r>
              <a:rPr lang="en-US" i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" i "rad od </a:t>
            </a:r>
            <a:r>
              <a:rPr lang="en-US" i="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kuće</a:t>
            </a:r>
            <a:r>
              <a:rPr lang="en-US" i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"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97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10"/>
          <p:cNvGrpSpPr>
            <a:grpSpLocks/>
          </p:cNvGrpSpPr>
          <p:nvPr/>
        </p:nvGrpSpPr>
        <p:grpSpPr bwMode="auto">
          <a:xfrm>
            <a:off x="0" y="1825285"/>
            <a:ext cx="2736304" cy="3746500"/>
            <a:chOff x="0" y="212328"/>
            <a:chExt cx="3531979" cy="4629700"/>
          </a:xfrm>
        </p:grpSpPr>
        <p:grpSp>
          <p:nvGrpSpPr>
            <p:cNvPr id="26" name="Group 9"/>
            <p:cNvGrpSpPr>
              <a:grpSpLocks/>
            </p:cNvGrpSpPr>
            <p:nvPr/>
          </p:nvGrpSpPr>
          <p:grpSpPr bwMode="auto">
            <a:xfrm>
              <a:off x="0" y="212328"/>
              <a:ext cx="3531979" cy="3799886"/>
              <a:chOff x="0" y="212328"/>
              <a:chExt cx="3531979" cy="3799886"/>
            </a:xfrm>
          </p:grpSpPr>
          <p:sp>
            <p:nvSpPr>
              <p:cNvPr id="28" name="Titre 1"/>
              <p:cNvSpPr txBox="1">
                <a:spLocks/>
              </p:cNvSpPr>
              <p:nvPr/>
            </p:nvSpPr>
            <p:spPr bwMode="auto">
              <a:xfrm>
                <a:off x="0" y="212328"/>
                <a:ext cx="2429313" cy="786656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r>
                  <a:rPr lang="sr-Latn-CS" sz="2000" b="1" dirty="0">
                    <a:solidFill>
                      <a:schemeClr val="tx2">
                        <a:lumMod val="7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j-cs"/>
                  </a:rPr>
                  <a:t>Razlog</a:t>
                </a:r>
                <a:endParaRPr lang="fr-CA" sz="2000" b="1" dirty="0">
                  <a:solidFill>
                    <a:schemeClr val="tx2">
                      <a:lumMod val="7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j-cs"/>
                </a:endParaRPr>
              </a:p>
            </p:txBody>
          </p:sp>
          <p:sp>
            <p:nvSpPr>
              <p:cNvPr id="29" name="Titre 1"/>
              <p:cNvSpPr txBox="1">
                <a:spLocks/>
              </p:cNvSpPr>
              <p:nvPr/>
            </p:nvSpPr>
            <p:spPr bwMode="auto">
              <a:xfrm>
                <a:off x="0" y="1142191"/>
                <a:ext cx="2429313" cy="770963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r>
                  <a:rPr lang="sr-Latn-CS" sz="2000" b="1" dirty="0">
                    <a:solidFill>
                      <a:schemeClr val="tx2">
                        <a:lumMod val="50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j-cs"/>
                  </a:rPr>
                  <a:t>Cilj</a:t>
                </a:r>
                <a:endParaRPr lang="fr-CA" sz="2000" b="1" dirty="0">
                  <a:solidFill>
                    <a:schemeClr val="tx2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j-cs"/>
                </a:endParaRPr>
              </a:p>
            </p:txBody>
          </p:sp>
          <p:sp>
            <p:nvSpPr>
              <p:cNvPr id="30" name="Titre 1"/>
              <p:cNvSpPr txBox="1">
                <a:spLocks/>
              </p:cNvSpPr>
              <p:nvPr/>
            </p:nvSpPr>
            <p:spPr bwMode="auto">
              <a:xfrm>
                <a:off x="0" y="2072055"/>
                <a:ext cx="2429313" cy="929864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r>
                  <a:rPr lang="sr-Latn-CS" b="1" dirty="0">
                    <a:solidFill>
                      <a:schemeClr val="tx2">
                        <a:lumMod val="7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j-cs"/>
                  </a:rPr>
                  <a:t>Teorijska obrada problema</a:t>
                </a:r>
                <a:endParaRPr lang="fr-CA" b="1" dirty="0">
                  <a:solidFill>
                    <a:schemeClr val="tx2">
                      <a:lumMod val="7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j-cs"/>
                </a:endParaRPr>
              </a:p>
            </p:txBody>
          </p:sp>
          <p:sp>
            <p:nvSpPr>
              <p:cNvPr id="31" name="Titre 1"/>
              <p:cNvSpPr txBox="1">
                <a:spLocks/>
              </p:cNvSpPr>
              <p:nvPr/>
            </p:nvSpPr>
            <p:spPr bwMode="auto">
              <a:xfrm>
                <a:off x="0" y="3145126"/>
                <a:ext cx="3531979" cy="867088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r-Latn-CS" altLang="sr-Latn-RS" sz="2000" b="1" dirty="0">
                    <a:latin typeface="Cambria" pitchFamily="18" charset="0"/>
                    <a:ea typeface="Cambria" pitchFamily="18" charset="0"/>
                    <a:cs typeface="Cambria" pitchFamily="18" charset="0"/>
                  </a:rPr>
                  <a:t>Praktični dio </a:t>
                </a:r>
                <a:r>
                  <a:rPr lang="sr-Latn-CS" altLang="sr-Latn-RS" sz="2000" b="1" dirty="0" smtClean="0">
                    <a:latin typeface="Cambria" pitchFamily="18" charset="0"/>
                    <a:ea typeface="Cambria" pitchFamily="18" charset="0"/>
                    <a:cs typeface="Cambria" pitchFamily="18" charset="0"/>
                  </a:rPr>
                  <a:t>problematike </a:t>
                </a:r>
                <a:endParaRPr lang="fr-CA" altLang="sr-Latn-RS" sz="2000" b="1" dirty="0">
                  <a:latin typeface="Cambria" pitchFamily="18" charset="0"/>
                  <a:ea typeface="Cambria" pitchFamily="18" charset="0"/>
                  <a:cs typeface="Cambria" pitchFamily="18" charset="0"/>
                </a:endParaRPr>
              </a:p>
            </p:txBody>
          </p:sp>
        </p:grpSp>
        <p:sp>
          <p:nvSpPr>
            <p:cNvPr id="27" name="Titre 1"/>
            <p:cNvSpPr txBox="1">
              <a:spLocks/>
            </p:cNvSpPr>
            <p:nvPr/>
          </p:nvSpPr>
          <p:spPr bwMode="auto">
            <a:xfrm>
              <a:off x="0" y="4071066"/>
              <a:ext cx="2429313" cy="77096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r-Latn-CS" altLang="sr-Latn-RS" sz="2000" b="1" dirty="0">
                  <a:solidFill>
                    <a:srgbClr val="17375E"/>
                  </a:solidFill>
                  <a:latin typeface="Cambria" pitchFamily="18" charset="0"/>
                  <a:ea typeface="Cambria" pitchFamily="18" charset="0"/>
                  <a:cs typeface="Cambria" pitchFamily="18" charset="0"/>
                </a:rPr>
                <a:t>Zaključak</a:t>
              </a:r>
              <a:endParaRPr lang="fr-CA" altLang="sr-Latn-RS" sz="2000" b="1" dirty="0">
                <a:solidFill>
                  <a:srgbClr val="17375E"/>
                </a:solidFill>
                <a:latin typeface="Cambria" pitchFamily="18" charset="0"/>
                <a:ea typeface="Cambria" pitchFamily="18" charset="0"/>
                <a:cs typeface="Cambria" pitchFamily="18" charset="0"/>
              </a:endParaRPr>
            </a:p>
          </p:txBody>
        </p:sp>
      </p:grp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0" y="309131"/>
            <a:ext cx="9144000" cy="940966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sr-Latn-CS" altLang="sr-Latn-RS" b="1" dirty="0" smtClean="0">
                <a:latin typeface="Cambria" pitchFamily="18" charset="0"/>
                <a:ea typeface="Cambria" pitchFamily="18" charset="0"/>
                <a:cs typeface="Cambria" pitchFamily="18" charset="0"/>
              </a:rPr>
              <a:t>Rezultati istraživanja</a:t>
            </a:r>
            <a:endParaRPr lang="en-US" altLang="sr-Latn-RS" b="1" dirty="0">
              <a:latin typeface="Cambria" pitchFamily="18" charset="0"/>
              <a:ea typeface="Cambria" pitchFamily="18" charset="0"/>
              <a:cs typeface="Cambria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ME"/>
          </a:p>
        </p:txBody>
      </p:sp>
      <p:sp>
        <p:nvSpPr>
          <p:cNvPr id="2" name="Rectangle 1"/>
          <p:cNvSpPr/>
          <p:nvPr/>
        </p:nvSpPr>
        <p:spPr>
          <a:xfrm>
            <a:off x="2483768" y="1102578"/>
            <a:ext cx="655272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Pa</a:t>
            </a:r>
            <a:r>
              <a:rPr lang="sr-Latn-R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ndemija</a:t>
            </a:r>
            <a:r>
              <a:rPr lang="sr-Latn-RS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je </a:t>
            </a:r>
            <a:r>
              <a:rPr lang="sr-Latn-RS" dirty="0" smtClean="0">
                <a:latin typeface="Cambria" panose="02040503050406030204" pitchFamily="18" charset="0"/>
                <a:ea typeface="Cambria" panose="02040503050406030204" pitchFamily="18" charset="0"/>
              </a:rPr>
              <a:t>imala </a:t>
            </a:r>
            <a:r>
              <a:rPr lang="sr-Latn-RS" dirty="0">
                <a:latin typeface="Cambria" panose="02040503050406030204" pitchFamily="18" charset="0"/>
                <a:ea typeface="Cambria" panose="02040503050406030204" pitchFamily="18" charset="0"/>
              </a:rPr>
              <a:t>uticaja na smanjenje prihoda, koje se kod životnih </a:t>
            </a:r>
            <a:r>
              <a:rPr lang="sr-Latn-RS" dirty="0" smtClean="0">
                <a:latin typeface="Cambria" panose="02040503050406030204" pitchFamily="18" charset="0"/>
                <a:ea typeface="Cambria" panose="02040503050406030204" pitchFamily="18" charset="0"/>
              </a:rPr>
              <a:t>osiguranja </a:t>
            </a:r>
            <a:r>
              <a:rPr lang="sr-Latn-RS" dirty="0">
                <a:latin typeface="Cambria" panose="02040503050406030204" pitchFamily="18" charset="0"/>
                <a:ea typeface="Cambria" panose="02040503050406030204" pitchFamily="18" charset="0"/>
              </a:rPr>
              <a:t>najviše odrazilo kod posrednika i zastupnika </a:t>
            </a:r>
            <a:r>
              <a:rPr lang="sr-Latn-RS" dirty="0" smtClean="0">
                <a:latin typeface="Cambria" panose="02040503050406030204" pitchFamily="18" charset="0"/>
                <a:ea typeface="Cambria" panose="02040503050406030204" pitchFamily="18" charset="0"/>
              </a:rPr>
              <a:t>koji </a:t>
            </a:r>
            <a:r>
              <a:rPr lang="sr-Latn-RS" dirty="0">
                <a:latin typeface="Cambria" panose="02040503050406030204" pitchFamily="18" charset="0"/>
                <a:ea typeface="Cambria" panose="02040503050406030204" pitchFamily="18" charset="0"/>
              </a:rPr>
              <a:t>se nisu prilagodili </a:t>
            </a:r>
            <a:r>
              <a:rPr lang="sr-Latn-RS" dirty="0" err="1">
                <a:latin typeface="Cambria" panose="02040503050406030204" pitchFamily="18" charset="0"/>
                <a:ea typeface="Cambria" panose="02040503050406030204" pitchFamily="18" charset="0"/>
              </a:rPr>
              <a:t>online</a:t>
            </a:r>
            <a:r>
              <a:rPr lang="sr-Latn-RS" dirty="0">
                <a:latin typeface="Cambria" panose="02040503050406030204" pitchFamily="18" charset="0"/>
                <a:ea typeface="Cambria" panose="02040503050406030204" pitchFamily="18" charset="0"/>
              </a:rPr>
              <a:t> načinu </a:t>
            </a:r>
            <a:r>
              <a:rPr lang="sr-Latn-RS" dirty="0" smtClean="0">
                <a:latin typeface="Cambria" panose="02040503050406030204" pitchFamily="18" charset="0"/>
                <a:ea typeface="Cambria" panose="02040503050406030204" pitchFamily="18" charset="0"/>
              </a:rPr>
              <a:t>komunikacije</a:t>
            </a:r>
            <a:endParaRPr lang="en-U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buFontTx/>
              <a:buChar char="-"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sr-Latn-RS" dirty="0" smtClean="0">
                <a:latin typeface="Cambria" panose="02040503050406030204" pitchFamily="18" charset="0"/>
                <a:ea typeface="Cambria" panose="02040503050406030204" pitchFamily="18" charset="0"/>
              </a:rPr>
              <a:t>Ispitanici </a:t>
            </a:r>
            <a:r>
              <a:rPr lang="sr-Latn-RS" dirty="0" smtClean="0">
                <a:latin typeface="Cambria" panose="02040503050406030204" pitchFamily="18" charset="0"/>
                <a:ea typeface="Cambria" panose="02040503050406030204" pitchFamily="18" charset="0"/>
              </a:rPr>
              <a:t>neživotnog </a:t>
            </a:r>
            <a:r>
              <a:rPr lang="sr-Latn-RS" dirty="0">
                <a:latin typeface="Cambria" panose="02040503050406030204" pitchFamily="18" charset="0"/>
                <a:ea typeface="Cambria" panose="02040503050406030204" pitchFamily="18" charset="0"/>
              </a:rPr>
              <a:t>osiguranja naveli su da je do smanjenja prihoda došlo najviše kod direktne prodaje,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za</a:t>
            </a:r>
            <a:r>
              <a:rPr lang="sr-Latn-RS" dirty="0" smtClean="0">
                <a:latin typeface="Cambria" panose="02040503050406030204" pitchFamily="18" charset="0"/>
                <a:ea typeface="Cambria" panose="02040503050406030204" pitchFamily="18" charset="0"/>
              </a:rPr>
              <a:t> proizvod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r>
              <a:rPr lang="sr-Latn-RS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Latn-RS" dirty="0">
                <a:latin typeface="Cambria" panose="02040503050406030204" pitchFamily="18" charset="0"/>
                <a:ea typeface="Cambria" panose="02040503050406030204" pitchFamily="18" charset="0"/>
              </a:rPr>
              <a:t>koji su najviše pogođeni </a:t>
            </a:r>
            <a:r>
              <a:rPr lang="sr-Latn-RS" dirty="0" err="1">
                <a:latin typeface="Cambria" panose="02040503050406030204" pitchFamily="18" charset="0"/>
                <a:ea typeface="Cambria" panose="02040503050406030204" pitchFamily="18" charset="0"/>
              </a:rPr>
              <a:t>pandemijom</a:t>
            </a:r>
            <a:r>
              <a:rPr lang="sr-Latn-RS" dirty="0">
                <a:latin typeface="Cambria" panose="02040503050406030204" pitchFamily="18" charset="0"/>
                <a:ea typeface="Cambria" panose="02040503050406030204" pitchFamily="18" charset="0"/>
              </a:rPr>
              <a:t> (putno osiguranje, </a:t>
            </a:r>
            <a:r>
              <a:rPr lang="sr-Latn-RS" dirty="0" err="1">
                <a:latin typeface="Cambria" panose="02040503050406030204" pitchFamily="18" charset="0"/>
                <a:ea typeface="Cambria" panose="02040503050406030204" pitchFamily="18" charset="0"/>
              </a:rPr>
              <a:t>rent</a:t>
            </a:r>
            <a:r>
              <a:rPr lang="sr-Latn-RS" dirty="0">
                <a:latin typeface="Cambria" panose="02040503050406030204" pitchFamily="18" charset="0"/>
                <a:ea typeface="Cambria" panose="02040503050406030204" pitchFamily="18" charset="0"/>
              </a:rPr>
              <a:t>-a-car osiguranje, osiguranje hotelskih gostiju i sl.). Takođe, evidentan je i pad prihoda kod zastupnika </a:t>
            </a:r>
            <a:r>
              <a:rPr lang="sr-Latn-RS" dirty="0" err="1">
                <a:latin typeface="Cambria" panose="02040503050406030204" pitchFamily="18" charset="0"/>
                <a:ea typeface="Cambria" panose="02040503050406030204" pitchFamily="18" charset="0"/>
              </a:rPr>
              <a:t>usljed</a:t>
            </a:r>
            <a:r>
              <a:rPr lang="sr-Latn-RS" dirty="0">
                <a:latin typeface="Cambria" panose="02040503050406030204" pitchFamily="18" charset="0"/>
                <a:ea typeface="Cambria" panose="02040503050406030204" pitchFamily="18" charset="0"/>
              </a:rPr>
              <a:t> prodaje graničnog osiguranja</a:t>
            </a:r>
            <a:r>
              <a:rPr lang="sr-Latn-RS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buFontTx/>
              <a:buChar char="-"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r>
              <a:rPr lang="sr-Latn-R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andemija</a:t>
            </a:r>
            <a:r>
              <a:rPr lang="sr-Latn-RS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Latn-RS" dirty="0">
                <a:latin typeface="Cambria" panose="02040503050406030204" pitchFamily="18" charset="0"/>
                <a:ea typeface="Cambria" panose="02040503050406030204" pitchFamily="18" charset="0"/>
              </a:rPr>
              <a:t>je imala najveći negativan uticaj na </a:t>
            </a:r>
            <a:r>
              <a:rPr lang="sr-Latn-RS" dirty="0" err="1">
                <a:latin typeface="Cambria" panose="02040503050406030204" pitchFamily="18" charset="0"/>
                <a:ea typeface="Cambria" panose="02040503050406030204" pitchFamily="18" charset="0"/>
              </a:rPr>
              <a:t>mješovito</a:t>
            </a:r>
            <a:r>
              <a:rPr lang="sr-Latn-RS" dirty="0">
                <a:latin typeface="Cambria" panose="02040503050406030204" pitchFamily="18" charset="0"/>
                <a:ea typeface="Cambria" panose="02040503050406030204" pitchFamily="18" charset="0"/>
              </a:rPr>
              <a:t> osiguranje i to sa aspekta broja zaključenih ugovora, ali  i sa aspekta tehničkog rezultata zbog većeg broja storniranih </a:t>
            </a:r>
            <a:r>
              <a:rPr lang="sr-Latn-RS" dirty="0" smtClean="0">
                <a:latin typeface="Cambria" panose="02040503050406030204" pitchFamily="18" charset="0"/>
                <a:ea typeface="Cambria" panose="02040503050406030204" pitchFamily="18" charset="0"/>
              </a:rPr>
              <a:t>polisa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sr-Latn-RS" dirty="0" smtClean="0">
                <a:latin typeface="Cambria" panose="02040503050406030204" pitchFamily="18" charset="0"/>
                <a:ea typeface="Cambria" panose="02040503050406030204" pitchFamily="18" charset="0"/>
              </a:rPr>
              <a:t>kao </a:t>
            </a:r>
            <a:r>
              <a:rPr lang="sr-Latn-RS" dirty="0">
                <a:latin typeface="Cambria" panose="02040503050406030204" pitchFamily="18" charset="0"/>
                <a:ea typeface="Cambria" panose="02040503050406030204" pitchFamily="18" charset="0"/>
              </a:rPr>
              <a:t>i povećanog </a:t>
            </a:r>
            <a:r>
              <a:rPr lang="sr-Latn-RS" dirty="0" smtClean="0">
                <a:latin typeface="Cambria" panose="02040503050406030204" pitchFamily="18" charset="0"/>
                <a:ea typeface="Cambria" panose="02040503050406030204" pitchFamily="18" charset="0"/>
              </a:rPr>
              <a:t>otkupa</a:t>
            </a:r>
            <a:r>
              <a:rPr lang="sr-Latn-RS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sr-Latn-RS" dirty="0" smtClean="0">
                <a:latin typeface="Cambria" panose="02040503050406030204" pitchFamily="18" charset="0"/>
                <a:ea typeface="Cambria" panose="02040503050406030204" pitchFamily="18" charset="0"/>
              </a:rPr>
              <a:t>Takođe, zbog smanjene kreditne aktivnosti banaka,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došlo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je do</a:t>
            </a:r>
            <a:r>
              <a:rPr lang="sr-Latn-RS" dirty="0" smtClean="0">
                <a:latin typeface="Cambria" panose="02040503050406030204" pitchFamily="18" charset="0"/>
                <a:ea typeface="Cambria" panose="02040503050406030204" pitchFamily="18" charset="0"/>
              </a:rPr>
              <a:t> smanjenja broja zaključenih ugovora </a:t>
            </a:r>
            <a:r>
              <a:rPr lang="sr-Latn-R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riziko</a:t>
            </a:r>
            <a:r>
              <a:rPr lang="sr-Latn-RS" dirty="0" smtClean="0">
                <a:latin typeface="Cambria" panose="02040503050406030204" pitchFamily="18" charset="0"/>
                <a:ea typeface="Cambria" panose="02040503050406030204" pitchFamily="18" charset="0"/>
              </a:rPr>
              <a:t> osiguranja</a:t>
            </a:r>
            <a:endParaRPr lang="en-U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buFontTx/>
              <a:buChar char="-"/>
            </a:pPr>
            <a:endParaRPr lang="en-U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sr-Latn-RS" dirty="0">
                <a:latin typeface="Cambria" panose="02040503050406030204" pitchFamily="18" charset="0"/>
                <a:ea typeface="Cambria" panose="02040503050406030204" pitchFamily="18" charset="0"/>
              </a:rPr>
              <a:t>Kod neživotnog osiguranja, najveći pad zaključenih ugovora o osiguranju ostvario se kod putnog zdravstvenog osiguranja, graničnog osiguranja i osiguranja gostiju hotela.</a:t>
            </a:r>
            <a:r>
              <a:rPr lang="sr-Latn-RS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en-US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783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10"/>
          <p:cNvGrpSpPr>
            <a:grpSpLocks/>
          </p:cNvGrpSpPr>
          <p:nvPr/>
        </p:nvGrpSpPr>
        <p:grpSpPr bwMode="auto">
          <a:xfrm>
            <a:off x="0" y="1816783"/>
            <a:ext cx="2736304" cy="3744912"/>
            <a:chOff x="0" y="214290"/>
            <a:chExt cx="3531979" cy="4627738"/>
          </a:xfrm>
        </p:grpSpPr>
        <p:grpSp>
          <p:nvGrpSpPr>
            <p:cNvPr id="26" name="Group 9"/>
            <p:cNvGrpSpPr>
              <a:grpSpLocks/>
            </p:cNvGrpSpPr>
            <p:nvPr/>
          </p:nvGrpSpPr>
          <p:grpSpPr bwMode="auto">
            <a:xfrm>
              <a:off x="0" y="214290"/>
              <a:ext cx="3531979" cy="3797924"/>
              <a:chOff x="0" y="214290"/>
              <a:chExt cx="3531979" cy="3797924"/>
            </a:xfrm>
          </p:grpSpPr>
          <p:sp>
            <p:nvSpPr>
              <p:cNvPr id="28" name="Titre 1"/>
              <p:cNvSpPr txBox="1">
                <a:spLocks/>
              </p:cNvSpPr>
              <p:nvPr/>
            </p:nvSpPr>
            <p:spPr bwMode="auto">
              <a:xfrm>
                <a:off x="0" y="214290"/>
                <a:ext cx="2429313" cy="786656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r>
                  <a:rPr lang="sr-Latn-CS" sz="2000" b="1" dirty="0">
                    <a:solidFill>
                      <a:schemeClr val="tx2">
                        <a:lumMod val="7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j-cs"/>
                  </a:rPr>
                  <a:t>Razlog</a:t>
                </a:r>
                <a:endParaRPr lang="fr-CA" sz="2000" b="1" dirty="0">
                  <a:solidFill>
                    <a:schemeClr val="tx2">
                      <a:lumMod val="7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j-cs"/>
                </a:endParaRPr>
              </a:p>
            </p:txBody>
          </p:sp>
          <p:sp>
            <p:nvSpPr>
              <p:cNvPr id="29" name="Titre 1"/>
              <p:cNvSpPr txBox="1">
                <a:spLocks/>
              </p:cNvSpPr>
              <p:nvPr/>
            </p:nvSpPr>
            <p:spPr bwMode="auto">
              <a:xfrm>
                <a:off x="0" y="1142191"/>
                <a:ext cx="2429313" cy="770963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r>
                  <a:rPr lang="sr-Latn-CS" sz="2000" b="1" dirty="0">
                    <a:solidFill>
                      <a:schemeClr val="tx2">
                        <a:lumMod val="50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j-cs"/>
                  </a:rPr>
                  <a:t>Cilj</a:t>
                </a:r>
                <a:endParaRPr lang="fr-CA" sz="2000" b="1" dirty="0">
                  <a:solidFill>
                    <a:schemeClr val="tx2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j-cs"/>
                </a:endParaRPr>
              </a:p>
            </p:txBody>
          </p:sp>
          <p:sp>
            <p:nvSpPr>
              <p:cNvPr id="30" name="Titre 1"/>
              <p:cNvSpPr txBox="1">
                <a:spLocks/>
              </p:cNvSpPr>
              <p:nvPr/>
            </p:nvSpPr>
            <p:spPr bwMode="auto">
              <a:xfrm>
                <a:off x="0" y="2072055"/>
                <a:ext cx="2429313" cy="929864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r>
                  <a:rPr lang="sr-Latn-CS" b="1" dirty="0">
                    <a:solidFill>
                      <a:schemeClr val="tx2">
                        <a:lumMod val="7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j-cs"/>
                  </a:rPr>
                  <a:t>Teorijska obrada problema</a:t>
                </a:r>
                <a:endParaRPr lang="fr-CA" b="1" dirty="0">
                  <a:solidFill>
                    <a:schemeClr val="tx2">
                      <a:lumMod val="7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j-cs"/>
                </a:endParaRPr>
              </a:p>
            </p:txBody>
          </p:sp>
          <p:sp>
            <p:nvSpPr>
              <p:cNvPr id="31" name="Titre 1"/>
              <p:cNvSpPr txBox="1">
                <a:spLocks/>
              </p:cNvSpPr>
              <p:nvPr/>
            </p:nvSpPr>
            <p:spPr bwMode="auto">
              <a:xfrm>
                <a:off x="0" y="3145126"/>
                <a:ext cx="3531979" cy="867088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r-Latn-CS" altLang="sr-Latn-RS" sz="2000" b="1" dirty="0">
                    <a:latin typeface="Cambria" pitchFamily="18" charset="0"/>
                    <a:ea typeface="Cambria" pitchFamily="18" charset="0"/>
                    <a:cs typeface="Cambria" pitchFamily="18" charset="0"/>
                  </a:rPr>
                  <a:t>Praktični </a:t>
                </a:r>
                <a:r>
                  <a:rPr lang="sr-Latn-CS" altLang="sr-Latn-RS" sz="2000" b="1" dirty="0" err="1">
                    <a:latin typeface="Cambria" pitchFamily="18" charset="0"/>
                    <a:ea typeface="Cambria" pitchFamily="18" charset="0"/>
                    <a:cs typeface="Cambria" pitchFamily="18" charset="0"/>
                  </a:rPr>
                  <a:t>dio</a:t>
                </a:r>
                <a:r>
                  <a:rPr lang="sr-Latn-CS" altLang="sr-Latn-RS" sz="2000" b="1" dirty="0">
                    <a:latin typeface="Cambria" pitchFamily="18" charset="0"/>
                    <a:ea typeface="Cambria" pitchFamily="18" charset="0"/>
                    <a:cs typeface="Cambria" pitchFamily="18" charset="0"/>
                  </a:rPr>
                  <a:t> </a:t>
                </a:r>
                <a:r>
                  <a:rPr lang="sr-Latn-CS" altLang="sr-Latn-RS" sz="2000" b="1" dirty="0" smtClean="0">
                    <a:latin typeface="Cambria" pitchFamily="18" charset="0"/>
                    <a:ea typeface="Cambria" pitchFamily="18" charset="0"/>
                    <a:cs typeface="Cambria" pitchFamily="18" charset="0"/>
                  </a:rPr>
                  <a:t>problematike</a:t>
                </a:r>
                <a:endParaRPr lang="fr-CA" altLang="sr-Latn-RS" sz="2000" b="1" dirty="0">
                  <a:latin typeface="Cambria" pitchFamily="18" charset="0"/>
                  <a:ea typeface="Cambria" pitchFamily="18" charset="0"/>
                  <a:cs typeface="Cambria" pitchFamily="18" charset="0"/>
                </a:endParaRPr>
              </a:p>
            </p:txBody>
          </p:sp>
        </p:grpSp>
        <p:sp>
          <p:nvSpPr>
            <p:cNvPr id="27" name="Titre 1"/>
            <p:cNvSpPr txBox="1">
              <a:spLocks/>
            </p:cNvSpPr>
            <p:nvPr/>
          </p:nvSpPr>
          <p:spPr bwMode="auto">
            <a:xfrm>
              <a:off x="0" y="4071066"/>
              <a:ext cx="2429313" cy="77096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r-Latn-CS" altLang="sr-Latn-RS" sz="2000" b="1" dirty="0">
                  <a:solidFill>
                    <a:srgbClr val="17375E"/>
                  </a:solidFill>
                  <a:latin typeface="Cambria" pitchFamily="18" charset="0"/>
                  <a:ea typeface="Cambria" pitchFamily="18" charset="0"/>
                  <a:cs typeface="Cambria" pitchFamily="18" charset="0"/>
                </a:rPr>
                <a:t>Zaključak</a:t>
              </a:r>
              <a:endParaRPr lang="fr-CA" altLang="sr-Latn-RS" sz="2000" b="1" dirty="0">
                <a:solidFill>
                  <a:srgbClr val="17375E"/>
                </a:solidFill>
                <a:latin typeface="Cambria" pitchFamily="18" charset="0"/>
                <a:ea typeface="Cambria" pitchFamily="18" charset="0"/>
                <a:cs typeface="Cambria" pitchFamily="18" charset="0"/>
              </a:endParaRPr>
            </a:p>
          </p:txBody>
        </p:sp>
      </p:grp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0" y="201623"/>
            <a:ext cx="9144000" cy="940966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sr-Latn-CS" altLang="sr-Latn-RS" b="1" dirty="0" smtClean="0">
                <a:latin typeface="Cambria" pitchFamily="18" charset="0"/>
                <a:ea typeface="Cambria" pitchFamily="18" charset="0"/>
                <a:cs typeface="Cambria" pitchFamily="18" charset="0"/>
              </a:rPr>
              <a:t>Rezultati istraživanja</a:t>
            </a:r>
            <a:endParaRPr lang="en-US" altLang="sr-Latn-RS" b="1" dirty="0">
              <a:latin typeface="Cambria" pitchFamily="18" charset="0"/>
              <a:ea typeface="Cambria" pitchFamily="18" charset="0"/>
              <a:cs typeface="Cambria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ME"/>
          </a:p>
        </p:txBody>
      </p:sp>
      <p:sp>
        <p:nvSpPr>
          <p:cNvPr id="3" name="Rectangle 2"/>
          <p:cNvSpPr/>
          <p:nvPr/>
        </p:nvSpPr>
        <p:spPr>
          <a:xfrm>
            <a:off x="2411760" y="3567944"/>
            <a:ext cx="648072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Od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proizvoda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neživotnog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osiguranja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pandemija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je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uključena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kod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osiguranja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od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nezgode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odnosno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uključen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je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rizik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smrti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usljed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bolesti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koji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obuhvata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i COVID-19,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kao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i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kod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pojedinih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proizvoda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putnog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zdravstvenog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osiguranja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kod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kojih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pokriveni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troškovi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liječenja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od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korona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virusa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285750" indent="-285750" algn="just">
              <a:buFontTx/>
              <a:buChar char="-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U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ponudi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na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crnogorskom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tržištu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osiguranja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dominiraju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proizvodi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putničkog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zdravstvenog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osiguranja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koji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isključuju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pandemiju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i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troškove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liječenja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odnosno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koji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ne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pokrivaju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testiranje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i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boravak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u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karantinu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endParaRPr lang="en-U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Kod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životnog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osiguranja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uglavnom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dopunska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osiguranja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pokrivaju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rizik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COVID 19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pandemije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u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okviru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pokrića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određenih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zdravstvenih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rizika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285750" indent="-285750" algn="ctr">
              <a:buFontTx/>
              <a:buChar char="-"/>
            </a:pPr>
            <a:endParaRPr lang="en-US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10331" y="999791"/>
            <a:ext cx="64807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RS" sz="1600" i="1" dirty="0"/>
              <a:t>Grafikon </a:t>
            </a:r>
            <a:r>
              <a:rPr lang="sr-Latn-RS" sz="1600" i="1" dirty="0" smtClean="0"/>
              <a:t>4</a:t>
            </a:r>
            <a:r>
              <a:rPr lang="en-US" sz="1600" i="1" dirty="0" smtClean="0"/>
              <a:t>: </a:t>
            </a:r>
            <a:r>
              <a:rPr lang="en-US" sz="1600" i="1" dirty="0"/>
              <a:t>P</a:t>
            </a:r>
            <a:r>
              <a:rPr lang="sr-Latn-RS" sz="1600" i="1" dirty="0" err="1" smtClean="0"/>
              <a:t>roizvod</a:t>
            </a:r>
            <a:r>
              <a:rPr lang="en-US" sz="1600" i="1" dirty="0" smtClean="0"/>
              <a:t>i</a:t>
            </a:r>
            <a:r>
              <a:rPr lang="sr-Latn-RS" sz="1600" i="1" dirty="0" smtClean="0"/>
              <a:t> koji uključuju rizik </a:t>
            </a:r>
            <a:r>
              <a:rPr lang="sr-Latn-RS" sz="1600" i="1" dirty="0" err="1" smtClean="0"/>
              <a:t>pandemije</a:t>
            </a:r>
            <a:r>
              <a:rPr lang="en-US" sz="1600" i="1" dirty="0" smtClean="0"/>
              <a:t> –</a:t>
            </a:r>
            <a:r>
              <a:rPr lang="en-US" sz="1600" i="1" dirty="0" err="1" smtClean="0"/>
              <a:t>dio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ponude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osiguravača</a:t>
            </a:r>
            <a:r>
              <a:rPr lang="en-US" sz="1600" i="1" dirty="0" smtClean="0"/>
              <a:t> </a:t>
            </a: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098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6304" y="1385970"/>
            <a:ext cx="5303778" cy="2181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46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10"/>
          <p:cNvGrpSpPr>
            <a:grpSpLocks/>
          </p:cNvGrpSpPr>
          <p:nvPr/>
        </p:nvGrpSpPr>
        <p:grpSpPr bwMode="auto">
          <a:xfrm>
            <a:off x="138590" y="1120536"/>
            <a:ext cx="1882044" cy="3121025"/>
            <a:chOff x="0" y="214290"/>
            <a:chExt cx="2429313" cy="3856776"/>
          </a:xfrm>
        </p:grpSpPr>
        <p:grpSp>
          <p:nvGrpSpPr>
            <p:cNvPr id="26" name="Group 9"/>
            <p:cNvGrpSpPr>
              <a:grpSpLocks/>
            </p:cNvGrpSpPr>
            <p:nvPr/>
          </p:nvGrpSpPr>
          <p:grpSpPr bwMode="auto">
            <a:xfrm>
              <a:off x="0" y="214290"/>
              <a:ext cx="2429313" cy="2787629"/>
              <a:chOff x="0" y="214290"/>
              <a:chExt cx="2429313" cy="2787629"/>
            </a:xfrm>
          </p:grpSpPr>
          <p:sp>
            <p:nvSpPr>
              <p:cNvPr id="28" name="Titre 1"/>
              <p:cNvSpPr txBox="1">
                <a:spLocks/>
              </p:cNvSpPr>
              <p:nvPr/>
            </p:nvSpPr>
            <p:spPr bwMode="auto">
              <a:xfrm>
                <a:off x="0" y="214290"/>
                <a:ext cx="2429313" cy="786656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r>
                  <a:rPr lang="sr-Latn-CS" sz="2000" b="1" dirty="0">
                    <a:solidFill>
                      <a:schemeClr val="tx2">
                        <a:lumMod val="7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j-cs"/>
                  </a:rPr>
                  <a:t>Razlog</a:t>
                </a:r>
                <a:endParaRPr lang="fr-CA" sz="2000" b="1" dirty="0">
                  <a:solidFill>
                    <a:schemeClr val="tx2">
                      <a:lumMod val="7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j-cs"/>
                </a:endParaRPr>
              </a:p>
            </p:txBody>
          </p:sp>
          <p:sp>
            <p:nvSpPr>
              <p:cNvPr id="29" name="Titre 1"/>
              <p:cNvSpPr txBox="1">
                <a:spLocks/>
              </p:cNvSpPr>
              <p:nvPr/>
            </p:nvSpPr>
            <p:spPr bwMode="auto">
              <a:xfrm>
                <a:off x="0" y="1142191"/>
                <a:ext cx="2429313" cy="770963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r>
                  <a:rPr lang="sr-Latn-CS" sz="2000" b="1" dirty="0">
                    <a:solidFill>
                      <a:schemeClr val="tx2">
                        <a:lumMod val="50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j-cs"/>
                  </a:rPr>
                  <a:t>Cilj</a:t>
                </a:r>
                <a:endParaRPr lang="fr-CA" sz="2000" b="1" dirty="0">
                  <a:solidFill>
                    <a:schemeClr val="tx2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j-cs"/>
                </a:endParaRPr>
              </a:p>
            </p:txBody>
          </p:sp>
          <p:sp>
            <p:nvSpPr>
              <p:cNvPr id="30" name="Titre 1"/>
              <p:cNvSpPr txBox="1">
                <a:spLocks/>
              </p:cNvSpPr>
              <p:nvPr/>
            </p:nvSpPr>
            <p:spPr bwMode="auto">
              <a:xfrm>
                <a:off x="0" y="2072055"/>
                <a:ext cx="2429313" cy="929864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r>
                  <a:rPr lang="sr-Latn-CS" b="1" dirty="0">
                    <a:solidFill>
                      <a:schemeClr val="tx2">
                        <a:lumMod val="7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j-cs"/>
                  </a:rPr>
                  <a:t>Teorijska obrada problema</a:t>
                </a:r>
                <a:endParaRPr lang="fr-CA" b="1" dirty="0">
                  <a:solidFill>
                    <a:schemeClr val="tx2">
                      <a:lumMod val="7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j-cs"/>
                </a:endParaRPr>
              </a:p>
            </p:txBody>
          </p:sp>
        </p:grpSp>
        <p:sp>
          <p:nvSpPr>
            <p:cNvPr id="27" name="Titre 1"/>
            <p:cNvSpPr txBox="1">
              <a:spLocks/>
            </p:cNvSpPr>
            <p:nvPr/>
          </p:nvSpPr>
          <p:spPr bwMode="auto">
            <a:xfrm>
              <a:off x="0" y="3300104"/>
              <a:ext cx="2429313" cy="77096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r-Latn-CS" altLang="sr-Latn-RS" sz="2000" b="1" dirty="0" smtClean="0">
                  <a:solidFill>
                    <a:srgbClr val="17375E"/>
                  </a:solidFill>
                  <a:latin typeface="Cambria" pitchFamily="18" charset="0"/>
                  <a:ea typeface="Cambria" pitchFamily="18" charset="0"/>
                  <a:cs typeface="Cambria" pitchFamily="18" charset="0"/>
                </a:rPr>
                <a:t>Praktični dio problematike</a:t>
              </a:r>
              <a:endParaRPr lang="fr-CA" altLang="sr-Latn-RS" sz="2000" b="1" dirty="0">
                <a:solidFill>
                  <a:srgbClr val="17375E"/>
                </a:solidFill>
                <a:latin typeface="Cambria" pitchFamily="18" charset="0"/>
                <a:ea typeface="Cambria" pitchFamily="18" charset="0"/>
                <a:cs typeface="Cambria" pitchFamily="18" charset="0"/>
              </a:endParaRPr>
            </a:p>
          </p:txBody>
        </p:sp>
      </p:grp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-92935" y="339324"/>
            <a:ext cx="9144000" cy="940966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sr-Latn-CS" altLang="sr-Latn-RS" b="1" dirty="0" smtClean="0">
                <a:latin typeface="Cambria" pitchFamily="18" charset="0"/>
                <a:ea typeface="Cambria" pitchFamily="18" charset="0"/>
                <a:cs typeface="Cambria" pitchFamily="18" charset="0"/>
              </a:rPr>
              <a:t>ZAKLJUČAK</a:t>
            </a:r>
            <a:endParaRPr lang="en-US" altLang="sr-Latn-RS" b="1" dirty="0">
              <a:latin typeface="Cambria" pitchFamily="18" charset="0"/>
              <a:ea typeface="Cambria" pitchFamily="18" charset="0"/>
              <a:cs typeface="Cambria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27870"/>
            <a:ext cx="9144000" cy="476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ME"/>
          </a:p>
        </p:txBody>
      </p:sp>
      <p:sp>
        <p:nvSpPr>
          <p:cNvPr id="3" name="Rectangle 2"/>
          <p:cNvSpPr/>
          <p:nvPr/>
        </p:nvSpPr>
        <p:spPr>
          <a:xfrm>
            <a:off x="2445610" y="1120536"/>
            <a:ext cx="6608799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Online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organizacija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rada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i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digitalizacija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pojedinih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servisa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smatra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se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ključnom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prednošću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poslovanja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kompanija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u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periodu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od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početka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pandemije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Spremnost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prilagođavanja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novonastalim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uslovima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poslovanja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fleksibilnost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i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agilnost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važne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odlike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poslovanja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crnogorskih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društava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za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osiguranje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u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posmatranom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periodu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endParaRPr lang="en-U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Negativan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uticaj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pandemije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COVID 19 na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poslovanje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kompanija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može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se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umanjiti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većom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online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prodajom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osiguranja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odnosno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ubrzanjem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procesa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digitalizacije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poslovanja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pPr marL="285750" indent="-285750">
              <a:buFontTx/>
              <a:buChar char="-"/>
            </a:pPr>
            <a:endParaRPr lang="en-U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R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azvoj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informacionih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tehnologija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i internet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prodaja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putem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online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platformi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kao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i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razvoj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novih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proizvoda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osiguranja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omogućilo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bi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stabilnost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poslovanja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crnogorskih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društava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za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osiguranje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u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narednom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periodu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endParaRPr lang="en-US" sz="1600" dirty="0" smtClean="0"/>
          </a:p>
          <a:p>
            <a:endParaRPr lang="sr-Latn-M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" name="Titre 1"/>
          <p:cNvSpPr txBox="1">
            <a:spLocks/>
          </p:cNvSpPr>
          <p:nvPr/>
        </p:nvSpPr>
        <p:spPr bwMode="auto">
          <a:xfrm>
            <a:off x="104936" y="4414739"/>
            <a:ext cx="2498525" cy="7016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CA" altLang="sr-Latn-RS" sz="2000" b="1" dirty="0" smtClean="0">
                <a:latin typeface="Cambria" pitchFamily="18" charset="0"/>
                <a:ea typeface="Cambria" pitchFamily="18" charset="0"/>
                <a:cs typeface="Cambria" pitchFamily="18" charset="0"/>
              </a:rPr>
              <a:t>ZAKLJUČAK</a:t>
            </a:r>
            <a:endParaRPr lang="fr-CA" altLang="sr-Latn-RS" sz="2000" b="1" dirty="0">
              <a:latin typeface="Cambria" pitchFamily="18" charset="0"/>
              <a:ea typeface="Cambria" pitchFamily="18" charset="0"/>
              <a:cs typeface="Cambria" pitchFamily="18" charset="0"/>
            </a:endParaRPr>
          </a:p>
        </p:txBody>
      </p:sp>
      <p:pic>
        <p:nvPicPr>
          <p:cNvPr id="1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35" y="5620445"/>
            <a:ext cx="827087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11560" y="5291699"/>
            <a:ext cx="853244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</a:t>
            </a:r>
            <a:r>
              <a:rPr lang="en-US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koliko</a:t>
            </a:r>
            <a:r>
              <a:rPr lang="en-US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turistička</a:t>
            </a:r>
            <a:r>
              <a:rPr lang="en-US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sezona</a:t>
            </a:r>
            <a:r>
              <a:rPr lang="en-US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ne </a:t>
            </a:r>
            <a:r>
              <a:rPr lang="en-US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dostigne</a:t>
            </a:r>
            <a:r>
              <a:rPr lang="en-US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najavljene</a:t>
            </a:r>
            <a:r>
              <a:rPr lang="en-US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prognoze</a:t>
            </a:r>
            <a:r>
              <a:rPr lang="en-US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može</a:t>
            </a:r>
            <a:r>
              <a:rPr lang="en-US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se </a:t>
            </a:r>
            <a:r>
              <a:rPr lang="en-US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očekivati</a:t>
            </a:r>
            <a:r>
              <a:rPr lang="en-US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stagnacija</a:t>
            </a:r>
            <a:r>
              <a:rPr lang="en-US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tržišta</a:t>
            </a:r>
            <a:r>
              <a:rPr lang="en-US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b="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odsustvo</a:t>
            </a:r>
            <a:r>
              <a:rPr lang="en-US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rasta</a:t>
            </a:r>
            <a:r>
              <a:rPr lang="en-US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ili</a:t>
            </a:r>
            <a:r>
              <a:rPr lang="en-US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spori</a:t>
            </a:r>
            <a:r>
              <a:rPr lang="en-US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rast</a:t>
            </a:r>
            <a:r>
              <a:rPr lang="en-US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). </a:t>
            </a:r>
            <a:r>
              <a:rPr lang="en-US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Međutim</a:t>
            </a:r>
            <a:r>
              <a:rPr lang="en-US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uz</a:t>
            </a:r>
            <a:r>
              <a:rPr lang="en-US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mjere</a:t>
            </a:r>
            <a:r>
              <a:rPr lang="en-US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podrške</a:t>
            </a:r>
            <a:r>
              <a:rPr lang="en-US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građanima</a:t>
            </a:r>
            <a:r>
              <a:rPr lang="en-US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i </a:t>
            </a:r>
            <a:r>
              <a:rPr lang="en-US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privredi</a:t>
            </a:r>
            <a:r>
              <a:rPr lang="en-US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kojima</a:t>
            </a:r>
            <a:r>
              <a:rPr lang="en-US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bi se </a:t>
            </a:r>
            <a:r>
              <a:rPr lang="en-US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jednim</a:t>
            </a:r>
            <a:r>
              <a:rPr lang="en-US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dijelom</a:t>
            </a:r>
            <a:r>
              <a:rPr lang="en-US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smanjila</a:t>
            </a:r>
            <a:r>
              <a:rPr lang="en-US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nelikvidnost</a:t>
            </a:r>
            <a:r>
              <a:rPr lang="en-US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kao</a:t>
            </a:r>
            <a:r>
              <a:rPr lang="en-US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i </a:t>
            </a:r>
            <a:r>
              <a:rPr lang="en-US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uz</a:t>
            </a:r>
            <a:r>
              <a:rPr lang="en-US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unapređenje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procesa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digitalizacije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i </a:t>
            </a:r>
            <a:r>
              <a:rPr lang="en-US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razvoj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novih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proizvoda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mogao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bi se </a:t>
            </a:r>
            <a:r>
              <a:rPr lang="en-US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obezbijediti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postepeni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trend </a:t>
            </a:r>
            <a:r>
              <a:rPr lang="en-US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povećanja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premije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u </a:t>
            </a:r>
            <a:r>
              <a:rPr lang="en-US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narednom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periodu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</a:p>
          <a:p>
            <a:pPr algn="just"/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25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contenu 2"/>
          <p:cNvSpPr>
            <a:spLocks noGrp="1"/>
          </p:cNvSpPr>
          <p:nvPr>
            <p:ph idx="1"/>
          </p:nvPr>
        </p:nvSpPr>
        <p:spPr>
          <a:xfrm>
            <a:off x="467545" y="4117975"/>
            <a:ext cx="8454206" cy="2740025"/>
          </a:xfrm>
        </p:spPr>
        <p:txBody>
          <a:bodyPr>
            <a:normAutofit/>
          </a:bodyPr>
          <a:lstStyle/>
          <a:p>
            <a:pPr algn="ctr" eaLnBrk="1" hangingPunct="1">
              <a:buFont typeface="Arial" charset="0"/>
              <a:buNone/>
            </a:pPr>
            <a:r>
              <a:rPr lang="sr-Latn-CS" altLang="sr-Latn-RS" sz="40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Hvala na pažnji</a:t>
            </a:r>
            <a:r>
              <a:rPr lang="en-US" altLang="sr-Latn-RS" sz="40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!</a:t>
            </a:r>
          </a:p>
          <a:p>
            <a:pPr eaLnBrk="1" hangingPunct="1">
              <a:buFont typeface="Arial" charset="0"/>
              <a:buNone/>
            </a:pPr>
            <a:r>
              <a:rPr lang="en-US" altLang="sr-Latn-RS" sz="4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en-US" altLang="sr-Latn-RS" sz="40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		    </a:t>
            </a:r>
            <a:r>
              <a:rPr lang="fr-CA" altLang="sr-Latn-RS" sz="2000" b="1" dirty="0" err="1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prošlost</a:t>
            </a:r>
            <a:r>
              <a:rPr lang="fr-CA" altLang="sr-Latn-RS" sz="20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</a:t>
            </a:r>
            <a:r>
              <a:rPr lang="fr-CA" altLang="sr-Latn-RS" sz="2000" b="1" dirty="0" err="1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budućnost</a:t>
            </a:r>
            <a:endParaRPr lang="fr-CA" altLang="sr-Latn-RS" sz="2000" b="1" dirty="0" smtClean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ME"/>
          </a:p>
        </p:txBody>
      </p:sp>
      <p:sp>
        <p:nvSpPr>
          <p:cNvPr id="2" name="Rectangle 1"/>
          <p:cNvSpPr/>
          <p:nvPr/>
        </p:nvSpPr>
        <p:spPr>
          <a:xfrm>
            <a:off x="323528" y="1835658"/>
            <a:ext cx="5400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Dobri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moreplovci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se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pamte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po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burama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i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olujama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Što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veće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probleme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premostite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slava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je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veća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” -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Epikur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6838" y="5475536"/>
            <a:ext cx="2083314" cy="1326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Large wav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382" y="1003155"/>
            <a:ext cx="3312368" cy="2680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860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507" y="476672"/>
            <a:ext cx="8387293" cy="94096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/>
              <a:t>RAZLOG I CILJ</a:t>
            </a:r>
            <a:endParaRPr lang="sr-Latn-ME" b="1" dirty="0"/>
          </a:p>
        </p:txBody>
      </p:sp>
      <p:grpSp>
        <p:nvGrpSpPr>
          <p:cNvPr id="23" name="Group 14"/>
          <p:cNvGrpSpPr/>
          <p:nvPr/>
        </p:nvGrpSpPr>
        <p:grpSpPr>
          <a:xfrm>
            <a:off x="309654" y="1988840"/>
            <a:ext cx="2429371" cy="3268645"/>
            <a:chOff x="0" y="1530383"/>
            <a:chExt cx="1919302" cy="4889489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4" name="Titre 1"/>
            <p:cNvSpPr txBox="1">
              <a:spLocks/>
            </p:cNvSpPr>
            <p:nvPr/>
          </p:nvSpPr>
          <p:spPr bwMode="auto">
            <a:xfrm>
              <a:off x="0" y="1530383"/>
              <a:ext cx="1919302" cy="941208"/>
            </a:xfrm>
            <a:prstGeom prst="rect">
              <a:avLst/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sr-Latn-CS" b="1" dirty="0">
                  <a:solidFill>
                    <a:schemeClr val="tx2">
                      <a:lumMod val="7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j-cs"/>
                </a:rPr>
                <a:t>Cilj</a:t>
              </a:r>
              <a:endParaRPr lang="fr-CA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endParaRPr>
            </a:p>
          </p:txBody>
        </p:sp>
        <p:sp>
          <p:nvSpPr>
            <p:cNvPr id="25" name="Titre 1"/>
            <p:cNvSpPr txBox="1">
              <a:spLocks/>
            </p:cNvSpPr>
            <p:nvPr/>
          </p:nvSpPr>
          <p:spPr bwMode="auto">
            <a:xfrm>
              <a:off x="0" y="2846477"/>
              <a:ext cx="1919302" cy="941208"/>
            </a:xfrm>
            <a:prstGeom prst="rect">
              <a:avLst/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sr-Latn-CS" b="1" dirty="0">
                  <a:solidFill>
                    <a:schemeClr val="tx2">
                      <a:lumMod val="7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j-cs"/>
                </a:rPr>
                <a:t>Teorijska obrada problema</a:t>
              </a:r>
              <a:endParaRPr lang="fr-CA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endParaRPr>
            </a:p>
          </p:txBody>
        </p:sp>
        <p:sp>
          <p:nvSpPr>
            <p:cNvPr id="26" name="Titre 1"/>
            <p:cNvSpPr txBox="1">
              <a:spLocks/>
            </p:cNvSpPr>
            <p:nvPr/>
          </p:nvSpPr>
          <p:spPr bwMode="auto">
            <a:xfrm>
              <a:off x="0" y="4162570"/>
              <a:ext cx="1919302" cy="941208"/>
            </a:xfrm>
            <a:prstGeom prst="rect">
              <a:avLst/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sr-Latn-CS" altLang="sr-Latn-RS" b="1" dirty="0">
                  <a:solidFill>
                    <a:srgbClr val="17375E"/>
                  </a:solidFill>
                  <a:latin typeface="Cambria" pitchFamily="18" charset="0"/>
                  <a:ea typeface="Cambria" pitchFamily="18" charset="0"/>
                  <a:cs typeface="Cambria" pitchFamily="18" charset="0"/>
                </a:rPr>
                <a:t>Praktični dio problematike</a:t>
              </a:r>
              <a:endParaRPr lang="fr-CA" altLang="sr-Latn-RS" b="1" dirty="0">
                <a:solidFill>
                  <a:srgbClr val="17375E"/>
                </a:solidFill>
                <a:latin typeface="Cambria" pitchFamily="18" charset="0"/>
                <a:ea typeface="Cambria" pitchFamily="18" charset="0"/>
                <a:cs typeface="Cambria" pitchFamily="18" charset="0"/>
              </a:endParaRPr>
            </a:p>
          </p:txBody>
        </p:sp>
        <p:sp>
          <p:nvSpPr>
            <p:cNvPr id="27" name="Titre 1"/>
            <p:cNvSpPr txBox="1">
              <a:spLocks/>
            </p:cNvSpPr>
            <p:nvPr/>
          </p:nvSpPr>
          <p:spPr bwMode="auto">
            <a:xfrm>
              <a:off x="0" y="5478664"/>
              <a:ext cx="1919302" cy="941208"/>
            </a:xfrm>
            <a:prstGeom prst="rect">
              <a:avLst/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sr-Latn-CS" b="1" dirty="0">
                  <a:solidFill>
                    <a:schemeClr val="tx2">
                      <a:lumMod val="7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j-cs"/>
                </a:rPr>
                <a:t>Zaključak</a:t>
              </a:r>
              <a:endParaRPr lang="fr-CA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endParaRPr>
            </a:p>
          </p:txBody>
        </p:sp>
      </p:grpSp>
      <p:sp>
        <p:nvSpPr>
          <p:cNvPr id="28" name="Espace réservé du contenu 2"/>
          <p:cNvSpPr txBox="1">
            <a:spLocks/>
          </p:cNvSpPr>
          <p:nvPr/>
        </p:nvSpPr>
        <p:spPr bwMode="auto">
          <a:xfrm>
            <a:off x="3119348" y="1484598"/>
            <a:ext cx="5917147" cy="252046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eaLnBrk="1" hangingPunct="1">
              <a:buNone/>
            </a:pPr>
            <a:endParaRPr lang="sr-Latn-BA" altLang="sr-Latn-RS" sz="2400" dirty="0" smtClean="0">
              <a:solidFill>
                <a:srgbClr val="FF0000"/>
              </a:solidFill>
              <a:latin typeface="Cambria" pitchFamily="18" charset="0"/>
              <a:ea typeface="Cambria" pitchFamily="18" charset="0"/>
              <a:cs typeface="Cambria" pitchFamily="18" charset="0"/>
            </a:endParaRPr>
          </a:p>
          <a:p>
            <a:pPr eaLnBrk="1" hangingPunct="1">
              <a:buFont typeface="Arial" charset="0"/>
              <a:buAutoNum type="alphaUcParenR"/>
            </a:pPr>
            <a:r>
              <a:rPr lang="sr-Latn-BA" altLang="sr-Latn-RS" sz="2400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Aktuelna tema- </a:t>
            </a:r>
            <a:r>
              <a:rPr lang="sr-Latn-ME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COVID </a:t>
            </a:r>
            <a:r>
              <a:rPr lang="sr-Latn-ME" sz="2400" dirty="0">
                <a:latin typeface="Cambria" panose="02040503050406030204" pitchFamily="18" charset="0"/>
                <a:ea typeface="Cambria" panose="02040503050406030204" pitchFamily="18" charset="0"/>
              </a:rPr>
              <a:t>19 </a:t>
            </a:r>
            <a:r>
              <a:rPr lang="sr-Latn-ME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i globalni problemi na svim poljima</a:t>
            </a:r>
            <a:endParaRPr lang="sr-Latn-BA" altLang="sr-Latn-RS" sz="2400" dirty="0" smtClean="0">
              <a:solidFill>
                <a:srgbClr val="FF0000"/>
              </a:solidFill>
              <a:latin typeface="Cambria" pitchFamily="18" charset="0"/>
              <a:ea typeface="Cambria" pitchFamily="18" charset="0"/>
              <a:cs typeface="Cambria" pitchFamily="18" charset="0"/>
            </a:endParaRPr>
          </a:p>
          <a:p>
            <a:pPr eaLnBrk="1" hangingPunct="1">
              <a:buFont typeface="Arial" charset="0"/>
              <a:buAutoNum type="alphaUcParenR"/>
            </a:pPr>
            <a:r>
              <a:rPr lang="sr-Latn-BA" altLang="sr-Latn-RS" sz="2400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Značajna i interensantna </a:t>
            </a:r>
            <a:r>
              <a:rPr lang="sr-Latn-BA" altLang="sr-Latn-RS" sz="2400" dirty="0">
                <a:solidFill>
                  <a:srgbClr val="FF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tema-</a:t>
            </a:r>
            <a:r>
              <a:rPr lang="sr-Latn-BA" altLang="sr-Latn-RS" sz="2400" dirty="0">
                <a:latin typeface="Cambria" pitchFamily="18" charset="0"/>
                <a:ea typeface="Cambria" pitchFamily="18" charset="0"/>
                <a:cs typeface="Cambria" pitchFamily="18" charset="0"/>
              </a:rPr>
              <a:t>za </a:t>
            </a:r>
            <a:r>
              <a:rPr lang="en-US" altLang="sr-Latn-RS" sz="2400" dirty="0" err="1" smtClean="0">
                <a:latin typeface="Cambria" pitchFamily="18" charset="0"/>
                <a:ea typeface="Cambria" pitchFamily="18" charset="0"/>
                <a:cs typeface="Cambria" pitchFamily="18" charset="0"/>
              </a:rPr>
              <a:t>sve</a:t>
            </a:r>
            <a:r>
              <a:rPr lang="en-US" altLang="sr-Latn-RS" sz="2400" dirty="0" smtClean="0">
                <a:latin typeface="Cambria" pitchFamily="18" charset="0"/>
                <a:ea typeface="Cambria" pitchFamily="18" charset="0"/>
                <a:cs typeface="Cambria" pitchFamily="18" charset="0"/>
              </a:rPr>
              <a:t> </a:t>
            </a:r>
            <a:r>
              <a:rPr lang="en-US" altLang="sr-Latn-RS" sz="2400" dirty="0" err="1" smtClean="0">
                <a:latin typeface="Cambria" pitchFamily="18" charset="0"/>
                <a:ea typeface="Cambria" pitchFamily="18" charset="0"/>
                <a:cs typeface="Cambria" pitchFamily="18" charset="0"/>
              </a:rPr>
              <a:t>učesnike</a:t>
            </a:r>
            <a:r>
              <a:rPr lang="en-US" altLang="sr-Latn-RS" sz="2400" dirty="0" smtClean="0">
                <a:latin typeface="Cambria" pitchFamily="18" charset="0"/>
                <a:ea typeface="Cambria" pitchFamily="18" charset="0"/>
                <a:cs typeface="Cambria" pitchFamily="18" charset="0"/>
              </a:rPr>
              <a:t>, </a:t>
            </a:r>
            <a:r>
              <a:rPr lang="sr-Latn-BA" altLang="sr-Latn-RS" sz="2400" dirty="0" smtClean="0">
                <a:latin typeface="Cambria" pitchFamily="18" charset="0"/>
                <a:ea typeface="Cambria" pitchFamily="18" charset="0"/>
                <a:cs typeface="Cambria" pitchFamily="18" charset="0"/>
              </a:rPr>
              <a:t>ali </a:t>
            </a:r>
            <a:r>
              <a:rPr lang="sr-Latn-BA" altLang="sr-Latn-RS" sz="2400" dirty="0">
                <a:latin typeface="Cambria" pitchFamily="18" charset="0"/>
                <a:ea typeface="Cambria" pitchFamily="18" charset="0"/>
                <a:cs typeface="Cambria" pitchFamily="18" charset="0"/>
              </a:rPr>
              <a:t>i </a:t>
            </a:r>
            <a:r>
              <a:rPr lang="sr-Latn-BA" altLang="sr-Latn-RS" sz="2400" dirty="0" smtClean="0">
                <a:latin typeface="Cambria" pitchFamily="18" charset="0"/>
                <a:ea typeface="Cambria" pitchFamily="18" charset="0"/>
                <a:cs typeface="Cambria" pitchFamily="18" charset="0"/>
              </a:rPr>
              <a:t>regulatore </a:t>
            </a:r>
            <a:r>
              <a:rPr lang="en-US" altLang="sr-Latn-RS" sz="2400" dirty="0" smtClean="0">
                <a:latin typeface="Cambria" pitchFamily="18" charset="0"/>
                <a:ea typeface="Cambria" pitchFamily="18" charset="0"/>
                <a:cs typeface="Cambria" pitchFamily="18" charset="0"/>
              </a:rPr>
              <a:t>na </a:t>
            </a:r>
            <a:r>
              <a:rPr lang="sr-Latn-BA" altLang="sr-Latn-RS" sz="2400" dirty="0" smtClean="0">
                <a:latin typeface="Cambria" pitchFamily="18" charset="0"/>
                <a:ea typeface="Cambria" pitchFamily="18" charset="0"/>
                <a:cs typeface="Cambria" pitchFamily="18" charset="0"/>
              </a:rPr>
              <a:t>finansijsko</a:t>
            </a:r>
            <a:r>
              <a:rPr lang="en-US" altLang="sr-Latn-RS" sz="2400" dirty="0" smtClean="0">
                <a:latin typeface="Cambria" pitchFamily="18" charset="0"/>
                <a:ea typeface="Cambria" pitchFamily="18" charset="0"/>
                <a:cs typeface="Cambria" pitchFamily="18" charset="0"/>
              </a:rPr>
              <a:t>m </a:t>
            </a:r>
            <a:r>
              <a:rPr lang="en-US" altLang="sr-Latn-RS" sz="2400" dirty="0" err="1" smtClean="0">
                <a:latin typeface="Cambria" pitchFamily="18" charset="0"/>
                <a:ea typeface="Cambria" pitchFamily="18" charset="0"/>
                <a:cs typeface="Cambria" pitchFamily="18" charset="0"/>
              </a:rPr>
              <a:t>tržištu</a:t>
            </a:r>
            <a:r>
              <a:rPr lang="sr-Latn-BA" altLang="sr-Latn-RS" sz="2400" dirty="0" smtClean="0">
                <a:latin typeface="Cambria" pitchFamily="18" charset="0"/>
                <a:ea typeface="Cambria" pitchFamily="18" charset="0"/>
                <a:cs typeface="Cambria" pitchFamily="18" charset="0"/>
              </a:rPr>
              <a:t>;</a:t>
            </a:r>
            <a:endParaRPr lang="sr-Latn-BA" altLang="sr-Latn-RS" sz="2400" dirty="0">
              <a:latin typeface="Cambria" pitchFamily="18" charset="0"/>
              <a:ea typeface="Cambria" pitchFamily="18" charset="0"/>
              <a:cs typeface="Cambria" pitchFamily="18" charset="0"/>
            </a:endParaRPr>
          </a:p>
          <a:p>
            <a:pPr marL="0" indent="0" eaLnBrk="1" hangingPunct="1">
              <a:buNone/>
            </a:pPr>
            <a:endParaRPr lang="sr-Latn-CS" altLang="sr-Latn-RS" sz="2400" dirty="0">
              <a:latin typeface="Cambria" pitchFamily="18" charset="0"/>
              <a:ea typeface="Cambria" pitchFamily="18" charset="0"/>
              <a:cs typeface="Cambria" pitchFamily="18" charset="0"/>
            </a:endParaRPr>
          </a:p>
          <a:p>
            <a:pPr eaLnBrk="1" hangingPunct="1">
              <a:buFont typeface="Arial" charset="0"/>
              <a:buNone/>
            </a:pPr>
            <a:endParaRPr lang="sr-Latn-CS" altLang="sr-Latn-RS" sz="2400" dirty="0">
              <a:latin typeface="Cambria" pitchFamily="18" charset="0"/>
              <a:ea typeface="Cambria" pitchFamily="18" charset="0"/>
              <a:cs typeface="Cambr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054" y="3833822"/>
            <a:ext cx="1555733" cy="1760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Espace réservé du contenu 2"/>
          <p:cNvSpPr txBox="1">
            <a:spLocks/>
          </p:cNvSpPr>
          <p:nvPr/>
        </p:nvSpPr>
        <p:spPr bwMode="auto">
          <a:xfrm>
            <a:off x="4494919" y="4005064"/>
            <a:ext cx="4392490" cy="172772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eaLnBrk="1" hangingPunct="1">
              <a:buNone/>
            </a:pPr>
            <a:r>
              <a:rPr lang="en-US" altLang="sr-Latn-RS" sz="2400" dirty="0" err="1" smtClean="0">
                <a:latin typeface="Cambria" pitchFamily="18" charset="0"/>
                <a:ea typeface="Cambria" pitchFamily="18" charset="0"/>
                <a:cs typeface="Cambria" pitchFamily="18" charset="0"/>
              </a:rPr>
              <a:t>Analiza</a:t>
            </a:r>
            <a:r>
              <a:rPr lang="sr-Latn-CS" altLang="sr-Latn-RS" sz="2400" dirty="0" smtClean="0">
                <a:latin typeface="Cambria" pitchFamily="18" charset="0"/>
                <a:ea typeface="Cambria" pitchFamily="18" charset="0"/>
                <a:cs typeface="Cambria" pitchFamily="18" charset="0"/>
              </a:rPr>
              <a:t> </a:t>
            </a:r>
            <a:r>
              <a:rPr lang="sr-Latn-CS" altLang="sr-Latn-RS" sz="2400" u="sng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izazova i problema</a:t>
            </a:r>
            <a:r>
              <a:rPr lang="en-US" altLang="sr-Latn-RS" sz="2400" u="sng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 </a:t>
            </a:r>
            <a:r>
              <a:rPr lang="sr-Latn-CS" altLang="sr-Latn-RS" sz="2400" dirty="0" err="1">
                <a:latin typeface="Cambria" pitchFamily="18" charset="0"/>
                <a:ea typeface="Cambria" pitchFamily="18" charset="0"/>
                <a:cs typeface="Cambria" pitchFamily="18" charset="0"/>
              </a:rPr>
              <a:t>pandemije</a:t>
            </a:r>
            <a:r>
              <a:rPr lang="sr-Latn-CS" altLang="sr-Latn-RS" sz="2400" dirty="0">
                <a:latin typeface="Cambria" pitchFamily="18" charset="0"/>
                <a:ea typeface="Cambria" pitchFamily="18" charset="0"/>
                <a:cs typeface="Cambria" pitchFamily="18" charset="0"/>
              </a:rPr>
              <a:t> COVID </a:t>
            </a:r>
            <a:r>
              <a:rPr lang="sr-Latn-CS" altLang="sr-Latn-RS" sz="2400" dirty="0" smtClean="0">
                <a:latin typeface="Cambria" pitchFamily="18" charset="0"/>
                <a:ea typeface="Cambria" pitchFamily="18" charset="0"/>
                <a:cs typeface="Cambria" pitchFamily="18" charset="0"/>
              </a:rPr>
              <a:t>19</a:t>
            </a:r>
            <a:r>
              <a:rPr lang="en-US" altLang="sr-Latn-RS" sz="2400" dirty="0">
                <a:solidFill>
                  <a:srgbClr val="FF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 </a:t>
            </a:r>
            <a:r>
              <a:rPr lang="sr-Latn-CS" altLang="sr-Latn-RS" sz="2400" dirty="0" smtClean="0">
                <a:latin typeface="Cambria" pitchFamily="18" charset="0"/>
                <a:ea typeface="Cambria" pitchFamily="18" charset="0"/>
                <a:cs typeface="Cambria" pitchFamily="18" charset="0"/>
              </a:rPr>
              <a:t>kroz </a:t>
            </a:r>
            <a:r>
              <a:rPr lang="sr-Latn-CS" altLang="sr-Latn-RS" sz="2400" b="1" u="sng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vizuru </a:t>
            </a:r>
            <a:r>
              <a:rPr lang="en-US" altLang="sr-Latn-RS" sz="2400" b="1" u="sng" dirty="0" err="1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društava</a:t>
            </a:r>
            <a:r>
              <a:rPr lang="en-US" altLang="sr-Latn-RS" sz="2400" b="1" u="sng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 za </a:t>
            </a:r>
            <a:r>
              <a:rPr lang="en-US" altLang="sr-Latn-RS" sz="2400" b="1" u="sng" dirty="0" err="1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osiguranje</a:t>
            </a:r>
            <a:r>
              <a:rPr lang="sr-Latn-CS" altLang="sr-Latn-RS" sz="2400" b="1" u="sng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 </a:t>
            </a:r>
            <a:r>
              <a:rPr lang="sr-Latn-CS" altLang="sr-Latn-RS" sz="2400" dirty="0" smtClean="0">
                <a:latin typeface="Cambria" pitchFamily="18" charset="0"/>
                <a:ea typeface="Cambria" pitchFamily="18" charset="0"/>
                <a:cs typeface="Cambria" pitchFamily="18" charset="0"/>
              </a:rPr>
              <a:t>u Crnoj Gori.</a:t>
            </a:r>
            <a:endParaRPr lang="sr-Latn-CS" altLang="sr-Latn-RS" sz="2400" dirty="0">
              <a:latin typeface="Cambria" pitchFamily="18" charset="0"/>
              <a:ea typeface="Cambria" pitchFamily="18" charset="0"/>
              <a:cs typeface="Cambria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ME"/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 bwMode="auto">
          <a:xfrm>
            <a:off x="573454" y="5594692"/>
            <a:ext cx="8463041" cy="12614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eaLnBrk="1" hangingPunct="1">
              <a:buNone/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K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oliko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je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tržište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osiguranja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Crne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Gore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bilo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spremno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da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odgovori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na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izazove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koje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nosi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prisustvo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COVID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pandemije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te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koliko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su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se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društva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za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osiguranje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prilagodila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novonastalim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okolnostima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poslovanja</a:t>
            </a:r>
            <a:r>
              <a:rPr lang="sr-Latn-CS" sz="2000" dirty="0" smtClean="0">
                <a:latin typeface="Cambria" pitchFamily="18" charset="0"/>
                <a:ea typeface="Cambria" pitchFamily="18" charset="0"/>
              </a:rPr>
              <a:t>?</a:t>
            </a:r>
            <a:endParaRPr lang="sr-Latn-CS" altLang="sr-Latn-RS" sz="2000" dirty="0">
              <a:latin typeface="Cambria" pitchFamily="18" charset="0"/>
              <a:ea typeface="Cambria" pitchFamily="18" charset="0"/>
              <a:cs typeface="Cambria" pitchFamily="18" charset="0"/>
            </a:endParaRPr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333449" y="1191035"/>
            <a:ext cx="3014415" cy="62920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b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Razlog</a:t>
            </a:r>
            <a:endParaRPr lang="fr-CA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2026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34" y="476672"/>
            <a:ext cx="5646365" cy="940966"/>
          </a:xfrm>
        </p:spPr>
        <p:txBody>
          <a:bodyPr/>
          <a:lstStyle/>
          <a:p>
            <a:r>
              <a:rPr lang="sr-Latn-ME" dirty="0" smtClean="0"/>
              <a:t>CILJ</a:t>
            </a:r>
            <a:endParaRPr lang="sr-Latn-ME" dirty="0"/>
          </a:p>
        </p:txBody>
      </p:sp>
      <p:grpSp>
        <p:nvGrpSpPr>
          <p:cNvPr id="22" name="Group 14"/>
          <p:cNvGrpSpPr>
            <a:grpSpLocks/>
          </p:cNvGrpSpPr>
          <p:nvPr/>
        </p:nvGrpSpPr>
        <p:grpSpPr bwMode="auto">
          <a:xfrm>
            <a:off x="153509" y="908720"/>
            <a:ext cx="2445070" cy="4052617"/>
            <a:chOff x="0" y="214290"/>
            <a:chExt cx="2445062" cy="3904398"/>
          </a:xfrm>
        </p:grpSpPr>
        <p:sp>
          <p:nvSpPr>
            <p:cNvPr id="23" name="Titre 1"/>
            <p:cNvSpPr txBox="1">
              <a:spLocks/>
            </p:cNvSpPr>
            <p:nvPr/>
          </p:nvSpPr>
          <p:spPr bwMode="auto">
            <a:xfrm>
              <a:off x="0" y="214290"/>
              <a:ext cx="2428867" cy="78517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sr-Latn-CS" sz="2000" b="1" dirty="0">
                  <a:solidFill>
                    <a:schemeClr val="tx2">
                      <a:lumMod val="7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j-cs"/>
                </a:rPr>
                <a:t>Razlog</a:t>
              </a:r>
              <a:endParaRPr lang="fr-CA" sz="2000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endParaRPr>
            </a:p>
          </p:txBody>
        </p:sp>
        <p:sp>
          <p:nvSpPr>
            <p:cNvPr id="25" name="Titre 1"/>
            <p:cNvSpPr txBox="1">
              <a:spLocks/>
            </p:cNvSpPr>
            <p:nvPr/>
          </p:nvSpPr>
          <p:spPr bwMode="auto">
            <a:xfrm>
              <a:off x="16195" y="1641751"/>
              <a:ext cx="2428867" cy="76989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sr-Latn-CS" b="1" dirty="0">
                  <a:solidFill>
                    <a:schemeClr val="tx2">
                      <a:lumMod val="7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j-cs"/>
                </a:rPr>
                <a:t>Teorijska obrada problema</a:t>
              </a:r>
              <a:endParaRPr lang="fr-CA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endParaRPr>
            </a:p>
          </p:txBody>
        </p:sp>
        <p:sp>
          <p:nvSpPr>
            <p:cNvPr id="26" name="Titre 1"/>
            <p:cNvSpPr txBox="1">
              <a:spLocks/>
            </p:cNvSpPr>
            <p:nvPr/>
          </p:nvSpPr>
          <p:spPr bwMode="auto">
            <a:xfrm>
              <a:off x="16195" y="2488831"/>
              <a:ext cx="2428867" cy="76988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r-Latn-CS" altLang="sr-Latn-RS" sz="1800" b="1" dirty="0">
                  <a:solidFill>
                    <a:srgbClr val="17375E"/>
                  </a:solidFill>
                  <a:latin typeface="Cambria" pitchFamily="18" charset="0"/>
                  <a:ea typeface="Cambria" pitchFamily="18" charset="0"/>
                  <a:cs typeface="Cambria" pitchFamily="18" charset="0"/>
                </a:rPr>
                <a:t>Praktični dio problematike</a:t>
              </a:r>
              <a:endParaRPr lang="fr-CA" altLang="sr-Latn-RS" sz="1800" b="1" dirty="0">
                <a:solidFill>
                  <a:srgbClr val="17375E"/>
                </a:solidFill>
                <a:latin typeface="Cambria" pitchFamily="18" charset="0"/>
                <a:ea typeface="Cambria" pitchFamily="18" charset="0"/>
                <a:cs typeface="Cambria" pitchFamily="18" charset="0"/>
              </a:endParaRPr>
            </a:p>
          </p:txBody>
        </p:sp>
        <p:sp>
          <p:nvSpPr>
            <p:cNvPr id="27" name="Titre 1"/>
            <p:cNvSpPr txBox="1">
              <a:spLocks/>
            </p:cNvSpPr>
            <p:nvPr/>
          </p:nvSpPr>
          <p:spPr bwMode="auto">
            <a:xfrm>
              <a:off x="0" y="3348799"/>
              <a:ext cx="2428867" cy="76988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r-Latn-CS" altLang="sr-Latn-RS" sz="1800" b="1">
                  <a:solidFill>
                    <a:srgbClr val="17375E"/>
                  </a:solidFill>
                  <a:latin typeface="Cambria" pitchFamily="18" charset="0"/>
                  <a:ea typeface="Cambria" pitchFamily="18" charset="0"/>
                  <a:cs typeface="Cambria" pitchFamily="18" charset="0"/>
                </a:rPr>
                <a:t>Zaključak</a:t>
              </a:r>
              <a:endParaRPr lang="fr-CA" altLang="sr-Latn-RS" sz="1800" b="1">
                <a:solidFill>
                  <a:srgbClr val="17375E"/>
                </a:solidFill>
                <a:latin typeface="Cambria" pitchFamily="18" charset="0"/>
                <a:ea typeface="Cambria" pitchFamily="18" charset="0"/>
                <a:cs typeface="Cambria" pitchFamily="18" charset="0"/>
              </a:endParaRPr>
            </a:p>
          </p:txBody>
        </p:sp>
      </p:grpSp>
      <p:sp>
        <p:nvSpPr>
          <p:cNvPr id="28" name="Espace réservé du contenu 2"/>
          <p:cNvSpPr>
            <a:spLocks noGrp="1"/>
          </p:cNvSpPr>
          <p:nvPr>
            <p:ph idx="1"/>
          </p:nvPr>
        </p:nvSpPr>
        <p:spPr>
          <a:xfrm>
            <a:off x="3181350" y="1459162"/>
            <a:ext cx="5962650" cy="3725471"/>
          </a:xfrm>
          <a:solidFill>
            <a:schemeClr val="bg1"/>
          </a:solidFill>
        </p:spPr>
        <p:txBody>
          <a:bodyPr>
            <a:normAutofit fontScale="85000" lnSpcReduction="10000"/>
          </a:bodyPr>
          <a:lstStyle/>
          <a:p>
            <a:pPr algn="just" eaLnBrk="1" hangingPunct="1">
              <a:buFont typeface="Arial" charset="0"/>
              <a:buNone/>
            </a:pPr>
            <a:r>
              <a:rPr lang="sr-Latn-CS" altLang="sr-Latn-RS" sz="2400" b="1" i="1" dirty="0" smtClean="0">
                <a:latin typeface="Cambria" pitchFamily="18" charset="0"/>
                <a:ea typeface="Cambria" pitchFamily="18" charset="0"/>
                <a:cs typeface="Cambria" pitchFamily="18" charset="0"/>
              </a:rPr>
              <a:t>1) </a:t>
            </a:r>
            <a:r>
              <a:rPr lang="sr-Latn-CS" altLang="sr-Latn-RS" sz="2400" b="1" dirty="0" smtClean="0">
                <a:latin typeface="Cambria" pitchFamily="18" charset="0"/>
                <a:ea typeface="Cambria" pitchFamily="18" charset="0"/>
                <a:cs typeface="Cambria" pitchFamily="18" charset="0"/>
              </a:rPr>
              <a:t>Uzimajući u obzir trenutnu situaciju u kojoj svoju aktivnost obavlja</a:t>
            </a:r>
            <a:r>
              <a:rPr lang="en-US" altLang="sr-Latn-RS" sz="2400" b="1" dirty="0" err="1" smtClean="0">
                <a:latin typeface="Cambria" pitchFamily="18" charset="0"/>
                <a:ea typeface="Cambria" pitchFamily="18" charset="0"/>
                <a:cs typeface="Cambria" pitchFamily="18" charset="0"/>
              </a:rPr>
              <a:t>ju</a:t>
            </a:r>
            <a:r>
              <a:rPr lang="en-US" altLang="sr-Latn-RS" sz="2400" b="1" dirty="0" smtClean="0">
                <a:latin typeface="Cambria" pitchFamily="18" charset="0"/>
                <a:ea typeface="Cambria" pitchFamily="18" charset="0"/>
                <a:cs typeface="Cambria" pitchFamily="18" charset="0"/>
              </a:rPr>
              <a:t> </a:t>
            </a:r>
            <a:r>
              <a:rPr lang="en-US" altLang="sr-Latn-RS" sz="2400" b="1" dirty="0" err="1" smtClean="0">
                <a:latin typeface="Cambria" pitchFamily="18" charset="0"/>
                <a:ea typeface="Cambria" pitchFamily="18" charset="0"/>
                <a:cs typeface="Cambria" pitchFamily="18" charset="0"/>
              </a:rPr>
              <a:t>učesnici</a:t>
            </a:r>
            <a:r>
              <a:rPr lang="en-US" altLang="sr-Latn-RS" sz="2400" b="1" dirty="0" smtClean="0">
                <a:latin typeface="Cambria" pitchFamily="18" charset="0"/>
                <a:ea typeface="Cambria" pitchFamily="18" charset="0"/>
                <a:cs typeface="Cambria" pitchFamily="18" charset="0"/>
              </a:rPr>
              <a:t> na </a:t>
            </a:r>
            <a:r>
              <a:rPr lang="en-US" altLang="sr-Latn-RS" sz="2400" b="1" dirty="0" err="1" smtClean="0">
                <a:latin typeface="Cambria" pitchFamily="18" charset="0"/>
                <a:ea typeface="Cambria" pitchFamily="18" charset="0"/>
                <a:cs typeface="Cambria" pitchFamily="18" charset="0"/>
              </a:rPr>
              <a:t>tržištu</a:t>
            </a:r>
            <a:r>
              <a:rPr lang="en-US" altLang="sr-Latn-RS" sz="2400" b="1" dirty="0" smtClean="0">
                <a:latin typeface="Cambria" pitchFamily="18" charset="0"/>
                <a:ea typeface="Cambria" pitchFamily="18" charset="0"/>
                <a:cs typeface="Cambria" pitchFamily="18" charset="0"/>
              </a:rPr>
              <a:t> </a:t>
            </a:r>
            <a:r>
              <a:rPr lang="en-US" altLang="sr-Latn-RS" sz="2400" b="1" dirty="0" err="1" smtClean="0">
                <a:latin typeface="Cambria" pitchFamily="18" charset="0"/>
                <a:ea typeface="Cambria" pitchFamily="18" charset="0"/>
                <a:cs typeface="Cambria" pitchFamily="18" charset="0"/>
              </a:rPr>
              <a:t>osiguranja</a:t>
            </a:r>
            <a:r>
              <a:rPr lang="en-US" altLang="sr-Latn-RS" sz="2400" b="1" dirty="0" smtClean="0">
                <a:latin typeface="Cambria" pitchFamily="18" charset="0"/>
                <a:ea typeface="Cambria" pitchFamily="18" charset="0"/>
                <a:cs typeface="Cambria" pitchFamily="18" charset="0"/>
              </a:rPr>
              <a:t> u </a:t>
            </a:r>
            <a:r>
              <a:rPr lang="en-US" altLang="sr-Latn-RS" sz="2400" b="1" dirty="0" err="1" smtClean="0">
                <a:latin typeface="Cambria" pitchFamily="18" charset="0"/>
                <a:ea typeface="Cambria" pitchFamily="18" charset="0"/>
                <a:cs typeface="Cambria" pitchFamily="18" charset="0"/>
              </a:rPr>
              <a:t>Crnoj</a:t>
            </a:r>
            <a:r>
              <a:rPr lang="en-US" altLang="sr-Latn-RS" sz="2400" b="1" dirty="0" smtClean="0">
                <a:latin typeface="Cambria" pitchFamily="18" charset="0"/>
                <a:ea typeface="Cambria" pitchFamily="18" charset="0"/>
                <a:cs typeface="Cambria" pitchFamily="18" charset="0"/>
              </a:rPr>
              <a:t> Gori</a:t>
            </a:r>
            <a:r>
              <a:rPr lang="sr-Latn-CS" altLang="sr-Latn-RS" sz="2400" b="1" dirty="0" smtClean="0">
                <a:latin typeface="Cambria" pitchFamily="18" charset="0"/>
                <a:ea typeface="Cambria" pitchFamily="18" charset="0"/>
                <a:cs typeface="Cambria" pitchFamily="18" charset="0"/>
              </a:rPr>
              <a:t>, namjera je bila da se:</a:t>
            </a:r>
          </a:p>
          <a:p>
            <a:pPr algn="just" eaLnBrk="1" hangingPunct="1">
              <a:buFont typeface="Arial" charset="0"/>
              <a:buAutoNum type="alphaLcParenR"/>
            </a:pPr>
            <a:r>
              <a:rPr lang="sr-Latn-ME" altLang="sr-Latn-RS" sz="2400" b="1" u="sng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Osvrnemo na globalne izazove </a:t>
            </a:r>
            <a:r>
              <a:rPr lang="sr-Latn-ME" altLang="sr-Latn-RS" sz="2400" dirty="0" smtClean="0">
                <a:latin typeface="Cambria" pitchFamily="18" charset="0"/>
                <a:ea typeface="Cambria" pitchFamily="18" charset="0"/>
                <a:cs typeface="Cambria" pitchFamily="18" charset="0"/>
              </a:rPr>
              <a:t>sa kojima se suočava </a:t>
            </a:r>
            <a:r>
              <a:rPr lang="en-US" altLang="sr-Latn-RS" sz="2400" dirty="0" err="1" smtClean="0">
                <a:latin typeface="Cambria" pitchFamily="18" charset="0"/>
                <a:ea typeface="Cambria" pitchFamily="18" charset="0"/>
                <a:cs typeface="Cambria" pitchFamily="18" charset="0"/>
              </a:rPr>
              <a:t>sama</a:t>
            </a:r>
            <a:r>
              <a:rPr lang="sr-Latn-ME" altLang="sr-Latn-RS" sz="2400" dirty="0" smtClean="0">
                <a:latin typeface="Cambria" pitchFamily="18" charset="0"/>
                <a:ea typeface="Cambria" pitchFamily="18" charset="0"/>
                <a:cs typeface="Cambria" pitchFamily="18" charset="0"/>
              </a:rPr>
              <a:t> profesija</a:t>
            </a:r>
          </a:p>
          <a:p>
            <a:pPr algn="just" eaLnBrk="1" hangingPunct="1">
              <a:buFont typeface="Arial" charset="0"/>
              <a:buAutoNum type="alphaLcParenR"/>
            </a:pPr>
            <a:r>
              <a:rPr lang="sr-Latn-ME" altLang="sr-Latn-RS" sz="2400" b="1" u="sng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Analizira makroekonomsko okruženje </a:t>
            </a:r>
            <a:r>
              <a:rPr lang="sr-Latn-ME" altLang="sr-Latn-RS" sz="2400" u="sng" dirty="0" smtClean="0">
                <a:latin typeface="Cambria" pitchFamily="18" charset="0"/>
                <a:ea typeface="Cambria" pitchFamily="18" charset="0"/>
                <a:cs typeface="Cambria" pitchFamily="18" charset="0"/>
              </a:rPr>
              <a:t>u Crnoj Gori </a:t>
            </a:r>
          </a:p>
          <a:p>
            <a:pPr algn="just" eaLnBrk="1" hangingPunct="1">
              <a:buFont typeface="Arial" charset="0"/>
              <a:buAutoNum type="alphaLcParenR"/>
            </a:pPr>
            <a:r>
              <a:rPr lang="sr-Latn-ME" altLang="sr-Latn-RS" sz="2400" dirty="0" smtClean="0">
                <a:latin typeface="Cambria" pitchFamily="18" charset="0"/>
                <a:ea typeface="Cambria" pitchFamily="18" charset="0"/>
                <a:cs typeface="Cambria" pitchFamily="18" charset="0"/>
              </a:rPr>
              <a:t>kroz </a:t>
            </a:r>
            <a:r>
              <a:rPr lang="en-US" altLang="sr-Latn-RS" sz="2400" dirty="0" err="1" smtClean="0">
                <a:latin typeface="Cambria" pitchFamily="18" charset="0"/>
                <a:ea typeface="Cambria" pitchFamily="18" charset="0"/>
                <a:cs typeface="Cambria" pitchFamily="18" charset="0"/>
              </a:rPr>
              <a:t>anketno</a:t>
            </a:r>
            <a:r>
              <a:rPr lang="en-US" altLang="sr-Latn-RS" sz="2400" dirty="0" smtClean="0">
                <a:latin typeface="Cambria" pitchFamily="18" charset="0"/>
                <a:ea typeface="Cambria" pitchFamily="18" charset="0"/>
                <a:cs typeface="Cambria" pitchFamily="18" charset="0"/>
              </a:rPr>
              <a:t> </a:t>
            </a:r>
            <a:r>
              <a:rPr lang="en-US" altLang="sr-Latn-RS" sz="2400" dirty="0" err="1" smtClean="0">
                <a:latin typeface="Cambria" pitchFamily="18" charset="0"/>
                <a:ea typeface="Cambria" pitchFamily="18" charset="0"/>
                <a:cs typeface="Cambria" pitchFamily="18" charset="0"/>
              </a:rPr>
              <a:t>istraživanje</a:t>
            </a:r>
            <a:r>
              <a:rPr lang="en-US" altLang="sr-Latn-RS" sz="2400" dirty="0" smtClean="0">
                <a:latin typeface="Cambria" pitchFamily="18" charset="0"/>
                <a:ea typeface="Cambria" pitchFamily="18" charset="0"/>
                <a:cs typeface="Cambria" pitchFamily="18" charset="0"/>
              </a:rPr>
              <a:t> </a:t>
            </a:r>
            <a:r>
              <a:rPr lang="en-US" altLang="sr-Latn-RS" sz="2400" dirty="0" err="1" smtClean="0">
                <a:latin typeface="Cambria" pitchFamily="18" charset="0"/>
                <a:ea typeface="Cambria" pitchFamily="18" charset="0"/>
                <a:cs typeface="Cambria" pitchFamily="18" charset="0"/>
              </a:rPr>
              <a:t>uz</a:t>
            </a:r>
            <a:r>
              <a:rPr lang="en-US" altLang="sr-Latn-RS" sz="2400" dirty="0" smtClean="0">
                <a:latin typeface="Cambria" pitchFamily="18" charset="0"/>
                <a:ea typeface="Cambria" pitchFamily="18" charset="0"/>
                <a:cs typeface="Cambria" pitchFamily="18" charset="0"/>
              </a:rPr>
              <a:t> </a:t>
            </a:r>
            <a:r>
              <a:rPr lang="en-US" altLang="sr-Latn-RS" sz="2400" dirty="0" err="1" smtClean="0">
                <a:latin typeface="Cambria" pitchFamily="18" charset="0"/>
                <a:ea typeface="Cambria" pitchFamily="18" charset="0"/>
                <a:cs typeface="Cambria" pitchFamily="18" charset="0"/>
              </a:rPr>
              <a:t>pomoć</a:t>
            </a:r>
            <a:r>
              <a:rPr lang="en-US" altLang="sr-Latn-RS" sz="2400" dirty="0" smtClean="0">
                <a:latin typeface="Cambria" pitchFamily="18" charset="0"/>
                <a:ea typeface="Cambria" pitchFamily="18" charset="0"/>
                <a:cs typeface="Cambria" pitchFamily="18" charset="0"/>
              </a:rPr>
              <a:t> </a:t>
            </a:r>
            <a:r>
              <a:rPr lang="en-US" altLang="sr-Latn-RS" sz="2400" dirty="0" err="1" smtClean="0">
                <a:latin typeface="Cambria" pitchFamily="18" charset="0"/>
                <a:ea typeface="Cambria" pitchFamily="18" charset="0"/>
                <a:cs typeface="Cambria" pitchFamily="18" charset="0"/>
              </a:rPr>
              <a:t>upitnika</a:t>
            </a:r>
            <a:r>
              <a:rPr lang="en-US" altLang="sr-Latn-RS" sz="2400" dirty="0" smtClean="0">
                <a:latin typeface="Cambria" pitchFamily="18" charset="0"/>
                <a:ea typeface="Cambria" pitchFamily="18" charset="0"/>
                <a:cs typeface="Cambria" pitchFamily="18" charset="0"/>
              </a:rPr>
              <a:t>, </a:t>
            </a:r>
            <a:r>
              <a:rPr lang="sr-Latn-ME" altLang="sr-Latn-RS" sz="2400" dirty="0" err="1" smtClean="0">
                <a:latin typeface="Cambria" pitchFamily="18" charset="0"/>
                <a:ea typeface="Cambria" pitchFamily="18" charset="0"/>
                <a:cs typeface="Cambria" pitchFamily="18" charset="0"/>
              </a:rPr>
              <a:t>sagled</a:t>
            </a:r>
            <a:r>
              <a:rPr lang="en-US" altLang="sr-Latn-RS" sz="2400" dirty="0" smtClean="0">
                <a:latin typeface="Cambria" pitchFamily="18" charset="0"/>
                <a:ea typeface="Cambria" pitchFamily="18" charset="0"/>
                <a:cs typeface="Cambria" pitchFamily="18" charset="0"/>
              </a:rPr>
              <a:t>a</a:t>
            </a:r>
            <a:r>
              <a:rPr lang="sr-Latn-ME" altLang="sr-Latn-RS" sz="2400" dirty="0" smtClean="0">
                <a:latin typeface="Cambria" pitchFamily="18" charset="0"/>
                <a:ea typeface="Cambria" pitchFamily="18" charset="0"/>
                <a:cs typeface="Cambria" pitchFamily="18" charset="0"/>
              </a:rPr>
              <a:t> </a:t>
            </a:r>
            <a:r>
              <a:rPr lang="sr-Latn-ME" altLang="sr-Latn-RS" sz="24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  <a:cs typeface="Cambria" pitchFamily="18" charset="0"/>
              </a:rPr>
              <a:t>percepcij</a:t>
            </a:r>
            <a:r>
              <a:rPr lang="en-US" altLang="sr-Latn-R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  <a:cs typeface="Cambria" pitchFamily="18" charset="0"/>
              </a:rPr>
              <a:t>a, </a:t>
            </a:r>
            <a:r>
              <a:rPr lang="en-US" altLang="sr-Latn-RS" sz="24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  <a:cs typeface="Cambria" pitchFamily="18" charset="0"/>
              </a:rPr>
              <a:t>ali</a:t>
            </a:r>
            <a:r>
              <a:rPr lang="en-US" altLang="sr-Latn-R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  <a:cs typeface="Cambria" pitchFamily="18" charset="0"/>
              </a:rPr>
              <a:t> </a:t>
            </a:r>
            <a:r>
              <a:rPr lang="en-US" altLang="sr-Latn-R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  <a:cs typeface="Cambria" pitchFamily="18" charset="0"/>
              </a:rPr>
              <a:t>i </a:t>
            </a:r>
            <a:r>
              <a:rPr lang="en-US" altLang="sr-Latn-RS" sz="24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  <a:cs typeface="Cambria" pitchFamily="18" charset="0"/>
              </a:rPr>
              <a:t>spremnost</a:t>
            </a:r>
            <a:r>
              <a:rPr lang="en-US" altLang="sr-Latn-R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  <a:cs typeface="Cambria" pitchFamily="18" charset="0"/>
              </a:rPr>
              <a:t> </a:t>
            </a:r>
            <a:r>
              <a:rPr lang="en-US" altLang="sr-Latn-RS" sz="24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  <a:cs typeface="Cambria" pitchFamily="18" charset="0"/>
              </a:rPr>
              <a:t>direktora</a:t>
            </a:r>
            <a:r>
              <a:rPr lang="en-US" altLang="sr-Latn-R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  <a:cs typeface="Cambria" pitchFamily="18" charset="0"/>
              </a:rPr>
              <a:t> i </a:t>
            </a:r>
            <a:r>
              <a:rPr lang="en-US" altLang="sr-Latn-RS" sz="24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  <a:cs typeface="Cambria" pitchFamily="18" charset="0"/>
              </a:rPr>
              <a:t>menadžera</a:t>
            </a:r>
            <a:r>
              <a:rPr lang="en-US" altLang="sr-Latn-R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  <a:cs typeface="Cambria" pitchFamily="18" charset="0"/>
              </a:rPr>
              <a:t> </a:t>
            </a:r>
            <a:r>
              <a:rPr lang="en-US" altLang="sr-Latn-RS" sz="24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  <a:cs typeface="Cambria" pitchFamily="18" charset="0"/>
              </a:rPr>
              <a:t>društava</a:t>
            </a:r>
            <a:r>
              <a:rPr lang="en-US" altLang="sr-Latn-R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  <a:cs typeface="Cambria" pitchFamily="18" charset="0"/>
              </a:rPr>
              <a:t> za </a:t>
            </a:r>
            <a:r>
              <a:rPr lang="en-US" altLang="sr-Latn-RS" sz="24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  <a:cs typeface="Cambria" pitchFamily="18" charset="0"/>
              </a:rPr>
              <a:t>osiguranje</a:t>
            </a:r>
            <a:r>
              <a:rPr lang="en-US" altLang="sr-Latn-R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  <a:cs typeface="Cambria" pitchFamily="18" charset="0"/>
              </a:rPr>
              <a:t> </a:t>
            </a:r>
            <a:r>
              <a:rPr lang="sr-Latn-ME" altLang="sr-Latn-R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  <a:cs typeface="Cambria" pitchFamily="18" charset="0"/>
              </a:rPr>
              <a:t>da odgovore na globalne izazove pandemije COVID 19</a:t>
            </a:r>
            <a:endParaRPr lang="sr-Latn-ME" altLang="sr-Latn-RS" sz="2400" dirty="0" smtClean="0">
              <a:latin typeface="Cambria" pitchFamily="18" charset="0"/>
              <a:ea typeface="Cambria" pitchFamily="18" charset="0"/>
              <a:cs typeface="Cambria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635890" y="5256212"/>
            <a:ext cx="5040561" cy="160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90090" y="5923756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Zaključak i preporuke</a:t>
            </a:r>
            <a:endParaRPr lang="sr-Latn-ME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ME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96" y="4985792"/>
            <a:ext cx="2750638" cy="1872208"/>
          </a:xfrm>
          <a:prstGeom prst="rect">
            <a:avLst/>
          </a:prstGeom>
        </p:spPr>
      </p:pic>
      <p:sp>
        <p:nvSpPr>
          <p:cNvPr id="14" name="Titre 1"/>
          <p:cNvSpPr txBox="1">
            <a:spLocks/>
          </p:cNvSpPr>
          <p:nvPr/>
        </p:nvSpPr>
        <p:spPr bwMode="auto">
          <a:xfrm>
            <a:off x="142677" y="1765223"/>
            <a:ext cx="3014415" cy="62920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CILJ</a:t>
            </a:r>
            <a:endParaRPr lang="fr-CA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20264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12968" cy="940966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sr-Latn-BA" sz="3600" b="1" dirty="0">
                <a:latin typeface="Cambria" panose="02040503050406030204" pitchFamily="18" charset="0"/>
                <a:ea typeface="Cambria" panose="02040503050406030204" pitchFamily="18" charset="0"/>
              </a:rPr>
              <a:t>Globalni izazovi </a:t>
            </a:r>
            <a:r>
              <a:rPr lang="en-US" sz="36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tržišta</a:t>
            </a:r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6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osiguranja</a:t>
            </a:r>
            <a:r>
              <a:rPr lang="sr-Latn-BA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-osvrt </a:t>
            </a:r>
            <a:r>
              <a:rPr lang="sr-Latn-BA" sz="3600" b="1" dirty="0">
                <a:latin typeface="Cambria" panose="02040503050406030204" pitchFamily="18" charset="0"/>
                <a:ea typeface="Cambria" panose="02040503050406030204" pitchFamily="18" charset="0"/>
              </a:rPr>
              <a:t>na Crnu Goru</a:t>
            </a:r>
            <a:endParaRPr lang="en-US" altLang="sr-Latn-RS" sz="3600" b="1" dirty="0">
              <a:latin typeface="Cambria" pitchFamily="18" charset="0"/>
              <a:ea typeface="Cambria" pitchFamily="18" charset="0"/>
              <a:cs typeface="Cambria" pitchFamily="18" charset="0"/>
            </a:endParaRPr>
          </a:p>
        </p:txBody>
      </p:sp>
      <p:grpSp>
        <p:nvGrpSpPr>
          <p:cNvPr id="11" name="Group 18"/>
          <p:cNvGrpSpPr>
            <a:grpSpLocks/>
          </p:cNvGrpSpPr>
          <p:nvPr/>
        </p:nvGrpSpPr>
        <p:grpSpPr bwMode="auto">
          <a:xfrm>
            <a:off x="693080" y="1516835"/>
            <a:ext cx="2728913" cy="4071937"/>
            <a:chOff x="0" y="500042"/>
            <a:chExt cx="3143240" cy="5072098"/>
          </a:xfrm>
        </p:grpSpPr>
        <p:sp>
          <p:nvSpPr>
            <p:cNvPr id="12" name="Titre 1"/>
            <p:cNvSpPr txBox="1">
              <a:spLocks/>
            </p:cNvSpPr>
            <p:nvPr/>
          </p:nvSpPr>
          <p:spPr bwMode="auto">
            <a:xfrm>
              <a:off x="0" y="500042"/>
              <a:ext cx="2428285" cy="78503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sr-Latn-CS" sz="2400" b="1" dirty="0">
                  <a:solidFill>
                    <a:schemeClr val="tx2">
                      <a:lumMod val="7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j-cs"/>
                </a:rPr>
                <a:t>Razlog</a:t>
              </a:r>
              <a:endParaRPr lang="fr-CA" sz="2400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endParaRPr>
            </a:p>
          </p:txBody>
        </p:sp>
        <p:sp>
          <p:nvSpPr>
            <p:cNvPr id="13" name="Titre 1"/>
            <p:cNvSpPr txBox="1">
              <a:spLocks/>
            </p:cNvSpPr>
            <p:nvPr/>
          </p:nvSpPr>
          <p:spPr bwMode="auto">
            <a:xfrm>
              <a:off x="0" y="1478867"/>
              <a:ext cx="2428285" cy="76921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sr-Latn-CS" sz="2400" b="1" dirty="0">
                  <a:solidFill>
                    <a:schemeClr val="tx2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j-cs"/>
                </a:rPr>
                <a:t>Cilj</a:t>
              </a:r>
              <a:endParaRPr lang="fr-CA" sz="2400" b="1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endParaRPr>
            </a:p>
          </p:txBody>
        </p:sp>
        <p:sp>
          <p:nvSpPr>
            <p:cNvPr id="14" name="Titre 1"/>
            <p:cNvSpPr txBox="1">
              <a:spLocks/>
            </p:cNvSpPr>
            <p:nvPr/>
          </p:nvSpPr>
          <p:spPr bwMode="auto">
            <a:xfrm>
              <a:off x="0" y="2457694"/>
              <a:ext cx="3143240" cy="12457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sr-Latn-CS" sz="2400" b="1" dirty="0">
                  <a:solidFill>
                    <a:schemeClr val="bg1">
                      <a:lumMod val="9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j-cs"/>
                </a:rPr>
                <a:t>Teorijska obrada </a:t>
              </a:r>
              <a:r>
                <a:rPr lang="sr-Latn-CS" sz="2400" b="1" dirty="0" smtClean="0">
                  <a:solidFill>
                    <a:schemeClr val="bg1">
                      <a:lumMod val="9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j-cs"/>
                </a:rPr>
                <a:t>problema 1/2</a:t>
              </a:r>
              <a:endParaRPr lang="fr-CA" sz="2400" b="1" dirty="0">
                <a:solidFill>
                  <a:schemeClr val="bg1">
                    <a:lumMod val="9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endParaRPr>
            </a:p>
          </p:txBody>
        </p:sp>
        <p:sp>
          <p:nvSpPr>
            <p:cNvPr id="15" name="Titre 1"/>
            <p:cNvSpPr txBox="1">
              <a:spLocks/>
            </p:cNvSpPr>
            <p:nvPr/>
          </p:nvSpPr>
          <p:spPr bwMode="auto">
            <a:xfrm>
              <a:off x="0" y="3881441"/>
              <a:ext cx="2428285" cy="76921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r-Latn-CS" altLang="sr-Latn-RS" sz="2000" b="1">
                  <a:solidFill>
                    <a:srgbClr val="17375E"/>
                  </a:solidFill>
                  <a:latin typeface="Cambria" pitchFamily="18" charset="0"/>
                  <a:ea typeface="Cambria" pitchFamily="18" charset="0"/>
                  <a:cs typeface="Cambria" pitchFamily="18" charset="0"/>
                </a:rPr>
                <a:t>Praktični dio problematike</a:t>
              </a:r>
              <a:endParaRPr lang="fr-CA" altLang="sr-Latn-RS" sz="2000" b="1">
                <a:solidFill>
                  <a:srgbClr val="17375E"/>
                </a:solidFill>
                <a:latin typeface="Cambria" pitchFamily="18" charset="0"/>
                <a:ea typeface="Cambria" pitchFamily="18" charset="0"/>
                <a:cs typeface="Cambria" pitchFamily="18" charset="0"/>
              </a:endParaRPr>
            </a:p>
          </p:txBody>
        </p:sp>
        <p:sp>
          <p:nvSpPr>
            <p:cNvPr id="16" name="Titre 1"/>
            <p:cNvSpPr txBox="1">
              <a:spLocks/>
            </p:cNvSpPr>
            <p:nvPr/>
          </p:nvSpPr>
          <p:spPr bwMode="auto">
            <a:xfrm>
              <a:off x="0" y="4802922"/>
              <a:ext cx="2428285" cy="76921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r-Latn-CS" altLang="sr-Latn-RS" sz="2000" b="1">
                  <a:solidFill>
                    <a:srgbClr val="17375E"/>
                  </a:solidFill>
                  <a:latin typeface="Cambria" pitchFamily="18" charset="0"/>
                  <a:ea typeface="Cambria" pitchFamily="18" charset="0"/>
                  <a:cs typeface="Cambria" pitchFamily="18" charset="0"/>
                </a:rPr>
                <a:t>Zaključak</a:t>
              </a:r>
              <a:endParaRPr lang="fr-CA" altLang="sr-Latn-RS" sz="2000" b="1">
                <a:solidFill>
                  <a:srgbClr val="17375E"/>
                </a:solidFill>
                <a:latin typeface="Cambria" pitchFamily="18" charset="0"/>
                <a:ea typeface="Cambria" pitchFamily="18" charset="0"/>
                <a:cs typeface="Cambria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421994" y="1516835"/>
            <a:ext cx="5614502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sr-Latn-CS" sz="2000" dirty="0">
                <a:latin typeface="Cambria" panose="02040503050406030204" pitchFamily="18" charset="0"/>
                <a:ea typeface="Cambria" panose="02040503050406030204" pitchFamily="18" charset="0"/>
              </a:rPr>
              <a:t>Zbog svoje specifičnosti, ali i velike </a:t>
            </a:r>
            <a:r>
              <a:rPr lang="sr-Latn-C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osjetljivosti</a:t>
            </a:r>
            <a:r>
              <a:rPr lang="sr-Latn-CS" sz="2000" dirty="0">
                <a:latin typeface="Cambria" panose="02040503050406030204" pitchFamily="18" charset="0"/>
                <a:ea typeface="Cambria" panose="02040503050406030204" pitchFamily="18" charset="0"/>
              </a:rPr>
              <a:t> na globalne </a:t>
            </a:r>
            <a:r>
              <a:rPr lang="sr-Latn-C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izazove, </a:t>
            </a:r>
            <a:r>
              <a:rPr lang="sr-Latn-CS" sz="2000" dirty="0">
                <a:latin typeface="Cambria" panose="02040503050406030204" pitchFamily="18" charset="0"/>
                <a:ea typeface="Cambria" panose="02040503050406030204" pitchFamily="18" charset="0"/>
              </a:rPr>
              <a:t>tržište osiguranja se suočava sa posljedicama </a:t>
            </a:r>
            <a:r>
              <a:rPr lang="sr-Latn-C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pandemije</a:t>
            </a:r>
            <a:r>
              <a:rPr lang="sr-Latn-CS" sz="20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endParaRPr lang="en-US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Tx/>
              <a:buChar char="-"/>
            </a:pPr>
            <a:r>
              <a:rPr lang="sr-Latn-R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COVID-19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ima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Latn-R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implikacije </a:t>
            </a:r>
            <a:r>
              <a:rPr lang="sr-Latn-RS" sz="2000" dirty="0">
                <a:latin typeface="Cambria" panose="02040503050406030204" pitchFamily="18" charset="0"/>
                <a:ea typeface="Cambria" panose="02040503050406030204" pitchFamily="18" charset="0"/>
              </a:rPr>
              <a:t>na razne linije </a:t>
            </a:r>
            <a:r>
              <a:rPr lang="sr-Latn-R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pokrića</a:t>
            </a:r>
            <a:r>
              <a:rPr lang="sr-Latn-RS" sz="2000" dirty="0">
                <a:latin typeface="Cambria" panose="02040503050406030204" pitchFamily="18" charset="0"/>
                <a:ea typeface="Cambria" panose="02040503050406030204" pitchFamily="18" charset="0"/>
              </a:rPr>
              <a:t> rizika, </a:t>
            </a:r>
            <a:r>
              <a:rPr lang="sr-Latn-R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uključujući</a:t>
            </a:r>
            <a:r>
              <a:rPr lang="sr-Latn-RS" sz="2000" dirty="0">
                <a:latin typeface="Cambria" panose="02040503050406030204" pitchFamily="18" charset="0"/>
                <a:ea typeface="Cambria" panose="02040503050406030204" pitchFamily="18" charset="0"/>
              </a:rPr>
              <a:t> imovinu, nezgode, otkazivanje događaja, odgovornost uprave, </a:t>
            </a:r>
            <a:r>
              <a:rPr lang="sr-Latn-R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kreditne rizike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i sl.</a:t>
            </a:r>
          </a:p>
          <a:p>
            <a:pPr marL="285750" indent="-285750">
              <a:buFontTx/>
              <a:buChar char="-"/>
            </a:pP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Sve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je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više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autora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koji</a:t>
            </a:r>
            <a:r>
              <a:rPr lang="sr-Latn-R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Latn-RS" sz="2000" dirty="0">
                <a:latin typeface="Cambria" panose="02040503050406030204" pitchFamily="18" charset="0"/>
                <a:ea typeface="Cambria" panose="02040503050406030204" pitchFamily="18" charset="0"/>
              </a:rPr>
              <a:t>se </a:t>
            </a:r>
            <a:r>
              <a:rPr lang="sr-Latn-R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bav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r>
              <a:rPr lang="sr-Latn-R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Latn-RS" sz="2000" dirty="0">
                <a:latin typeface="Cambria" panose="02040503050406030204" pitchFamily="18" charset="0"/>
                <a:ea typeface="Cambria" panose="02040503050406030204" pitchFamily="18" charset="0"/>
              </a:rPr>
              <a:t>analizom uticaja epidemijskih bolesti na poslovanje pojedinih finansijskih </a:t>
            </a:r>
            <a:r>
              <a:rPr lang="sr-Latn-R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institucija</a:t>
            </a:r>
            <a:r>
              <a:rPr lang="en-US" sz="20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među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kojima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su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svakako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i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društva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za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osiguranje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Većina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autora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zaključuje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Latn-R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Latn-RS" sz="2000" dirty="0">
                <a:latin typeface="Cambria" panose="02040503050406030204" pitchFamily="18" charset="0"/>
                <a:ea typeface="Cambria" panose="02040503050406030204" pitchFamily="18" charset="0"/>
              </a:rPr>
              <a:t>da </a:t>
            </a:r>
            <a:r>
              <a:rPr lang="sr-Latn-R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situacija </a:t>
            </a:r>
            <a:r>
              <a:rPr lang="sr-Latn-RS" sz="2000" dirty="0">
                <a:latin typeface="Cambria" panose="02040503050406030204" pitchFamily="18" charset="0"/>
                <a:ea typeface="Cambria" panose="02040503050406030204" pitchFamily="18" charset="0"/>
              </a:rPr>
              <a:t>uzrokovana </a:t>
            </a:r>
            <a:r>
              <a:rPr lang="sr-Latn-R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pandemijom</a:t>
            </a:r>
            <a:r>
              <a:rPr lang="sr-Latn-RS" sz="2000" dirty="0">
                <a:latin typeface="Cambria" panose="02040503050406030204" pitchFamily="18" charset="0"/>
                <a:ea typeface="Cambria" panose="02040503050406030204" pitchFamily="18" charset="0"/>
              </a:rPr>
              <a:t> COVID-19, značajno i negativno utiče na </a:t>
            </a:r>
            <a:r>
              <a:rPr lang="sr-Latn-R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funkcionisanj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e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tržišta</a:t>
            </a:r>
            <a:r>
              <a:rPr lang="sr-Latn-R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sr-Latn-RS" sz="2000" dirty="0">
                <a:latin typeface="Cambria" panose="02040503050406030204" pitchFamily="18" charset="0"/>
                <a:ea typeface="Cambria" panose="02040503050406030204" pitchFamily="18" charset="0"/>
              </a:rPr>
              <a:t>što se ogleda kroz </a:t>
            </a:r>
            <a:r>
              <a:rPr lang="sr-Latn-R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smanjenje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ključnih</a:t>
            </a:r>
            <a:r>
              <a:rPr lang="sr-Latn-R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finansijskih </a:t>
            </a:r>
            <a:r>
              <a:rPr lang="sr-Latn-RS" sz="2000" dirty="0">
                <a:latin typeface="Cambria" panose="02040503050406030204" pitchFamily="18" charset="0"/>
                <a:ea typeface="Cambria" panose="02040503050406030204" pitchFamily="18" charset="0"/>
              </a:rPr>
              <a:t>pokazatelja, ali i povećanje </a:t>
            </a:r>
            <a:r>
              <a:rPr lang="sr-Latn-R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vrijednosti</a:t>
            </a:r>
            <a:r>
              <a:rPr lang="sr-Latn-RS" sz="2000" dirty="0">
                <a:latin typeface="Cambria" panose="02040503050406030204" pitchFamily="18" charset="0"/>
                <a:ea typeface="Cambria" panose="02040503050406030204" pitchFamily="18" charset="0"/>
              </a:rPr>
              <a:t> potraživanja prema </a:t>
            </a:r>
            <a:r>
              <a:rPr lang="sr-Latn-R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osiguravajućim</a:t>
            </a:r>
            <a:r>
              <a:rPr lang="sr-Latn-RS" sz="2000" dirty="0">
                <a:latin typeface="Cambria" panose="02040503050406030204" pitchFamily="18" charset="0"/>
                <a:ea typeface="Cambria" panose="02040503050406030204" pitchFamily="18" charset="0"/>
              </a:rPr>
              <a:t> društvima.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Tx/>
              <a:buChar char="-"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5026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82"/>
            <a:ext cx="8892480" cy="940966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sr-Latn-CS" sz="3800" b="1" dirty="0">
                <a:latin typeface="Cambria" panose="02040503050406030204" pitchFamily="18" charset="0"/>
                <a:ea typeface="Cambria" panose="02040503050406030204" pitchFamily="18" charset="0"/>
              </a:rPr>
              <a:t>Makroekonomsko okruženje Crne Gore</a:t>
            </a:r>
            <a:endParaRPr lang="en-US" altLang="sr-Latn-RS" sz="3800" b="1" dirty="0">
              <a:latin typeface="Cambria" pitchFamily="18" charset="0"/>
              <a:ea typeface="Cambria" pitchFamily="18" charset="0"/>
              <a:cs typeface="Cambria" pitchFamily="18" charset="0"/>
            </a:endParaRPr>
          </a:p>
        </p:txBody>
      </p:sp>
      <p:grpSp>
        <p:nvGrpSpPr>
          <p:cNvPr id="11" name="Group 18"/>
          <p:cNvGrpSpPr>
            <a:grpSpLocks/>
          </p:cNvGrpSpPr>
          <p:nvPr/>
        </p:nvGrpSpPr>
        <p:grpSpPr bwMode="auto">
          <a:xfrm>
            <a:off x="514149" y="1181812"/>
            <a:ext cx="2728913" cy="4071937"/>
            <a:chOff x="0" y="500042"/>
            <a:chExt cx="3143240" cy="5072098"/>
          </a:xfrm>
        </p:grpSpPr>
        <p:sp>
          <p:nvSpPr>
            <p:cNvPr id="12" name="Titre 1"/>
            <p:cNvSpPr txBox="1">
              <a:spLocks/>
            </p:cNvSpPr>
            <p:nvPr/>
          </p:nvSpPr>
          <p:spPr bwMode="auto">
            <a:xfrm>
              <a:off x="0" y="500042"/>
              <a:ext cx="2428285" cy="78503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sr-Latn-CS" sz="2400" b="1" dirty="0">
                  <a:solidFill>
                    <a:schemeClr val="tx2">
                      <a:lumMod val="7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j-cs"/>
                </a:rPr>
                <a:t>Razlog</a:t>
              </a:r>
              <a:endParaRPr lang="fr-CA" sz="2400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endParaRPr>
            </a:p>
          </p:txBody>
        </p:sp>
        <p:sp>
          <p:nvSpPr>
            <p:cNvPr id="13" name="Titre 1"/>
            <p:cNvSpPr txBox="1">
              <a:spLocks/>
            </p:cNvSpPr>
            <p:nvPr/>
          </p:nvSpPr>
          <p:spPr bwMode="auto">
            <a:xfrm>
              <a:off x="0" y="1478867"/>
              <a:ext cx="2428285" cy="76921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sr-Latn-CS" sz="2400" b="1" dirty="0">
                  <a:solidFill>
                    <a:schemeClr val="tx2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j-cs"/>
                </a:rPr>
                <a:t>Cilj</a:t>
              </a:r>
              <a:endParaRPr lang="fr-CA" sz="2400" b="1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endParaRPr>
            </a:p>
          </p:txBody>
        </p:sp>
        <p:sp>
          <p:nvSpPr>
            <p:cNvPr id="14" name="Titre 1"/>
            <p:cNvSpPr txBox="1">
              <a:spLocks/>
            </p:cNvSpPr>
            <p:nvPr/>
          </p:nvSpPr>
          <p:spPr bwMode="auto">
            <a:xfrm>
              <a:off x="0" y="2457694"/>
              <a:ext cx="3143240" cy="12457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sr-Latn-CS" sz="2400" b="1" dirty="0">
                  <a:solidFill>
                    <a:schemeClr val="bg1">
                      <a:lumMod val="9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j-cs"/>
                </a:rPr>
                <a:t>Teorijska obrada </a:t>
              </a:r>
              <a:r>
                <a:rPr lang="sr-Latn-CS" sz="2400" b="1" dirty="0" smtClean="0">
                  <a:solidFill>
                    <a:schemeClr val="bg1">
                      <a:lumMod val="9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j-cs"/>
                </a:rPr>
                <a:t>problema 2/2</a:t>
              </a:r>
              <a:endParaRPr lang="fr-CA" sz="2400" b="1" dirty="0">
                <a:solidFill>
                  <a:schemeClr val="bg1">
                    <a:lumMod val="9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endParaRPr>
            </a:p>
          </p:txBody>
        </p:sp>
        <p:sp>
          <p:nvSpPr>
            <p:cNvPr id="15" name="Titre 1"/>
            <p:cNvSpPr txBox="1">
              <a:spLocks/>
            </p:cNvSpPr>
            <p:nvPr/>
          </p:nvSpPr>
          <p:spPr bwMode="auto">
            <a:xfrm>
              <a:off x="0" y="3881441"/>
              <a:ext cx="2428285" cy="76921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r-Latn-CS" altLang="sr-Latn-RS" sz="2000" b="1">
                  <a:solidFill>
                    <a:srgbClr val="17375E"/>
                  </a:solidFill>
                  <a:latin typeface="Cambria" pitchFamily="18" charset="0"/>
                  <a:ea typeface="Cambria" pitchFamily="18" charset="0"/>
                  <a:cs typeface="Cambria" pitchFamily="18" charset="0"/>
                </a:rPr>
                <a:t>Praktični dio problematike</a:t>
              </a:r>
              <a:endParaRPr lang="fr-CA" altLang="sr-Latn-RS" sz="2000" b="1">
                <a:solidFill>
                  <a:srgbClr val="17375E"/>
                </a:solidFill>
                <a:latin typeface="Cambria" pitchFamily="18" charset="0"/>
                <a:ea typeface="Cambria" pitchFamily="18" charset="0"/>
                <a:cs typeface="Cambria" pitchFamily="18" charset="0"/>
              </a:endParaRPr>
            </a:p>
          </p:txBody>
        </p:sp>
        <p:sp>
          <p:nvSpPr>
            <p:cNvPr id="16" name="Titre 1"/>
            <p:cNvSpPr txBox="1">
              <a:spLocks/>
            </p:cNvSpPr>
            <p:nvPr/>
          </p:nvSpPr>
          <p:spPr bwMode="auto">
            <a:xfrm>
              <a:off x="0" y="4802922"/>
              <a:ext cx="2428285" cy="76921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r-Latn-CS" altLang="sr-Latn-RS" sz="2000" b="1">
                  <a:solidFill>
                    <a:srgbClr val="17375E"/>
                  </a:solidFill>
                  <a:latin typeface="Cambria" pitchFamily="18" charset="0"/>
                  <a:ea typeface="Cambria" pitchFamily="18" charset="0"/>
                  <a:cs typeface="Cambria" pitchFamily="18" charset="0"/>
                </a:rPr>
                <a:t>Zaključak</a:t>
              </a:r>
              <a:endParaRPr lang="fr-CA" altLang="sr-Latn-RS" sz="2000" b="1">
                <a:solidFill>
                  <a:srgbClr val="17375E"/>
                </a:solidFill>
                <a:latin typeface="Cambria" pitchFamily="18" charset="0"/>
                <a:ea typeface="Cambria" pitchFamily="18" charset="0"/>
                <a:cs typeface="Cambria" pitchFamily="18" charset="0"/>
              </a:endParaRPr>
            </a:p>
          </p:txBody>
        </p:sp>
      </p:grpSp>
      <p:sp>
        <p:nvSpPr>
          <p:cNvPr id="22" name="TextBox 26"/>
          <p:cNvSpPr txBox="1">
            <a:spLocks noChangeArrowheads="1"/>
          </p:cNvSpPr>
          <p:nvPr/>
        </p:nvSpPr>
        <p:spPr bwMode="auto">
          <a:xfrm>
            <a:off x="680730" y="5375987"/>
            <a:ext cx="8496944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en-US" sz="1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Pandemija</a:t>
            </a:r>
            <a:r>
              <a:rPr lang="en-US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1800" u="sng" dirty="0" err="1">
                <a:latin typeface="Cambria" panose="02040503050406030204" pitchFamily="18" charset="0"/>
                <a:ea typeface="Cambria" panose="02040503050406030204" pitchFamily="18" charset="0"/>
              </a:rPr>
              <a:t>ali</a:t>
            </a:r>
            <a:r>
              <a:rPr lang="en-US" sz="1800" u="sng" dirty="0">
                <a:latin typeface="Cambria" panose="02040503050406030204" pitchFamily="18" charset="0"/>
                <a:ea typeface="Cambria" panose="02040503050406030204" pitchFamily="18" charset="0"/>
              </a:rPr>
              <a:t> i </a:t>
            </a:r>
            <a:r>
              <a:rPr lang="en-US" sz="1800" u="sng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mjere</a:t>
            </a:r>
            <a:r>
              <a:rPr lang="en-US" sz="18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u="sng" dirty="0" err="1">
                <a:latin typeface="Cambria" panose="02040503050406030204" pitchFamily="18" charset="0"/>
                <a:ea typeface="Cambria" panose="02040503050406030204" pitchFamily="18" charset="0"/>
              </a:rPr>
              <a:t>usmjerene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na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sprječavanje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širenja</a:t>
            </a:r>
            <a:r>
              <a:rPr lang="en-US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virusa</a:t>
            </a:r>
            <a:r>
              <a:rPr lang="en-US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1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opredijelile</a:t>
            </a:r>
            <a:r>
              <a:rPr lang="en-US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su</a:t>
            </a:r>
            <a:r>
              <a:rPr lang="en-US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kretanje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fiskalnih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parametara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u 2020. </a:t>
            </a:r>
            <a:r>
              <a:rPr lang="en-US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CG </a:t>
            </a:r>
            <a:r>
              <a:rPr lang="en-US" sz="1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bilježi</a:t>
            </a:r>
            <a:r>
              <a:rPr lang="en-US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najveći</a:t>
            </a:r>
            <a:r>
              <a:rPr lang="en-US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budžetski</a:t>
            </a:r>
            <a:r>
              <a:rPr lang="en-US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 deficit 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u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posljednih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15 </a:t>
            </a:r>
            <a:r>
              <a:rPr lang="en-US" sz="1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godina</a:t>
            </a:r>
            <a:r>
              <a:rPr lang="en-US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veći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je za tri puta u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odnosu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na </a:t>
            </a:r>
            <a:r>
              <a:rPr lang="en-US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2019). </a:t>
            </a:r>
            <a:r>
              <a:rPr lang="en-US" sz="1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Evidentan</a:t>
            </a:r>
            <a:r>
              <a:rPr lang="en-US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je i pad </a:t>
            </a:r>
            <a:r>
              <a:rPr lang="en-US" sz="1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zaposlenih</a:t>
            </a:r>
            <a:r>
              <a:rPr lang="en-US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što</a:t>
            </a:r>
            <a:r>
              <a:rPr lang="en-US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 je </a:t>
            </a:r>
            <a:r>
              <a:rPr lang="en-US" sz="1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direktna</a:t>
            </a:r>
            <a:r>
              <a:rPr lang="en-US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posljedica</a:t>
            </a:r>
            <a:r>
              <a:rPr lang="en-US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uticaja</a:t>
            </a:r>
            <a:r>
              <a:rPr lang="en-US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 COVID-a na </a:t>
            </a:r>
            <a:r>
              <a:rPr lang="en-US" sz="1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sektor</a:t>
            </a:r>
            <a:r>
              <a:rPr lang="en-US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turizma</a:t>
            </a:r>
            <a:r>
              <a:rPr lang="en-US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 i </a:t>
            </a:r>
            <a:r>
              <a:rPr lang="en-US" sz="1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ugostiteljstva</a:t>
            </a:r>
            <a:r>
              <a:rPr lang="en-US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r-Latn-ME" altLang="sr-Latn-RS" sz="1600" dirty="0">
              <a:latin typeface="Cambria" pitchFamily="18" charset="0"/>
              <a:ea typeface="Cambria" pitchFamily="18" charset="0"/>
              <a:cs typeface="Cambria" pitchFamily="18" charset="0"/>
            </a:endParaRPr>
          </a:p>
        </p:txBody>
      </p:sp>
      <p:pic>
        <p:nvPicPr>
          <p:cNvPr id="23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75987"/>
            <a:ext cx="694129" cy="131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964270" y="1248708"/>
            <a:ext cx="616990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sr-Latn-C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privredna </a:t>
            </a:r>
            <a:r>
              <a:rPr lang="hr-HR" sz="2000" dirty="0">
                <a:latin typeface="Cambria" panose="02040503050406030204" pitchFamily="18" charset="0"/>
                <a:ea typeface="Cambria" panose="02040503050406030204" pitchFamily="18" charset="0"/>
              </a:rPr>
              <a:t>stagnacija, </a:t>
            </a:r>
            <a:r>
              <a:rPr lang="sr-Latn-CS" sz="2000" dirty="0">
                <a:latin typeface="Cambria" panose="02040503050406030204" pitchFamily="18" charset="0"/>
                <a:ea typeface="Cambria" panose="02040503050406030204" pitchFamily="18" charset="0"/>
              </a:rPr>
              <a:t>usporen proces ukupnih ekonomskih reformi</a:t>
            </a:r>
            <a:r>
              <a:rPr lang="hr-HR" sz="2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sr-Latn-CS" sz="2000" dirty="0">
                <a:latin typeface="Cambria" panose="02040503050406030204" pitchFamily="18" charset="0"/>
                <a:ea typeface="Cambria" panose="02040503050406030204" pitchFamily="18" charset="0"/>
              </a:rPr>
              <a:t>nezaposlenost stanovni</a:t>
            </a:r>
            <a:r>
              <a:rPr lang="hr-HR" sz="2000" dirty="0">
                <a:latin typeface="Cambria" panose="02040503050406030204" pitchFamily="18" charset="0"/>
                <a:ea typeface="Cambria" panose="02040503050406030204" pitchFamily="18" charset="0"/>
              </a:rPr>
              <a:t>š</a:t>
            </a:r>
            <a:r>
              <a:rPr lang="sr-Latn-CS" sz="2000" dirty="0">
                <a:latin typeface="Cambria" panose="02040503050406030204" pitchFamily="18" charset="0"/>
                <a:ea typeface="Cambria" panose="02040503050406030204" pitchFamily="18" charset="0"/>
              </a:rPr>
              <a:t>tva, te njegova slaba kupovna mo</a:t>
            </a:r>
            <a:r>
              <a:rPr lang="hr-HR" sz="2000" dirty="0">
                <a:latin typeface="Cambria" panose="02040503050406030204" pitchFamily="18" charset="0"/>
                <a:ea typeface="Cambria" panose="02040503050406030204" pitchFamily="18" charset="0"/>
              </a:rPr>
              <a:t>ć. </a:t>
            </a:r>
            <a:endParaRPr lang="hr-HR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poslednjih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nekoliko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godina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evidentni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su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pozitivni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trendovi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makroekonomskih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pokazatelja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u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Crnoj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Gori</a:t>
            </a:r>
            <a:endParaRPr lang="sr-Latn-ME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ME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9489" y="2848700"/>
            <a:ext cx="52544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57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67544" y="1043043"/>
            <a:ext cx="834931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Ovim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istraživanjem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pokušalo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se</a:t>
            </a:r>
            <a:r>
              <a:rPr lang="sr-Latn-C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Latn-C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identifik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ovati</a:t>
            </a:r>
            <a:r>
              <a:rPr lang="sr-Latn-C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ranjivost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  <a:r>
              <a:rPr lang="sr-Latn-C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Latn-CS" sz="2000" dirty="0">
                <a:latin typeface="Cambria" panose="02040503050406030204" pitchFamily="18" charset="0"/>
                <a:ea typeface="Cambria" panose="02040503050406030204" pitchFamily="18" charset="0"/>
              </a:rPr>
              <a:t>ali i otpornosti društava za osiguranje na nove rizike i okolnosti poslovanja, uz predviđanje tržišnih trendova u narednom periodu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25" name="Group 10"/>
          <p:cNvGrpSpPr>
            <a:grpSpLocks/>
          </p:cNvGrpSpPr>
          <p:nvPr/>
        </p:nvGrpSpPr>
        <p:grpSpPr bwMode="auto">
          <a:xfrm>
            <a:off x="281345" y="2058706"/>
            <a:ext cx="2736304" cy="3744912"/>
            <a:chOff x="0" y="214290"/>
            <a:chExt cx="3531979" cy="4627738"/>
          </a:xfrm>
        </p:grpSpPr>
        <p:grpSp>
          <p:nvGrpSpPr>
            <p:cNvPr id="26" name="Group 9"/>
            <p:cNvGrpSpPr>
              <a:grpSpLocks/>
            </p:cNvGrpSpPr>
            <p:nvPr/>
          </p:nvGrpSpPr>
          <p:grpSpPr bwMode="auto">
            <a:xfrm>
              <a:off x="0" y="214290"/>
              <a:ext cx="3531979" cy="3797924"/>
              <a:chOff x="0" y="214290"/>
              <a:chExt cx="3531979" cy="3797924"/>
            </a:xfrm>
          </p:grpSpPr>
          <p:sp>
            <p:nvSpPr>
              <p:cNvPr id="28" name="Titre 1"/>
              <p:cNvSpPr txBox="1">
                <a:spLocks/>
              </p:cNvSpPr>
              <p:nvPr/>
            </p:nvSpPr>
            <p:spPr bwMode="auto">
              <a:xfrm>
                <a:off x="0" y="214290"/>
                <a:ext cx="2429313" cy="786656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r>
                  <a:rPr lang="sr-Latn-CS" sz="2000" b="1" dirty="0">
                    <a:solidFill>
                      <a:schemeClr val="tx2">
                        <a:lumMod val="7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j-cs"/>
                  </a:rPr>
                  <a:t>Razlog</a:t>
                </a:r>
                <a:endParaRPr lang="fr-CA" sz="2000" b="1" dirty="0">
                  <a:solidFill>
                    <a:schemeClr val="tx2">
                      <a:lumMod val="7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j-cs"/>
                </a:endParaRPr>
              </a:p>
            </p:txBody>
          </p:sp>
          <p:sp>
            <p:nvSpPr>
              <p:cNvPr id="29" name="Titre 1"/>
              <p:cNvSpPr txBox="1">
                <a:spLocks/>
              </p:cNvSpPr>
              <p:nvPr/>
            </p:nvSpPr>
            <p:spPr bwMode="auto">
              <a:xfrm>
                <a:off x="0" y="1142191"/>
                <a:ext cx="2429313" cy="770963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r>
                  <a:rPr lang="sr-Latn-CS" sz="2000" b="1" dirty="0">
                    <a:solidFill>
                      <a:schemeClr val="tx2">
                        <a:lumMod val="50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j-cs"/>
                  </a:rPr>
                  <a:t>Cilj</a:t>
                </a:r>
                <a:endParaRPr lang="fr-CA" sz="2000" b="1" dirty="0">
                  <a:solidFill>
                    <a:schemeClr val="tx2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j-cs"/>
                </a:endParaRPr>
              </a:p>
            </p:txBody>
          </p:sp>
          <p:sp>
            <p:nvSpPr>
              <p:cNvPr id="30" name="Titre 1"/>
              <p:cNvSpPr txBox="1">
                <a:spLocks/>
              </p:cNvSpPr>
              <p:nvPr/>
            </p:nvSpPr>
            <p:spPr bwMode="auto">
              <a:xfrm>
                <a:off x="0" y="2072055"/>
                <a:ext cx="2429313" cy="929864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r>
                  <a:rPr lang="sr-Latn-CS" b="1" dirty="0">
                    <a:solidFill>
                      <a:schemeClr val="tx2">
                        <a:lumMod val="7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j-cs"/>
                  </a:rPr>
                  <a:t>Teorijska obrada problema</a:t>
                </a:r>
                <a:endParaRPr lang="fr-CA" b="1" dirty="0">
                  <a:solidFill>
                    <a:schemeClr val="tx2">
                      <a:lumMod val="7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j-cs"/>
                </a:endParaRPr>
              </a:p>
            </p:txBody>
          </p:sp>
          <p:sp>
            <p:nvSpPr>
              <p:cNvPr id="31" name="Titre 1"/>
              <p:cNvSpPr txBox="1">
                <a:spLocks/>
              </p:cNvSpPr>
              <p:nvPr/>
            </p:nvSpPr>
            <p:spPr bwMode="auto">
              <a:xfrm>
                <a:off x="0" y="3145126"/>
                <a:ext cx="3531979" cy="867088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r-Latn-CS" altLang="sr-Latn-RS" sz="2000" b="1" dirty="0">
                    <a:latin typeface="Cambria" pitchFamily="18" charset="0"/>
                    <a:ea typeface="Cambria" pitchFamily="18" charset="0"/>
                    <a:cs typeface="Cambria" pitchFamily="18" charset="0"/>
                  </a:rPr>
                  <a:t>Praktični </a:t>
                </a:r>
                <a:r>
                  <a:rPr lang="sr-Latn-CS" altLang="sr-Latn-RS" sz="2000" b="1" dirty="0" err="1">
                    <a:latin typeface="Cambria" pitchFamily="18" charset="0"/>
                    <a:ea typeface="Cambria" pitchFamily="18" charset="0"/>
                    <a:cs typeface="Cambria" pitchFamily="18" charset="0"/>
                  </a:rPr>
                  <a:t>dio</a:t>
                </a:r>
                <a:r>
                  <a:rPr lang="sr-Latn-CS" altLang="sr-Latn-RS" sz="2000" b="1" dirty="0">
                    <a:latin typeface="Cambria" pitchFamily="18" charset="0"/>
                    <a:ea typeface="Cambria" pitchFamily="18" charset="0"/>
                    <a:cs typeface="Cambria" pitchFamily="18" charset="0"/>
                  </a:rPr>
                  <a:t> </a:t>
                </a:r>
                <a:r>
                  <a:rPr lang="sr-Latn-CS" altLang="sr-Latn-RS" sz="2000" b="1" dirty="0" smtClean="0">
                    <a:latin typeface="Cambria" pitchFamily="18" charset="0"/>
                    <a:ea typeface="Cambria" pitchFamily="18" charset="0"/>
                    <a:cs typeface="Cambria" pitchFamily="18" charset="0"/>
                  </a:rPr>
                  <a:t>problematike</a:t>
                </a:r>
                <a:endParaRPr lang="fr-CA" altLang="sr-Latn-RS" sz="2000" b="1" dirty="0">
                  <a:latin typeface="Cambria" pitchFamily="18" charset="0"/>
                  <a:ea typeface="Cambria" pitchFamily="18" charset="0"/>
                  <a:cs typeface="Cambria" pitchFamily="18" charset="0"/>
                </a:endParaRPr>
              </a:p>
            </p:txBody>
          </p:sp>
        </p:grpSp>
        <p:sp>
          <p:nvSpPr>
            <p:cNvPr id="27" name="Titre 1"/>
            <p:cNvSpPr txBox="1">
              <a:spLocks/>
            </p:cNvSpPr>
            <p:nvPr/>
          </p:nvSpPr>
          <p:spPr bwMode="auto">
            <a:xfrm>
              <a:off x="0" y="4071066"/>
              <a:ext cx="2429313" cy="77096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r-Latn-CS" altLang="sr-Latn-RS" sz="2000" b="1" dirty="0">
                  <a:solidFill>
                    <a:srgbClr val="17375E"/>
                  </a:solidFill>
                  <a:latin typeface="Cambria" pitchFamily="18" charset="0"/>
                  <a:ea typeface="Cambria" pitchFamily="18" charset="0"/>
                  <a:cs typeface="Cambria" pitchFamily="18" charset="0"/>
                </a:rPr>
                <a:t>Zaključak</a:t>
              </a:r>
              <a:endParaRPr lang="fr-CA" altLang="sr-Latn-RS" sz="2000" b="1" dirty="0">
                <a:solidFill>
                  <a:srgbClr val="17375E"/>
                </a:solidFill>
                <a:latin typeface="Cambria" pitchFamily="18" charset="0"/>
                <a:ea typeface="Cambria" pitchFamily="18" charset="0"/>
                <a:cs typeface="Cambria" pitchFamily="18" charset="0"/>
              </a:endParaRPr>
            </a:p>
          </p:txBody>
        </p:sp>
      </p:grp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-7145" y="237336"/>
            <a:ext cx="9144000" cy="940966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sr-Latn-CS" altLang="sr-Latn-RS" b="1" dirty="0" smtClean="0">
                <a:latin typeface="Cambria" pitchFamily="18" charset="0"/>
                <a:ea typeface="Cambria" pitchFamily="18" charset="0"/>
                <a:cs typeface="Cambria" pitchFamily="18" charset="0"/>
              </a:rPr>
              <a:t>Uvodne napomene </a:t>
            </a:r>
            <a:r>
              <a:rPr lang="en-US" altLang="sr-Latn-RS" b="1" dirty="0" smtClean="0">
                <a:latin typeface="Cambria" pitchFamily="18" charset="0"/>
                <a:ea typeface="Cambria" pitchFamily="18" charset="0"/>
                <a:cs typeface="Cambria" pitchFamily="18" charset="0"/>
              </a:rPr>
              <a:t>–</a:t>
            </a:r>
            <a:r>
              <a:rPr lang="en-US" altLang="sr-Latn-RS" b="1" dirty="0" err="1" smtClean="0">
                <a:latin typeface="Cambria" pitchFamily="18" charset="0"/>
                <a:ea typeface="Cambria" pitchFamily="18" charset="0"/>
                <a:cs typeface="Cambria" pitchFamily="18" charset="0"/>
              </a:rPr>
              <a:t>praktični</a:t>
            </a:r>
            <a:r>
              <a:rPr lang="en-US" altLang="sr-Latn-RS" b="1" dirty="0" smtClean="0">
                <a:latin typeface="Cambria" pitchFamily="18" charset="0"/>
                <a:ea typeface="Cambria" pitchFamily="18" charset="0"/>
                <a:cs typeface="Cambria" pitchFamily="18" charset="0"/>
              </a:rPr>
              <a:t> </a:t>
            </a:r>
            <a:r>
              <a:rPr lang="en-US" altLang="sr-Latn-RS" b="1" dirty="0" err="1" smtClean="0">
                <a:latin typeface="Cambria" pitchFamily="18" charset="0"/>
                <a:ea typeface="Cambria" pitchFamily="18" charset="0"/>
                <a:cs typeface="Cambria" pitchFamily="18" charset="0"/>
              </a:rPr>
              <a:t>dio</a:t>
            </a:r>
            <a:endParaRPr lang="en-US" altLang="sr-Latn-RS" b="1" dirty="0">
              <a:latin typeface="Cambria" pitchFamily="18" charset="0"/>
              <a:ea typeface="Cambria" pitchFamily="18" charset="0"/>
              <a:cs typeface="Cambria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17649" y="2211333"/>
            <a:ext cx="5729023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U</a:t>
            </a:r>
            <a:r>
              <a:rPr lang="sr-Latn-C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Latn-CS" sz="2000" dirty="0">
                <a:latin typeface="Cambria" panose="02040503050406030204" pitchFamily="18" charset="0"/>
                <a:ea typeface="Cambria" panose="02040503050406030204" pitchFamily="18" charset="0"/>
              </a:rPr>
              <a:t>martu </a:t>
            </a:r>
            <a:r>
              <a:rPr lang="sr-Latn-C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2021.godine </a:t>
            </a:r>
            <a:r>
              <a:rPr lang="sr-Latn-CS" sz="2000" dirty="0">
                <a:latin typeface="Cambria" panose="02040503050406030204" pitchFamily="18" charset="0"/>
                <a:ea typeface="Cambria" panose="02040503050406030204" pitchFamily="18" charset="0"/>
              </a:rPr>
              <a:t>anketirano je ukupno 35 lica, direktora i menadžera službi finansija, prodaje i rizika </a:t>
            </a:r>
            <a:r>
              <a:rPr lang="sr-Latn-C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društava </a:t>
            </a:r>
            <a:r>
              <a:rPr lang="sr-Latn-CS" sz="2000" dirty="0">
                <a:latin typeface="Cambria" panose="02040503050406030204" pitchFamily="18" charset="0"/>
                <a:ea typeface="Cambria" panose="02040503050406030204" pitchFamily="18" charset="0"/>
              </a:rPr>
              <a:t>za </a:t>
            </a:r>
            <a:r>
              <a:rPr lang="sr-Latn-C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osiguranje koja su poslovala u Crnoj Gori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  <a:r>
              <a:rPr lang="sr-Latn-BA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Latn-BA" sz="2000" dirty="0">
                <a:latin typeface="Cambria" panose="02040503050406030204" pitchFamily="18" charset="0"/>
                <a:ea typeface="Cambria" panose="02040503050406030204" pitchFamily="18" charset="0"/>
              </a:rPr>
              <a:t>obzirom na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to da je </a:t>
            </a:r>
            <a:r>
              <a:rPr lang="sr-Latn-BA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uzorak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mali</a:t>
            </a:r>
            <a:r>
              <a:rPr lang="sr-Latn-BA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sr-Latn-BA" sz="2000" dirty="0">
                <a:latin typeface="Cambria" panose="02040503050406030204" pitchFamily="18" charset="0"/>
                <a:ea typeface="Cambria" panose="02040503050406030204" pitchFamily="18" charset="0"/>
              </a:rPr>
              <a:t>istraživanje je pokazalo određena </a:t>
            </a:r>
            <a:r>
              <a:rPr lang="sr-Latn-BA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ograničenja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zbog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čega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se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problematika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nije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argumentovala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putem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statističkih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testova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U</a:t>
            </a:r>
            <a:r>
              <a:rPr lang="sr-Latn-C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zimajući</a:t>
            </a:r>
            <a:r>
              <a:rPr lang="sr-Latn-C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Latn-CS" sz="2000" dirty="0">
                <a:latin typeface="Cambria" panose="02040503050406030204" pitchFamily="18" charset="0"/>
                <a:ea typeface="Cambria" panose="02040503050406030204" pitchFamily="18" charset="0"/>
              </a:rPr>
              <a:t>u obzir da je u pitanju pilot </a:t>
            </a:r>
            <a:r>
              <a:rPr lang="sr-Latn-C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istraživanje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sr-Latn-C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ovakav </a:t>
            </a:r>
            <a:r>
              <a:rPr lang="sr-Latn-CS" sz="2000" dirty="0">
                <a:latin typeface="Cambria" panose="02040503050406030204" pitchFamily="18" charset="0"/>
                <a:ea typeface="Cambria" panose="02040503050406030204" pitchFamily="18" charset="0"/>
              </a:rPr>
              <a:t>pristup može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se </a:t>
            </a:r>
            <a:r>
              <a:rPr lang="sr-Latn-C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smatrati </a:t>
            </a:r>
            <a:r>
              <a:rPr lang="sr-Latn-BA" sz="2000" dirty="0">
                <a:latin typeface="Cambria" panose="02040503050406030204" pitchFamily="18" charset="0"/>
                <a:ea typeface="Cambria" panose="02040503050406030204" pitchFamily="18" charset="0"/>
              </a:rPr>
              <a:t>dovoljno referentnim za donošenje opštih zaključaka, </a:t>
            </a:r>
            <a:r>
              <a:rPr lang="sr-Latn-BA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te </a:t>
            </a:r>
            <a:r>
              <a:rPr lang="sr-Latn-BA" sz="2000" dirty="0">
                <a:latin typeface="Cambria" panose="02040503050406030204" pitchFamily="18" charset="0"/>
                <a:ea typeface="Cambria" panose="02040503050406030204" pitchFamily="18" charset="0"/>
              </a:rPr>
              <a:t>ideja sažeta u </a:t>
            </a:r>
            <a:r>
              <a:rPr lang="sr-Latn-BA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radu </a:t>
            </a:r>
            <a:r>
              <a:rPr lang="sr-Latn-BA" sz="2000" dirty="0">
                <a:latin typeface="Cambria" panose="02040503050406030204" pitchFamily="18" charset="0"/>
                <a:ea typeface="Cambria" panose="02040503050406030204" pitchFamily="18" charset="0"/>
              </a:rPr>
              <a:t>može posluži kao polazna osnova nekih budućih značajnijih istraživanja. </a:t>
            </a:r>
            <a:endParaRPr lang="en-US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Tx/>
              <a:buChar char="-"/>
            </a:pPr>
            <a:endParaRPr lang="en-US" sz="1600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Tx/>
              <a:buChar char="-"/>
            </a:pPr>
            <a:endParaRPr lang="en-US" sz="16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742950" lvl="1" indent="-285750">
              <a:buFontTx/>
              <a:buChar char="-"/>
            </a:pPr>
            <a:endParaRPr lang="sr-Latn-ME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99064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10"/>
          <p:cNvGrpSpPr>
            <a:grpSpLocks/>
          </p:cNvGrpSpPr>
          <p:nvPr/>
        </p:nvGrpSpPr>
        <p:grpSpPr bwMode="auto">
          <a:xfrm>
            <a:off x="46555" y="1916832"/>
            <a:ext cx="2736304" cy="3744912"/>
            <a:chOff x="0" y="214290"/>
            <a:chExt cx="3531979" cy="4627738"/>
          </a:xfrm>
        </p:grpSpPr>
        <p:grpSp>
          <p:nvGrpSpPr>
            <p:cNvPr id="26" name="Group 9"/>
            <p:cNvGrpSpPr>
              <a:grpSpLocks/>
            </p:cNvGrpSpPr>
            <p:nvPr/>
          </p:nvGrpSpPr>
          <p:grpSpPr bwMode="auto">
            <a:xfrm>
              <a:off x="0" y="214290"/>
              <a:ext cx="3531979" cy="3797924"/>
              <a:chOff x="0" y="214290"/>
              <a:chExt cx="3531979" cy="3797924"/>
            </a:xfrm>
          </p:grpSpPr>
          <p:sp>
            <p:nvSpPr>
              <p:cNvPr id="28" name="Titre 1"/>
              <p:cNvSpPr txBox="1">
                <a:spLocks/>
              </p:cNvSpPr>
              <p:nvPr/>
            </p:nvSpPr>
            <p:spPr bwMode="auto">
              <a:xfrm>
                <a:off x="0" y="214290"/>
                <a:ext cx="2429313" cy="786656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r>
                  <a:rPr lang="sr-Latn-CS" sz="2000" b="1" dirty="0">
                    <a:solidFill>
                      <a:schemeClr val="tx2">
                        <a:lumMod val="7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j-cs"/>
                  </a:rPr>
                  <a:t>Razlog</a:t>
                </a:r>
                <a:endParaRPr lang="fr-CA" sz="2000" b="1" dirty="0">
                  <a:solidFill>
                    <a:schemeClr val="tx2">
                      <a:lumMod val="7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j-cs"/>
                </a:endParaRPr>
              </a:p>
            </p:txBody>
          </p:sp>
          <p:sp>
            <p:nvSpPr>
              <p:cNvPr id="29" name="Titre 1"/>
              <p:cNvSpPr txBox="1">
                <a:spLocks/>
              </p:cNvSpPr>
              <p:nvPr/>
            </p:nvSpPr>
            <p:spPr bwMode="auto">
              <a:xfrm>
                <a:off x="0" y="1142191"/>
                <a:ext cx="2429313" cy="770963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r>
                  <a:rPr lang="sr-Latn-CS" sz="2000" b="1" dirty="0">
                    <a:solidFill>
                      <a:schemeClr val="tx2">
                        <a:lumMod val="50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j-cs"/>
                  </a:rPr>
                  <a:t>Cilj</a:t>
                </a:r>
                <a:endParaRPr lang="fr-CA" sz="2000" b="1" dirty="0">
                  <a:solidFill>
                    <a:schemeClr val="tx2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j-cs"/>
                </a:endParaRPr>
              </a:p>
            </p:txBody>
          </p:sp>
          <p:sp>
            <p:nvSpPr>
              <p:cNvPr id="30" name="Titre 1"/>
              <p:cNvSpPr txBox="1">
                <a:spLocks/>
              </p:cNvSpPr>
              <p:nvPr/>
            </p:nvSpPr>
            <p:spPr bwMode="auto">
              <a:xfrm>
                <a:off x="0" y="2072055"/>
                <a:ext cx="2429313" cy="929864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r>
                  <a:rPr lang="sr-Latn-CS" b="1" dirty="0">
                    <a:solidFill>
                      <a:schemeClr val="tx2">
                        <a:lumMod val="7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j-cs"/>
                  </a:rPr>
                  <a:t>Teorijska obrada problema</a:t>
                </a:r>
                <a:endParaRPr lang="fr-CA" b="1" dirty="0">
                  <a:solidFill>
                    <a:schemeClr val="tx2">
                      <a:lumMod val="7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j-cs"/>
                </a:endParaRPr>
              </a:p>
            </p:txBody>
          </p:sp>
          <p:sp>
            <p:nvSpPr>
              <p:cNvPr id="31" name="Titre 1"/>
              <p:cNvSpPr txBox="1">
                <a:spLocks/>
              </p:cNvSpPr>
              <p:nvPr/>
            </p:nvSpPr>
            <p:spPr bwMode="auto">
              <a:xfrm>
                <a:off x="0" y="3145126"/>
                <a:ext cx="3531979" cy="867088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r-Latn-CS" altLang="sr-Latn-RS" sz="2000" b="1" dirty="0">
                    <a:latin typeface="Cambria" pitchFamily="18" charset="0"/>
                    <a:ea typeface="Cambria" pitchFamily="18" charset="0"/>
                    <a:cs typeface="Cambria" pitchFamily="18" charset="0"/>
                  </a:rPr>
                  <a:t>Praktični dio </a:t>
                </a:r>
                <a:r>
                  <a:rPr lang="sr-Latn-CS" altLang="sr-Latn-RS" sz="2000" b="1" dirty="0" smtClean="0">
                    <a:latin typeface="Cambria" pitchFamily="18" charset="0"/>
                    <a:ea typeface="Cambria" pitchFamily="18" charset="0"/>
                    <a:cs typeface="Cambria" pitchFamily="18" charset="0"/>
                  </a:rPr>
                  <a:t>problematike </a:t>
                </a:r>
                <a:endParaRPr lang="fr-CA" altLang="sr-Latn-RS" sz="2000" b="1" dirty="0">
                  <a:latin typeface="Cambria" pitchFamily="18" charset="0"/>
                  <a:ea typeface="Cambria" pitchFamily="18" charset="0"/>
                  <a:cs typeface="Cambria" pitchFamily="18" charset="0"/>
                </a:endParaRPr>
              </a:p>
            </p:txBody>
          </p:sp>
        </p:grpSp>
        <p:sp>
          <p:nvSpPr>
            <p:cNvPr id="27" name="Titre 1"/>
            <p:cNvSpPr txBox="1">
              <a:spLocks/>
            </p:cNvSpPr>
            <p:nvPr/>
          </p:nvSpPr>
          <p:spPr bwMode="auto">
            <a:xfrm>
              <a:off x="0" y="4071066"/>
              <a:ext cx="2429313" cy="77096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r-Latn-CS" altLang="sr-Latn-RS" sz="2000" b="1" dirty="0">
                  <a:solidFill>
                    <a:srgbClr val="17375E"/>
                  </a:solidFill>
                  <a:latin typeface="Cambria" pitchFamily="18" charset="0"/>
                  <a:ea typeface="Cambria" pitchFamily="18" charset="0"/>
                  <a:cs typeface="Cambria" pitchFamily="18" charset="0"/>
                </a:rPr>
                <a:t>Zaključak</a:t>
              </a:r>
              <a:endParaRPr lang="fr-CA" altLang="sr-Latn-RS" sz="2000" b="1" dirty="0">
                <a:solidFill>
                  <a:srgbClr val="17375E"/>
                </a:solidFill>
                <a:latin typeface="Cambria" pitchFamily="18" charset="0"/>
                <a:ea typeface="Cambria" pitchFamily="18" charset="0"/>
                <a:cs typeface="Cambria" pitchFamily="18" charset="0"/>
              </a:endParaRPr>
            </a:p>
          </p:txBody>
        </p:sp>
      </p:grp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-7145" y="237336"/>
            <a:ext cx="9144000" cy="940966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sr-Latn-CS" altLang="sr-Latn-RS" b="1" dirty="0">
                <a:latin typeface="Cambria" pitchFamily="18" charset="0"/>
                <a:ea typeface="Cambria" pitchFamily="18" charset="0"/>
                <a:cs typeface="Cambria" pitchFamily="18" charset="0"/>
              </a:rPr>
              <a:t>Rezultati istraživanja</a:t>
            </a:r>
            <a:endParaRPr lang="en-US" altLang="sr-Latn-RS" b="1" dirty="0">
              <a:latin typeface="Cambria" pitchFamily="18" charset="0"/>
              <a:ea typeface="Cambria" pitchFamily="18" charset="0"/>
              <a:cs typeface="Cambria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83768" y="1079514"/>
            <a:ext cx="680424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O</a:t>
            </a:r>
            <a:r>
              <a:rPr lang="sr-Latn-BA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d </a:t>
            </a:r>
            <a:r>
              <a:rPr lang="sr-Latn-BA" sz="2000" dirty="0">
                <a:latin typeface="Cambria" panose="02040503050406030204" pitchFamily="18" charset="0"/>
                <a:ea typeface="Cambria" panose="02040503050406030204" pitchFamily="18" charset="0"/>
              </a:rPr>
              <a:t>početka </a:t>
            </a:r>
            <a:r>
              <a:rPr lang="sr-Latn-BA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pandemije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  <a:r>
              <a:rPr lang="sr-Latn-BA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Latn-BA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kompanij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e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životnog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osiguranja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su</a:t>
            </a:r>
            <a:r>
              <a:rPr lang="sr-Latn-BA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Latn-BA" sz="2000" dirty="0">
                <a:latin typeface="Cambria" panose="02040503050406030204" pitchFamily="18" charset="0"/>
                <a:ea typeface="Cambria" panose="02040503050406030204" pitchFamily="18" charset="0"/>
              </a:rPr>
              <a:t>u potpunosti </a:t>
            </a:r>
            <a:r>
              <a:rPr lang="sr-Latn-BA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bil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r>
              <a:rPr lang="sr-Latn-BA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Latn-BA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operativn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r>
              <a:rPr lang="sr-Latn-BA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a rad se </a:t>
            </a:r>
            <a:r>
              <a:rPr lang="sr-Latn-BA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značajnim </a:t>
            </a:r>
            <a:r>
              <a:rPr lang="sr-Latn-BA" sz="2000" dirty="0">
                <a:latin typeface="Cambria" panose="02040503050406030204" pitchFamily="18" charset="0"/>
                <a:ea typeface="Cambria" panose="02040503050406030204" pitchFamily="18" charset="0"/>
              </a:rPr>
              <a:t>dijelom realizovao </a:t>
            </a:r>
            <a:r>
              <a:rPr lang="sr-Latn-BA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online</a:t>
            </a:r>
            <a:r>
              <a:rPr lang="sr-Latn-BA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Kod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Latn-BA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kompanija </a:t>
            </a:r>
            <a:r>
              <a:rPr lang="sr-Latn-BA" sz="2000" dirty="0">
                <a:latin typeface="Cambria" panose="02040503050406030204" pitchFamily="18" charset="0"/>
                <a:ea typeface="Cambria" panose="02040503050406030204" pitchFamily="18" charset="0"/>
              </a:rPr>
              <a:t>neživotnog osiguranja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postojala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je </a:t>
            </a:r>
            <a:r>
              <a:rPr lang="sr-Latn-BA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djelimična </a:t>
            </a:r>
            <a:r>
              <a:rPr lang="sr-Latn-BA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operativnost</a:t>
            </a:r>
            <a:r>
              <a:rPr lang="sr-Latn-BA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(rad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iz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kancelarije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i online rad)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“</a:t>
            </a:r>
            <a:r>
              <a:rPr lang="sr-Latn-BA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Da </a:t>
            </a:r>
            <a:r>
              <a:rPr lang="sr-Latn-BA" sz="2000" dirty="0">
                <a:latin typeface="Cambria" panose="02040503050406030204" pitchFamily="18" charset="0"/>
                <a:ea typeface="Cambria" panose="02040503050406030204" pitchFamily="18" charset="0"/>
              </a:rPr>
              <a:t>li je pojava COVID 19 uticala na promjenu dosadašnje poslovne strategije vaše </a:t>
            </a:r>
            <a:r>
              <a:rPr lang="sr-Latn-BA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kompanije“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sr-Latn-BA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iz </a:t>
            </a:r>
            <a:r>
              <a:rPr lang="sr-Latn-BA" sz="2000" dirty="0">
                <a:latin typeface="Cambria" panose="02040503050406030204" pitchFamily="18" charset="0"/>
                <a:ea typeface="Cambria" panose="02040503050406030204" pitchFamily="18" charset="0"/>
              </a:rPr>
              <a:t>kompanija životnog </a:t>
            </a:r>
            <a:r>
              <a:rPr lang="sr-Latn-BA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osig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r>
              <a:rPr lang="sr-Latn-BA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svi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Latn-BA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su </a:t>
            </a:r>
            <a:r>
              <a:rPr lang="sr-Latn-BA" sz="2000" dirty="0">
                <a:latin typeface="Cambria" panose="02040503050406030204" pitchFamily="18" charset="0"/>
                <a:ea typeface="Cambria" panose="02040503050406030204" pitchFamily="18" charset="0"/>
              </a:rPr>
              <a:t>dali odgovor „djelimično“, kao i većina ispitanika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koja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pripada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kompanijama</a:t>
            </a:r>
            <a:r>
              <a:rPr lang="sr-Latn-BA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neživotnog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osig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r>
              <a:rPr lang="sr-Latn-BA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sr-Latn-BA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20</a:t>
            </a:r>
            <a:r>
              <a:rPr lang="sr-Latn-BA" sz="2000" dirty="0">
                <a:latin typeface="Cambria" panose="02040503050406030204" pitchFamily="18" charset="0"/>
                <a:ea typeface="Cambria" panose="02040503050406030204" pitchFamily="18" charset="0"/>
              </a:rPr>
              <a:t>% ispitanika </a:t>
            </a:r>
            <a:r>
              <a:rPr lang="sr-Latn-BA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je </a:t>
            </a:r>
            <a:r>
              <a:rPr lang="sr-Latn-BA" sz="2000" dirty="0">
                <a:latin typeface="Cambria" panose="02040503050406030204" pitchFamily="18" charset="0"/>
                <a:ea typeface="Cambria" panose="02040503050406030204" pitchFamily="18" charset="0"/>
              </a:rPr>
              <a:t>navelo da COVID 19 nije imao uticaja na promjenu poslovne strategije njihovih </a:t>
            </a:r>
            <a:r>
              <a:rPr lang="sr-Latn-BA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kompanija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r>
              <a:rPr lang="sr-Latn-BA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endParaRPr lang="en-US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Tx/>
              <a:buChar char="-"/>
            </a:pPr>
            <a:r>
              <a:rPr lang="sr-Latn-BA" sz="2000" dirty="0">
                <a:latin typeface="Cambria" panose="02040503050406030204" pitchFamily="18" charset="0"/>
                <a:ea typeface="Cambria" panose="02040503050406030204" pitchFamily="18" charset="0"/>
              </a:rPr>
              <a:t>„Da li se u uslovima COVID 19 promijenila  strategija komunikacije sa osiguranicima</a:t>
            </a:r>
            <a:r>
              <a:rPr lang="sr-Latn-BA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“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-</a:t>
            </a:r>
            <a:r>
              <a:rPr lang="sr-Latn-BA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Latn-BA" sz="2000" dirty="0">
                <a:latin typeface="Cambria" panose="02040503050406030204" pitchFamily="18" charset="0"/>
                <a:ea typeface="Cambria" panose="02040503050406030204" pitchFamily="18" charset="0"/>
              </a:rPr>
              <a:t>40% </a:t>
            </a:r>
            <a:r>
              <a:rPr lang="sr-Latn-BA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ispitanka</a:t>
            </a:r>
            <a:r>
              <a:rPr lang="sr-Latn-BA" sz="2000" dirty="0">
                <a:latin typeface="Cambria" panose="02040503050406030204" pitchFamily="18" charset="0"/>
                <a:ea typeface="Cambria" panose="02040503050406030204" pitchFamily="18" charset="0"/>
              </a:rPr>
              <a:t> iz životnog osiguranja i 68% ispitanika iz neživotnog osiguranja je odgovorilo da rade na izmjeni strategije komunikacije, dok je 60% iz životnog i 21% iz neživotnog navelo da je povećana komunikacija putem IT tehnologije, te da se u potpunosti promijenila strategija komunikacije sa osiguranicima</a:t>
            </a:r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742950" lvl="1" indent="-285750">
              <a:buFontTx/>
              <a:buChar char="-"/>
            </a:pPr>
            <a:endParaRPr lang="sr-Latn-ME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71897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10"/>
          <p:cNvGrpSpPr>
            <a:grpSpLocks/>
          </p:cNvGrpSpPr>
          <p:nvPr/>
        </p:nvGrpSpPr>
        <p:grpSpPr bwMode="auto">
          <a:xfrm>
            <a:off x="430982" y="1879710"/>
            <a:ext cx="2736304" cy="3744912"/>
            <a:chOff x="0" y="214290"/>
            <a:chExt cx="3531979" cy="4627738"/>
          </a:xfrm>
        </p:grpSpPr>
        <p:grpSp>
          <p:nvGrpSpPr>
            <p:cNvPr id="26" name="Group 9"/>
            <p:cNvGrpSpPr>
              <a:grpSpLocks/>
            </p:cNvGrpSpPr>
            <p:nvPr/>
          </p:nvGrpSpPr>
          <p:grpSpPr bwMode="auto">
            <a:xfrm>
              <a:off x="0" y="214290"/>
              <a:ext cx="3531979" cy="3797924"/>
              <a:chOff x="0" y="214290"/>
              <a:chExt cx="3531979" cy="3797924"/>
            </a:xfrm>
          </p:grpSpPr>
          <p:sp>
            <p:nvSpPr>
              <p:cNvPr id="28" name="Titre 1"/>
              <p:cNvSpPr txBox="1">
                <a:spLocks/>
              </p:cNvSpPr>
              <p:nvPr/>
            </p:nvSpPr>
            <p:spPr bwMode="auto">
              <a:xfrm>
                <a:off x="0" y="214290"/>
                <a:ext cx="2429313" cy="786656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r>
                  <a:rPr lang="sr-Latn-CS" sz="2000" b="1" dirty="0">
                    <a:solidFill>
                      <a:schemeClr val="tx2">
                        <a:lumMod val="7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j-cs"/>
                  </a:rPr>
                  <a:t>Razlog</a:t>
                </a:r>
                <a:endParaRPr lang="fr-CA" sz="2000" b="1" dirty="0">
                  <a:solidFill>
                    <a:schemeClr val="tx2">
                      <a:lumMod val="7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j-cs"/>
                </a:endParaRPr>
              </a:p>
            </p:txBody>
          </p:sp>
          <p:sp>
            <p:nvSpPr>
              <p:cNvPr id="29" name="Titre 1"/>
              <p:cNvSpPr txBox="1">
                <a:spLocks/>
              </p:cNvSpPr>
              <p:nvPr/>
            </p:nvSpPr>
            <p:spPr bwMode="auto">
              <a:xfrm>
                <a:off x="0" y="1142191"/>
                <a:ext cx="2429313" cy="770963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r>
                  <a:rPr lang="sr-Latn-CS" sz="2000" b="1" dirty="0">
                    <a:solidFill>
                      <a:schemeClr val="tx2">
                        <a:lumMod val="50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j-cs"/>
                  </a:rPr>
                  <a:t>Cilj</a:t>
                </a:r>
                <a:endParaRPr lang="fr-CA" sz="2000" b="1" dirty="0">
                  <a:solidFill>
                    <a:schemeClr val="tx2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j-cs"/>
                </a:endParaRPr>
              </a:p>
            </p:txBody>
          </p:sp>
          <p:sp>
            <p:nvSpPr>
              <p:cNvPr id="30" name="Titre 1"/>
              <p:cNvSpPr txBox="1">
                <a:spLocks/>
              </p:cNvSpPr>
              <p:nvPr/>
            </p:nvSpPr>
            <p:spPr bwMode="auto">
              <a:xfrm>
                <a:off x="0" y="2072055"/>
                <a:ext cx="2429313" cy="929864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r>
                  <a:rPr lang="sr-Latn-CS" b="1" dirty="0">
                    <a:solidFill>
                      <a:schemeClr val="tx2">
                        <a:lumMod val="7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j-cs"/>
                  </a:rPr>
                  <a:t>Teorijska obrada problema</a:t>
                </a:r>
                <a:endParaRPr lang="fr-CA" b="1" dirty="0">
                  <a:solidFill>
                    <a:schemeClr val="tx2">
                      <a:lumMod val="7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j-cs"/>
                </a:endParaRPr>
              </a:p>
            </p:txBody>
          </p:sp>
          <p:sp>
            <p:nvSpPr>
              <p:cNvPr id="31" name="Titre 1"/>
              <p:cNvSpPr txBox="1">
                <a:spLocks/>
              </p:cNvSpPr>
              <p:nvPr/>
            </p:nvSpPr>
            <p:spPr bwMode="auto">
              <a:xfrm>
                <a:off x="0" y="3145126"/>
                <a:ext cx="3531979" cy="867088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r-Latn-CS" altLang="sr-Latn-RS" sz="2000" b="1" dirty="0">
                    <a:latin typeface="Cambria" pitchFamily="18" charset="0"/>
                    <a:ea typeface="Cambria" pitchFamily="18" charset="0"/>
                    <a:cs typeface="Cambria" pitchFamily="18" charset="0"/>
                  </a:rPr>
                  <a:t>Praktični dio </a:t>
                </a:r>
                <a:r>
                  <a:rPr lang="sr-Latn-CS" altLang="sr-Latn-RS" sz="2000" b="1" dirty="0" smtClean="0">
                    <a:latin typeface="Cambria" pitchFamily="18" charset="0"/>
                    <a:ea typeface="Cambria" pitchFamily="18" charset="0"/>
                    <a:cs typeface="Cambria" pitchFamily="18" charset="0"/>
                  </a:rPr>
                  <a:t>problematike </a:t>
                </a:r>
                <a:endParaRPr lang="fr-CA" altLang="sr-Latn-RS" sz="2000" b="1" dirty="0">
                  <a:latin typeface="Cambria" pitchFamily="18" charset="0"/>
                  <a:ea typeface="Cambria" pitchFamily="18" charset="0"/>
                  <a:cs typeface="Cambria" pitchFamily="18" charset="0"/>
                </a:endParaRPr>
              </a:p>
            </p:txBody>
          </p:sp>
        </p:grpSp>
        <p:sp>
          <p:nvSpPr>
            <p:cNvPr id="27" name="Titre 1"/>
            <p:cNvSpPr txBox="1">
              <a:spLocks/>
            </p:cNvSpPr>
            <p:nvPr/>
          </p:nvSpPr>
          <p:spPr bwMode="auto">
            <a:xfrm>
              <a:off x="0" y="4071066"/>
              <a:ext cx="2429313" cy="77096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r-Latn-CS" altLang="sr-Latn-RS" sz="2000" b="1" dirty="0">
                  <a:solidFill>
                    <a:srgbClr val="17375E"/>
                  </a:solidFill>
                  <a:latin typeface="Cambria" pitchFamily="18" charset="0"/>
                  <a:ea typeface="Cambria" pitchFamily="18" charset="0"/>
                  <a:cs typeface="Cambria" pitchFamily="18" charset="0"/>
                </a:rPr>
                <a:t>Zaključak</a:t>
              </a:r>
              <a:endParaRPr lang="fr-CA" altLang="sr-Latn-RS" sz="2000" b="1" dirty="0">
                <a:solidFill>
                  <a:srgbClr val="17375E"/>
                </a:solidFill>
                <a:latin typeface="Cambria" pitchFamily="18" charset="0"/>
                <a:ea typeface="Cambria" pitchFamily="18" charset="0"/>
                <a:cs typeface="Cambria" pitchFamily="18" charset="0"/>
              </a:endParaRPr>
            </a:p>
          </p:txBody>
        </p:sp>
      </p:grp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72008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sr-Latn-CS" altLang="sr-Latn-RS" b="1" dirty="0">
                <a:latin typeface="Cambria" pitchFamily="18" charset="0"/>
                <a:ea typeface="Cambria" pitchFamily="18" charset="0"/>
                <a:cs typeface="Cambria" pitchFamily="18" charset="0"/>
              </a:rPr>
              <a:t>Rezultati istraživanja</a:t>
            </a:r>
            <a:endParaRPr lang="en-US" altLang="sr-Latn-RS" b="1" dirty="0">
              <a:latin typeface="Cambria" pitchFamily="18" charset="0"/>
              <a:ea typeface="Cambria" pitchFamily="18" charset="0"/>
              <a:cs typeface="Cambria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15816" y="3784378"/>
            <a:ext cx="27900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CS" sz="900" b="1" i="1" dirty="0"/>
              <a:t>Grafik 1</a:t>
            </a:r>
            <a:r>
              <a:rPr lang="sr-Latn-CS" sz="900" i="1" dirty="0"/>
              <a:t>: </a:t>
            </a:r>
            <a:r>
              <a:rPr lang="sr-Latn-CS" sz="900" i="1" dirty="0" smtClean="0"/>
              <a:t>Stručna sprema</a:t>
            </a:r>
            <a:endParaRPr lang="sr-Latn-ME" sz="900" dirty="0"/>
          </a:p>
        </p:txBody>
      </p:sp>
      <p:sp>
        <p:nvSpPr>
          <p:cNvPr id="21" name="Rectangle 20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ME"/>
          </a:p>
        </p:txBody>
      </p:sp>
      <p:pic>
        <p:nvPicPr>
          <p:cNvPr id="2050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621" y="1932034"/>
            <a:ext cx="5368929" cy="2721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915816" y="1384254"/>
            <a:ext cx="53285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RS" i="1" dirty="0">
                <a:latin typeface="Cambria" panose="02040503050406030204" pitchFamily="18" charset="0"/>
                <a:ea typeface="Cambria" panose="02040503050406030204" pitchFamily="18" charset="0"/>
              </a:rPr>
              <a:t>Grafikon 1: </a:t>
            </a:r>
            <a:r>
              <a:rPr lang="en-US" i="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Smanjenje</a:t>
            </a:r>
            <a:r>
              <a:rPr lang="en-US" i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ukupnih</a:t>
            </a:r>
            <a:r>
              <a:rPr lang="en-US" i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prihoda</a:t>
            </a:r>
            <a:r>
              <a:rPr lang="en-US" i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od </a:t>
            </a:r>
            <a:r>
              <a:rPr lang="en-US" i="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početka</a:t>
            </a:r>
            <a:r>
              <a:rPr lang="en-US" i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pandemije</a:t>
            </a:r>
            <a:endParaRPr lang="en-US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67286" y="4809014"/>
            <a:ext cx="559985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Latn-RS" sz="2000" dirty="0">
                <a:latin typeface="Cambria" panose="02040503050406030204" pitchFamily="18" charset="0"/>
                <a:ea typeface="Cambria" panose="02040503050406030204" pitchFamily="18" charset="0"/>
              </a:rPr>
              <a:t>Grafikon br.1 ukazuje da je došlo do smanjenja ukupnih </a:t>
            </a:r>
            <a:r>
              <a:rPr lang="sr-Latn-R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prihoda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sr-Latn-R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manje </a:t>
            </a:r>
            <a:r>
              <a:rPr lang="sr-Latn-RS" sz="2000" dirty="0">
                <a:latin typeface="Cambria" panose="02040503050406030204" pitchFamily="18" charset="0"/>
                <a:ea typeface="Cambria" panose="02040503050406030204" pitchFamily="18" charset="0"/>
              </a:rPr>
              <a:t>od 10</a:t>
            </a:r>
            <a:r>
              <a:rPr lang="sr-Latn-R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%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r>
              <a:rPr lang="sr-Latn-R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sr-Latn-RS" sz="2000" dirty="0">
                <a:latin typeface="Cambria" panose="02040503050406030204" pitchFamily="18" charset="0"/>
                <a:ea typeface="Cambria" panose="02040503050406030204" pitchFamily="18" charset="0"/>
              </a:rPr>
              <a:t>kod većine </a:t>
            </a:r>
            <a:r>
              <a:rPr lang="sr-Latn-R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osiguravača. </a:t>
            </a:r>
            <a:r>
              <a:rPr lang="sr-Latn-RS" sz="2000" dirty="0">
                <a:latin typeface="Cambria" panose="02040503050406030204" pitchFamily="18" charset="0"/>
                <a:ea typeface="Cambria" panose="02040503050406030204" pitchFamily="18" charset="0"/>
              </a:rPr>
              <a:t>Manji broj ispitanika (njih 14) je navelo da su </a:t>
            </a:r>
            <a:r>
              <a:rPr lang="sr-Latn-R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kompanije </a:t>
            </a:r>
            <a:r>
              <a:rPr lang="sr-Latn-RS" sz="2000" dirty="0">
                <a:latin typeface="Cambria" panose="02040503050406030204" pitchFamily="18" charset="0"/>
                <a:ea typeface="Cambria" panose="02040503050406030204" pitchFamily="18" charset="0"/>
              </a:rPr>
              <a:t>ostvarile pad prihoda od 10 do 20%.  </a:t>
            </a:r>
            <a:endParaRPr lang="en-US" sz="200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63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10"/>
          <p:cNvGrpSpPr>
            <a:grpSpLocks/>
          </p:cNvGrpSpPr>
          <p:nvPr/>
        </p:nvGrpSpPr>
        <p:grpSpPr bwMode="auto">
          <a:xfrm>
            <a:off x="107504" y="1894310"/>
            <a:ext cx="2736304" cy="3744912"/>
            <a:chOff x="0" y="214290"/>
            <a:chExt cx="3531979" cy="4627738"/>
          </a:xfrm>
        </p:grpSpPr>
        <p:grpSp>
          <p:nvGrpSpPr>
            <p:cNvPr id="26" name="Group 9"/>
            <p:cNvGrpSpPr>
              <a:grpSpLocks/>
            </p:cNvGrpSpPr>
            <p:nvPr/>
          </p:nvGrpSpPr>
          <p:grpSpPr bwMode="auto">
            <a:xfrm>
              <a:off x="0" y="214290"/>
              <a:ext cx="3531979" cy="3797924"/>
              <a:chOff x="0" y="214290"/>
              <a:chExt cx="3531979" cy="3797924"/>
            </a:xfrm>
          </p:grpSpPr>
          <p:sp>
            <p:nvSpPr>
              <p:cNvPr id="28" name="Titre 1"/>
              <p:cNvSpPr txBox="1">
                <a:spLocks/>
              </p:cNvSpPr>
              <p:nvPr/>
            </p:nvSpPr>
            <p:spPr bwMode="auto">
              <a:xfrm>
                <a:off x="0" y="214290"/>
                <a:ext cx="2429313" cy="786656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r>
                  <a:rPr lang="sr-Latn-CS" sz="2000" b="1" dirty="0">
                    <a:solidFill>
                      <a:schemeClr val="tx2">
                        <a:lumMod val="7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j-cs"/>
                  </a:rPr>
                  <a:t>Razlog</a:t>
                </a:r>
                <a:endParaRPr lang="fr-CA" sz="2000" b="1" dirty="0">
                  <a:solidFill>
                    <a:schemeClr val="tx2">
                      <a:lumMod val="7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j-cs"/>
                </a:endParaRPr>
              </a:p>
            </p:txBody>
          </p:sp>
          <p:sp>
            <p:nvSpPr>
              <p:cNvPr id="29" name="Titre 1"/>
              <p:cNvSpPr txBox="1">
                <a:spLocks/>
              </p:cNvSpPr>
              <p:nvPr/>
            </p:nvSpPr>
            <p:spPr bwMode="auto">
              <a:xfrm>
                <a:off x="0" y="1142191"/>
                <a:ext cx="2429313" cy="770963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r>
                  <a:rPr lang="sr-Latn-CS" sz="2000" b="1" dirty="0">
                    <a:solidFill>
                      <a:schemeClr val="tx2">
                        <a:lumMod val="50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j-cs"/>
                  </a:rPr>
                  <a:t>Cilj</a:t>
                </a:r>
                <a:endParaRPr lang="fr-CA" sz="2000" b="1" dirty="0">
                  <a:solidFill>
                    <a:schemeClr val="tx2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j-cs"/>
                </a:endParaRPr>
              </a:p>
            </p:txBody>
          </p:sp>
          <p:sp>
            <p:nvSpPr>
              <p:cNvPr id="30" name="Titre 1"/>
              <p:cNvSpPr txBox="1">
                <a:spLocks/>
              </p:cNvSpPr>
              <p:nvPr/>
            </p:nvSpPr>
            <p:spPr bwMode="auto">
              <a:xfrm>
                <a:off x="0" y="2072055"/>
                <a:ext cx="2429313" cy="929864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r>
                  <a:rPr lang="sr-Latn-CS" b="1" dirty="0">
                    <a:solidFill>
                      <a:schemeClr val="tx2">
                        <a:lumMod val="7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j-cs"/>
                  </a:rPr>
                  <a:t>Teorijska obrada problema</a:t>
                </a:r>
                <a:endParaRPr lang="fr-CA" b="1" dirty="0">
                  <a:solidFill>
                    <a:schemeClr val="tx2">
                      <a:lumMod val="7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j-cs"/>
                </a:endParaRPr>
              </a:p>
            </p:txBody>
          </p:sp>
          <p:sp>
            <p:nvSpPr>
              <p:cNvPr id="31" name="Titre 1"/>
              <p:cNvSpPr txBox="1">
                <a:spLocks/>
              </p:cNvSpPr>
              <p:nvPr/>
            </p:nvSpPr>
            <p:spPr bwMode="auto">
              <a:xfrm>
                <a:off x="0" y="3145126"/>
                <a:ext cx="3531979" cy="867088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r-Latn-CS" altLang="sr-Latn-RS" sz="2000" b="1" dirty="0">
                    <a:latin typeface="Cambria" pitchFamily="18" charset="0"/>
                    <a:ea typeface="Cambria" pitchFamily="18" charset="0"/>
                    <a:cs typeface="Cambria" pitchFamily="18" charset="0"/>
                  </a:rPr>
                  <a:t>Praktični dio </a:t>
                </a:r>
                <a:r>
                  <a:rPr lang="sr-Latn-CS" altLang="sr-Latn-RS" sz="2000" b="1" dirty="0" smtClean="0">
                    <a:latin typeface="Cambria" pitchFamily="18" charset="0"/>
                    <a:ea typeface="Cambria" pitchFamily="18" charset="0"/>
                    <a:cs typeface="Cambria" pitchFamily="18" charset="0"/>
                  </a:rPr>
                  <a:t>problematike </a:t>
                </a:r>
                <a:endParaRPr lang="fr-CA" altLang="sr-Latn-RS" sz="2000" b="1" dirty="0">
                  <a:latin typeface="Cambria" pitchFamily="18" charset="0"/>
                  <a:ea typeface="Cambria" pitchFamily="18" charset="0"/>
                  <a:cs typeface="Cambria" pitchFamily="18" charset="0"/>
                </a:endParaRPr>
              </a:p>
            </p:txBody>
          </p:sp>
        </p:grpSp>
        <p:sp>
          <p:nvSpPr>
            <p:cNvPr id="27" name="Titre 1"/>
            <p:cNvSpPr txBox="1">
              <a:spLocks/>
            </p:cNvSpPr>
            <p:nvPr/>
          </p:nvSpPr>
          <p:spPr bwMode="auto">
            <a:xfrm>
              <a:off x="0" y="4071066"/>
              <a:ext cx="2429313" cy="77096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r-Latn-CS" altLang="sr-Latn-RS" sz="2000" b="1" dirty="0">
                  <a:solidFill>
                    <a:srgbClr val="17375E"/>
                  </a:solidFill>
                  <a:latin typeface="Cambria" pitchFamily="18" charset="0"/>
                  <a:ea typeface="Cambria" pitchFamily="18" charset="0"/>
                  <a:cs typeface="Cambria" pitchFamily="18" charset="0"/>
                </a:rPr>
                <a:t>Zaključak</a:t>
              </a:r>
              <a:endParaRPr lang="fr-CA" altLang="sr-Latn-RS" sz="2000" b="1" dirty="0">
                <a:solidFill>
                  <a:srgbClr val="17375E"/>
                </a:solidFill>
                <a:latin typeface="Cambria" pitchFamily="18" charset="0"/>
                <a:ea typeface="Cambria" pitchFamily="18" charset="0"/>
                <a:cs typeface="Cambria" pitchFamily="18" charset="0"/>
              </a:endParaRPr>
            </a:p>
          </p:txBody>
        </p:sp>
      </p:grp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0" y="366179"/>
            <a:ext cx="9144000" cy="940966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sr-Latn-CS" altLang="sr-Latn-RS" b="1" dirty="0" smtClean="0">
                <a:latin typeface="Cambria" pitchFamily="18" charset="0"/>
                <a:ea typeface="Cambria" pitchFamily="18" charset="0"/>
                <a:cs typeface="Cambria" pitchFamily="18" charset="0"/>
              </a:rPr>
              <a:t>Rezultati istraživanja</a:t>
            </a:r>
            <a:endParaRPr lang="en-US" altLang="sr-Latn-RS" b="1" dirty="0">
              <a:latin typeface="Cambria" pitchFamily="18" charset="0"/>
              <a:ea typeface="Cambria" pitchFamily="18" charset="0"/>
              <a:cs typeface="Cambria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ME"/>
          </a:p>
        </p:txBody>
      </p:sp>
      <p:sp>
        <p:nvSpPr>
          <p:cNvPr id="2" name="Rectangle 1"/>
          <p:cNvSpPr/>
          <p:nvPr/>
        </p:nvSpPr>
        <p:spPr>
          <a:xfrm>
            <a:off x="2555776" y="1292199"/>
            <a:ext cx="63367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sr-Latn-R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„</a:t>
            </a:r>
            <a:r>
              <a:rPr lang="sr-Latn-RS" sz="2000" dirty="0">
                <a:latin typeface="Cambria" panose="02040503050406030204" pitchFamily="18" charset="0"/>
                <a:ea typeface="Cambria" panose="02040503050406030204" pitchFamily="18" charset="0"/>
              </a:rPr>
              <a:t>Da li se </a:t>
            </a:r>
            <a:r>
              <a:rPr lang="sr-Latn-R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usljed</a:t>
            </a:r>
            <a:r>
              <a:rPr lang="sr-Latn-R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Latn-R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pandemije</a:t>
            </a:r>
            <a:r>
              <a:rPr lang="sr-Latn-RS" sz="2000" dirty="0">
                <a:latin typeface="Cambria" panose="02040503050406030204" pitchFamily="18" charset="0"/>
                <a:ea typeface="Cambria" panose="02040503050406030204" pitchFamily="18" charset="0"/>
              </a:rPr>
              <a:t> COVID 19 vršila dodatna finansijska analiza rezultata poslovanja i </a:t>
            </a:r>
            <a:r>
              <a:rPr lang="sr-Latn-R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klju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čnih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rizika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Latn-RS" sz="2000" dirty="0">
                <a:latin typeface="Cambria" panose="02040503050406030204" pitchFamily="18" charset="0"/>
                <a:ea typeface="Cambria" panose="02040503050406030204" pitchFamily="18" charset="0"/>
              </a:rPr>
              <a:t>poslovanja kompanije</a:t>
            </a:r>
            <a:r>
              <a:rPr lang="sr-Latn-R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?“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-</a:t>
            </a:r>
            <a:r>
              <a:rPr lang="sr-Latn-R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Latn-RS" sz="2000" dirty="0">
                <a:latin typeface="Cambria" panose="02040503050406030204" pitchFamily="18" charset="0"/>
                <a:ea typeface="Cambria" panose="02040503050406030204" pitchFamily="18" charset="0"/>
              </a:rPr>
              <a:t>svi ispitanici su odgovorili potvrdno. </a:t>
            </a:r>
            <a:endParaRPr lang="en-US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endParaRPr lang="en-US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sr-Latn-R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Da </a:t>
            </a:r>
            <a:r>
              <a:rPr lang="sr-Latn-RS" sz="2000" dirty="0">
                <a:latin typeface="Cambria" panose="02040503050406030204" pitchFamily="18" charset="0"/>
                <a:ea typeface="Cambria" panose="02040503050406030204" pitchFamily="18" charset="0"/>
              </a:rPr>
              <a:t>su </a:t>
            </a:r>
            <a:r>
              <a:rPr lang="sr-Latn-R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rizik </a:t>
            </a:r>
            <a:r>
              <a:rPr lang="sr-Latn-RS" sz="2000" dirty="0">
                <a:latin typeface="Cambria" panose="02040503050406030204" pitchFamily="18" charset="0"/>
                <a:ea typeface="Cambria" panose="02040503050406030204" pitchFamily="18" charset="0"/>
              </a:rPr>
              <a:t>naplate premije i finansijski rizici značajno povećani </a:t>
            </a:r>
            <a:r>
              <a:rPr lang="sr-Latn-R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usljed</a:t>
            </a:r>
            <a:r>
              <a:rPr lang="sr-Latn-RS" sz="2000" dirty="0">
                <a:latin typeface="Cambria" panose="02040503050406030204" pitchFamily="18" charset="0"/>
                <a:ea typeface="Cambria" panose="02040503050406030204" pitchFamily="18" charset="0"/>
              </a:rPr>
              <a:t> COVID </a:t>
            </a:r>
            <a:r>
              <a:rPr lang="sr-Latn-R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pandemije</a:t>
            </a:r>
            <a:r>
              <a:rPr lang="sr-Latn-RS" sz="2000" dirty="0">
                <a:latin typeface="Cambria" panose="02040503050406030204" pitchFamily="18" charset="0"/>
                <a:ea typeface="Cambria" panose="02040503050406030204" pitchFamily="18" charset="0"/>
              </a:rPr>
              <a:t>, odgovorila je većina ispitanika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iz</a:t>
            </a:r>
            <a:r>
              <a:rPr lang="sr-Latn-R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Latn-RS" sz="2000" dirty="0">
                <a:latin typeface="Cambria" panose="02040503050406030204" pitchFamily="18" charset="0"/>
                <a:ea typeface="Cambria" panose="02040503050406030204" pitchFamily="18" charset="0"/>
              </a:rPr>
              <a:t>životnog osiguranja, a manji broj je naveo i rizik druge ugovorne strane, tj. raskid ugovora. </a:t>
            </a:r>
            <a:endParaRPr lang="en-US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endParaRPr lang="en-US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sr-Latn-R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Ispitanici neživotnog </a:t>
            </a:r>
            <a:r>
              <a:rPr lang="sr-Latn-RS" sz="2000" dirty="0">
                <a:latin typeface="Cambria" panose="02040503050406030204" pitchFamily="18" charset="0"/>
                <a:ea typeface="Cambria" panose="02040503050406030204" pitchFamily="18" charset="0"/>
              </a:rPr>
              <a:t>osiguranja smatraju da se dominantno povećao rizik naplate potraživanja, </a:t>
            </a:r>
            <a:r>
              <a:rPr lang="en-US" sz="2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za </a:t>
            </a:r>
            <a:r>
              <a:rPr lang="en-US" sz="20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vrste</a:t>
            </a: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osiguranja</a:t>
            </a: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koje</a:t>
            </a: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pandemija</a:t>
            </a: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direktno</a:t>
            </a: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pogadja</a:t>
            </a: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sz="20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osiguranje</a:t>
            </a: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putovanja</a:t>
            </a: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osiguranje</a:t>
            </a: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hotela</a:t>
            </a: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osiguranje</a:t>
            </a: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turističkih</a:t>
            </a: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agencija</a:t>
            </a: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i rent-a- car </a:t>
            </a:r>
            <a:r>
              <a:rPr lang="en-US" sz="20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agencija</a:t>
            </a: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osiguranje</a:t>
            </a: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hotelskih</a:t>
            </a: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gostiju</a:t>
            </a: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osiguranje</a:t>
            </a: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stranaca</a:t>
            </a: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i sl.)</a:t>
            </a:r>
            <a:r>
              <a:rPr lang="sr-Latn-RS" sz="2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 </a:t>
            </a:r>
            <a:r>
              <a:rPr lang="sr-Latn-RS" sz="2000" dirty="0">
                <a:latin typeface="Cambria" panose="02040503050406030204" pitchFamily="18" charset="0"/>
                <a:ea typeface="Cambria" panose="02040503050406030204" pitchFamily="18" charset="0"/>
              </a:rPr>
              <a:t>zatim i operativni rizici i rizici druge ugovorne strane.</a:t>
            </a:r>
            <a:endParaRPr lang="en-US" sz="200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253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3697</TotalTime>
  <Words>1456</Words>
  <Application>Microsoft Office PowerPoint</Application>
  <PresentationFormat>On-screen Show (4:3)</PresentationFormat>
  <Paragraphs>138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Calibri</vt:lpstr>
      <vt:lpstr>Cambria</vt:lpstr>
      <vt:lpstr>Times New Roman</vt:lpstr>
      <vt:lpstr>Office Theme</vt:lpstr>
      <vt:lpstr>PowerPoint Presentation</vt:lpstr>
      <vt:lpstr>RAZLOG I CILJ</vt:lpstr>
      <vt:lpstr>CILJ</vt:lpstr>
      <vt:lpstr>Globalni izazovi tržišta osiguranja-osvrt na Crnu Goru</vt:lpstr>
      <vt:lpstr>Makroekonomsko okruženje Crne Gore</vt:lpstr>
      <vt:lpstr>Uvodne napomene –praktični dio</vt:lpstr>
      <vt:lpstr>Rezultati istraživanja</vt:lpstr>
      <vt:lpstr>Rezultati istraživanja</vt:lpstr>
      <vt:lpstr>Rezultati istraživanja</vt:lpstr>
      <vt:lpstr>Rezultati istraživanja</vt:lpstr>
      <vt:lpstr>Rezultati istraživanja</vt:lpstr>
      <vt:lpstr>Rezultati istraživanja</vt:lpstr>
      <vt:lpstr>ZAKLJUČAK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Milijana</cp:lastModifiedBy>
  <cp:revision>129</cp:revision>
  <cp:lastPrinted>2019-10-07T13:59:11Z</cp:lastPrinted>
  <dcterms:created xsi:type="dcterms:W3CDTF">2019-10-07T11:41:16Z</dcterms:created>
  <dcterms:modified xsi:type="dcterms:W3CDTF">2021-06-17T22:21:53Z</dcterms:modified>
</cp:coreProperties>
</file>