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48" r:id="rId2"/>
  </p:sldMasterIdLst>
  <p:sldIdLst>
    <p:sldId id="260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9" r:id="rId1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B85"/>
    <a:srgbClr val="206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3" autoAdjust="0"/>
    <p:restoredTop sz="90940" autoAdjust="0"/>
  </p:normalViewPr>
  <p:slideViewPr>
    <p:cSldViewPr snapToGrid="0" snapToObjects="1">
      <p:cViewPr>
        <p:scale>
          <a:sx n="75" d="100"/>
          <a:sy n="75" d="100"/>
        </p:scale>
        <p:origin x="-1266" y="-1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3" y="3335221"/>
            <a:ext cx="8714154" cy="9525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Roboto Condensed Regular"/>
                <a:cs typeface="Roboto Condensed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4923" y="4287720"/>
            <a:ext cx="8714154" cy="4698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077" y="1775355"/>
            <a:ext cx="8303846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7199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57838"/>
            <a:ext cx="9144000" cy="157162"/>
          </a:xfrm>
          <a:prstGeom prst="rect">
            <a:avLst/>
          </a:prstGeom>
          <a:solidFill>
            <a:srgbClr val="1D5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2" descr="D:\Poslovi\Ekonomski\Novi Dizajn\Novi Logotipi\JPG\dots_logo-01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-307975"/>
            <a:ext cx="485298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slovi\Ekonomski\Novi Dizajn\Novi Logotipi\JPG\dots_logo-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54050" y="4140200"/>
            <a:ext cx="3492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7163"/>
          </a:xfrm>
          <a:prstGeom prst="rect">
            <a:avLst/>
          </a:prstGeom>
          <a:solidFill>
            <a:srgbClr val="1D5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Bold"/>
          <a:ea typeface="Roboto Condensed Bold"/>
          <a:cs typeface="Roboto Condensed Bold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Roboto Condensed Regular"/>
          <a:ea typeface="Roboto Condensed Regular"/>
          <a:cs typeface="Roboto Condensed Regular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Roboto Condensed Regular"/>
          <a:ea typeface="Roboto Condensed Regular"/>
          <a:cs typeface="Roboto Condensed Regular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Condensed Regular"/>
          <a:ea typeface="Roboto Condensed Regular"/>
          <a:cs typeface="Roboto Condensed Regular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Roboto Condensed Regular"/>
          <a:ea typeface="Roboto Condensed Regular"/>
          <a:cs typeface="Roboto Condensed Regular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Roboto Condensed Regular"/>
          <a:ea typeface="Roboto Condensed Regular"/>
          <a:cs typeface="Roboto Condensed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6"/>
          <p:cNvSpPr>
            <a:spLocks noGrp="1"/>
          </p:cNvSpPr>
          <p:nvPr>
            <p:ph type="title"/>
          </p:nvPr>
        </p:nvSpPr>
        <p:spPr bwMode="auto">
          <a:xfrm>
            <a:off x="214313" y="2336800"/>
            <a:ext cx="8715375" cy="19510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b="1" smtClean="0">
                <a:solidFill>
                  <a:schemeClr val="tx2"/>
                </a:solidFill>
                <a:latin typeface="Calibri" pitchFamily="34" charset="0"/>
              </a:rPr>
              <a:t>Биљана Јовановић Гавриловић</a:t>
            </a:r>
            <a:r>
              <a:rPr lang="sr-Cyrl-CS" sz="1600" b="1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sr-Cyrl-CS" sz="1600" b="1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sr-Cyrl-CS" sz="1600" b="1" smtClean="0">
                <a:solidFill>
                  <a:schemeClr val="tx2"/>
                </a:solidFill>
                <a:latin typeface="Calibri" pitchFamily="34" charset="0"/>
              </a:rPr>
              <a:t>Мирјана Глигорић</a:t>
            </a:r>
            <a:br>
              <a:rPr lang="sr-Cyrl-CS" sz="1600" b="1" smtClean="0">
                <a:solidFill>
                  <a:schemeClr val="tx2"/>
                </a:solidFill>
                <a:latin typeface="Calibri" pitchFamily="34" charset="0"/>
              </a:rPr>
            </a:br>
            <a:endParaRPr lang="en-US" sz="1600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 bwMode="auto">
          <a:xfrm>
            <a:off x="214313" y="2946400"/>
            <a:ext cx="8715375" cy="2192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МАКРОЕКОНОМСКА СЛИКА СРБИЈЕ: ШТА СЕ ПРОМЕНИЛО ЗА ПОСЛЕДЊИХ ПЕТНАЕСТ ГОДИНА?</a:t>
            </a:r>
            <a:endParaRPr lang="en-US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40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240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1143000"/>
          </a:xfrm>
        </p:spPr>
        <p:txBody>
          <a:bodyPr/>
          <a:lstStyle/>
          <a:p>
            <a:r>
              <a:rPr lang="sr-Cyrl-CS" sz="4000" smtClean="0">
                <a:solidFill>
                  <a:schemeClr val="hlink"/>
                </a:solidFill>
                <a:latin typeface="Times New Roman" pitchFamily="18" charset="0"/>
              </a:rPr>
              <a:t>ХВАЛА НА ПАЖЊИ</a:t>
            </a:r>
            <a:r>
              <a:rPr lang="sr-Cyrl-CS" sz="40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bs005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60700"/>
            <a:ext cx="36576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z="2400" b="1" smtClean="0"/>
              <a:t>Кључна питања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76275" y="1762125"/>
            <a:ext cx="7610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03300" y="1762125"/>
            <a:ext cx="81407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i="1">
                <a:latin typeface="Times New Roman" pitchFamily="18" charset="0"/>
              </a:rPr>
              <a:t>Колико је процес транзиције у нашој земљи за последњу деценију и по био успешан са становишта остварених системских и развојних резултата?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i="1">
                <a:latin typeface="Times New Roman" pitchFamily="18" charset="0"/>
              </a:rPr>
              <a:t>Да ли се макроекономски показатељи Србије данас битно разликују од оних с почетка </a:t>
            </a:r>
            <a:r>
              <a:rPr lang="en-US" sz="2000" i="1"/>
              <a:t>XXI </a:t>
            </a:r>
            <a:r>
              <a:rPr lang="sr-Cyrl-CS" sz="2000" i="1"/>
              <a:t>века</a:t>
            </a:r>
            <a:r>
              <a:rPr lang="en-US" sz="2000" i="1"/>
              <a:t>?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20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000" i="1">
                <a:latin typeface="Times New Roman" pitchFamily="18" charset="0"/>
              </a:rPr>
              <a:t>Какви нас задаци и изазови очекују у будућности и колико смо способни и спремни да се са њима суочимо?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000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76275" y="2687638"/>
            <a:ext cx="327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flipV="1">
            <a:off x="676275" y="3713163"/>
            <a:ext cx="327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1100"/>
          </a:xfrm>
        </p:spPr>
        <p:txBody>
          <a:bodyPr/>
          <a:lstStyle/>
          <a:p>
            <a:r>
              <a:rPr lang="en-US" sz="2400" b="1" smtClean="0">
                <a:solidFill>
                  <a:schemeClr val="tx2"/>
                </a:solidFill>
                <a:latin typeface="Arial" pitchFamily="34" charset="0"/>
              </a:rPr>
              <a:t>Реформа привредног система</a:t>
            </a:r>
            <a:r>
              <a:rPr 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endParaRPr lang="en-US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7412" name="Picture 4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77913"/>
            <a:ext cx="2946400" cy="2528887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73200" y="7112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ПРЕ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473200" y="1511300"/>
            <a:ext cx="241300" cy="1320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7418" name="Picture 10" descr="C:\Users\Biljana\Desktop\Untitled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987800"/>
            <a:ext cx="2324100" cy="1727200"/>
          </a:xfrm>
          <a:prstGeom prst="rect">
            <a:avLst/>
          </a:prstGeom>
          <a:noFill/>
        </p:spPr>
      </p:pic>
      <p:pic>
        <p:nvPicPr>
          <p:cNvPr id="17419" name="Picture 11" descr="C:\Users\Biljana\Desktop\Untitled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797300"/>
            <a:ext cx="2438400" cy="1917700"/>
          </a:xfrm>
          <a:prstGeom prst="rect">
            <a:avLst/>
          </a:prstGeom>
          <a:noFill/>
        </p:spPr>
      </p:pic>
      <p:pic>
        <p:nvPicPr>
          <p:cNvPr id="17420" name="Picture 12" descr="C:\Users\Biljana\Desktop\Untitled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600" y="3797300"/>
            <a:ext cx="2501900" cy="1917700"/>
          </a:xfrm>
          <a:prstGeom prst="rect">
            <a:avLst/>
          </a:prstGeom>
          <a:noFill/>
        </p:spPr>
      </p:pic>
      <p:pic>
        <p:nvPicPr>
          <p:cNvPr id="17421" name="Picture 13" descr="C:\Users\Biljana\Desktop\Untitled-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711200"/>
            <a:ext cx="5003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148"/>
          <p:cNvSpPr>
            <a:spLocks noGrp="1"/>
          </p:cNvSpPr>
          <p:nvPr>
            <p:ph type="title"/>
          </p:nvPr>
        </p:nvSpPr>
        <p:spPr>
          <a:xfrm>
            <a:off x="457200" y="1638300"/>
            <a:ext cx="1663700" cy="2298700"/>
          </a:xfrm>
        </p:spPr>
        <p:txBody>
          <a:bodyPr/>
          <a:lstStyle/>
          <a:p>
            <a:r>
              <a:rPr lang="en-US" sz="1800" b="1" smtClean="0">
                <a:latin typeface="Times New Roman" pitchFamily="18" charset="0"/>
              </a:rPr>
              <a:t>ПОСЛЕ</a:t>
            </a:r>
          </a:p>
        </p:txBody>
      </p:sp>
      <p:sp>
        <p:nvSpPr>
          <p:cNvPr id="18440" name="Rectangle 6152"/>
          <p:cNvSpPr>
            <a:spLocks noChangeArrowheads="1"/>
          </p:cNvSpPr>
          <p:nvPr/>
        </p:nvSpPr>
        <p:spPr bwMode="auto">
          <a:xfrm>
            <a:off x="2333625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8442" name="Picture 6154" descr="C:\Users\Biljana\Desktop\Untitled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241300"/>
            <a:ext cx="5969000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Мада су у нашој земљи успостављени кључни механизми тржишне привреде многе критичне реформе су још увек недовршене, као што су:</a:t>
            </a:r>
          </a:p>
          <a:p>
            <a:r>
              <a:rPr lang="en-US" b="1" i="1">
                <a:latin typeface="Times New Roman" pitchFamily="18" charset="0"/>
              </a:rPr>
              <a:t>приватизација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, преструктурирање предузећа и 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изградња конкурентног пословног окружења </a:t>
            </a:r>
            <a:endParaRPr lang="en-US" b="1" i="1" u="sng"/>
          </a:p>
          <a:p>
            <a:pPr eaLnBrk="0" hangingPunct="0"/>
            <a:endParaRPr lang="en-US" i="1" u="sng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 b="1" i="1">
                <a:latin typeface="Calibri" pitchFamily="34" charset="0"/>
                <a:cs typeface="Times New Roman" pitchFamily="18" charset="0"/>
              </a:rPr>
              <a:t>График 1. Позиција Србије и земаља у региону 2017.                          График 2. Промена у рангу земаља у региону </a:t>
            </a:r>
          </a:p>
          <a:p>
            <a:pPr eaLnBrk="0" hangingPunct="0"/>
            <a:r>
              <a:rPr lang="en-US" sz="1400" b="1" i="1">
                <a:latin typeface="Calibri" pitchFamily="34" charset="0"/>
                <a:cs typeface="Times New Roman" pitchFamily="18" charset="0"/>
              </a:rPr>
              <a:t>                    на листи од 190 држава, 2017.                                                                   2016- 2017. </a:t>
            </a:r>
          </a:p>
          <a:p>
            <a:pPr eaLnBrk="0" hangingPunct="0"/>
            <a:endParaRPr lang="en-US" sz="1400" b="1" i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400" b="1" i="1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9130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1" name="Picture 9" descr="C:\Users\Biljana\Desktop\Untitled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0100"/>
            <a:ext cx="4610100" cy="2806700"/>
          </a:xfrm>
          <a:prstGeom prst="rect">
            <a:avLst/>
          </a:prstGeom>
          <a:noFill/>
        </p:spPr>
      </p:pic>
      <p:pic>
        <p:nvPicPr>
          <p:cNvPr id="23562" name="Picture 10" descr="C:\Users\Biljana\Desktop\Untitled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070100"/>
            <a:ext cx="4533900" cy="2565400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0" y="4876800"/>
            <a:ext cx="89789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                               - Индекс глобалне конкурентности: 90. место од 138 земаља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- </a:t>
            </a:r>
            <a:r>
              <a:rPr lang="en-US" i="1"/>
              <a:t>Индекс перцепције корупције</a:t>
            </a:r>
            <a:r>
              <a:rPr lang="en-US"/>
              <a:t>: 72. место од 176 држава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12900" y="190500"/>
            <a:ext cx="722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D5B85"/>
                </a:solidFill>
              </a:rPr>
              <a:t>Развојне перформансе привреде Србије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1500" y="124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4173538"/>
            <a:ext cx="217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       ПРЕ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62263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4582" name="Picture 6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244600"/>
            <a:ext cx="4078287" cy="2908300"/>
          </a:xfrm>
          <a:prstGeom prst="rect">
            <a:avLst/>
          </a:prstGeom>
          <a:noFill/>
        </p:spPr>
      </p:pic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975100" y="1797050"/>
            <a:ext cx="292100" cy="23558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4648200" y="746125"/>
          <a:ext cx="4419600" cy="4534853"/>
        </p:xfrm>
        <a:graphic>
          <a:graphicData uri="http://schemas.openxmlformats.org/drawingml/2006/table">
            <a:tbl>
              <a:tblPr/>
              <a:tblGrid>
                <a:gridCol w="3186113"/>
                <a:gridCol w="12334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Кључни макроекономски     показатељи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Condensed Regular"/>
                          <a:ea typeface="Roboto Condensed Regular"/>
                          <a:cs typeface="Roboto Condensed Regular"/>
                        </a:rPr>
                        <a:t>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 Condensed Regular"/>
                          <a:ea typeface="Roboto Condensed Regular"/>
                          <a:cs typeface="Roboto Condensed Regular"/>
                        </a:rPr>
                        <a:t>2002.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БДП, реални раст,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 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Структура БДВ, %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- услуге          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- индустрија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- пољопривреда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53,0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32,0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Извоз робе,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14,5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Увоз робе,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Трговински дефицит, % БДП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- 22,0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Удео спољног дуга у БДП,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Инфлација,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  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Удео јавног дуга у БДП,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СДИ, % БДП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  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Број запослених, мил. лица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  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Просечна нето зарада, еври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 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Проценат сиромашних, АЖС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14,0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Неједнакост у потрошњи, GINI коефицијент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Roboto Condensed Regular"/>
                          <a:cs typeface="Roboto Condensed Regular"/>
                        </a:rPr>
                        <a:t>        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-457200" y="4446588"/>
            <a:ext cx="4953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- БДП </a:t>
            </a:r>
            <a:r>
              <a:rPr lang="en-US" sz="1400" b="1" i="1"/>
              <a:t>per capita (US $ из 2005): 37. место у</a:t>
            </a:r>
          </a:p>
          <a:p>
            <a:r>
              <a:rPr lang="en-US" sz="1400" b="1" i="1"/>
              <a:t>          Европи</a:t>
            </a:r>
          </a:p>
          <a:p>
            <a:pPr>
              <a:spcBef>
                <a:spcPct val="50000"/>
              </a:spcBef>
            </a:pPr>
            <a:r>
              <a:rPr lang="en-US" sz="1400" b="1" i="1"/>
              <a:t>       - БДП per capita </a:t>
            </a:r>
            <a:r>
              <a:rPr lang="en-US" sz="1400" b="1"/>
              <a:t>(PPP $): 6.801, 28% просека ЕУ</a:t>
            </a:r>
          </a:p>
          <a:p>
            <a:pPr>
              <a:spcBef>
                <a:spcPct val="50000"/>
              </a:spcBef>
            </a:pPr>
            <a:endParaRPr lang="en-US" sz="1400" b="1" i="1"/>
          </a:p>
          <a:p>
            <a:pPr>
              <a:spcBef>
                <a:spcPct val="50000"/>
              </a:spcBef>
            </a:pPr>
            <a:r>
              <a:rPr lang="en-US" sz="1400" b="1" i="1"/>
              <a:t>       </a:t>
            </a:r>
            <a:endParaRPr lang="en-US" sz="1400" b="1"/>
          </a:p>
          <a:p>
            <a:pPr>
              <a:spcBef>
                <a:spcPct val="50000"/>
              </a:spcBef>
            </a:pP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/>
          <a:p>
            <a:r>
              <a:rPr lang="en-US" sz="2000" b="1" smtClean="0">
                <a:solidFill>
                  <a:schemeClr val="hlink"/>
                </a:solidFill>
                <a:latin typeface="Times New Roman" pitchFamily="18" charset="0"/>
              </a:rPr>
              <a:t>Не постоји целовита развојна стратегија на нивоу земље</a:t>
            </a:r>
            <a:r>
              <a:rPr lang="en-US" sz="2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chemeClr val="hlink"/>
                </a:solidFill>
                <a:latin typeface="Times New Roman" pitchFamily="18" charset="0"/>
              </a:rPr>
              <a:t>са јасно дефинисаним кључним циљевима и приоритетима.</a:t>
            </a:r>
            <a:r>
              <a:rPr lang="en-US" sz="2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43815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622300" y="3327400"/>
            <a:ext cx="370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                      ПОСЛЕ</a:t>
            </a:r>
          </a:p>
          <a:p>
            <a:r>
              <a:rPr lang="en-US" sz="1200" b="1"/>
              <a:t>                         КЉУЧНИ МАКРОЕКОНОМСКИ</a:t>
            </a:r>
          </a:p>
          <a:p>
            <a:r>
              <a:rPr lang="en-US" sz="1200" b="1"/>
              <a:t>                                    ПОКАЗАТЕЉИ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622300" y="4243388"/>
            <a:ext cx="3708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- БДП </a:t>
            </a:r>
            <a:r>
              <a:rPr lang="en-US" sz="1400" b="1" i="1"/>
              <a:t>per capita (US $ iz 2005): 38. </a:t>
            </a:r>
          </a:p>
          <a:p>
            <a:r>
              <a:rPr lang="en-US" sz="1400" b="1" i="1"/>
              <a:t>             место у Европи</a:t>
            </a:r>
          </a:p>
          <a:p>
            <a:endParaRPr lang="en-US" sz="1400" b="1" i="1"/>
          </a:p>
          <a:p>
            <a:r>
              <a:rPr lang="en-US" sz="1400" b="1" i="1"/>
              <a:t>          - БДП per capita </a:t>
            </a:r>
            <a:r>
              <a:rPr lang="en-US" sz="1400" b="1"/>
              <a:t>(PPP $): 14.112, </a:t>
            </a:r>
          </a:p>
          <a:p>
            <a:r>
              <a:rPr lang="en-US" sz="1400" b="1"/>
              <a:t>            36% просека ЕУ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08" name="Picture 8" descr="C:\Users\Biljana\Desktop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77900"/>
            <a:ext cx="2921000" cy="2349500"/>
          </a:xfrm>
          <a:prstGeom prst="rect">
            <a:avLst/>
          </a:prstGeom>
          <a:noFill/>
        </p:spPr>
      </p:pic>
      <p:pic>
        <p:nvPicPr>
          <p:cNvPr id="25609" name="Picture 9" descr="C:\Users\Biljana\Desktop\Untitled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977900"/>
            <a:ext cx="3022600" cy="2349500"/>
          </a:xfrm>
          <a:prstGeom prst="rect">
            <a:avLst/>
          </a:prstGeom>
          <a:noFill/>
        </p:spPr>
      </p:pic>
      <p:pic>
        <p:nvPicPr>
          <p:cNvPr id="25610" name="Picture 10" descr="C:\Users\Biljana\Desktop\Untitled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977900"/>
            <a:ext cx="2882900" cy="2349500"/>
          </a:xfrm>
          <a:prstGeom prst="rect">
            <a:avLst/>
          </a:prstGeom>
          <a:noFill/>
        </p:spPr>
      </p:pic>
      <p:pic>
        <p:nvPicPr>
          <p:cNvPr id="25611" name="Picture 11" descr="C:\Users\Biljana\Desktop\Untitled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3327400"/>
            <a:ext cx="3022600" cy="2387600"/>
          </a:xfrm>
          <a:prstGeom prst="rect">
            <a:avLst/>
          </a:prstGeom>
          <a:noFill/>
        </p:spPr>
      </p:pic>
      <p:pic>
        <p:nvPicPr>
          <p:cNvPr id="25612" name="Picture 12" descr="C:\Users\Biljana\Desktop\Untitled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0" y="3327400"/>
            <a:ext cx="30353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Biljana\Desktop\Untitled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3700"/>
            <a:ext cx="4495800" cy="2781300"/>
          </a:xfrm>
          <a:prstGeom prst="rect">
            <a:avLst/>
          </a:prstGeom>
          <a:noFill/>
        </p:spPr>
      </p:pic>
      <p:pic>
        <p:nvPicPr>
          <p:cNvPr id="26630" name="Picture 6" descr="C:\Users\Biljana\Desktop\Untitled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0"/>
            <a:ext cx="4457700" cy="2933700"/>
          </a:xfrm>
          <a:prstGeom prst="rect">
            <a:avLst/>
          </a:prstGeom>
          <a:noFill/>
        </p:spPr>
      </p:pic>
      <p:pic>
        <p:nvPicPr>
          <p:cNvPr id="26631" name="Picture 7" descr="C:\Users\Biljana\Desktop\Untitled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95800" cy="2933700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591300" y="5130800"/>
            <a:ext cx="255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                ПОСЛЕ</a:t>
            </a:r>
          </a:p>
          <a:p>
            <a:r>
              <a:rPr lang="en-US" sz="1200" b="1"/>
              <a:t>           Социјална слика Србије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-482600" y="571500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36" name="Picture 12" descr="C:\Users\Biljana\Desktop\Untitled-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56000"/>
            <a:ext cx="4648200" cy="647700"/>
          </a:xfrm>
          <a:prstGeom prst="rect">
            <a:avLst/>
          </a:prstGeom>
          <a:noFill/>
        </p:spPr>
      </p:pic>
      <p:pic>
        <p:nvPicPr>
          <p:cNvPr id="26637" name="Picture 13" descr="C:\Users\Biljana\Desktop\Untitled-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356100"/>
            <a:ext cx="4648200" cy="228600"/>
          </a:xfrm>
          <a:prstGeom prst="rect">
            <a:avLst/>
          </a:prstGeom>
          <a:noFill/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686300" y="2933700"/>
            <a:ext cx="427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- </a:t>
            </a:r>
            <a:r>
              <a:rPr lang="en-US" sz="1200" b="1"/>
              <a:t>просечна нето зарада у 2016. износила 374 евра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495800" y="4584700"/>
            <a:ext cx="464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У ЕУ: 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- стопа ризика од сиромаштва у 2016. – 17,3%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200" b="1"/>
              <a:t>Ђини коефицијент (приходи) – 31.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200" b="1"/>
              <a:t> Ђини (потрошња) - 26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/>
          <a:lstStyle/>
          <a:p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</a:rPr>
              <a:t>Перспективе привреде Србије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Синтетичка оцена остварених резултата у последњих 15 година</a:t>
            </a:r>
          </a:p>
          <a:p>
            <a:pPr>
              <a:spcBef>
                <a:spcPct val="50000"/>
              </a:spcBef>
            </a:pPr>
            <a:r>
              <a:rPr lang="en-US" sz="2400"/>
              <a:t>• </a:t>
            </a:r>
            <a:r>
              <a:rPr lang="en-US"/>
              <a:t>Остварени помаци у тржишним реформама, али смо још </a:t>
            </a:r>
            <a:r>
              <a:rPr lang="en-US" i="1"/>
              <a:t>далеко од стандарда функционалне тржишне привреде.</a:t>
            </a:r>
          </a:p>
          <a:p>
            <a:pPr>
              <a:spcBef>
                <a:spcPct val="50000"/>
              </a:spcBef>
            </a:pPr>
            <a:r>
              <a:rPr lang="en-US" sz="2400"/>
              <a:t>• </a:t>
            </a:r>
            <a:r>
              <a:rPr lang="en-US"/>
              <a:t>Што се тиче развојних резултата привреде Србије од 2002. године, наша земља није демонстрирала способност остваривања динамичног и одрживог привредног раста – </a:t>
            </a:r>
            <a:r>
              <a:rPr lang="en-US" i="1"/>
              <a:t>негативна стопа праве штедње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Какви су изгледи за економски раст и развој у нашој земљи?</a:t>
            </a:r>
          </a:p>
          <a:p>
            <a:pPr>
              <a:spcBef>
                <a:spcPct val="50000"/>
              </a:spcBef>
            </a:pPr>
            <a:r>
              <a:rPr lang="en-US" sz="2400"/>
              <a:t>• </a:t>
            </a:r>
            <a:r>
              <a:rPr lang="en-US"/>
              <a:t>Кључне полуге раста: </a:t>
            </a:r>
            <a:r>
              <a:rPr lang="en-US" i="1"/>
              <a:t>инвестиције у физички и људски капитал и извоз</a:t>
            </a:r>
            <a:r>
              <a:rPr lang="en-US"/>
              <a:t> (нужан процес реиндустријализације, уз адекватну индустријску политику).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• </a:t>
            </a:r>
            <a:r>
              <a:rPr lang="en-US"/>
              <a:t>треба интензивирати и избалансирати напоре да се оствари </a:t>
            </a:r>
            <a:r>
              <a:rPr lang="en-US" i="1"/>
              <a:t>прогрес како на економском, тако и на социјалном и еколошком плану </a:t>
            </a:r>
            <a:r>
              <a:rPr lang="en-US"/>
              <a:t>(Индекс просперитета: 66. од 149 земаља; негативан јаз просперитета</a:t>
            </a:r>
            <a:r>
              <a:rPr lang="en-US" i="1"/>
              <a:t>)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drza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C:\Users\Biljana\AppData\Local\Temp\Ppt0000005.pot</Template>
  <TotalTime>1186</TotalTime>
  <Words>554</Words>
  <Application>Microsoft Office PowerPoint</Application>
  <PresentationFormat>On-screen Show (16:10)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Roboto Condensed Bold</vt:lpstr>
      <vt:lpstr>Roboto Condensed Regular</vt:lpstr>
      <vt:lpstr>Times New Roman</vt:lpstr>
      <vt:lpstr>Tahoma</vt:lpstr>
      <vt:lpstr>Ppt0000005</vt:lpstr>
      <vt:lpstr>Sadrzaj</vt:lpstr>
      <vt:lpstr>Биљана Јовановић Гавриловић Мирјана Глигорић </vt:lpstr>
      <vt:lpstr>Кључна питања</vt:lpstr>
      <vt:lpstr>Реформа привредног система </vt:lpstr>
      <vt:lpstr>ПОСЛЕ</vt:lpstr>
      <vt:lpstr>Slide 5</vt:lpstr>
      <vt:lpstr>Slide 6</vt:lpstr>
      <vt:lpstr>Не постоји целовита развојна стратегија на нивоу земље са јасно дефинисаним кључним циљевима и приоритетима. </vt:lpstr>
      <vt:lpstr>Slide 8</vt:lpstr>
      <vt:lpstr>Перспективе привреде Србије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Биљана Јовановић Гавриловић</dc:title>
  <dc:creator>biljanajovanovicgavrilovic@gmail.com</dc:creator>
  <cp:lastModifiedBy>Kocovic</cp:lastModifiedBy>
  <cp:revision>121</cp:revision>
  <dcterms:created xsi:type="dcterms:W3CDTF">2016-11-22T14:26:55Z</dcterms:created>
  <dcterms:modified xsi:type="dcterms:W3CDTF">2017-05-17T21:22:18Z</dcterms:modified>
</cp:coreProperties>
</file>