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7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5" r:id="rId3"/>
    <p:sldId id="304" r:id="rId4"/>
    <p:sldId id="306" r:id="rId5"/>
    <p:sldId id="307" r:id="rId6"/>
    <p:sldId id="308" r:id="rId7"/>
    <p:sldId id="309" r:id="rId8"/>
    <p:sldId id="315" r:id="rId9"/>
    <p:sldId id="316" r:id="rId10"/>
    <p:sldId id="317" r:id="rId11"/>
    <p:sldId id="320" r:id="rId12"/>
    <p:sldId id="318" r:id="rId13"/>
    <p:sldId id="319" r:id="rId14"/>
    <p:sldId id="31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70" d="100"/>
          <a:sy n="70" d="100"/>
        </p:scale>
        <p:origin x="-2178" y="-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8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dija%20Jaukovi&#263;\Downloads\Prezentacija%20Zlatibor%2016.05.2017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dija%20Jaukovi&#263;\Downloads\Prezentacija%20Zlatibor%2016.05.2017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dija%20Jaukovi&#263;\Downloads\Prezentacija%20Zlatibor%2016.05.2017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73228071704629E-2"/>
          <c:y val="7.4548702245552628E-2"/>
          <c:w val="0.91071549660386997"/>
          <c:h val="0.6464851268591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Vrste!$C$2</c:f>
              <c:strCache>
                <c:ptCount val="1"/>
                <c:pt idx="0">
                  <c:v>2007.</c:v>
                </c:pt>
              </c:strCache>
            </c:strRef>
          </c:tx>
          <c:invertIfNegative val="0"/>
          <c:cat>
            <c:strRef>
              <c:f>Vrste!$B$3:$B$8</c:f>
              <c:strCache>
                <c:ptCount val="6"/>
                <c:pt idx="0">
                  <c:v>Kasko osiguranje</c:v>
                </c:pt>
                <c:pt idx="1">
                  <c:v>Obavezna osiguranja</c:v>
                </c:pt>
                <c:pt idx="2">
                  <c:v>Osiguranje od nezgode</c:v>
                </c:pt>
                <c:pt idx="3">
                  <c:v>Ostala imovinska osiguranja</c:v>
                </c:pt>
                <c:pt idx="4">
                  <c:v>Ostala neživotna osiguranja</c:v>
                </c:pt>
                <c:pt idx="5">
                  <c:v>Životna osiguranja</c:v>
                </c:pt>
              </c:strCache>
            </c:strRef>
          </c:cat>
          <c:val>
            <c:numRef>
              <c:f>Vrste!$C$3:$C$8</c:f>
            </c:numRef>
          </c:val>
        </c:ser>
        <c:ser>
          <c:idx val="1"/>
          <c:order val="1"/>
          <c:tx>
            <c:strRef>
              <c:f>Vrste!$D$2</c:f>
              <c:strCache>
                <c:ptCount val="1"/>
                <c:pt idx="0">
                  <c:v>2016.</c:v>
                </c:pt>
              </c:strCache>
            </c:strRef>
          </c:tx>
          <c:invertIfNegative val="0"/>
          <c:cat>
            <c:strRef>
              <c:f>Vrste!$B$3:$B$8</c:f>
              <c:strCache>
                <c:ptCount val="6"/>
                <c:pt idx="0">
                  <c:v>Kasko osiguranje</c:v>
                </c:pt>
                <c:pt idx="1">
                  <c:v>Obavezna osiguranja</c:v>
                </c:pt>
                <c:pt idx="2">
                  <c:v>Osiguranje od nezgode</c:v>
                </c:pt>
                <c:pt idx="3">
                  <c:v>Ostala imovinska osiguranja</c:v>
                </c:pt>
                <c:pt idx="4">
                  <c:v>Ostala neživotna osiguranja</c:v>
                </c:pt>
                <c:pt idx="5">
                  <c:v>Životna osiguranja</c:v>
                </c:pt>
              </c:strCache>
            </c:strRef>
          </c:cat>
          <c:val>
            <c:numRef>
              <c:f>Vrste!$D$3:$D$8</c:f>
            </c:numRef>
          </c:val>
        </c:ser>
        <c:ser>
          <c:idx val="2"/>
          <c:order val="2"/>
          <c:tx>
            <c:strRef>
              <c:f>Vrste!$E$2</c:f>
              <c:strCache>
                <c:ptCount val="1"/>
                <c:pt idx="0">
                  <c:v>2007.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7683463497084526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0503904912535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6100780982507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4518098467929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Vrste!$B$3:$B$8</c:f>
              <c:strCache>
                <c:ptCount val="6"/>
                <c:pt idx="0">
                  <c:v>Kasko osiguranje</c:v>
                </c:pt>
                <c:pt idx="1">
                  <c:v>Obavezna osiguranja</c:v>
                </c:pt>
                <c:pt idx="2">
                  <c:v>Osiguranje od nezgode</c:v>
                </c:pt>
                <c:pt idx="3">
                  <c:v>Ostala imovinska osiguranja</c:v>
                </c:pt>
                <c:pt idx="4">
                  <c:v>Ostala neživotna osiguranja</c:v>
                </c:pt>
                <c:pt idx="5">
                  <c:v>Životna osiguranja</c:v>
                </c:pt>
              </c:strCache>
            </c:strRef>
          </c:cat>
          <c:val>
            <c:numRef>
              <c:f>Vrste!$E$3:$E$8</c:f>
              <c:numCache>
                <c:formatCode>0.00%</c:formatCode>
                <c:ptCount val="6"/>
                <c:pt idx="0">
                  <c:v>0.14507528091603303</c:v>
                </c:pt>
                <c:pt idx="1">
                  <c:v>0.46599142134914612</c:v>
                </c:pt>
                <c:pt idx="2">
                  <c:v>0.15436040059734465</c:v>
                </c:pt>
                <c:pt idx="3">
                  <c:v>0.10854336269478831</c:v>
                </c:pt>
                <c:pt idx="4">
                  <c:v>1.0242151491402502E-2</c:v>
                </c:pt>
                <c:pt idx="5">
                  <c:v>0.11578738295128539</c:v>
                </c:pt>
              </c:numCache>
            </c:numRef>
          </c:val>
        </c:ser>
        <c:ser>
          <c:idx val="3"/>
          <c:order val="3"/>
          <c:tx>
            <c:strRef>
              <c:f>Vrste!$F$2</c:f>
              <c:strCache>
                <c:ptCount val="1"/>
                <c:pt idx="0">
                  <c:v>2016.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7683463497084526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83023429475214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51809846793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151171473760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Vrste!$B$3:$B$8</c:f>
              <c:strCache>
                <c:ptCount val="6"/>
                <c:pt idx="0">
                  <c:v>Kasko osiguranje</c:v>
                </c:pt>
                <c:pt idx="1">
                  <c:v>Obavezna osiguranja</c:v>
                </c:pt>
                <c:pt idx="2">
                  <c:v>Osiguranje od nezgode</c:v>
                </c:pt>
                <c:pt idx="3">
                  <c:v>Ostala imovinska osiguranja</c:v>
                </c:pt>
                <c:pt idx="4">
                  <c:v>Ostala neživotna osiguranja</c:v>
                </c:pt>
                <c:pt idx="5">
                  <c:v>Životna osiguranja</c:v>
                </c:pt>
              </c:strCache>
            </c:strRef>
          </c:cat>
          <c:val>
            <c:numRef>
              <c:f>Vrste!$F$3:$F$8</c:f>
              <c:numCache>
                <c:formatCode>0.00%</c:formatCode>
                <c:ptCount val="6"/>
                <c:pt idx="0">
                  <c:v>7.3999999999999996E-2</c:v>
                </c:pt>
                <c:pt idx="1">
                  <c:v>0.45350000000000001</c:v>
                </c:pt>
                <c:pt idx="2">
                  <c:v>0.1198</c:v>
                </c:pt>
                <c:pt idx="3">
                  <c:v>0.12809999999999999</c:v>
                </c:pt>
                <c:pt idx="4">
                  <c:v>5.3699999999999998E-2</c:v>
                </c:pt>
                <c:pt idx="5">
                  <c:v>0.1709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79648"/>
        <c:axId val="37981184"/>
      </c:barChart>
      <c:catAx>
        <c:axId val="3797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7981184"/>
        <c:crosses val="autoZero"/>
        <c:auto val="1"/>
        <c:lblAlgn val="ctr"/>
        <c:lblOffset val="100"/>
        <c:noMultiLvlLbl val="0"/>
      </c:catAx>
      <c:valAx>
        <c:axId val="3798118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8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crossAx val="3797964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32840057528344713"/>
          <c:y val="0.89313466025080201"/>
          <c:w val="0.30201503762748627"/>
          <c:h val="8.8730679498396026E-2"/>
        </c:manualLayout>
      </c:layout>
      <c:overlay val="0"/>
      <c:txPr>
        <a:bodyPr/>
        <a:lstStyle/>
        <a:p>
          <a:pPr>
            <a:defRPr sz="12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="1" dirty="0" smtClean="0"/>
              <a:t>2016</a:t>
            </a:r>
            <a:r>
              <a:rPr lang="en-US" sz="1800" b="1" dirty="0"/>
              <a:t>.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3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2258151894714227E-2"/>
                  <c:y val="-4.2240235003419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467920157667125E-2"/>
                  <c:y val="2.02929324866598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2500817291077044E-2"/>
                  <c:y val="-3.97038360770363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0079580799731001E-3"/>
                  <c:y val="-4.86661968083995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110637860658878E-3"/>
                  <c:y val="-3.78102422602225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199876705803233E-3"/>
                  <c:y val="-4.8873733019289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'[Prezentacija Zlatibor 16.05.2017..xlsx]Dep i ula TR'!$B$5:$B$10</c:f>
              <c:strCache>
                <c:ptCount val="6"/>
                <c:pt idx="0">
                  <c:v>Akcije</c:v>
                </c:pt>
                <c:pt idx="1">
                  <c:v>Državne obveznice</c:v>
                </c:pt>
                <c:pt idx="2">
                  <c:v>Depoziti</c:v>
                </c:pt>
                <c:pt idx="3">
                  <c:v>Udio RE</c:v>
                </c:pt>
                <c:pt idx="4">
                  <c:v>Investicione nekretnine</c:v>
                </c:pt>
                <c:pt idx="5">
                  <c:v>Gotovina</c:v>
                </c:pt>
              </c:strCache>
            </c:strRef>
          </c:cat>
          <c:val>
            <c:numRef>
              <c:f>'[Prezentacija Zlatibor 16.05.2017..xlsx]Dep i ula TR'!$D$5:$D$10</c:f>
              <c:numCache>
                <c:formatCode>0.00%</c:formatCode>
                <c:ptCount val="6"/>
                <c:pt idx="0">
                  <c:v>1.8446274193706438E-2</c:v>
                </c:pt>
                <c:pt idx="1">
                  <c:v>0.75093895245226094</c:v>
                </c:pt>
                <c:pt idx="2">
                  <c:v>7.7710718180691876E-2</c:v>
                </c:pt>
                <c:pt idx="3">
                  <c:v>7.9106104424633006E-2</c:v>
                </c:pt>
                <c:pt idx="4">
                  <c:v>6.0840941280603765E-2</c:v>
                </c:pt>
                <c:pt idx="5">
                  <c:v>1.2957009468104064E-2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800" b="1" dirty="0" smtClean="0"/>
              <a:t>2008</a:t>
            </a:r>
            <a:r>
              <a:rPr lang="en-US" sz="1800" b="1" dirty="0"/>
              <a:t>. </a:t>
            </a:r>
            <a:endParaRPr lang="en-US" sz="1400" b="1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485595586289427E-2"/>
                  <c:y val="-5.7594740832741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807754266028406E-3"/>
                  <c:y val="0.119801704760769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668830211586019E-2"/>
                  <c:y val="7.99154723046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418839930763932E-2"/>
                  <c:y val="-5.1888526832974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813320209973752E-2"/>
                  <c:y val="-7.416338582677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'[Prezentacija Zlatibor 16.05.2017..xlsx]Dep i ula TR'!$B$25:$B$28</c:f>
              <c:strCache>
                <c:ptCount val="4"/>
                <c:pt idx="0">
                  <c:v>Akcije</c:v>
                </c:pt>
                <c:pt idx="1">
                  <c:v>Državne obveznice</c:v>
                </c:pt>
                <c:pt idx="2">
                  <c:v>Depoziti</c:v>
                </c:pt>
                <c:pt idx="3">
                  <c:v>Gotovina</c:v>
                </c:pt>
              </c:strCache>
            </c:strRef>
          </c:cat>
          <c:val>
            <c:numRef>
              <c:f>'[Prezentacija Zlatibor 16.05.2017..xlsx]Dep i ula TR'!$D$25:$D$28</c:f>
              <c:numCache>
                <c:formatCode>0.00</c:formatCode>
                <c:ptCount val="4"/>
                <c:pt idx="0">
                  <c:v>0.27947878517767666</c:v>
                </c:pt>
                <c:pt idx="1">
                  <c:v>4.6711659060782819E-2</c:v>
                </c:pt>
                <c:pt idx="2">
                  <c:v>0.57473004292726215</c:v>
                </c:pt>
                <c:pt idx="3">
                  <c:v>9.9079512834278308E-2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Neto rezultat (u mil</a:t>
            </a:r>
            <a:r>
              <a:rPr lang="sr-Latn-ME"/>
              <a:t>.</a:t>
            </a:r>
            <a:r>
              <a:rPr lang="en-US"/>
              <a:t> EUR)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230650243954619E-2"/>
          <c:y val="0.11415081379290398"/>
          <c:w val="0.88972658981890584"/>
          <c:h val="0.80466454089932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'[Prezentacija Zlatibor 16.05.2017..xlsx]Neto rez'!$B$4</c:f>
              <c:strCache>
                <c:ptCount val="1"/>
                <c:pt idx="0">
                  <c:v>Dobit</c:v>
                </c:pt>
              </c:strCache>
            </c:strRef>
          </c:tx>
          <c:invertIfNegative val="0"/>
          <c:cat>
            <c:numRef>
              <c:f>'[Prezentacija Zlatibor 16.05.2017..xlsx]Neto rez'!$C$3:$K$3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'[Prezentacija Zlatibor 16.05.2017..xlsx]Neto rez'!$C$4:$K$4</c:f>
            </c:numRef>
          </c:val>
        </c:ser>
        <c:ser>
          <c:idx val="1"/>
          <c:order val="1"/>
          <c:tx>
            <c:strRef>
              <c:f>'[Prezentacija Zlatibor 16.05.2017..xlsx]Neto rez'!$B$5</c:f>
              <c:strCache>
                <c:ptCount val="1"/>
                <c:pt idx="0">
                  <c:v>Gubitak</c:v>
                </c:pt>
              </c:strCache>
            </c:strRef>
          </c:tx>
          <c:invertIfNegative val="0"/>
          <c:cat>
            <c:numRef>
              <c:f>'[Prezentacija Zlatibor 16.05.2017..xlsx]Neto rez'!$C$3:$K$3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'[Prezentacija Zlatibor 16.05.2017..xlsx]Neto rez'!$C$5:$K$5</c:f>
            </c:numRef>
          </c:val>
        </c:ser>
        <c:ser>
          <c:idx val="2"/>
          <c:order val="2"/>
          <c:tx>
            <c:strRef>
              <c:f>'[Prezentacija Zlatibor 16.05.2017..xlsx]Neto rez'!$B$6</c:f>
              <c:strCache>
                <c:ptCount val="1"/>
                <c:pt idx="0">
                  <c:v>Neto rezultat (u mil EUR)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'[Prezentacija Zlatibor 16.05.2017..xlsx]Neto rez'!$C$3:$K$3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'[Prezentacija Zlatibor 16.05.2017..xlsx]Neto rez'!$C$6:$K$6</c:f>
              <c:numCache>
                <c:formatCode>0.00</c:formatCode>
                <c:ptCount val="9"/>
                <c:pt idx="0">
                  <c:v>-4.243887</c:v>
                </c:pt>
                <c:pt idx="1">
                  <c:v>-9.198931</c:v>
                </c:pt>
                <c:pt idx="2">
                  <c:v>-7.0845229999999999</c:v>
                </c:pt>
                <c:pt idx="3">
                  <c:v>1.7486200000000001</c:v>
                </c:pt>
                <c:pt idx="4">
                  <c:v>2.064273</c:v>
                </c:pt>
                <c:pt idx="5">
                  <c:v>2.986405</c:v>
                </c:pt>
                <c:pt idx="6">
                  <c:v>3.9307219999999998</c:v>
                </c:pt>
                <c:pt idx="7">
                  <c:v>-2.7258550000000001</c:v>
                </c:pt>
                <c:pt idx="8">
                  <c:v>3.8263780000000001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88416"/>
        <c:axId val="84589952"/>
      </c:barChart>
      <c:catAx>
        <c:axId val="8458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84589952"/>
        <c:crosses val="autoZero"/>
        <c:auto val="1"/>
        <c:lblAlgn val="ctr"/>
        <c:lblOffset val="100"/>
        <c:noMultiLvlLbl val="0"/>
      </c:catAx>
      <c:valAx>
        <c:axId val="845899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458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C5FC0-F160-4FFA-A55A-6362DA7B9C6D}" type="doc">
      <dgm:prSet loTypeId="urn:microsoft.com/office/officeart/2008/layout/VerticalCurvedLis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21A189-FA92-48F6-AC36-E5324366BE9A}">
      <dgm:prSet phldrT="[Text]" custT="1"/>
      <dgm:spPr/>
      <dgm:t>
        <a:bodyPr/>
        <a:lstStyle/>
        <a:p>
          <a:r>
            <a:rPr lang="sr-Latn-ME" sz="2200" b="1" dirty="0" smtClean="0"/>
            <a:t>POSREDNI NADZOR</a:t>
          </a:r>
        </a:p>
        <a:p>
          <a:r>
            <a:rPr lang="sr-Latn-ME" sz="1700" dirty="0" smtClean="0">
              <a:solidFill>
                <a:schemeClr val="bg1"/>
              </a:solidFill>
            </a:rPr>
            <a:t>- </a:t>
          </a:r>
          <a:r>
            <a:rPr lang="sr-Latn-ME" sz="1800" b="0" dirty="0" smtClean="0">
              <a:solidFill>
                <a:schemeClr val="bg1"/>
              </a:solidFill>
            </a:rPr>
            <a:t>redovne kvartalne i godišnje posredne kontrole;</a:t>
          </a:r>
        </a:p>
        <a:p>
          <a:r>
            <a:rPr lang="sr-Latn-ME" sz="1800" b="0" dirty="0" smtClean="0">
              <a:solidFill>
                <a:schemeClr val="bg1"/>
              </a:solidFill>
            </a:rPr>
            <a:t>- ciljne posredne kontrole;</a:t>
          </a:r>
        </a:p>
        <a:p>
          <a:r>
            <a:rPr lang="sr-Latn-ME" sz="1800" b="0" dirty="0" smtClean="0">
              <a:solidFill>
                <a:schemeClr val="bg1"/>
              </a:solidFill>
            </a:rPr>
            <a:t>- analiza i ocjena rizika u poslovanju osiguravača: rizik osiguranja, tržišni rizik, kreditni rizik, rizik kapitalne podrške i operativni rizik</a:t>
          </a:r>
          <a:r>
            <a:rPr lang="sr-Latn-ME" sz="1600" b="0" dirty="0" smtClean="0">
              <a:solidFill>
                <a:schemeClr val="bg1"/>
              </a:solidFill>
            </a:rPr>
            <a:t>.</a:t>
          </a:r>
        </a:p>
      </dgm:t>
    </dgm:pt>
    <dgm:pt modelId="{52793BDA-B253-400C-A1FE-DEEF85A3FEBB}" type="parTrans" cxnId="{E18F5485-4996-4166-9F17-67D09EC18064}">
      <dgm:prSet/>
      <dgm:spPr/>
      <dgm:t>
        <a:bodyPr/>
        <a:lstStyle/>
        <a:p>
          <a:endParaRPr lang="en-US" sz="3200"/>
        </a:p>
      </dgm:t>
    </dgm:pt>
    <dgm:pt modelId="{8660DCA8-B0AD-4C7F-B78B-1A084EA1D1AB}" type="sibTrans" cxnId="{E18F5485-4996-4166-9F17-67D09EC18064}">
      <dgm:prSet/>
      <dgm:spPr/>
      <dgm:t>
        <a:bodyPr/>
        <a:lstStyle/>
        <a:p>
          <a:endParaRPr lang="en-US" sz="3200"/>
        </a:p>
      </dgm:t>
    </dgm:pt>
    <dgm:pt modelId="{CCA1E828-9408-41D4-9BB8-1244CDA99123}">
      <dgm:prSet phldrT="[Text]" custT="1"/>
      <dgm:spPr/>
      <dgm:t>
        <a:bodyPr/>
        <a:lstStyle/>
        <a:p>
          <a:r>
            <a:rPr lang="sr-Latn-CS" sz="2200" b="1" dirty="0" smtClean="0"/>
            <a:t>NEPOSREDNI NADZOR</a:t>
          </a:r>
        </a:p>
        <a:p>
          <a:r>
            <a:rPr lang="sr-Latn-CS" sz="2000" b="0" dirty="0" smtClean="0"/>
            <a:t>- neposredne kontrole poslovanja subjekata nadzora;</a:t>
          </a:r>
        </a:p>
        <a:p>
          <a:r>
            <a:rPr lang="sr-Latn-CS" sz="2000" b="0" dirty="0" smtClean="0"/>
            <a:t>- zajedničke neposredne kontrole sa supervizorima slovenačkog i austrijskog tržišta osiguranja;</a:t>
          </a:r>
        </a:p>
        <a:p>
          <a:r>
            <a:rPr lang="sr-Latn-CS" sz="2000" b="0" dirty="0" smtClean="0"/>
            <a:t>- praćenje postupanja subjekata po izrečenim mjerama nadzora;</a:t>
          </a:r>
          <a:endParaRPr lang="en-US" sz="2000" b="0" dirty="0"/>
        </a:p>
      </dgm:t>
    </dgm:pt>
    <dgm:pt modelId="{112EA5C6-139A-4EBB-8E7C-14420D9A5607}" type="parTrans" cxnId="{62A6928A-30DF-402B-B097-13910ED64905}">
      <dgm:prSet/>
      <dgm:spPr/>
      <dgm:t>
        <a:bodyPr/>
        <a:lstStyle/>
        <a:p>
          <a:endParaRPr lang="en-US" sz="3200"/>
        </a:p>
      </dgm:t>
    </dgm:pt>
    <dgm:pt modelId="{AD7DAF4A-8AE6-4C53-A35A-1E47271EFC0E}" type="sibTrans" cxnId="{62A6928A-30DF-402B-B097-13910ED64905}">
      <dgm:prSet/>
      <dgm:spPr/>
      <dgm:t>
        <a:bodyPr/>
        <a:lstStyle/>
        <a:p>
          <a:endParaRPr lang="en-US" sz="3200"/>
        </a:p>
      </dgm:t>
    </dgm:pt>
    <dgm:pt modelId="{B5DC1F3A-110E-4C31-971C-3D11666586B3}" type="pres">
      <dgm:prSet presAssocID="{9D8C5FC0-F160-4FFA-A55A-6362DA7B9C6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CD61C3D-E36F-4589-ADF8-B78CA0497CFA}" type="pres">
      <dgm:prSet presAssocID="{9D8C5FC0-F160-4FFA-A55A-6362DA7B9C6D}" presName="Name1" presStyleCnt="0"/>
      <dgm:spPr/>
    </dgm:pt>
    <dgm:pt modelId="{211C5C1B-086E-425A-B0CF-66D60967A770}" type="pres">
      <dgm:prSet presAssocID="{9D8C5FC0-F160-4FFA-A55A-6362DA7B9C6D}" presName="cycle" presStyleCnt="0"/>
      <dgm:spPr/>
    </dgm:pt>
    <dgm:pt modelId="{2ED4AF1D-9381-42EB-847B-4B2897AFF00B}" type="pres">
      <dgm:prSet presAssocID="{9D8C5FC0-F160-4FFA-A55A-6362DA7B9C6D}" presName="srcNode" presStyleLbl="node1" presStyleIdx="0" presStyleCnt="2"/>
      <dgm:spPr/>
    </dgm:pt>
    <dgm:pt modelId="{8452AFA0-0A6E-45B1-BC11-DCFCF8756444}" type="pres">
      <dgm:prSet presAssocID="{9D8C5FC0-F160-4FFA-A55A-6362DA7B9C6D}" presName="conn" presStyleLbl="parChTrans1D2" presStyleIdx="0" presStyleCnt="1"/>
      <dgm:spPr/>
      <dgm:t>
        <a:bodyPr/>
        <a:lstStyle/>
        <a:p>
          <a:endParaRPr lang="en-US"/>
        </a:p>
      </dgm:t>
    </dgm:pt>
    <dgm:pt modelId="{D657C725-00D3-4FEF-B715-E67DFB26524F}" type="pres">
      <dgm:prSet presAssocID="{9D8C5FC0-F160-4FFA-A55A-6362DA7B9C6D}" presName="extraNode" presStyleLbl="node1" presStyleIdx="0" presStyleCnt="2"/>
      <dgm:spPr/>
    </dgm:pt>
    <dgm:pt modelId="{109E2E11-19C8-4B5A-8C22-06BBC7560033}" type="pres">
      <dgm:prSet presAssocID="{9D8C5FC0-F160-4FFA-A55A-6362DA7B9C6D}" presName="dstNode" presStyleLbl="node1" presStyleIdx="0" presStyleCnt="2"/>
      <dgm:spPr/>
    </dgm:pt>
    <dgm:pt modelId="{42B7F40E-2C35-40E2-B430-FBFEBF8A33D3}" type="pres">
      <dgm:prSet presAssocID="{A021A189-FA92-48F6-AC36-E5324366BE9A}" presName="text_1" presStyleLbl="node1" presStyleIdx="0" presStyleCnt="2" custScaleY="122636" custLinFactNeighborX="1307" custLinFactNeighborY="-17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721F1-83D1-400F-9F92-4C739054175B}" type="pres">
      <dgm:prSet presAssocID="{A021A189-FA92-48F6-AC36-E5324366BE9A}" presName="accent_1" presStyleCnt="0"/>
      <dgm:spPr/>
    </dgm:pt>
    <dgm:pt modelId="{A0761578-F6C9-41AA-B50D-9D2962CF8922}" type="pres">
      <dgm:prSet presAssocID="{A021A189-FA92-48F6-AC36-E5324366BE9A}" presName="accentRepeatNode" presStyleLbl="solidFgAcc1" presStyleIdx="0" presStyleCnt="2" custLinFactNeighborY="-10025"/>
      <dgm:spPr/>
      <dgm:t>
        <a:bodyPr/>
        <a:lstStyle/>
        <a:p>
          <a:endParaRPr lang="en-US"/>
        </a:p>
      </dgm:t>
    </dgm:pt>
    <dgm:pt modelId="{7FCC7385-BD1C-44E2-AE34-2D86396FD2B2}" type="pres">
      <dgm:prSet presAssocID="{CCA1E828-9408-41D4-9BB8-1244CDA99123}" presName="text_2" presStyleLbl="node1" presStyleIdx="1" presStyleCnt="2" custScaleY="142517" custLinFactNeighborY="-8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80B66-D027-4C35-87AF-CF79E905A286}" type="pres">
      <dgm:prSet presAssocID="{CCA1E828-9408-41D4-9BB8-1244CDA99123}" presName="accent_2" presStyleCnt="0"/>
      <dgm:spPr/>
    </dgm:pt>
    <dgm:pt modelId="{9E7E22C4-9565-45A6-B455-634E8047C87C}" type="pres">
      <dgm:prSet presAssocID="{CCA1E828-9408-41D4-9BB8-1244CDA99123}" presName="accentRepeatNode" presStyleLbl="solidFgAcc1" presStyleIdx="1" presStyleCnt="2" custLinFactNeighborX="-4502" custLinFactNeighborY="-5368"/>
      <dgm:spPr/>
      <dgm:t>
        <a:bodyPr/>
        <a:lstStyle/>
        <a:p>
          <a:endParaRPr lang="en-US"/>
        </a:p>
      </dgm:t>
    </dgm:pt>
  </dgm:ptLst>
  <dgm:cxnLst>
    <dgm:cxn modelId="{7AFE2A21-DA85-4628-B23E-A8F98B2ED4D4}" type="presOf" srcId="{A021A189-FA92-48F6-AC36-E5324366BE9A}" destId="{42B7F40E-2C35-40E2-B430-FBFEBF8A33D3}" srcOrd="0" destOrd="0" presId="urn:microsoft.com/office/officeart/2008/layout/VerticalCurvedList"/>
    <dgm:cxn modelId="{FF2B0D81-4BF8-4041-85EC-0BE9012AB30F}" type="presOf" srcId="{8660DCA8-B0AD-4C7F-B78B-1A084EA1D1AB}" destId="{8452AFA0-0A6E-45B1-BC11-DCFCF8756444}" srcOrd="0" destOrd="0" presId="urn:microsoft.com/office/officeart/2008/layout/VerticalCurvedList"/>
    <dgm:cxn modelId="{EFE9F298-5E6B-4893-8257-CF14A6ED931C}" type="presOf" srcId="{CCA1E828-9408-41D4-9BB8-1244CDA99123}" destId="{7FCC7385-BD1C-44E2-AE34-2D86396FD2B2}" srcOrd="0" destOrd="0" presId="urn:microsoft.com/office/officeart/2008/layout/VerticalCurvedList"/>
    <dgm:cxn modelId="{62A6928A-30DF-402B-B097-13910ED64905}" srcId="{9D8C5FC0-F160-4FFA-A55A-6362DA7B9C6D}" destId="{CCA1E828-9408-41D4-9BB8-1244CDA99123}" srcOrd="1" destOrd="0" parTransId="{112EA5C6-139A-4EBB-8E7C-14420D9A5607}" sibTransId="{AD7DAF4A-8AE6-4C53-A35A-1E47271EFC0E}"/>
    <dgm:cxn modelId="{465ADDC3-AA4D-4EE0-980A-DFF2551124CA}" type="presOf" srcId="{9D8C5FC0-F160-4FFA-A55A-6362DA7B9C6D}" destId="{B5DC1F3A-110E-4C31-971C-3D11666586B3}" srcOrd="0" destOrd="0" presId="urn:microsoft.com/office/officeart/2008/layout/VerticalCurvedList"/>
    <dgm:cxn modelId="{E18F5485-4996-4166-9F17-67D09EC18064}" srcId="{9D8C5FC0-F160-4FFA-A55A-6362DA7B9C6D}" destId="{A021A189-FA92-48F6-AC36-E5324366BE9A}" srcOrd="0" destOrd="0" parTransId="{52793BDA-B253-400C-A1FE-DEEF85A3FEBB}" sibTransId="{8660DCA8-B0AD-4C7F-B78B-1A084EA1D1AB}"/>
    <dgm:cxn modelId="{80620647-DAB6-4E0B-B8F1-F5860C86444A}" type="presParOf" srcId="{B5DC1F3A-110E-4C31-971C-3D11666586B3}" destId="{3CD61C3D-E36F-4589-ADF8-B78CA0497CFA}" srcOrd="0" destOrd="0" presId="urn:microsoft.com/office/officeart/2008/layout/VerticalCurvedList"/>
    <dgm:cxn modelId="{EF672559-26B7-481B-BC1B-DC07BA1817C0}" type="presParOf" srcId="{3CD61C3D-E36F-4589-ADF8-B78CA0497CFA}" destId="{211C5C1B-086E-425A-B0CF-66D60967A770}" srcOrd="0" destOrd="0" presId="urn:microsoft.com/office/officeart/2008/layout/VerticalCurvedList"/>
    <dgm:cxn modelId="{837D9D9D-2D2F-4D36-8959-917428B1A7B6}" type="presParOf" srcId="{211C5C1B-086E-425A-B0CF-66D60967A770}" destId="{2ED4AF1D-9381-42EB-847B-4B2897AFF00B}" srcOrd="0" destOrd="0" presId="urn:microsoft.com/office/officeart/2008/layout/VerticalCurvedList"/>
    <dgm:cxn modelId="{4172DA1C-7CD5-4ECF-B959-AD5B80BDB0C1}" type="presParOf" srcId="{211C5C1B-086E-425A-B0CF-66D60967A770}" destId="{8452AFA0-0A6E-45B1-BC11-DCFCF8756444}" srcOrd="1" destOrd="0" presId="urn:microsoft.com/office/officeart/2008/layout/VerticalCurvedList"/>
    <dgm:cxn modelId="{C203BAC3-BCA7-4FA5-AE64-4D233DF71559}" type="presParOf" srcId="{211C5C1B-086E-425A-B0CF-66D60967A770}" destId="{D657C725-00D3-4FEF-B715-E67DFB26524F}" srcOrd="2" destOrd="0" presId="urn:microsoft.com/office/officeart/2008/layout/VerticalCurvedList"/>
    <dgm:cxn modelId="{680F93F1-23E6-484C-A4E5-7D970AF5E4E4}" type="presParOf" srcId="{211C5C1B-086E-425A-B0CF-66D60967A770}" destId="{109E2E11-19C8-4B5A-8C22-06BBC7560033}" srcOrd="3" destOrd="0" presId="urn:microsoft.com/office/officeart/2008/layout/VerticalCurvedList"/>
    <dgm:cxn modelId="{7C758204-32A4-45DA-B9EA-6483383D7A8F}" type="presParOf" srcId="{3CD61C3D-E36F-4589-ADF8-B78CA0497CFA}" destId="{42B7F40E-2C35-40E2-B430-FBFEBF8A33D3}" srcOrd="1" destOrd="0" presId="urn:microsoft.com/office/officeart/2008/layout/VerticalCurvedList"/>
    <dgm:cxn modelId="{30A0A2AB-EFAE-47B2-AAB1-B8CF531EE3DC}" type="presParOf" srcId="{3CD61C3D-E36F-4589-ADF8-B78CA0497CFA}" destId="{6EF721F1-83D1-400F-9F92-4C739054175B}" srcOrd="2" destOrd="0" presId="urn:microsoft.com/office/officeart/2008/layout/VerticalCurvedList"/>
    <dgm:cxn modelId="{0CEC17C1-0C77-47F5-8D60-3993BFF7C75E}" type="presParOf" srcId="{6EF721F1-83D1-400F-9F92-4C739054175B}" destId="{A0761578-F6C9-41AA-B50D-9D2962CF8922}" srcOrd="0" destOrd="0" presId="urn:microsoft.com/office/officeart/2008/layout/VerticalCurvedList"/>
    <dgm:cxn modelId="{BF527092-C3FD-459F-A0F7-0084E73031DD}" type="presParOf" srcId="{3CD61C3D-E36F-4589-ADF8-B78CA0497CFA}" destId="{7FCC7385-BD1C-44E2-AE34-2D86396FD2B2}" srcOrd="3" destOrd="0" presId="urn:microsoft.com/office/officeart/2008/layout/VerticalCurvedList"/>
    <dgm:cxn modelId="{726FF71B-E89A-4943-9E81-DB3CEC515A58}" type="presParOf" srcId="{3CD61C3D-E36F-4589-ADF8-B78CA0497CFA}" destId="{BCE80B66-D027-4C35-87AF-CF79E905A286}" srcOrd="4" destOrd="0" presId="urn:microsoft.com/office/officeart/2008/layout/VerticalCurvedList"/>
    <dgm:cxn modelId="{B0207FA3-3F86-4C70-B9AA-02B1ED6E0882}" type="presParOf" srcId="{BCE80B66-D027-4C35-87AF-CF79E905A286}" destId="{9E7E22C4-9565-45A6-B455-634E8047C8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48B9D-F8C6-4894-9632-5AC6B1A17444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7157802-DB15-4196-ADF5-B6225F2A87F1}">
      <dgm:prSet phldrT="[Text]" custT="1"/>
      <dgm:spPr/>
      <dgm:t>
        <a:bodyPr/>
        <a:lstStyle/>
        <a:p>
          <a:r>
            <a:rPr lang="sr-Latn-CS" sz="2000" b="0" dirty="0" smtClean="0">
              <a:effectLst/>
            </a:rPr>
            <a:t>Deregulacija cijena obaveznih osiguranja u saobraćaju</a:t>
          </a:r>
          <a:endParaRPr lang="en-US" sz="2000" b="0" dirty="0">
            <a:effectLst/>
          </a:endParaRPr>
        </a:p>
      </dgm:t>
    </dgm:pt>
    <dgm:pt modelId="{7F3F6AA7-CB91-48AB-AE79-4E0699A9D483}" type="parTrans" cxnId="{42E1B69C-2A88-4EE3-9736-8756E29657D3}">
      <dgm:prSet/>
      <dgm:spPr/>
      <dgm:t>
        <a:bodyPr/>
        <a:lstStyle/>
        <a:p>
          <a:endParaRPr lang="en-US" dirty="0"/>
        </a:p>
      </dgm:t>
    </dgm:pt>
    <dgm:pt modelId="{70ED8B49-7A90-48DF-9704-E94323530061}" type="sibTrans" cxnId="{42E1B69C-2A88-4EE3-9736-8756E29657D3}">
      <dgm:prSet/>
      <dgm:spPr/>
      <dgm:t>
        <a:bodyPr/>
        <a:lstStyle/>
        <a:p>
          <a:endParaRPr lang="en-US" dirty="0"/>
        </a:p>
      </dgm:t>
    </dgm:pt>
    <dgm:pt modelId="{D21B3C1C-FE96-4755-BF19-A41F850E6D33}">
      <dgm:prSet phldrT="[Text]" custT="1"/>
      <dgm:spPr/>
      <dgm:t>
        <a:bodyPr/>
        <a:lstStyle/>
        <a:p>
          <a:r>
            <a:rPr lang="sr-Latn-CS" sz="2000" dirty="0" smtClean="0"/>
            <a:t>Izrada zakona o osiguranju usklađenog sa direktivom solventnost </a:t>
          </a:r>
          <a:r>
            <a:rPr lang="sr-Latn-CS" sz="2000" dirty="0" smtClean="0"/>
            <a:t>II – rok kraj 2018. godine  </a:t>
          </a:r>
          <a:endParaRPr lang="en-US" sz="2000" dirty="0"/>
        </a:p>
      </dgm:t>
    </dgm:pt>
    <dgm:pt modelId="{036AB39B-2574-4F03-BFCA-BB99F34F48DD}" type="parTrans" cxnId="{C71582E2-C61F-45C0-9D36-DFF883EE157F}">
      <dgm:prSet/>
      <dgm:spPr/>
      <dgm:t>
        <a:bodyPr/>
        <a:lstStyle/>
        <a:p>
          <a:endParaRPr lang="en-US" dirty="0"/>
        </a:p>
      </dgm:t>
    </dgm:pt>
    <dgm:pt modelId="{37B44A1C-48C6-43B2-B615-262DB897AC60}" type="sibTrans" cxnId="{C71582E2-C61F-45C0-9D36-DFF883EE157F}">
      <dgm:prSet/>
      <dgm:spPr/>
      <dgm:t>
        <a:bodyPr/>
        <a:lstStyle/>
        <a:p>
          <a:endParaRPr lang="en-US" dirty="0"/>
        </a:p>
      </dgm:t>
    </dgm:pt>
    <dgm:pt modelId="{478CEA62-C13C-45E6-8431-63932A645229}">
      <dgm:prSet phldrT="[Text]" custT="1"/>
      <dgm:spPr/>
      <dgm:t>
        <a:bodyPr/>
        <a:lstStyle/>
        <a:p>
          <a:r>
            <a:rPr lang="sr-Latn-CS" sz="2000" dirty="0" smtClean="0"/>
            <a:t>Rad na setu podzakonskih akata kojima se uređuje sistem upravljanja u društvima za osiguranje, prenos poslova, izvještavanje subjakata nadzora, deponovanje i ulaganje sredstava tehničkih rezervi </a:t>
          </a:r>
          <a:endParaRPr lang="en-US" sz="2000" dirty="0"/>
        </a:p>
      </dgm:t>
    </dgm:pt>
    <dgm:pt modelId="{72249CB6-A6F7-4373-BA48-03EE469E712F}" type="parTrans" cxnId="{9BB2ACCE-FBE1-419F-90F5-CAFA78FF62F3}">
      <dgm:prSet/>
      <dgm:spPr/>
      <dgm:t>
        <a:bodyPr/>
        <a:lstStyle/>
        <a:p>
          <a:endParaRPr lang="en-US" dirty="0"/>
        </a:p>
      </dgm:t>
    </dgm:pt>
    <dgm:pt modelId="{C016393B-E236-44FF-9E4B-D7D72AB39FFB}" type="sibTrans" cxnId="{9BB2ACCE-FBE1-419F-90F5-CAFA78FF62F3}">
      <dgm:prSet/>
      <dgm:spPr/>
      <dgm:t>
        <a:bodyPr/>
        <a:lstStyle/>
        <a:p>
          <a:endParaRPr lang="en-US" dirty="0"/>
        </a:p>
      </dgm:t>
    </dgm:pt>
    <dgm:pt modelId="{535B8F72-73FF-46DE-926D-83975D535C06}" type="pres">
      <dgm:prSet presAssocID="{24A48B9D-F8C6-4894-9632-5AC6B1A174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ME"/>
        </a:p>
      </dgm:t>
    </dgm:pt>
    <dgm:pt modelId="{307CB77C-2738-4543-979B-717DE16FDD26}" type="pres">
      <dgm:prSet presAssocID="{A7157802-DB15-4196-ADF5-B6225F2A87F1}" presName="parentLin" presStyleCnt="0"/>
      <dgm:spPr/>
      <dgm:t>
        <a:bodyPr/>
        <a:lstStyle/>
        <a:p>
          <a:endParaRPr lang="sr-Latn-ME"/>
        </a:p>
      </dgm:t>
    </dgm:pt>
    <dgm:pt modelId="{07F38B31-9D0F-4900-8296-8E70F2C43C51}" type="pres">
      <dgm:prSet presAssocID="{A7157802-DB15-4196-ADF5-B6225F2A87F1}" presName="parentLeftMargin" presStyleLbl="node1" presStyleIdx="0" presStyleCnt="3"/>
      <dgm:spPr/>
      <dgm:t>
        <a:bodyPr/>
        <a:lstStyle/>
        <a:p>
          <a:endParaRPr lang="sr-Latn-ME"/>
        </a:p>
      </dgm:t>
    </dgm:pt>
    <dgm:pt modelId="{130418EF-60AF-4FF6-9DDA-570E6E3ABFFA}" type="pres">
      <dgm:prSet presAssocID="{A7157802-DB15-4196-ADF5-B6225F2A87F1}" presName="parentText" presStyleLbl="node1" presStyleIdx="0" presStyleCnt="3" custScaleX="139562" custScaleY="107540" custLinFactNeighborX="5682" custLinFactNeighborY="-32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4FE2D-5F36-4346-B1F3-D1E946E35BDF}" type="pres">
      <dgm:prSet presAssocID="{A7157802-DB15-4196-ADF5-B6225F2A87F1}" presName="negativeSpace" presStyleCnt="0"/>
      <dgm:spPr/>
      <dgm:t>
        <a:bodyPr/>
        <a:lstStyle/>
        <a:p>
          <a:endParaRPr lang="sr-Latn-ME"/>
        </a:p>
      </dgm:t>
    </dgm:pt>
    <dgm:pt modelId="{7992E361-AEA4-4289-ABA4-72049392C91B}" type="pres">
      <dgm:prSet presAssocID="{A7157802-DB15-4196-ADF5-B6225F2A87F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7ECB8449-5C88-45BA-B3F4-7B73136334E0}" type="pres">
      <dgm:prSet presAssocID="{70ED8B49-7A90-48DF-9704-E94323530061}" presName="spaceBetweenRectangles" presStyleCnt="0"/>
      <dgm:spPr/>
      <dgm:t>
        <a:bodyPr/>
        <a:lstStyle/>
        <a:p>
          <a:endParaRPr lang="sr-Latn-ME"/>
        </a:p>
      </dgm:t>
    </dgm:pt>
    <dgm:pt modelId="{DCD07830-5E65-42C4-BC18-1B2C618C7F26}" type="pres">
      <dgm:prSet presAssocID="{D21B3C1C-FE96-4755-BF19-A41F850E6D33}" presName="parentLin" presStyleCnt="0"/>
      <dgm:spPr/>
      <dgm:t>
        <a:bodyPr/>
        <a:lstStyle/>
        <a:p>
          <a:endParaRPr lang="sr-Latn-ME"/>
        </a:p>
      </dgm:t>
    </dgm:pt>
    <dgm:pt modelId="{E855DAAB-61DF-4D16-8D5E-85CF3E53C1FD}" type="pres">
      <dgm:prSet presAssocID="{D21B3C1C-FE96-4755-BF19-A41F850E6D33}" presName="parentLeftMargin" presStyleLbl="node1" presStyleIdx="0" presStyleCnt="3"/>
      <dgm:spPr/>
      <dgm:t>
        <a:bodyPr/>
        <a:lstStyle/>
        <a:p>
          <a:endParaRPr lang="sr-Latn-ME"/>
        </a:p>
      </dgm:t>
    </dgm:pt>
    <dgm:pt modelId="{4CBFC21B-1754-4269-A9E1-58C865CF5929}" type="pres">
      <dgm:prSet presAssocID="{D21B3C1C-FE96-4755-BF19-A41F850E6D33}" presName="parentText" presStyleLbl="node1" presStyleIdx="1" presStyleCnt="3" custScaleX="136951" custScaleY="1044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8B932-DA3E-4ADF-8F62-AE3A946786E2}" type="pres">
      <dgm:prSet presAssocID="{D21B3C1C-FE96-4755-BF19-A41F850E6D33}" presName="negativeSpace" presStyleCnt="0"/>
      <dgm:spPr/>
      <dgm:t>
        <a:bodyPr/>
        <a:lstStyle/>
        <a:p>
          <a:endParaRPr lang="sr-Latn-ME"/>
        </a:p>
      </dgm:t>
    </dgm:pt>
    <dgm:pt modelId="{070B976F-7329-49D9-BFFA-845FBFFCFEC6}" type="pres">
      <dgm:prSet presAssocID="{D21B3C1C-FE96-4755-BF19-A41F850E6D3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4C9F2A12-2EC6-4FC2-B8D4-D73BA1D1EC35}" type="pres">
      <dgm:prSet presAssocID="{37B44A1C-48C6-43B2-B615-262DB897AC60}" presName="spaceBetweenRectangles" presStyleCnt="0"/>
      <dgm:spPr/>
      <dgm:t>
        <a:bodyPr/>
        <a:lstStyle/>
        <a:p>
          <a:endParaRPr lang="sr-Latn-ME"/>
        </a:p>
      </dgm:t>
    </dgm:pt>
    <dgm:pt modelId="{8279AA86-A8EC-4680-B8E4-3B0702ED3075}" type="pres">
      <dgm:prSet presAssocID="{478CEA62-C13C-45E6-8431-63932A645229}" presName="parentLin" presStyleCnt="0"/>
      <dgm:spPr/>
      <dgm:t>
        <a:bodyPr/>
        <a:lstStyle/>
        <a:p>
          <a:endParaRPr lang="sr-Latn-ME"/>
        </a:p>
      </dgm:t>
    </dgm:pt>
    <dgm:pt modelId="{110C0BBF-A936-4135-ACB7-A1AB9EB274AB}" type="pres">
      <dgm:prSet presAssocID="{478CEA62-C13C-45E6-8431-63932A645229}" presName="parentLeftMargin" presStyleLbl="node1" presStyleIdx="1" presStyleCnt="3"/>
      <dgm:spPr/>
      <dgm:t>
        <a:bodyPr/>
        <a:lstStyle/>
        <a:p>
          <a:endParaRPr lang="sr-Latn-ME"/>
        </a:p>
      </dgm:t>
    </dgm:pt>
    <dgm:pt modelId="{2664468C-66DF-4D98-8E14-643A440483CD}" type="pres">
      <dgm:prSet presAssocID="{478CEA62-C13C-45E6-8431-63932A645229}" presName="parentText" presStyleLbl="node1" presStyleIdx="2" presStyleCnt="3" custScaleX="135327" custScaleY="1689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2DC8-3F97-47C5-8206-448CEEF4B66E}" type="pres">
      <dgm:prSet presAssocID="{478CEA62-C13C-45E6-8431-63932A645229}" presName="negativeSpace" presStyleCnt="0"/>
      <dgm:spPr/>
      <dgm:t>
        <a:bodyPr/>
        <a:lstStyle/>
        <a:p>
          <a:endParaRPr lang="sr-Latn-ME"/>
        </a:p>
      </dgm:t>
    </dgm:pt>
    <dgm:pt modelId="{13D035EE-9D06-4B5D-9A6C-16FE396BA379}" type="pres">
      <dgm:prSet presAssocID="{478CEA62-C13C-45E6-8431-63932A64522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</dgm:ptLst>
  <dgm:cxnLst>
    <dgm:cxn modelId="{91481436-7CB2-44C0-9154-625E5BD21BA8}" type="presOf" srcId="{A7157802-DB15-4196-ADF5-B6225F2A87F1}" destId="{130418EF-60AF-4FF6-9DDA-570E6E3ABFFA}" srcOrd="1" destOrd="0" presId="urn:microsoft.com/office/officeart/2005/8/layout/list1"/>
    <dgm:cxn modelId="{AE426F98-27FD-4884-809F-47163ADDB632}" type="presOf" srcId="{478CEA62-C13C-45E6-8431-63932A645229}" destId="{2664468C-66DF-4D98-8E14-643A440483CD}" srcOrd="1" destOrd="0" presId="urn:microsoft.com/office/officeart/2005/8/layout/list1"/>
    <dgm:cxn modelId="{C71582E2-C61F-45C0-9D36-DFF883EE157F}" srcId="{24A48B9D-F8C6-4894-9632-5AC6B1A17444}" destId="{D21B3C1C-FE96-4755-BF19-A41F850E6D33}" srcOrd="1" destOrd="0" parTransId="{036AB39B-2574-4F03-BFCA-BB99F34F48DD}" sibTransId="{37B44A1C-48C6-43B2-B615-262DB897AC60}"/>
    <dgm:cxn modelId="{BFC8E8D3-96E3-41FA-9B00-981603EC5660}" type="presOf" srcId="{24A48B9D-F8C6-4894-9632-5AC6B1A17444}" destId="{535B8F72-73FF-46DE-926D-83975D535C06}" srcOrd="0" destOrd="0" presId="urn:microsoft.com/office/officeart/2005/8/layout/list1"/>
    <dgm:cxn modelId="{2A288F2A-AEAC-4399-A9B4-010CB540370E}" type="presOf" srcId="{D21B3C1C-FE96-4755-BF19-A41F850E6D33}" destId="{E855DAAB-61DF-4D16-8D5E-85CF3E53C1FD}" srcOrd="0" destOrd="0" presId="urn:microsoft.com/office/officeart/2005/8/layout/list1"/>
    <dgm:cxn modelId="{CD73F5E6-6BEC-478D-86DF-29A18871D75F}" type="presOf" srcId="{478CEA62-C13C-45E6-8431-63932A645229}" destId="{110C0BBF-A936-4135-ACB7-A1AB9EB274AB}" srcOrd="0" destOrd="0" presId="urn:microsoft.com/office/officeart/2005/8/layout/list1"/>
    <dgm:cxn modelId="{9BB2ACCE-FBE1-419F-90F5-CAFA78FF62F3}" srcId="{24A48B9D-F8C6-4894-9632-5AC6B1A17444}" destId="{478CEA62-C13C-45E6-8431-63932A645229}" srcOrd="2" destOrd="0" parTransId="{72249CB6-A6F7-4373-BA48-03EE469E712F}" sibTransId="{C016393B-E236-44FF-9E4B-D7D72AB39FFB}"/>
    <dgm:cxn modelId="{7B70890F-D6F0-4762-99E3-EAABC0039670}" type="presOf" srcId="{A7157802-DB15-4196-ADF5-B6225F2A87F1}" destId="{07F38B31-9D0F-4900-8296-8E70F2C43C51}" srcOrd="0" destOrd="0" presId="urn:microsoft.com/office/officeart/2005/8/layout/list1"/>
    <dgm:cxn modelId="{CBC99828-EE7E-4E99-8F6D-4C9EAD072697}" type="presOf" srcId="{D21B3C1C-FE96-4755-BF19-A41F850E6D33}" destId="{4CBFC21B-1754-4269-A9E1-58C865CF5929}" srcOrd="1" destOrd="0" presId="urn:microsoft.com/office/officeart/2005/8/layout/list1"/>
    <dgm:cxn modelId="{42E1B69C-2A88-4EE3-9736-8756E29657D3}" srcId="{24A48B9D-F8C6-4894-9632-5AC6B1A17444}" destId="{A7157802-DB15-4196-ADF5-B6225F2A87F1}" srcOrd="0" destOrd="0" parTransId="{7F3F6AA7-CB91-48AB-AE79-4E0699A9D483}" sibTransId="{70ED8B49-7A90-48DF-9704-E94323530061}"/>
    <dgm:cxn modelId="{22601217-0758-4429-8640-5E9DC8B908B0}" type="presParOf" srcId="{535B8F72-73FF-46DE-926D-83975D535C06}" destId="{307CB77C-2738-4543-979B-717DE16FDD26}" srcOrd="0" destOrd="0" presId="urn:microsoft.com/office/officeart/2005/8/layout/list1"/>
    <dgm:cxn modelId="{A7210CE8-4C37-4741-A5D5-2107BBD12C4D}" type="presParOf" srcId="{307CB77C-2738-4543-979B-717DE16FDD26}" destId="{07F38B31-9D0F-4900-8296-8E70F2C43C51}" srcOrd="0" destOrd="0" presId="urn:microsoft.com/office/officeart/2005/8/layout/list1"/>
    <dgm:cxn modelId="{25498EF4-93E0-4455-9781-474457B0340D}" type="presParOf" srcId="{307CB77C-2738-4543-979B-717DE16FDD26}" destId="{130418EF-60AF-4FF6-9DDA-570E6E3ABFFA}" srcOrd="1" destOrd="0" presId="urn:microsoft.com/office/officeart/2005/8/layout/list1"/>
    <dgm:cxn modelId="{FDD3BD25-83D8-4F19-8545-049B1EA49C66}" type="presParOf" srcId="{535B8F72-73FF-46DE-926D-83975D535C06}" destId="{AD64FE2D-5F36-4346-B1F3-D1E946E35BDF}" srcOrd="1" destOrd="0" presId="urn:microsoft.com/office/officeart/2005/8/layout/list1"/>
    <dgm:cxn modelId="{1A3CD2D1-3222-4B0B-9A8F-D36E78839024}" type="presParOf" srcId="{535B8F72-73FF-46DE-926D-83975D535C06}" destId="{7992E361-AEA4-4289-ABA4-72049392C91B}" srcOrd="2" destOrd="0" presId="urn:microsoft.com/office/officeart/2005/8/layout/list1"/>
    <dgm:cxn modelId="{4409BC20-B0E4-4FAE-8CF7-132020E79F28}" type="presParOf" srcId="{535B8F72-73FF-46DE-926D-83975D535C06}" destId="{7ECB8449-5C88-45BA-B3F4-7B73136334E0}" srcOrd="3" destOrd="0" presId="urn:microsoft.com/office/officeart/2005/8/layout/list1"/>
    <dgm:cxn modelId="{B3813CF6-34B4-415C-B854-1560852CFCF0}" type="presParOf" srcId="{535B8F72-73FF-46DE-926D-83975D535C06}" destId="{DCD07830-5E65-42C4-BC18-1B2C618C7F26}" srcOrd="4" destOrd="0" presId="urn:microsoft.com/office/officeart/2005/8/layout/list1"/>
    <dgm:cxn modelId="{A85D6F5A-DF71-493E-91E2-5095BA775FBF}" type="presParOf" srcId="{DCD07830-5E65-42C4-BC18-1B2C618C7F26}" destId="{E855DAAB-61DF-4D16-8D5E-85CF3E53C1FD}" srcOrd="0" destOrd="0" presId="urn:microsoft.com/office/officeart/2005/8/layout/list1"/>
    <dgm:cxn modelId="{0EEC837C-AF54-462C-91F7-97C686E31F66}" type="presParOf" srcId="{DCD07830-5E65-42C4-BC18-1B2C618C7F26}" destId="{4CBFC21B-1754-4269-A9E1-58C865CF5929}" srcOrd="1" destOrd="0" presId="urn:microsoft.com/office/officeart/2005/8/layout/list1"/>
    <dgm:cxn modelId="{4BD3D99B-DD5A-475C-A2C2-E4A184AABAB3}" type="presParOf" srcId="{535B8F72-73FF-46DE-926D-83975D535C06}" destId="{D7F8B932-DA3E-4ADF-8F62-AE3A946786E2}" srcOrd="5" destOrd="0" presId="urn:microsoft.com/office/officeart/2005/8/layout/list1"/>
    <dgm:cxn modelId="{1B335A4C-C282-43CB-82C5-AE01A6EDEC05}" type="presParOf" srcId="{535B8F72-73FF-46DE-926D-83975D535C06}" destId="{070B976F-7329-49D9-BFFA-845FBFFCFEC6}" srcOrd="6" destOrd="0" presId="urn:microsoft.com/office/officeart/2005/8/layout/list1"/>
    <dgm:cxn modelId="{E88907AE-1EE8-45D6-A1C0-792532368AD4}" type="presParOf" srcId="{535B8F72-73FF-46DE-926D-83975D535C06}" destId="{4C9F2A12-2EC6-4FC2-B8D4-D73BA1D1EC35}" srcOrd="7" destOrd="0" presId="urn:microsoft.com/office/officeart/2005/8/layout/list1"/>
    <dgm:cxn modelId="{AD122A73-DD77-4617-88DC-8B47105D1A6A}" type="presParOf" srcId="{535B8F72-73FF-46DE-926D-83975D535C06}" destId="{8279AA86-A8EC-4680-B8E4-3B0702ED3075}" srcOrd="8" destOrd="0" presId="urn:microsoft.com/office/officeart/2005/8/layout/list1"/>
    <dgm:cxn modelId="{B34BBE3A-307B-4221-A433-5BE6A78BB685}" type="presParOf" srcId="{8279AA86-A8EC-4680-B8E4-3B0702ED3075}" destId="{110C0BBF-A936-4135-ACB7-A1AB9EB274AB}" srcOrd="0" destOrd="0" presId="urn:microsoft.com/office/officeart/2005/8/layout/list1"/>
    <dgm:cxn modelId="{449B34F6-FE39-43E3-8D24-D2FE02869025}" type="presParOf" srcId="{8279AA86-A8EC-4680-B8E4-3B0702ED3075}" destId="{2664468C-66DF-4D98-8E14-643A440483CD}" srcOrd="1" destOrd="0" presId="urn:microsoft.com/office/officeart/2005/8/layout/list1"/>
    <dgm:cxn modelId="{E49D25EF-03A4-42D1-8760-1A4756AC95C6}" type="presParOf" srcId="{535B8F72-73FF-46DE-926D-83975D535C06}" destId="{0F182DC8-3F97-47C5-8206-448CEEF4B66E}" srcOrd="9" destOrd="0" presId="urn:microsoft.com/office/officeart/2005/8/layout/list1"/>
    <dgm:cxn modelId="{38A75B92-1E6B-49DB-A693-64777D0F801A}" type="presParOf" srcId="{535B8F72-73FF-46DE-926D-83975D535C06}" destId="{13D035EE-9D06-4B5D-9A6C-16FE396BA3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2AFA0-0A6E-45B1-BC11-DCFCF8756444}">
      <dsp:nvSpPr>
        <dsp:cNvPr id="0" name=""/>
        <dsp:cNvSpPr/>
      </dsp:nvSpPr>
      <dsp:spPr>
        <a:xfrm>
          <a:off x="-5897309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F40E-2C35-40E2-B430-FBFEBF8A33D3}">
      <dsp:nvSpPr>
        <dsp:cNvPr id="0" name=""/>
        <dsp:cNvSpPr/>
      </dsp:nvSpPr>
      <dsp:spPr>
        <a:xfrm>
          <a:off x="994020" y="318615"/>
          <a:ext cx="7970467" cy="18416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97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200" b="1" kern="1200" dirty="0" smtClean="0"/>
            <a:t>POSREDNI NADZOR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700" kern="1200" dirty="0" smtClean="0">
              <a:solidFill>
                <a:schemeClr val="bg1"/>
              </a:solidFill>
            </a:rPr>
            <a:t>- </a:t>
          </a:r>
          <a:r>
            <a:rPr lang="sr-Latn-ME" sz="1800" b="0" kern="1200" dirty="0" smtClean="0">
              <a:solidFill>
                <a:schemeClr val="bg1"/>
              </a:solidFill>
            </a:rPr>
            <a:t>redovne kvartalne i godišnje posredne kontrole;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b="0" kern="1200" dirty="0" smtClean="0">
              <a:solidFill>
                <a:schemeClr val="bg1"/>
              </a:solidFill>
            </a:rPr>
            <a:t>- ciljne posredne kontrole;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800" b="0" kern="1200" dirty="0" smtClean="0">
              <a:solidFill>
                <a:schemeClr val="bg1"/>
              </a:solidFill>
            </a:rPr>
            <a:t>- analiza i ocjena rizika u poslovanju osiguravača: rizik osiguranja, tržišni rizik, kreditni rizik, rizik kapitalne podrške i operativni rizik</a:t>
          </a:r>
          <a:r>
            <a:rPr lang="sr-Latn-ME" sz="1600" b="0" kern="1200" dirty="0" smtClean="0">
              <a:solidFill>
                <a:schemeClr val="bg1"/>
              </a:solidFill>
            </a:rPr>
            <a:t>.</a:t>
          </a:r>
        </a:p>
      </dsp:txBody>
      <dsp:txXfrm>
        <a:off x="994020" y="318615"/>
        <a:ext cx="7970467" cy="1841625"/>
      </dsp:txXfrm>
    </dsp:sp>
    <dsp:sp modelId="{A0761578-F6C9-41AA-B50D-9D2962CF8922}">
      <dsp:nvSpPr>
        <dsp:cNvPr id="0" name=""/>
        <dsp:cNvSpPr/>
      </dsp:nvSpPr>
      <dsp:spPr>
        <a:xfrm>
          <a:off x="27728" y="375061"/>
          <a:ext cx="1877126" cy="1877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C7385-BD1C-44E2-AE34-2D86396FD2B2}">
      <dsp:nvSpPr>
        <dsp:cNvPr id="0" name=""/>
        <dsp:cNvSpPr/>
      </dsp:nvSpPr>
      <dsp:spPr>
        <a:xfrm>
          <a:off x="966291" y="2555256"/>
          <a:ext cx="7970467" cy="2140179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97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b="1" kern="1200" dirty="0" smtClean="0"/>
            <a:t>NEPOSREDNI NADZOR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/>
            <a:t>- neposredne kontrole poslovanja subjekata nadzora;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/>
            <a:t>- zajedničke neposredne kontrole sa supervizorima slovenačkog i austrijskog tržišta osiguranja;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/>
            <a:t>- praćenje postupanja subjekata po izrečenim mjerama nadzora;</a:t>
          </a:r>
          <a:endParaRPr lang="en-US" sz="2000" b="0" kern="1200" dirty="0"/>
        </a:p>
      </dsp:txBody>
      <dsp:txXfrm>
        <a:off x="966291" y="2555256"/>
        <a:ext cx="7970467" cy="2140179"/>
      </dsp:txXfrm>
    </dsp:sp>
    <dsp:sp modelId="{9E7E22C4-9565-45A6-B455-634E8047C87C}">
      <dsp:nvSpPr>
        <dsp:cNvPr id="0" name=""/>
        <dsp:cNvSpPr/>
      </dsp:nvSpPr>
      <dsp:spPr>
        <a:xfrm>
          <a:off x="0" y="2715450"/>
          <a:ext cx="1877126" cy="1877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2E361-AEA4-4289-ABA4-72049392C91B}">
      <dsp:nvSpPr>
        <dsp:cNvPr id="0" name=""/>
        <dsp:cNvSpPr/>
      </dsp:nvSpPr>
      <dsp:spPr>
        <a:xfrm>
          <a:off x="0" y="499219"/>
          <a:ext cx="815339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0418EF-60AF-4FF6-9DDA-570E6E3ABFFA}">
      <dsp:nvSpPr>
        <dsp:cNvPr id="0" name=""/>
        <dsp:cNvSpPr/>
      </dsp:nvSpPr>
      <dsp:spPr>
        <a:xfrm>
          <a:off x="398089" y="0"/>
          <a:ext cx="7755310" cy="9206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b="0" kern="1200" dirty="0" smtClean="0">
              <a:effectLst/>
            </a:rPr>
            <a:t>Deregulacija cijena obaveznih osiguranja u saobraćaju</a:t>
          </a:r>
          <a:endParaRPr lang="en-US" sz="2000" b="0" kern="1200" dirty="0">
            <a:effectLst/>
          </a:endParaRPr>
        </a:p>
      </dsp:txBody>
      <dsp:txXfrm>
        <a:off x="443030" y="44941"/>
        <a:ext cx="7665428" cy="830746"/>
      </dsp:txXfrm>
    </dsp:sp>
    <dsp:sp modelId="{070B976F-7329-49D9-BFFA-845FBFFCFEC6}">
      <dsp:nvSpPr>
        <dsp:cNvPr id="0" name=""/>
        <dsp:cNvSpPr/>
      </dsp:nvSpPr>
      <dsp:spPr>
        <a:xfrm>
          <a:off x="0" y="1852960"/>
          <a:ext cx="815339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BFC21B-1754-4269-A9E1-58C865CF5929}">
      <dsp:nvSpPr>
        <dsp:cNvPr id="0" name=""/>
        <dsp:cNvSpPr/>
      </dsp:nvSpPr>
      <dsp:spPr>
        <a:xfrm>
          <a:off x="404086" y="1386619"/>
          <a:ext cx="7747615" cy="894381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/>
            <a:t>Izrada zakona o osiguranju usklađenog sa direktivom solventnost </a:t>
          </a:r>
          <a:r>
            <a:rPr lang="sr-Latn-CS" sz="2000" kern="1200" dirty="0" smtClean="0"/>
            <a:t>II – rok kraj 2018. godine  </a:t>
          </a:r>
          <a:endParaRPr lang="en-US" sz="2000" kern="1200" dirty="0"/>
        </a:p>
      </dsp:txBody>
      <dsp:txXfrm>
        <a:off x="447746" y="1430279"/>
        <a:ext cx="7660295" cy="807061"/>
      </dsp:txXfrm>
    </dsp:sp>
    <dsp:sp modelId="{13D035EE-9D06-4B5D-9A6C-16FE396BA379}">
      <dsp:nvSpPr>
        <dsp:cNvPr id="0" name=""/>
        <dsp:cNvSpPr/>
      </dsp:nvSpPr>
      <dsp:spPr>
        <a:xfrm>
          <a:off x="0" y="3758368"/>
          <a:ext cx="815339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64468C-66DF-4D98-8E14-643A440483CD}">
      <dsp:nvSpPr>
        <dsp:cNvPr id="0" name=""/>
        <dsp:cNvSpPr/>
      </dsp:nvSpPr>
      <dsp:spPr>
        <a:xfrm>
          <a:off x="407670" y="2740360"/>
          <a:ext cx="7723626" cy="1446047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/>
            <a:t>Rad na setu podzakonskih akata kojima se uređuje sistem upravljanja u društvima za osiguranje, prenos poslova, izvještavanje subjakata nadzora, deponovanje i ulaganje sredstava tehničkih rezervi </a:t>
          </a:r>
          <a:endParaRPr lang="en-US" sz="2000" kern="1200" dirty="0"/>
        </a:p>
      </dsp:txBody>
      <dsp:txXfrm>
        <a:off x="478260" y="2810950"/>
        <a:ext cx="7582446" cy="1304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CE3284-BE2C-45ED-8B95-86DEBF13DF77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AE783C7-3015-410C-8EBA-2B902F40239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046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9C132D-E117-4F9B-9669-5385F2379BC8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2D5DDAE-9E6D-496E-850C-DCECB95C4B8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50650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082234B9-FE22-4C71-976B-96F6912FBE44}" type="slidenum">
              <a:rPr lang="en-US" altLang="sr-Latn-RS">
                <a:latin typeface="Calibri" pitchFamily="34" charset="0"/>
              </a:rPr>
              <a:pPr/>
              <a:t>1</a:t>
            </a:fld>
            <a:endParaRPr lang="en-US" altLang="sr-Latn-R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A4C9BDB1-690D-4457-A811-78AD4CE16D12}" type="slidenum">
              <a:rPr lang="en-US" altLang="en-US">
                <a:latin typeface="Calibri" pitchFamily="34" charset="0"/>
              </a:rPr>
              <a:pPr/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5F81D654-615F-4DA2-92DD-F74829EC0C07}" type="slidenum">
              <a:rPr lang="en-US" altLang="en-US">
                <a:latin typeface="Calibri" pitchFamily="34" charset="0"/>
              </a:rPr>
              <a:pPr/>
              <a:t>3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020974AC-FA58-4497-8D42-E9AD99CA1DA2}" type="slidenum">
              <a:rPr lang="en-US" altLang="en-US">
                <a:latin typeface="Calibri" pitchFamily="34" charset="0"/>
              </a:rPr>
              <a:pPr/>
              <a:t>7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D17C3EC3-C3C2-493C-8EDA-EC7A87BD4DF5}" type="slidenum">
              <a:rPr lang="en-US" altLang="sr-Latn-RS">
                <a:latin typeface="Calibri" pitchFamily="34" charset="0"/>
              </a:rPr>
              <a:pPr/>
              <a:t>12</a:t>
            </a:fld>
            <a:endParaRPr lang="en-US" altLang="sr-Latn-R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50AF7-850F-48A7-84BC-DE51B1EF1D4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1190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9EFA-ED91-4112-8FD9-54D936BEC16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4066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9608A64-9A4E-4550-BB89-B9D2774A0F1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95641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39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gesz_dia_oldalszam_nelk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g_szurke_zold_oldalszamo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6"/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/>
            <a:fld id="{6BA6EA1A-6299-4D20-A047-FD2E2A2AD1CF}" type="slidenum">
              <a:rPr lang="hu-HU" altLang="en-US" sz="1600">
                <a:solidFill>
                  <a:schemeClr val="bg1"/>
                </a:solidFill>
                <a:latin typeface="Franklin Gothic Book" pitchFamily="34" charset="0"/>
              </a:rPr>
              <a:pPr algn="ctr" eaLnBrk="1" hangingPunct="1"/>
              <a:t>‹#›</a:t>
            </a:fld>
            <a:endParaRPr lang="hu-HU" altLang="en-US" sz="160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178563" y="928670"/>
            <a:ext cx="8786875" cy="5286375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329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2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4" descr="bg_zold_szurke_zol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286250" y="5786438"/>
            <a:ext cx="4643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43372" y="1994695"/>
            <a:ext cx="4643470" cy="286861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86250" y="5357813"/>
            <a:ext cx="4643468" cy="357203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286250" y="5857875"/>
            <a:ext cx="2214563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7500958" y="5857892"/>
            <a:ext cx="1500198" cy="357207"/>
          </a:xfrm>
          <a:prstGeom prst="rect">
            <a:avLst/>
          </a:prstGeom>
        </p:spPr>
        <p:txBody>
          <a:bodyPr/>
          <a:lstStyle>
            <a:lvl1pPr algn="r"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458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gesz_dia_oldalszam_nelk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g_szurke_zold_oldalszamo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6"/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/>
            <a:fld id="{8D743F5D-1689-4790-8F7B-08CD68206F30}" type="slidenum">
              <a:rPr lang="hu-HU" altLang="en-US" sz="1600">
                <a:solidFill>
                  <a:schemeClr val="bg1"/>
                </a:solidFill>
                <a:latin typeface="Franklin Gothic Book" pitchFamily="34" charset="0"/>
              </a:rPr>
              <a:pPr algn="ctr" eaLnBrk="1" hangingPunct="1"/>
              <a:t>‹#›</a:t>
            </a:fld>
            <a:endParaRPr lang="hu-HU" altLang="en-US" sz="160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178563" y="928670"/>
            <a:ext cx="8786875" cy="5286375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2429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4" descr="bg_zold_szurke_zol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286250" y="5786438"/>
            <a:ext cx="4643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43372" y="1994695"/>
            <a:ext cx="4643470" cy="286861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86250" y="5357813"/>
            <a:ext cx="4643468" cy="357203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286250" y="5857875"/>
            <a:ext cx="2214563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7500958" y="5857892"/>
            <a:ext cx="1500198" cy="357207"/>
          </a:xfrm>
          <a:prstGeom prst="rect">
            <a:avLst/>
          </a:prstGeom>
        </p:spPr>
        <p:txBody>
          <a:bodyPr/>
          <a:lstStyle>
            <a:lvl1pPr algn="r"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3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B7444-08B8-49D3-B867-0EEF4E134B9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8779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5110FF96-6826-4B12-B14A-4BC82FE4E7E2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8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2588D0-A822-49DD-BBDF-F4B6B502DD87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8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1F8044-12C2-4F39-94EA-F7898CF8CF86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CC847-1475-40E9-8E5D-627DBA7CEF6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1558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F86E2-0E03-4BE3-80BD-27B1ADED5A8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4618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F72F-A506-4603-93B5-221AE3F299F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049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A952E0F-F065-4976-A570-CB4532E41A7A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2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655DF734-82AB-4955-BFFD-AD9BE266AD5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3" r:id="rId2"/>
    <p:sldLayoutId id="2147484238" r:id="rId3"/>
    <p:sldLayoutId id="2147484239" r:id="rId4"/>
    <p:sldLayoutId id="2147484240" r:id="rId5"/>
    <p:sldLayoutId id="2147484234" r:id="rId6"/>
    <p:sldLayoutId id="2147484241" r:id="rId7"/>
    <p:sldLayoutId id="2147484235" r:id="rId8"/>
    <p:sldLayoutId id="2147484242" r:id="rId9"/>
    <p:sldLayoutId id="2147484236" r:id="rId10"/>
    <p:sldLayoutId id="2147484243" r:id="rId11"/>
    <p:sldLayoutId id="2147484244" r:id="rId12"/>
    <p:sldLayoutId id="2147484245" r:id="rId13"/>
    <p:sldLayoutId id="2147484246" r:id="rId14"/>
    <p:sldLayoutId id="2147484247" r:id="rId15"/>
    <p:sldLayoutId id="2147484248" r:id="rId16"/>
    <p:sldLayoutId id="2147484249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B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44477"/>
            <a:ext cx="7772400" cy="2160587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r-Latn-ME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r-Latn-ME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Trendovi u razvoju tržišta osiguranja crne gore u posljednjoj dekadi</a:t>
            </a:r>
            <a:b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r-Latn-ME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r-Latn-ME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r-Latn-ME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sr-Latn-ME" alt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2483768" y="6048375"/>
            <a:ext cx="66602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en-US" sz="1400" b="1" dirty="0">
                <a:solidFill>
                  <a:schemeClr val="bg1"/>
                </a:solidFill>
              </a:rPr>
              <a:t>XV MEĐUNARODNI </a:t>
            </a:r>
            <a:r>
              <a:rPr lang="sr-Latn-CS" altLang="en-US" sz="1400" b="1" dirty="0" smtClean="0">
                <a:solidFill>
                  <a:schemeClr val="bg1"/>
                </a:solidFill>
              </a:rPr>
              <a:t>SIMPOZIJUM „IZAZOVI </a:t>
            </a:r>
            <a:r>
              <a:rPr lang="sr-Latn-CS" altLang="en-US" sz="1400" b="1" dirty="0">
                <a:solidFill>
                  <a:schemeClr val="bg1"/>
                </a:solidFill>
              </a:rPr>
              <a:t>I PERSPEKTIVE RAZVOJA TRŽIŠTA OSIGURANJA – 15 GODINA </a:t>
            </a:r>
            <a:r>
              <a:rPr lang="sr-Latn-CS" altLang="en-US" sz="1400" b="1" dirty="0" smtClean="0">
                <a:solidFill>
                  <a:schemeClr val="bg1"/>
                </a:solidFill>
              </a:rPr>
              <a:t>POSLE“</a:t>
            </a:r>
            <a:r>
              <a:rPr lang="sr-Latn-CS" altLang="en-US" sz="1400" b="1" dirty="0">
                <a:solidFill>
                  <a:schemeClr val="bg1"/>
                </a:solidFill>
              </a:rPr>
              <a:t/>
            </a:r>
            <a:br>
              <a:rPr lang="sr-Latn-CS" altLang="en-US" sz="1400" b="1" dirty="0">
                <a:solidFill>
                  <a:schemeClr val="bg1"/>
                </a:solidFill>
              </a:rPr>
            </a:br>
            <a:r>
              <a:rPr lang="sr-Latn-CS" altLang="en-US" sz="1400" dirty="0">
                <a:solidFill>
                  <a:schemeClr val="bg1"/>
                </a:solidFill>
              </a:rPr>
              <a:t>Zlatibor, 18-21. maj 2017. godine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346"/>
            <a:ext cx="2736428" cy="83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6988" y="3716338"/>
            <a:ext cx="65881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mr Biljana Pantović</a:t>
            </a:r>
          </a:p>
          <a:p>
            <a:pPr algn="ctr">
              <a:defRPr/>
            </a:pPr>
            <a:r>
              <a:rPr lang="sr-Latn-C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 Lidija Drobnjak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22176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r-Latn-C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DEPONOVANJE I ULAGANJE TEHNIČKIH REZERVI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A4617E68-3015-4DA7-AF32-F635D2B8E69A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10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058887"/>
              </p:ext>
            </p:extLst>
          </p:nvPr>
        </p:nvGraphicFramePr>
        <p:xfrm>
          <a:off x="3575705" y="4005064"/>
          <a:ext cx="5580112" cy="34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129056"/>
              </p:ext>
            </p:extLst>
          </p:nvPr>
        </p:nvGraphicFramePr>
        <p:xfrm>
          <a:off x="0" y="1628800"/>
          <a:ext cx="514935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22176"/>
            <a:ext cx="8153400" cy="990600"/>
          </a:xfrm>
        </p:spPr>
        <p:txBody>
          <a:bodyPr/>
          <a:lstStyle/>
          <a:p>
            <a:r>
              <a:rPr lang="sr-Latn-ME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NETO REZULTAT</a:t>
            </a:r>
            <a:endParaRPr lang="sr-Latn-ME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BB7444-08B8-49D3-B867-0EEF4E134B90}" type="slidenum">
              <a:rPr lang="en-US" altLang="sr-Latn-RS" smtClean="0"/>
              <a:pPr/>
              <a:t>11</a:t>
            </a:fld>
            <a:endParaRPr lang="en-US" altLang="sr-Latn-R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062134"/>
              </p:ext>
            </p:extLst>
          </p:nvPr>
        </p:nvGraphicFramePr>
        <p:xfrm>
          <a:off x="683568" y="162880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6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50838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r-Latn-C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NADZORNE AKTIVNOSTI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9982A7D8-77DA-4238-9249-7A615DDBE314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12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66646479"/>
              </p:ext>
            </p:extLst>
          </p:nvPr>
        </p:nvGraphicFramePr>
        <p:xfrm>
          <a:off x="72008" y="1628800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47625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r-Latn-C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BUDUĆI IZAZOVI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227321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1589D320-16FA-4188-AC50-62E7119719E7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13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6B33AA8E-D4AD-47E5-AD68-1D0B66212379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14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619672" y="2055906"/>
            <a:ext cx="6192688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00CEF6"/>
              </a:buClr>
            </a:pPr>
            <a:r>
              <a:rPr lang="sr-Latn-CS" altLang="en-US" sz="3000" b="1" dirty="0" smtClean="0">
                <a:latin typeface="+mj-lt"/>
                <a:ea typeface="MS PGothic" pitchFamily="34" charset="-128"/>
              </a:rPr>
              <a:t>HVALA NA PAŽNJI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00CEF6"/>
              </a:buClr>
            </a:pPr>
            <a:endParaRPr lang="sr-Latn-CS" altLang="en-US" sz="2400" dirty="0">
              <a:latin typeface="+mj-lt"/>
              <a:ea typeface="MS PGothic" pitchFamily="34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00CEF6"/>
              </a:buClr>
            </a:pPr>
            <a:r>
              <a:rPr lang="sr-Latn-CS" altLang="en-US" sz="2400" b="1" dirty="0">
                <a:latin typeface="+mj-lt"/>
                <a:ea typeface="MS PGothic" pitchFamily="34" charset="-128"/>
              </a:rPr>
              <a:t>Agencija za nadzor osiguranja Crne Gore</a:t>
            </a:r>
          </a:p>
          <a:p>
            <a:pPr algn="ctr">
              <a:buClr>
                <a:srgbClr val="00CEF6"/>
              </a:buClr>
            </a:pPr>
            <a:r>
              <a:rPr lang="sr-Latn-CS" altLang="en-US" sz="2400" dirty="0">
                <a:latin typeface="+mj-lt"/>
                <a:ea typeface="MS PGothic" pitchFamily="34" charset="-128"/>
              </a:rPr>
              <a:t>Moskovska </a:t>
            </a:r>
            <a:r>
              <a:rPr lang="sr-Latn-CS" altLang="en-US" sz="2400" dirty="0" smtClean="0">
                <a:latin typeface="+mj-lt"/>
                <a:ea typeface="MS PGothic" pitchFamily="34" charset="-128"/>
              </a:rPr>
              <a:t>17A</a:t>
            </a:r>
            <a:r>
              <a:rPr lang="sr-Latn-CS" altLang="en-US" sz="2400" dirty="0">
                <a:latin typeface="+mj-lt"/>
                <a:ea typeface="MS PGothic" pitchFamily="34" charset="-128"/>
              </a:rPr>
              <a:t>, M/C1</a:t>
            </a:r>
          </a:p>
          <a:p>
            <a:pPr algn="ctr">
              <a:buClr>
                <a:srgbClr val="00CEF6"/>
              </a:buClr>
            </a:pPr>
            <a:r>
              <a:rPr lang="sr-Latn-CS" altLang="en-US" sz="2400" dirty="0">
                <a:latin typeface="+mj-lt"/>
                <a:ea typeface="MS PGothic" pitchFamily="34" charset="-128"/>
              </a:rPr>
              <a:t>81000 Podgorica, Crna Gora</a:t>
            </a:r>
          </a:p>
          <a:p>
            <a:pPr algn="ctr">
              <a:buClr>
                <a:srgbClr val="00CEF6"/>
              </a:buClr>
            </a:pPr>
            <a:r>
              <a:rPr lang="sr-Latn-CS" altLang="en-US" sz="2400" dirty="0">
                <a:latin typeface="+mj-lt"/>
                <a:ea typeface="MS PGothic" pitchFamily="34" charset="-128"/>
              </a:rPr>
              <a:t>tel: +382 20 513 502</a:t>
            </a:r>
          </a:p>
          <a:p>
            <a:pPr algn="ctr">
              <a:buClr>
                <a:srgbClr val="00CEF6"/>
              </a:buClr>
            </a:pPr>
            <a:r>
              <a:rPr lang="sr-Latn-CS" altLang="en-US" sz="2400" dirty="0">
                <a:latin typeface="+mj-lt"/>
                <a:ea typeface="MS PGothic" pitchFamily="34" charset="-128"/>
              </a:rPr>
              <a:t>fax: +382 20 513 </a:t>
            </a:r>
            <a:r>
              <a:rPr lang="sr-Latn-CS" altLang="en-US" sz="2400" dirty="0" smtClean="0">
                <a:latin typeface="+mj-lt"/>
                <a:ea typeface="MS PGothic" pitchFamily="34" charset="-128"/>
              </a:rPr>
              <a:t>503</a:t>
            </a:r>
          </a:p>
          <a:p>
            <a:pPr algn="ctr">
              <a:buClr>
                <a:srgbClr val="00CEF6"/>
              </a:buClr>
            </a:pPr>
            <a:r>
              <a:rPr lang="sr-Latn-CS" altLang="en-US" sz="2400" dirty="0" smtClean="0">
                <a:latin typeface="+mj-lt"/>
                <a:ea typeface="MS PGothic" pitchFamily="34" charset="-128"/>
              </a:rPr>
              <a:t>e-mail: </a:t>
            </a:r>
            <a:r>
              <a:rPr lang="sr-Latn-CS" altLang="en-US" sz="2400" dirty="0" smtClean="0">
                <a:solidFill>
                  <a:srgbClr val="0070C0"/>
                </a:solidFill>
                <a:latin typeface="+mj-lt"/>
                <a:ea typeface="MS PGothic" pitchFamily="34" charset="-128"/>
              </a:rPr>
              <a:t>agencija@ano.co.me</a:t>
            </a:r>
            <a:r>
              <a:rPr lang="sr-Latn-CS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 </a:t>
            </a:r>
            <a:endParaRPr lang="sr-Latn-CS" altLang="en-US" sz="2400" dirty="0" smtClean="0">
              <a:latin typeface="+mj-lt"/>
              <a:ea typeface="MS PGothic" pitchFamily="34" charset="-128"/>
            </a:endParaRPr>
          </a:p>
          <a:p>
            <a:pPr algn="ctr">
              <a:buClr>
                <a:srgbClr val="00CEF6"/>
              </a:buClr>
            </a:pPr>
            <a:r>
              <a:rPr lang="sr-Latn-CS" altLang="en-US" sz="2400" dirty="0" smtClean="0">
                <a:latin typeface="+mj-lt"/>
                <a:ea typeface="MS PGothic" pitchFamily="34" charset="-128"/>
              </a:rPr>
              <a:t> </a:t>
            </a:r>
            <a:r>
              <a:rPr lang="sr-Latn-CS" altLang="en-US" sz="2400" dirty="0" smtClean="0">
                <a:solidFill>
                  <a:srgbClr val="0070C0"/>
                </a:solidFill>
                <a:latin typeface="+mj-lt"/>
                <a:ea typeface="MS PGothic" pitchFamily="34" charset="-128"/>
              </a:rPr>
              <a:t>www.ano.me </a:t>
            </a:r>
            <a:endParaRPr lang="sr-Latn-CS" altLang="en-US" sz="2400" dirty="0">
              <a:solidFill>
                <a:srgbClr val="0070C0"/>
              </a:solidFill>
              <a:latin typeface="+mj-lt"/>
              <a:ea typeface="MS PGothic" pitchFamily="34" charset="-128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alt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MAKROEKONOMSKI POKAZATELJI</a:t>
            </a:r>
            <a:endParaRPr lang="en-US" alt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E781894D-42E8-4CC9-802B-C8B8AB008F07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542761"/>
              </p:ext>
            </p:extLst>
          </p:nvPr>
        </p:nvGraphicFramePr>
        <p:xfrm>
          <a:off x="107502" y="1628802"/>
          <a:ext cx="9001002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434"/>
                <a:gridCol w="942278"/>
                <a:gridCol w="792642"/>
                <a:gridCol w="792642"/>
                <a:gridCol w="792642"/>
                <a:gridCol w="792642"/>
                <a:gridCol w="792642"/>
                <a:gridCol w="792642"/>
                <a:gridCol w="792642"/>
                <a:gridCol w="755796"/>
              </a:tblGrid>
              <a:tr h="327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sr-Latn-ME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OKAZATELJI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2008.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2009.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2010.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2011.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2012.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2013.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2014.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2015.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sr-Latn-ME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450684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BDP </a:t>
                      </a:r>
                      <a:r>
                        <a:rPr lang="en-US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sr-Latn-ME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u</a:t>
                      </a:r>
                      <a:r>
                        <a:rPr lang="sr-Latn-ME" sz="1200" b="1" u="none" strike="noStrike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mil.€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3.086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2.981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3.125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3.265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3.182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3.362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3.458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3.625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3.773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BDP per capita (€)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5.000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4.821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5.045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5.266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5.126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5.413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5.561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5.826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6.061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Stopa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rasta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BDP (%)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15,1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-3,4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-2,6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Inflacija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(CPI)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7,1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3,4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-0,7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Broj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stanovnika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617.157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618.294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619.400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620.029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620.600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621.200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621.800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622.218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622.483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Broj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nezaposlenih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28.378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30.169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32.106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30.521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31.232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34.514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34.687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39.991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49.487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Broj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zaposlenih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166.221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174.152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161.742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163.082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166.531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171.474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173.595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175.617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177.908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43439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Prosječna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bruto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plata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(€)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2757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Prosječna neto plata (€)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450684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Budžetski suficit/deficit (mil.€)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15,17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-130,33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-112,24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-127,37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-162,7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-121,7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-107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-291,2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-129,4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16746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Izvoz (hilj. €)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416.165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277.011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330.367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454.381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366.896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375.585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333.166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317.172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 338.800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316746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Uvoz (hilj. €)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2.529.741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1.654.170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1.657.329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1.823.337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1.820.850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1.773.352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1.784.214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1.841.524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2.000.200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  <a:tr h="450684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Spoljnotrgovinski</a:t>
                      </a:r>
                      <a:r>
                        <a:rPr lang="sr-Latn-ME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bilans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hilj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. €)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-2.113.576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-1.377.159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-1.326.962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-1.368.956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-1.453.954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-1.397.767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-1.451.098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-1.524.352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-1.661.400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298" marR="8298" marT="8296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00D23C62-F587-4D79-A15B-AF5B4120009A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552" y="490538"/>
            <a:ext cx="7510462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UČESNICI NA TRŽIŠTU OSIGURANJA</a:t>
            </a:r>
            <a:endParaRPr lang="en-US" sz="3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09248"/>
              </p:ext>
            </p:extLst>
          </p:nvPr>
        </p:nvGraphicFramePr>
        <p:xfrm>
          <a:off x="71438" y="1550815"/>
          <a:ext cx="9037637" cy="526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346"/>
                <a:gridCol w="3024336"/>
                <a:gridCol w="3456955"/>
              </a:tblGrid>
              <a:tr h="3657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800" b="1" dirty="0" smtClean="0"/>
                        <a:t>2007</a:t>
                      </a:r>
                      <a:endParaRPr lang="en-US" sz="1800" b="1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800" dirty="0" smtClean="0"/>
                        <a:t>2016</a:t>
                      </a:r>
                      <a:endParaRPr lang="en-US" sz="1800" dirty="0"/>
                    </a:p>
                  </a:txBody>
                  <a:tcPr marL="91452" marR="91452" marT="45715" marB="45715"/>
                </a:tc>
              </a:tr>
              <a:tr h="944935"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Broj</a:t>
                      </a:r>
                      <a:r>
                        <a:rPr lang="sr-Latn-CS" sz="1400" baseline="0" dirty="0" smtClean="0"/>
                        <a:t> društava za osiguranje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b="1" dirty="0" smtClean="0"/>
                        <a:t>6</a:t>
                      </a:r>
                      <a:r>
                        <a:rPr lang="sr-Latn-CS" sz="1400" dirty="0" smtClean="0"/>
                        <a:t> </a:t>
                      </a:r>
                      <a:r>
                        <a:rPr lang="sr-Latn-CS" sz="1400" baseline="0" dirty="0" smtClean="0"/>
                        <a:t>od kojih </a:t>
                      </a:r>
                      <a:r>
                        <a:rPr lang="sr-Latn-CS" sz="1400" dirty="0" smtClean="0"/>
                        <a:t>3</a:t>
                      </a:r>
                      <a:r>
                        <a:rPr lang="sr-Latn-CS" sz="1400" baseline="0" dirty="0" smtClean="0"/>
                        <a:t> neživotna osiguravača,1 životni osiguravač i 2 društva za poslove životnih i neživotnih osiguranja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b="1" dirty="0" smtClean="0"/>
                        <a:t>11</a:t>
                      </a:r>
                      <a:r>
                        <a:rPr lang="sr-Latn-CS" sz="1400" dirty="0" smtClean="0"/>
                        <a:t> od kojih: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Latn-CS" sz="1400" dirty="0" smtClean="0"/>
                        <a:t>5</a:t>
                      </a:r>
                      <a:r>
                        <a:rPr lang="sr-Latn-CS" sz="1400" baseline="0" dirty="0" smtClean="0"/>
                        <a:t> neživotnih osiguravača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Latn-CS" sz="1400" baseline="0" dirty="0" smtClean="0"/>
                        <a:t>6 životnih osiguravača</a:t>
                      </a:r>
                    </a:p>
                    <a:p>
                      <a:endParaRPr lang="en-US" sz="1400" dirty="0"/>
                    </a:p>
                  </a:txBody>
                  <a:tcPr marL="91452" marR="91452" marT="45715" marB="45715"/>
                </a:tc>
              </a:tr>
              <a:tr h="339917"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Broj reosiguravača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1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-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</a:tr>
              <a:tr h="530829"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Vlasnička struktura akcijskog kapitala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52,74% strani kapital</a:t>
                      </a:r>
                    </a:p>
                    <a:p>
                      <a:r>
                        <a:rPr lang="sr-Latn-CS" sz="1400" dirty="0" smtClean="0"/>
                        <a:t>47,25% domaći kapital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dirty="0" smtClean="0"/>
                        <a:t>83,29% strani kapital</a:t>
                      </a:r>
                    </a:p>
                    <a:p>
                      <a:r>
                        <a:rPr lang="sr-Latn-CS" sz="1400" dirty="0" smtClean="0"/>
                        <a:t>16,71% domaći kapital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</a:tr>
              <a:tr h="977845"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Broj društava</a:t>
                      </a:r>
                      <a:r>
                        <a:rPr lang="sr-Latn-CS" sz="1400" baseline="0" dirty="0" smtClean="0"/>
                        <a:t> koja se bave poslovima zastupanja i posredovanja u osiguranju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9</a:t>
                      </a:r>
                      <a:r>
                        <a:rPr lang="sr-Latn-CS" sz="1400" baseline="0" dirty="0" smtClean="0"/>
                        <a:t> društava za zastupanje</a:t>
                      </a:r>
                    </a:p>
                    <a:p>
                      <a:r>
                        <a:rPr lang="sr-Latn-CS" sz="1400" baseline="0" dirty="0" smtClean="0"/>
                        <a:t>3 društva za posredovanje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18 društava za zastupanje</a:t>
                      </a:r>
                    </a:p>
                    <a:p>
                      <a:r>
                        <a:rPr lang="sr-Latn-CS" sz="1400" dirty="0" smtClean="0"/>
                        <a:t> 6 društava za</a:t>
                      </a:r>
                      <a:r>
                        <a:rPr lang="sr-Latn-CS" sz="1400" baseline="0" dirty="0" smtClean="0"/>
                        <a:t> posredovanje</a:t>
                      </a:r>
                      <a:endParaRPr lang="sr-Latn-CS" sz="1400" dirty="0" smtClean="0"/>
                    </a:p>
                    <a:p>
                      <a:r>
                        <a:rPr lang="sr-Latn-CS" sz="1400" dirty="0" smtClean="0"/>
                        <a:t> 1 preduzetnik – zastupnik</a:t>
                      </a:r>
                    </a:p>
                    <a:p>
                      <a:r>
                        <a:rPr lang="sr-Latn-CS" sz="1400" dirty="0" smtClean="0"/>
                        <a:t> 6 banaka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</a:tr>
              <a:tr h="2103265"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Broj fizičkih</a:t>
                      </a:r>
                      <a:r>
                        <a:rPr lang="sr-Latn-CS" sz="1400" baseline="0" dirty="0" smtClean="0"/>
                        <a:t> lica sa ovlašćenjima za obavljanje poslova zastupanja i posredovanja u osiguranju i za obavljanje poslova ovlašćenog aktuara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r>
                        <a:rPr lang="sr-Latn-CS" sz="1400" dirty="0" smtClean="0"/>
                        <a:t>180 lica</a:t>
                      </a:r>
                      <a:r>
                        <a:rPr lang="sr-Latn-CS" sz="1400" baseline="0" dirty="0" smtClean="0"/>
                        <a:t> sa ovlašćenjem za poslove zastupanja u osiguranju</a:t>
                      </a:r>
                    </a:p>
                    <a:p>
                      <a:endParaRPr lang="sr-Latn-CS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dirty="0" smtClean="0"/>
                        <a:t>1 lice</a:t>
                      </a:r>
                      <a:r>
                        <a:rPr lang="sr-Latn-CS" sz="1400" baseline="0" dirty="0" smtClean="0"/>
                        <a:t> sa ovlašćenjem za poslove posredovanja u osiguranju</a:t>
                      </a:r>
                    </a:p>
                  </a:txBody>
                  <a:tcPr marL="91452" marR="91452" marT="45715" marB="45715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r-Latn-CS" sz="1400" dirty="0" smtClean="0"/>
                        <a:t>516 </a:t>
                      </a:r>
                      <a:r>
                        <a:rPr lang="sr-Latn-CS" sz="1400" dirty="0" smtClean="0"/>
                        <a:t>lica</a:t>
                      </a:r>
                      <a:r>
                        <a:rPr lang="sr-Latn-CS" sz="1400" baseline="0" dirty="0" smtClean="0"/>
                        <a:t> sa ovlašćenjem za poslove zastupanja u osiguranju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dirty="0" smtClean="0"/>
                        <a:t>50 </a:t>
                      </a:r>
                      <a:r>
                        <a:rPr lang="sr-Latn-CS" sz="1400" dirty="0" smtClean="0"/>
                        <a:t>lica</a:t>
                      </a:r>
                      <a:r>
                        <a:rPr lang="sr-Latn-CS" sz="1400" baseline="0" dirty="0" smtClean="0"/>
                        <a:t> sa ovlašćenjem za poslove posredovanja u osiguranju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baseline="0" dirty="0" smtClean="0"/>
                        <a:t>209 </a:t>
                      </a:r>
                      <a:r>
                        <a:rPr lang="sr-Latn-CS" sz="1400" baseline="0" dirty="0" smtClean="0"/>
                        <a:t>lice sa ovlašćenjem za zastupanje i posredovanje u osiguranju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baseline="0" dirty="0" smtClean="0"/>
                        <a:t>9 lica sa ovlašćenjem za obavljanje poslova ovlašćenog aktuara</a:t>
                      </a:r>
                      <a:endParaRPr lang="en-US" sz="1400" dirty="0"/>
                    </a:p>
                  </a:txBody>
                  <a:tcPr marL="91452" marR="91452"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77800"/>
            <a:ext cx="8785225" cy="1450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PENETRACIJA </a:t>
            </a:r>
            <a:r>
              <a:rPr lang="sr-Latn-ME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OSIGURANJA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434C8E93-3D92-403C-A638-C904D395DE9F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922" y="2132930"/>
            <a:ext cx="674846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997" y="177825"/>
            <a:ext cx="9072563" cy="1450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alt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GUSTINA OSIGURANJA</a:t>
            </a:r>
            <a:endParaRPr lang="en-US" alt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AD0985EB-9F94-44AC-A683-66E1965CFED1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5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pic>
        <p:nvPicPr>
          <p:cNvPr id="24580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964921"/>
            <a:ext cx="6624736" cy="398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0"/>
            <a:ext cx="1805402" cy="5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9388"/>
            <a:ext cx="9073008" cy="14493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BRUTO FAKTURISANA PREMIJA PO GRUPAMA OSIGURANJA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B6E5EF63-120E-441B-A7C8-917C9B478557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6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pic>
        <p:nvPicPr>
          <p:cNvPr id="2560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6480175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825"/>
            <a:ext cx="7859712" cy="1450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BRUTO FAKTURISANA PREMIJA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4485873D-8811-4AC0-9CB4-10FAD081608E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7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539709"/>
              </p:ext>
            </p:extLst>
          </p:nvPr>
        </p:nvGraphicFramePr>
        <p:xfrm>
          <a:off x="611560" y="1844824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539552" y="494184"/>
            <a:ext cx="8153400" cy="990600"/>
          </a:xfrm>
        </p:spPr>
        <p:txBody>
          <a:bodyPr/>
          <a:lstStyle/>
          <a:p>
            <a:r>
              <a:rPr lang="sr-Latn-CS" alt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 AKTIVE I PASIVE </a:t>
            </a:r>
            <a:endParaRPr lang="en-US" alt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DE084C53-382F-4EC7-B59F-1141C741D618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8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87601"/>
              </p:ext>
            </p:extLst>
          </p:nvPr>
        </p:nvGraphicFramePr>
        <p:xfrm>
          <a:off x="107950" y="1628776"/>
          <a:ext cx="8928545" cy="274188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655413"/>
                <a:gridCol w="1021047"/>
                <a:gridCol w="1050417"/>
                <a:gridCol w="1050417"/>
                <a:gridCol w="1050417"/>
                <a:gridCol w="1050417"/>
                <a:gridCol w="1050417"/>
              </a:tblGrid>
              <a:tr h="243721"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AKTIVA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2010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2011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2012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2013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Nematerijalna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imovina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566.701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610.143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702.956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576.266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527.831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455.807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304670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Nekretnine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postrojenja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oprema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13.658.352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11.231.315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11.028.602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11.403.098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12.279.827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11.608.047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Dugoročna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finansijska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ulaganja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32.544.394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52.055.721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58.931.141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69.605.138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84.422.955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102.809.720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Kratkoročna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finansijska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ulaganja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34.835.115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38.985.398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38.163.627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34.895.640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32.497.301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20.583.504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Gotovinska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sredstva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13.217.889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1.889.564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1.956.376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3.447.295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1.949.370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9.704.596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Kratkoročna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potraživanja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16.614.107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18.426.778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17.670.552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20.623.663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21.070.967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20.884.809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Udio reosiguravača u TR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4.162.777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5.110.603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5.515.898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6.520.098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6.278.151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10.414.406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Aktivna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vremenska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razgraničenja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6.026.023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6.608.707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7.962.553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8.957.864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8.608.078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8.309.475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Ostalo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304.084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420.095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221.263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211.491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210.160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214.099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  <a:tr h="243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UKUPNO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121.929.441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135.338.325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142.152.967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156.240.554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167.844.640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184.984.462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57188"/>
              </p:ext>
            </p:extLst>
          </p:nvPr>
        </p:nvGraphicFramePr>
        <p:xfrm>
          <a:off x="107951" y="4653136"/>
          <a:ext cx="8928546" cy="1943942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655414"/>
                <a:gridCol w="1021047"/>
                <a:gridCol w="1050417"/>
                <a:gridCol w="1050417"/>
                <a:gridCol w="1050417"/>
                <a:gridCol w="1050417"/>
                <a:gridCol w="1050417"/>
              </a:tblGrid>
              <a:tr h="280511"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PASIVA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2010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2011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2012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2013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sr-Latn-ME" sz="1400" b="1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</a:tr>
              <a:tr h="28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Kapital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rezerve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30.236.042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32.903.107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36.621.536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42.261.520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46.445.658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42.645.327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</a:tr>
              <a:tr h="28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Rezervisanja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76.680.769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83.000.681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86.103.596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93.441.818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96.826.113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110.304.630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</a:tr>
              <a:tr h="28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Kratkoročne obaveze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9.713.517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17.185.861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17.627.157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16.027.203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12.781.304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12.749.256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</a:tr>
              <a:tr h="260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Dugoročne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obaveze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4.426.561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1.502.041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566.403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3.332.709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10.843.364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18.470.301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</a:tr>
              <a:tr h="280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Pasivna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vremenska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razgraničenja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872.552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746.634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1.234.276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1.177.304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948.203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814.948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b"/>
                </a:tc>
              </a:tr>
              <a:tr h="280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UKUPNO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121.929.441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135.338.324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142.152.967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156.240.554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167.844.641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184.984.462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6" marR="9526" marT="952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895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63" y="350838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r-Latn-C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BRUTO TEHNIČKE REZERVE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>
              <a:lnSpc>
                <a:spcPct val="80000"/>
              </a:lnSpc>
            </a:pPr>
            <a:fld id="{B1270C9C-C06A-4858-AC9C-CFA839F5D2E8}" type="slidenum">
              <a:rPr lang="en-US" altLang="sr-Latn-R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9</a:t>
            </a:fld>
            <a:endParaRPr lang="en-US" altLang="sr-Latn-RS" sz="1200">
              <a:solidFill>
                <a:srgbClr val="FFFFFF"/>
              </a:solidFill>
            </a:endParaRP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2816"/>
            <a:ext cx="8065268" cy="47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1518</TotalTime>
  <Words>831</Words>
  <Application>Microsoft Office PowerPoint</Application>
  <PresentationFormat>On-screen Show (4:3)</PresentationFormat>
  <Paragraphs>371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  Trendovi u razvoju tržišta osiguranja crne gore u posljednjoj dekadi   </vt:lpstr>
      <vt:lpstr>MAKROEKONOMSKI POKAZATELJI</vt:lpstr>
      <vt:lpstr>UČESNICI NA TRŽIŠTU OSIGURANJA</vt:lpstr>
      <vt:lpstr>PENETRACIJA OSIGURANJA</vt:lpstr>
      <vt:lpstr>GUSTINA OSIGURANJA</vt:lpstr>
      <vt:lpstr>BRUTO FAKTURISANA PREMIJA PO GRUPAMA OSIGURANJA</vt:lpstr>
      <vt:lpstr>BRUTO FAKTURISANA PREMIJA</vt:lpstr>
      <vt:lpstr>STRUKTURA  AKTIVE I PASIVE </vt:lpstr>
      <vt:lpstr>BRUTO TEHNIČKE REZERVE</vt:lpstr>
      <vt:lpstr>DEPONOVANJE I ULAGANJE TEHNIČKIH REZERVI</vt:lpstr>
      <vt:lpstr>NETO REZULTAT</vt:lpstr>
      <vt:lpstr>NADZORNE AKTIVNOSTI</vt:lpstr>
      <vt:lpstr>BUDUĆI IZAZOVI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Radivoje Drobnjak</dc:creator>
  <cp:lastModifiedBy>Biljana Pantovic</cp:lastModifiedBy>
  <cp:revision>102</cp:revision>
  <dcterms:created xsi:type="dcterms:W3CDTF">2013-12-21T18:47:34Z</dcterms:created>
  <dcterms:modified xsi:type="dcterms:W3CDTF">2017-05-17T12:59:51Z</dcterms:modified>
</cp:coreProperties>
</file>