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New%20folder\podaci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New%20folder\podaci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New%20folder\podaci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New%20folder\podaci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'premija po vrstama'!$B$15</c:f>
              <c:strCache>
                <c:ptCount val="1"/>
                <c:pt idx="0">
                  <c:v>2004</c:v>
                </c:pt>
              </c:strCache>
            </c:strRef>
          </c:tx>
          <c:dLbls>
            <c:dLbl>
              <c:idx val="1"/>
              <c:layout>
                <c:manualLayout>
                  <c:x val="1.4575974570318632E-3"/>
                  <c:y val="-2.939488205014248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sr-Latn-CS"/>
              </a:p>
            </c:txPr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vrstama'!$B$16:$B$23</c:f>
              <c:numCache>
                <c:formatCode>0%</c:formatCode>
                <c:ptCount val="8"/>
                <c:pt idx="0">
                  <c:v>0.1</c:v>
                </c:pt>
                <c:pt idx="1">
                  <c:v>0.09</c:v>
                </c:pt>
                <c:pt idx="2">
                  <c:v>0.01</c:v>
                </c:pt>
                <c:pt idx="3">
                  <c:v>0.13</c:v>
                </c:pt>
                <c:pt idx="4">
                  <c:v>0.56999999999999995</c:v>
                </c:pt>
                <c:pt idx="5">
                  <c:v>0</c:v>
                </c:pt>
                <c:pt idx="6">
                  <c:v>0.9</c:v>
                </c:pt>
                <c:pt idx="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'premija po vrstama'!$C$15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vrstama'!$C$16:$C$23</c:f>
              <c:numCache>
                <c:formatCode>0%</c:formatCode>
                <c:ptCount val="8"/>
                <c:pt idx="0">
                  <c:v>0.09</c:v>
                </c:pt>
                <c:pt idx="1">
                  <c:v>0.12</c:v>
                </c:pt>
                <c:pt idx="2">
                  <c:v>0.01</c:v>
                </c:pt>
                <c:pt idx="3">
                  <c:v>0.11</c:v>
                </c:pt>
                <c:pt idx="4">
                  <c:v>0.53</c:v>
                </c:pt>
                <c:pt idx="5">
                  <c:v>0</c:v>
                </c:pt>
                <c:pt idx="6">
                  <c:v>0.86</c:v>
                </c:pt>
                <c:pt idx="7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'premija po vrstama'!$D$15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vrstama'!$D$16:$D$23</c:f>
              <c:numCache>
                <c:formatCode>0%</c:formatCode>
                <c:ptCount val="8"/>
                <c:pt idx="0">
                  <c:v>0.09</c:v>
                </c:pt>
                <c:pt idx="1">
                  <c:v>0.13</c:v>
                </c:pt>
                <c:pt idx="2">
                  <c:v>0.01</c:v>
                </c:pt>
                <c:pt idx="3">
                  <c:v>0.12</c:v>
                </c:pt>
                <c:pt idx="4">
                  <c:v>0.5</c:v>
                </c:pt>
                <c:pt idx="5">
                  <c:v>0</c:v>
                </c:pt>
                <c:pt idx="6">
                  <c:v>0.84</c:v>
                </c:pt>
                <c:pt idx="7">
                  <c:v>0.16</c:v>
                </c:pt>
              </c:numCache>
            </c:numRef>
          </c:val>
        </c:ser>
        <c:ser>
          <c:idx val="3"/>
          <c:order val="3"/>
          <c:tx>
            <c:strRef>
              <c:f>'premija po vrstama'!$E$15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vrstama'!$E$16:$E$23</c:f>
              <c:numCache>
                <c:formatCode>0%</c:formatCode>
                <c:ptCount val="8"/>
                <c:pt idx="0">
                  <c:v>8.2223797268586626E-2</c:v>
                </c:pt>
                <c:pt idx="1">
                  <c:v>0.11467158856171585</c:v>
                </c:pt>
                <c:pt idx="2">
                  <c:v>1.039245240351566E-2</c:v>
                </c:pt>
                <c:pt idx="3">
                  <c:v>0.11704867095539083</c:v>
                </c:pt>
                <c:pt idx="4">
                  <c:v>0.49617286798523713</c:v>
                </c:pt>
                <c:pt idx="5">
                  <c:v>8.9061668608702866E-3</c:v>
                </c:pt>
                <c:pt idx="6">
                  <c:v>0.82941554403531637</c:v>
                </c:pt>
                <c:pt idx="7">
                  <c:v>0.17058445596468363</c:v>
                </c:pt>
              </c:numCache>
            </c:numRef>
          </c:val>
        </c:ser>
        <c:ser>
          <c:idx val="4"/>
          <c:order val="4"/>
          <c:tx>
            <c:strRef>
              <c:f>'premija po vrstama'!$F$15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vrstama'!$F$16:$F$23</c:f>
              <c:numCache>
                <c:formatCode>0%</c:formatCode>
                <c:ptCount val="8"/>
                <c:pt idx="0">
                  <c:v>7.7480660066447091E-2</c:v>
                </c:pt>
                <c:pt idx="1">
                  <c:v>9.399287506568843E-2</c:v>
                </c:pt>
                <c:pt idx="2">
                  <c:v>6.6893524944306813E-3</c:v>
                </c:pt>
                <c:pt idx="3">
                  <c:v>9.7735078578568071E-2</c:v>
                </c:pt>
                <c:pt idx="4">
                  <c:v>0.50018703410353316</c:v>
                </c:pt>
                <c:pt idx="5">
                  <c:v>1.6575655420340063E-2</c:v>
                </c:pt>
                <c:pt idx="6">
                  <c:v>0.79266065492337223</c:v>
                </c:pt>
                <c:pt idx="7">
                  <c:v>0.2073393450766278</c:v>
                </c:pt>
              </c:numCache>
            </c:numRef>
          </c:val>
        </c:ser>
        <c:ser>
          <c:idx val="5"/>
          <c:order val="5"/>
          <c:tx>
            <c:strRef>
              <c:f>'premija po vrstama'!$G$15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2539182201777275E-2"/>
                  <c:y val="-7.9681274900397468E-3"/>
                </c:manualLayout>
              </c:layout>
              <c:showVal val="1"/>
            </c:dLbl>
            <c:dLbl>
              <c:idx val="1"/>
              <c:layout>
                <c:manualLayout>
                  <c:x val="1.2539182201777275E-2"/>
                  <c:y val="-2.6560424966799471E-3"/>
                </c:manualLayout>
              </c:layout>
              <c:showVal val="1"/>
            </c:dLbl>
            <c:dLbl>
              <c:idx val="2"/>
              <c:layout>
                <c:manualLayout>
                  <c:x val="1.1660779656254906E-2"/>
                  <c:y val="-4.8991470083570958E-3"/>
                </c:manualLayout>
              </c:layout>
              <c:showVal val="1"/>
            </c:dLbl>
            <c:dLbl>
              <c:idx val="3"/>
              <c:layout>
                <c:manualLayout>
                  <c:x val="1.8948766941414223E-2"/>
                  <c:y val="-7.3487205125355544E-3"/>
                </c:manualLayout>
              </c:layout>
              <c:showVal val="1"/>
            </c:dLbl>
            <c:dLbl>
              <c:idx val="4"/>
              <c:layout>
                <c:manualLayout>
                  <c:x val="2.2291879469826283E-2"/>
                  <c:y val="-7.9681274900397954E-3"/>
                </c:manualLayout>
              </c:layout>
              <c:showVal val="1"/>
            </c:dLbl>
            <c:dLbl>
              <c:idx val="5"/>
              <c:layout>
                <c:manualLayout>
                  <c:x val="1.3932424668641424E-2"/>
                  <c:y val="-1.3280212483399639E-2"/>
                </c:manualLayout>
              </c:layout>
              <c:showVal val="1"/>
            </c:dLbl>
            <c:dLbl>
              <c:idx val="6"/>
              <c:layout>
                <c:manualLayout>
                  <c:x val="2.5078364403554661E-2"/>
                  <c:y val="-2.6560424966799471E-3"/>
                </c:manualLayout>
              </c:layout>
              <c:showVal val="1"/>
            </c:dLbl>
            <c:dLbl>
              <c:idx val="7"/>
              <c:layout>
                <c:manualLayout>
                  <c:x val="1.671890960236960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sr-Latn-CS"/>
              </a:p>
            </c:txPr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vrstama'!$G$16:$G$23</c:f>
              <c:numCache>
                <c:formatCode>0%</c:formatCode>
                <c:ptCount val="8"/>
                <c:pt idx="0">
                  <c:v>7.9519975507622465E-2</c:v>
                </c:pt>
                <c:pt idx="1">
                  <c:v>9.0788359128466223E-2</c:v>
                </c:pt>
                <c:pt idx="2">
                  <c:v>6.283375480209105E-3</c:v>
                </c:pt>
                <c:pt idx="3">
                  <c:v>8.3766178154118368E-2</c:v>
                </c:pt>
                <c:pt idx="4">
                  <c:v>0.5148420890563119</c:v>
                </c:pt>
                <c:pt idx="5">
                  <c:v>2.1007390452349298E-2</c:v>
                </c:pt>
                <c:pt idx="6">
                  <c:v>0.7962073677790773</c:v>
                </c:pt>
                <c:pt idx="7">
                  <c:v>0.20379263222092281</c:v>
                </c:pt>
              </c:numCache>
            </c:numRef>
          </c:val>
        </c:ser>
        <c:axId val="123495552"/>
        <c:axId val="124984704"/>
      </c:barChart>
      <c:catAx>
        <c:axId val="123495552"/>
        <c:scaling>
          <c:orientation val="minMax"/>
        </c:scaling>
        <c:axPos val="b"/>
        <c:tickLblPos val="nextTo"/>
        <c:crossAx val="124984704"/>
        <c:crosses val="autoZero"/>
        <c:auto val="1"/>
        <c:lblAlgn val="ctr"/>
        <c:lblOffset val="100"/>
      </c:catAx>
      <c:valAx>
        <c:axId val="124984704"/>
        <c:scaling>
          <c:orientation val="minMax"/>
        </c:scaling>
        <c:axPos val="l"/>
        <c:majorGridlines/>
        <c:numFmt formatCode="0%" sourceLinked="1"/>
        <c:tickLblPos val="nextTo"/>
        <c:crossAx val="123495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'aktiva povrat pokazat (2)'!$C$20</c:f>
              <c:strCache>
                <c:ptCount val="1"/>
                <c:pt idx="0">
                  <c:v>2004</c:v>
                </c:pt>
              </c:strCache>
            </c:strRef>
          </c:tx>
          <c:dLbls>
            <c:dLbl>
              <c:idx val="4"/>
              <c:layout>
                <c:manualLayout>
                  <c:x val="-1.95718654434251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sr-Latn-CS"/>
              </a:p>
            </c:txPr>
            <c:showVal val="1"/>
          </c:dLbls>
          <c:cat>
            <c:strRef>
              <c:f>'aktiva povrat pokazat (2)'!$B$21:$B$25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 (2)'!$C$21:$C$25</c:f>
              <c:numCache>
                <c:formatCode>0.0</c:formatCode>
                <c:ptCount val="5"/>
                <c:pt idx="0">
                  <c:v>214.65055756379644</c:v>
                </c:pt>
                <c:pt idx="1">
                  <c:v>86.929845640981071</c:v>
                </c:pt>
                <c:pt idx="2">
                  <c:v>117.3465996533441</c:v>
                </c:pt>
                <c:pt idx="3">
                  <c:v>55.812621751379211</c:v>
                </c:pt>
                <c:pt idx="4">
                  <c:v>14.305946835870193</c:v>
                </c:pt>
              </c:numCache>
            </c:numRef>
          </c:val>
        </c:ser>
        <c:ser>
          <c:idx val="1"/>
          <c:order val="1"/>
          <c:tx>
            <c:strRef>
              <c:f>'aktiva povrat pokazat (2)'!$D$20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4"/>
              <c:layout>
                <c:manualLayout>
                  <c:x val="1.9571865443425145E-2"/>
                  <c:y val="-2.7695351137487636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sr-Latn-CS"/>
              </a:p>
            </c:txPr>
            <c:showVal val="1"/>
          </c:dLbls>
          <c:cat>
            <c:strRef>
              <c:f>'aktiva povrat pokazat (2)'!$B$21:$B$25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 (2)'!$D$21:$D$25</c:f>
              <c:numCache>
                <c:formatCode>0.0</c:formatCode>
                <c:ptCount val="5"/>
                <c:pt idx="0">
                  <c:v>263.96977242398367</c:v>
                </c:pt>
                <c:pt idx="1">
                  <c:v>241.3348808434271</c:v>
                </c:pt>
                <c:pt idx="2">
                  <c:v>156.92570417674338</c:v>
                </c:pt>
                <c:pt idx="3">
                  <c:v>99.0270115500836</c:v>
                </c:pt>
                <c:pt idx="4">
                  <c:v>12.639135303170521</c:v>
                </c:pt>
              </c:numCache>
            </c:numRef>
          </c:val>
        </c:ser>
        <c:ser>
          <c:idx val="2"/>
          <c:order val="2"/>
          <c:tx>
            <c:strRef>
              <c:f>'aktiva povrat pokazat (2)'!$E$20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4"/>
              <c:layout>
                <c:manualLayout>
                  <c:x val="5.6269113149847096E-2"/>
                  <c:y val="-1.1869436201780447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sr-Latn-CS"/>
              </a:p>
            </c:txPr>
            <c:showVal val="1"/>
          </c:dLbls>
          <c:cat>
            <c:strRef>
              <c:f>'aktiva povrat pokazat (2)'!$B$21:$B$25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 (2)'!$E$21:$E$25</c:f>
              <c:numCache>
                <c:formatCode>0.0</c:formatCode>
                <c:ptCount val="5"/>
                <c:pt idx="0">
                  <c:v>344.30869860877476</c:v>
                </c:pt>
                <c:pt idx="1">
                  <c:v>304.62929191187374</c:v>
                </c:pt>
                <c:pt idx="2">
                  <c:v>192.20279881175767</c:v>
                </c:pt>
                <c:pt idx="3">
                  <c:v>129.31581425788539</c:v>
                </c:pt>
                <c:pt idx="4">
                  <c:v>20.128584795202038</c:v>
                </c:pt>
              </c:numCache>
            </c:numRef>
          </c:val>
        </c:ser>
        <c:shape val="cylinder"/>
        <c:axId val="126272256"/>
        <c:axId val="126273792"/>
        <c:axId val="0"/>
      </c:bar3DChart>
      <c:catAx>
        <c:axId val="126272256"/>
        <c:scaling>
          <c:orientation val="minMax"/>
        </c:scaling>
        <c:axPos val="b"/>
        <c:tickLblPos val="nextTo"/>
        <c:crossAx val="126273792"/>
        <c:crosses val="autoZero"/>
        <c:auto val="1"/>
        <c:lblAlgn val="ctr"/>
        <c:lblOffset val="100"/>
      </c:catAx>
      <c:valAx>
        <c:axId val="126273792"/>
        <c:scaling>
          <c:orientation val="minMax"/>
        </c:scaling>
        <c:axPos val="l"/>
        <c:majorGridlines/>
        <c:numFmt formatCode="0.0" sourceLinked="1"/>
        <c:tickLblPos val="nextTo"/>
        <c:crossAx val="126272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osiguranje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en-US" dirty="0" smtClean="0"/>
              <a:t> u 2015. </a:t>
            </a:r>
            <a:r>
              <a:rPr lang="en-US" dirty="0" err="1" smtClean="0"/>
              <a:t>godini</a:t>
            </a:r>
            <a:endParaRPr lang="en-US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2"/>
              <c:delete val="1"/>
            </c:dLbl>
            <c:dLbl>
              <c:idx val="6"/>
              <c:layout>
                <c:manualLayout>
                  <c:x val="-0.10471999897164778"/>
                  <c:y val="0.2406967552775106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/>
                      <a:t>U</a:t>
                    </a:r>
                    <a:r>
                      <a:rPr lang="en-US" dirty="0" err="1"/>
                      <a:t>djeli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dionice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investicijskih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fondova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u </a:t>
                    </a:r>
                    <a:r>
                      <a:rPr lang="en-US" dirty="0" err="1"/>
                      <a:t>BiH</a:t>
                    </a:r>
                    <a:r>
                      <a:rPr lang="en-US" dirty="0"/>
                      <a:t>
0</a:t>
                    </a:r>
                    <a:r>
                      <a:rPr lang="hr-HR" dirty="0"/>
                      <a:t>,44</a:t>
                    </a:r>
                    <a:r>
                      <a:rPr lang="en-US" dirty="0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-0.1407075637142246"/>
                  <c:y val="8.423329719430919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7.5618319727560118E-3"/>
                  <c:y val="1.811292998095996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/>
                      <a:t>V</a:t>
                    </a:r>
                    <a:r>
                      <a:rPr lang="en-US" dirty="0" err="1"/>
                      <a:t>rijednosni</a:t>
                    </a:r>
                    <a:r>
                      <a:rPr lang="en-US" dirty="0"/>
                      <a:t> </a:t>
                    </a:r>
                    <a:r>
                      <a:rPr lang="en-US" err="1"/>
                      <a:t>papiri</a:t>
                    </a:r>
                    <a:r>
                      <a:rPr lang="en-US"/>
                      <a:t> </a:t>
                    </a:r>
                    <a:r>
                      <a:rPr lang="hr-HR" smtClean="0"/>
                      <a:t>EU</a:t>
                    </a:r>
                    <a:r>
                      <a:rPr lang="en-US" dirty="0"/>
                      <a:t>
1%</a:t>
                    </a:r>
                  </a:p>
                </c:rich>
              </c:tx>
              <c:showCatName val="1"/>
              <c:showPercent val="1"/>
            </c:dLbl>
            <c:dLbl>
              <c:idx val="9"/>
              <c:layout>
                <c:manualLayout>
                  <c:x val="9.0401973242642458E-2"/>
                  <c:y val="-5.335933299876003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sr-Latn-CS"/>
              </a:p>
            </c:txPr>
            <c:showCatName val="1"/>
            <c:showPercent val="1"/>
            <c:showLeaderLines val="1"/>
          </c:dLbls>
          <c:cat>
            <c:strRef>
              <c:f>'ulaganja BiH'!$A$3:$A$12</c:f>
              <c:strCache>
                <c:ptCount val="10"/>
                <c:pt idx="0">
                  <c:v>Obveznice</c:v>
                </c:pt>
                <c:pt idx="1">
                  <c:v>Dionice</c:v>
                </c:pt>
                <c:pt idx="2">
                  <c:v>Udjeli</c:v>
                </c:pt>
                <c:pt idx="3">
                  <c:v>Zajmovi</c:v>
                </c:pt>
                <c:pt idx="4">
                  <c:v>Nekretnine </c:v>
                </c:pt>
                <c:pt idx="5">
                  <c:v>Depoziti </c:v>
                </c:pt>
                <c:pt idx="6">
                  <c:v>Udjeli i dionice investicijskih fondova koji su registrovani u BiH</c:v>
                </c:pt>
                <c:pt idx="7">
                  <c:v>Sredstva na računima</c:v>
                </c:pt>
                <c:pt idx="8">
                  <c:v>Vrijednosni papiri čiji je izdavatelj država članica Europske unije  ili njihova centralna banka</c:v>
                </c:pt>
                <c:pt idx="9">
                  <c:v>Ostala ulaganja</c:v>
                </c:pt>
              </c:strCache>
            </c:strRef>
          </c:cat>
          <c:val>
            <c:numRef>
              <c:f>'ulaganja BiH'!$M$3:$M$12</c:f>
              <c:numCache>
                <c:formatCode>0.00%</c:formatCode>
                <c:ptCount val="10"/>
                <c:pt idx="0">
                  <c:v>0.14239216518488035</c:v>
                </c:pt>
                <c:pt idx="1">
                  <c:v>3.7928599754460224E-2</c:v>
                </c:pt>
                <c:pt idx="2">
                  <c:v>0</c:v>
                </c:pt>
                <c:pt idx="3">
                  <c:v>2.9911818844719489E-2</c:v>
                </c:pt>
                <c:pt idx="4">
                  <c:v>0.13771201480463482</c:v>
                </c:pt>
                <c:pt idx="5">
                  <c:v>0.48189703327743505</c:v>
                </c:pt>
                <c:pt idx="6">
                  <c:v>4.446477200305915E-3</c:v>
                </c:pt>
                <c:pt idx="7">
                  <c:v>6.3242267638468699E-2</c:v>
                </c:pt>
                <c:pt idx="8">
                  <c:v>4.5517105904189685E-3</c:v>
                </c:pt>
                <c:pt idx="9">
                  <c:v>6.068373017934358E-2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pl-PL" dirty="0"/>
              <a:t>Realni </a:t>
            </a:r>
            <a:r>
              <a:rPr lang="pl-PL" dirty="0" smtClean="0"/>
              <a:t>BDP u BiH </a:t>
            </a:r>
            <a:r>
              <a:rPr lang="pl-PL" dirty="0"/>
              <a:t>(stopa rasta u %)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'tab 28'!$A$6</c:f>
              <c:strCache>
                <c:ptCount val="1"/>
                <c:pt idx="0">
                  <c:v>Realni BDP (stopa rasta u 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1"/>
                </a:pPr>
                <a:endParaRPr lang="sr-Latn-CS"/>
              </a:p>
            </c:txPr>
            <c:showVal val="1"/>
          </c:dLbls>
          <c:cat>
            <c:numRef>
              <c:f>'tab 28'!$B$5:$I$5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2013</c:v>
                </c:pt>
                <c:pt idx="7">
                  <c:v>2015</c:v>
                </c:pt>
              </c:numCache>
            </c:numRef>
          </c:cat>
          <c:val>
            <c:numRef>
              <c:f>'tab 28'!$B$6:$I$6</c:f>
              <c:numCache>
                <c:formatCode>General</c:formatCode>
                <c:ptCount val="8"/>
                <c:pt idx="0">
                  <c:v>4.3</c:v>
                </c:pt>
                <c:pt idx="1">
                  <c:v>6.3</c:v>
                </c:pt>
                <c:pt idx="2">
                  <c:v>6.84</c:v>
                </c:pt>
                <c:pt idx="3">
                  <c:v>5.42</c:v>
                </c:pt>
                <c:pt idx="4">
                  <c:v>-3.2</c:v>
                </c:pt>
                <c:pt idx="5">
                  <c:v>0.9</c:v>
                </c:pt>
                <c:pt idx="6">
                  <c:v>1.6</c:v>
                </c:pt>
                <c:pt idx="7">
                  <c:v>2.77</c:v>
                </c:pt>
              </c:numCache>
            </c:numRef>
          </c:val>
        </c:ser>
        <c:marker val="1"/>
        <c:axId val="146164736"/>
        <c:axId val="141644928"/>
      </c:lineChart>
      <c:catAx>
        <c:axId val="146164736"/>
        <c:scaling>
          <c:orientation val="minMax"/>
        </c:scaling>
        <c:axPos val="b"/>
        <c:numFmt formatCode="General" sourceLinked="1"/>
        <c:tickLblPos val="nextTo"/>
        <c:crossAx val="141644928"/>
        <c:crosses val="autoZero"/>
        <c:auto val="1"/>
        <c:lblAlgn val="ctr"/>
        <c:lblOffset val="100"/>
      </c:catAx>
      <c:valAx>
        <c:axId val="141644928"/>
        <c:scaling>
          <c:orientation val="minMax"/>
        </c:scaling>
        <c:axPos val="l"/>
        <c:majorGridlines/>
        <c:numFmt formatCode="General" sourceLinked="1"/>
        <c:tickLblPos val="nextTo"/>
        <c:crossAx val="146164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16DD-18CA-4CB8-888A-2185A479454F}" type="datetimeFigureOut">
              <a:rPr lang="hr-HR" smtClean="0"/>
              <a:pPr/>
              <a:t>13.5.2017.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sz="3100" b="1" dirty="0" smtClean="0"/>
              <a:t>IZAZOVI I PERSPEKTIVE TRŽIŠTA OSIGURANJA U BOSNI I HERCEGOVINI – 15 GODINA POSLIJE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200" dirty="0" smtClean="0">
                <a:solidFill>
                  <a:schemeClr val="tx1"/>
                </a:solidFill>
              </a:rPr>
              <a:t>Prof. dr. </a:t>
            </a:r>
            <a:r>
              <a:rPr lang="bs-Latn-BA" sz="2200" dirty="0" err="1" smtClean="0">
                <a:solidFill>
                  <a:schemeClr val="tx1"/>
                </a:solidFill>
              </a:rPr>
              <a:t>sc</a:t>
            </a:r>
            <a:r>
              <a:rPr lang="bs-Latn-BA" sz="2200" dirty="0" smtClean="0">
                <a:solidFill>
                  <a:schemeClr val="tx1"/>
                </a:solidFill>
              </a:rPr>
              <a:t>. Željko </a:t>
            </a:r>
            <a:r>
              <a:rPr lang="bs-Latn-BA" sz="2200" dirty="0" err="1" smtClean="0">
                <a:solidFill>
                  <a:schemeClr val="tx1"/>
                </a:solidFill>
              </a:rPr>
              <a:t>Šain</a:t>
            </a:r>
            <a:endParaRPr lang="hr-HR" sz="2200" dirty="0" smtClean="0">
              <a:solidFill>
                <a:schemeClr val="tx1"/>
              </a:solidFill>
            </a:endParaRPr>
          </a:p>
          <a:p>
            <a:pPr algn="l"/>
            <a:r>
              <a:rPr lang="bs-Latn-BA" sz="2200" dirty="0" smtClean="0">
                <a:solidFill>
                  <a:schemeClr val="tx1"/>
                </a:solidFill>
              </a:rPr>
              <a:t>Doc</a:t>
            </a:r>
            <a:r>
              <a:rPr lang="bs-Latn-BA" sz="2200" dirty="0" smtClean="0">
                <a:solidFill>
                  <a:schemeClr val="tx1"/>
                </a:solidFill>
              </a:rPr>
              <a:t>. dr. </a:t>
            </a:r>
            <a:r>
              <a:rPr lang="bs-Latn-BA" sz="2200" dirty="0" err="1" smtClean="0">
                <a:solidFill>
                  <a:schemeClr val="tx1"/>
                </a:solidFill>
              </a:rPr>
              <a:t>sc</a:t>
            </a:r>
            <a:r>
              <a:rPr lang="bs-Latn-BA" sz="2200" dirty="0" smtClean="0">
                <a:solidFill>
                  <a:schemeClr val="tx1"/>
                </a:solidFill>
              </a:rPr>
              <a:t>. Jasmina Selimović</a:t>
            </a:r>
            <a:endParaRPr lang="hr-HR" sz="2200" dirty="0" smtClean="0">
              <a:solidFill>
                <a:schemeClr val="tx1"/>
              </a:solidFill>
            </a:endParaRPr>
          </a:p>
          <a:p>
            <a:pPr algn="l"/>
            <a:r>
              <a:rPr lang="bs-Latn-BA" sz="2200" dirty="0" smtClean="0">
                <a:solidFill>
                  <a:schemeClr val="tx1"/>
                </a:solidFill>
              </a:rPr>
              <a:t>Dr</a:t>
            </a:r>
            <a:r>
              <a:rPr lang="bs-Latn-BA" sz="2200" dirty="0" smtClean="0">
                <a:solidFill>
                  <a:schemeClr val="tx1"/>
                </a:solidFill>
              </a:rPr>
              <a:t>. </a:t>
            </a:r>
            <a:r>
              <a:rPr lang="bs-Latn-BA" sz="2200" dirty="0" err="1" smtClean="0">
                <a:solidFill>
                  <a:schemeClr val="tx1"/>
                </a:solidFill>
              </a:rPr>
              <a:t>sc</a:t>
            </a:r>
            <a:r>
              <a:rPr lang="bs-Latn-BA" sz="2200" dirty="0" smtClean="0">
                <a:solidFill>
                  <a:schemeClr val="tx1"/>
                </a:solidFill>
              </a:rPr>
              <a:t>. Edin Taso</a:t>
            </a:r>
            <a:endParaRPr lang="hr-HR" sz="2200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733256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spc="-10" dirty="0" smtClean="0">
                <a:cs typeface="Calibri"/>
              </a:rPr>
              <a:t>Aktuarsko društvo </a:t>
            </a:r>
            <a:r>
              <a:rPr lang="hr-HR" sz="1600" spc="-5" dirty="0" smtClean="0">
                <a:cs typeface="Calibri"/>
              </a:rPr>
              <a:t>Srbije </a:t>
            </a:r>
            <a:r>
              <a:rPr lang="hr-HR" sz="1600" dirty="0" smtClean="0">
                <a:cs typeface="Calibri"/>
              </a:rPr>
              <a:t>i </a:t>
            </a:r>
            <a:r>
              <a:rPr lang="hr-HR" sz="1600" spc="-10" dirty="0" smtClean="0">
                <a:cs typeface="Calibri"/>
              </a:rPr>
              <a:t>Ekonomski fakultet </a:t>
            </a:r>
            <a:r>
              <a:rPr lang="hr-HR" sz="1600" spc="-5" dirty="0" smtClean="0">
                <a:cs typeface="Calibri"/>
              </a:rPr>
              <a:t>Beograd  </a:t>
            </a:r>
            <a:r>
              <a:rPr lang="hr-HR" sz="1600" spc="-5" dirty="0" smtClean="0">
                <a:cs typeface="Calibri"/>
              </a:rPr>
              <a:t>Zlatibor</a:t>
            </a:r>
            <a:r>
              <a:rPr lang="hr-HR" sz="1600" spc="-10" dirty="0" smtClean="0">
                <a:cs typeface="Calibri"/>
              </a:rPr>
              <a:t>, </a:t>
            </a:r>
            <a:r>
              <a:rPr lang="hr-HR" sz="1600" dirty="0" smtClean="0">
                <a:cs typeface="Calibri"/>
              </a:rPr>
              <a:t>18 – </a:t>
            </a:r>
            <a:r>
              <a:rPr lang="hr-HR" sz="1600" spc="-5" dirty="0" smtClean="0">
                <a:cs typeface="Calibri"/>
              </a:rPr>
              <a:t>21 maj </a:t>
            </a:r>
            <a:r>
              <a:rPr lang="hr-HR" sz="1600" dirty="0" smtClean="0">
                <a:cs typeface="Calibri"/>
              </a:rPr>
              <a:t>2017.</a:t>
            </a:r>
            <a:endParaRPr lang="hr-HR" sz="1600" dirty="0" smtClean="0">
              <a:cs typeface="Calibri"/>
            </a:endParaRPr>
          </a:p>
          <a:p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971600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 smtClean="0"/>
              <a:t>XV </a:t>
            </a:r>
            <a:r>
              <a:rPr lang="hr-HR" b="1" dirty="0" smtClean="0"/>
              <a:t>MEĐUNARODNI </a:t>
            </a:r>
            <a:r>
              <a:rPr lang="hr-HR" b="1" dirty="0" smtClean="0"/>
              <a:t>SIMPOZIJUM </a:t>
            </a:r>
          </a:p>
          <a:p>
            <a:pPr algn="ctr"/>
            <a:r>
              <a:rPr lang="hr-HR" b="1" dirty="0" smtClean="0"/>
              <a:t>IZAZOVI I PERSPEKTIVE RAZVOJA TRŽIŠTA OSIGURANJA </a:t>
            </a:r>
            <a:r>
              <a:rPr lang="hr-HR" b="1" dirty="0" smtClean="0"/>
              <a:t>–15 </a:t>
            </a:r>
            <a:r>
              <a:rPr lang="hr-HR" b="1" dirty="0" smtClean="0"/>
              <a:t>GODINA POSLE </a:t>
            </a:r>
            <a:endParaRPr lang="hr-H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700" spc="-10" dirty="0" smtClean="0">
                <a:cs typeface="Calibri"/>
              </a:rPr>
              <a:t>Broj </a:t>
            </a:r>
            <a:r>
              <a:rPr lang="pl-PL" sz="2700" spc="-5" dirty="0" smtClean="0">
                <a:cs typeface="Calibri"/>
              </a:rPr>
              <a:t>i </a:t>
            </a:r>
            <a:r>
              <a:rPr lang="pl-PL" sz="2700" spc="-10" dirty="0" smtClean="0">
                <a:cs typeface="Calibri"/>
              </a:rPr>
              <a:t>struktura zaposlenih </a:t>
            </a:r>
            <a:r>
              <a:rPr lang="pl-PL" sz="2700" spc="-5" dirty="0" smtClean="0">
                <a:cs typeface="Calibri"/>
              </a:rPr>
              <a:t>u </a:t>
            </a:r>
            <a:r>
              <a:rPr lang="pl-PL" sz="2700" spc="-10" dirty="0" smtClean="0">
                <a:cs typeface="Calibri"/>
              </a:rPr>
              <a:t>sektoru osiguranja </a:t>
            </a:r>
            <a:r>
              <a:rPr lang="pl-PL" sz="2700" spc="-10" dirty="0" smtClean="0">
                <a:cs typeface="Calibri"/>
              </a:rPr>
              <a:t>BiH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19" y="1600200"/>
          <a:ext cx="8640961" cy="319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863178">
                <a:tc>
                  <a:txBody>
                    <a:bodyPr/>
                    <a:lstStyle/>
                    <a:p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Dr., mr.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VSS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VŠ, SSS, VKV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NSS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Ukupno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Indeks prethodna g.</a:t>
                      </a:r>
                      <a:endParaRPr lang="hr-HR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8962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latin typeface="+mn-lt"/>
                        </a:rPr>
                        <a:t>2015.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1.279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2.552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3.974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104,39%</a:t>
                      </a:r>
                    </a:p>
                  </a:txBody>
                  <a:tcPr marL="0" marR="0" marT="0" marB="0" anchor="b"/>
                </a:tc>
              </a:tr>
              <a:tr h="388962">
                <a:tc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+mn-lt"/>
                        </a:rPr>
                        <a:t>Udio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2,57%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32,18%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64,22%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1,03%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8962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latin typeface="+mn-lt"/>
                        </a:rPr>
                        <a:t>2010.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3.807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133,60%</a:t>
                      </a:r>
                    </a:p>
                  </a:txBody>
                  <a:tcPr marL="0" marR="0" marT="0" marB="0" anchor="b"/>
                </a:tc>
              </a:tr>
              <a:tr h="388962">
                <a:tc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+mn-lt"/>
                        </a:rPr>
                        <a:t>Udio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26,16%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70,53%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2,02%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</a:tr>
              <a:tr h="388962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latin typeface="+mn-lt"/>
                        </a:rPr>
                        <a:t>2006.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1.767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2.850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+mn-lt"/>
                        </a:rPr>
                        <a:t>-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</a:tr>
              <a:tr h="388962">
                <a:tc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+mn-lt"/>
                        </a:rPr>
                        <a:t>Udio</a:t>
                      </a:r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34,95%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spc="10" dirty="0" smtClean="0">
                <a:cs typeface="Calibri"/>
              </a:rPr>
              <a:t>KONKURENTNOST </a:t>
            </a:r>
            <a:r>
              <a:rPr lang="pl-PL" sz="2400" spc="15" dirty="0" smtClean="0">
                <a:cs typeface="Calibri"/>
              </a:rPr>
              <a:t>SEKTORA OSIGURANJA </a:t>
            </a:r>
            <a:r>
              <a:rPr lang="pl-PL" sz="2400" spc="30" dirty="0" smtClean="0">
                <a:cs typeface="Calibri"/>
              </a:rPr>
              <a:t>NA  </a:t>
            </a:r>
            <a:r>
              <a:rPr lang="pl-PL" sz="2400" spc="15" dirty="0" smtClean="0">
                <a:cs typeface="Calibri"/>
              </a:rPr>
              <a:t>FINANSIJSKOM TRŽIŠTU U</a:t>
            </a:r>
            <a:r>
              <a:rPr lang="pl-PL" sz="2400" spc="-90" dirty="0" smtClean="0">
                <a:cs typeface="Calibri"/>
              </a:rPr>
              <a:t> </a:t>
            </a:r>
            <a:r>
              <a:rPr lang="pl-PL" sz="2400" spc="15" dirty="0" smtClean="0">
                <a:cs typeface="Calibri"/>
              </a:rPr>
              <a:t>BIH</a:t>
            </a:r>
            <a:endParaRPr lang="hr-H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8219256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576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F</a:t>
                      </a:r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inansijska institucija</a:t>
                      </a:r>
                      <a:endParaRPr lang="hr-HR" sz="18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2015.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2010.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Aktiva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 000 </a:t>
                      </a:r>
                      <a:r>
                        <a:rPr lang="hr-H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u 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Aktiva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 000 </a:t>
                      </a:r>
                      <a:r>
                        <a:rPr lang="hr-H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u 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Banke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12.187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87,47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10.460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84,34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Investicioni fondovi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Društva za osiguranje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Mikrokreditne organizacije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3,53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Lizing društva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4,57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Ukupno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13.933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12.402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93467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315" marR="5080" indent="-349250">
              <a:lnSpc>
                <a:spcPct val="100000"/>
              </a:lnSpc>
            </a:pPr>
            <a:r>
              <a:rPr lang="hr-HR" i="1" spc="-5" dirty="0" smtClean="0">
                <a:cs typeface="Calibri"/>
              </a:rPr>
              <a:t>Izvor: Prema podacima Agencije za </a:t>
            </a:r>
            <a:r>
              <a:rPr lang="hr-HR" i="1" dirty="0" smtClean="0">
                <a:cs typeface="Calibri"/>
              </a:rPr>
              <a:t>osiguranje u </a:t>
            </a:r>
            <a:r>
              <a:rPr lang="hr-HR" i="1" spc="-5" dirty="0" smtClean="0">
                <a:cs typeface="Calibri"/>
              </a:rPr>
              <a:t>BiH:  </a:t>
            </a:r>
            <a:r>
              <a:rPr lang="hr-HR" i="1" spc="-10" dirty="0" smtClean="0">
                <a:cs typeface="Calibri"/>
              </a:rPr>
              <a:t>Statistika tržišta </a:t>
            </a:r>
            <a:r>
              <a:rPr lang="hr-HR" i="1" dirty="0" smtClean="0">
                <a:cs typeface="Calibri"/>
              </a:rPr>
              <a:t>osiguranja </a:t>
            </a:r>
            <a:r>
              <a:rPr lang="hr-HR" i="1" spc="-5" dirty="0" smtClean="0">
                <a:cs typeface="Calibri"/>
              </a:rPr>
              <a:t>BiH</a:t>
            </a:r>
            <a:r>
              <a:rPr lang="hr-HR" i="1" spc="-45" dirty="0" smtClean="0">
                <a:cs typeface="Calibri"/>
              </a:rPr>
              <a:t> </a:t>
            </a:r>
            <a:r>
              <a:rPr lang="hr-HR" i="1" dirty="0" smtClean="0">
                <a:cs typeface="Calibri"/>
              </a:rPr>
              <a:t>2015.</a:t>
            </a:r>
            <a:endParaRPr lang="hr-HR" dirty="0"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" marR="5080" indent="-45720">
              <a:lnSpc>
                <a:spcPct val="100000"/>
              </a:lnSpc>
            </a:pPr>
            <a:r>
              <a:rPr lang="hr-HR" sz="2700" dirty="0" smtClean="0">
                <a:cs typeface="Calibri"/>
              </a:rPr>
              <a:t/>
            </a:r>
            <a:br>
              <a:rPr lang="hr-HR" sz="2700" dirty="0" smtClean="0">
                <a:cs typeface="Calibri"/>
              </a:rPr>
            </a:br>
            <a:r>
              <a:rPr lang="hr-HR" sz="2700" dirty="0" smtClean="0">
                <a:cs typeface="Calibri"/>
              </a:rPr>
              <a:t>KOMPARACIJA </a:t>
            </a:r>
            <a:r>
              <a:rPr lang="hr-HR" sz="2700" spc="15" dirty="0" smtClean="0">
                <a:cs typeface="Calibri"/>
              </a:rPr>
              <a:t>SEKTORA OSIGURANJA U BIH,  </a:t>
            </a:r>
            <a:r>
              <a:rPr lang="hr-HR" sz="2700" spc="10" dirty="0" smtClean="0">
                <a:cs typeface="Calibri"/>
              </a:rPr>
              <a:t>REGIONU </a:t>
            </a:r>
            <a:r>
              <a:rPr lang="hr-HR" sz="2700" spc="20" dirty="0" smtClean="0">
                <a:cs typeface="Calibri"/>
              </a:rPr>
              <a:t>I </a:t>
            </a:r>
            <a:r>
              <a:rPr lang="hr-HR" sz="2700" spc="10" dirty="0" smtClean="0">
                <a:cs typeface="Calibri"/>
              </a:rPr>
              <a:t>EVROPSKOJ </a:t>
            </a:r>
            <a:r>
              <a:rPr lang="hr-HR" sz="2700" spc="15" dirty="0" smtClean="0">
                <a:cs typeface="Calibri"/>
              </a:rPr>
              <a:t>UNIJI</a:t>
            </a:r>
            <a:r>
              <a:rPr lang="hr-HR" dirty="0" smtClean="0">
                <a:cs typeface="Calibri"/>
              </a:rPr>
              <a:t/>
            </a:r>
            <a:br>
              <a:rPr lang="hr-HR" dirty="0" smtClean="0">
                <a:cs typeface="Calibri"/>
              </a:rPr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599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Ukupna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premija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milioni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eura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hr-H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2007.</a:t>
                      </a:r>
                      <a:endParaRPr lang="hr-H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Prema EU27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2010.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Prema EU27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2015.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Prema EU27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EU 27 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1.026.645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1.116.225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1.218.895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Indeks 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100 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111,4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109,2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Hrvatska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1.234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0,0012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1.254,00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0,00112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1.146,00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0,56873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Srbija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565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0,00055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587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0,00053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665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0,00055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Crna Gora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0,00005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62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0,00006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77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0,00006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BiH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206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0,0002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241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0,00022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305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0,00025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Indeks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103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126,6</a:t>
                      </a:r>
                      <a:endParaRPr lang="hr-H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r-H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212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Izvor: Izvedeno iz podataka Agencije za osiguranje u BiH Statistika tržišta osiguranja u BiH -izvještaji za 2007.-2015.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dirty="0" smtClean="0"/>
              <a:t>Kretanje premije u EU 27, u BiH i u susjednim zemljama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spc="10" dirty="0" smtClean="0">
                <a:cs typeface="Calibri"/>
              </a:rPr>
              <a:t>Makroekonomski položaj</a:t>
            </a:r>
            <a:r>
              <a:rPr lang="pl-PL" sz="2800" spc="-195" dirty="0" smtClean="0">
                <a:cs typeface="Calibri"/>
              </a:rPr>
              <a:t> </a:t>
            </a:r>
            <a:r>
              <a:rPr lang="pl-PL" sz="2800" spc="15" dirty="0" smtClean="0">
                <a:cs typeface="Calibri"/>
              </a:rPr>
              <a:t>BiH </a:t>
            </a:r>
            <a:r>
              <a:rPr lang="pl-PL" sz="2800" spc="10" dirty="0" smtClean="0">
                <a:cs typeface="Calibri"/>
              </a:rPr>
              <a:t>u odnosu </a:t>
            </a:r>
            <a:r>
              <a:rPr lang="pl-PL" sz="2800" spc="15" dirty="0" smtClean="0">
                <a:cs typeface="Calibri"/>
              </a:rPr>
              <a:t>na </a:t>
            </a:r>
            <a:r>
              <a:rPr lang="pl-PL" sz="2800" spc="10" dirty="0" smtClean="0">
                <a:cs typeface="Calibri"/>
              </a:rPr>
              <a:t>okruženje</a:t>
            </a:r>
            <a:endParaRPr lang="hr-HR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23528" y="1772816"/>
          <a:ext cx="8568952" cy="46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spc="10" dirty="0" smtClean="0">
                <a:cs typeface="Calibri"/>
              </a:rPr>
              <a:t>Makroekonomski položaj</a:t>
            </a:r>
            <a:r>
              <a:rPr lang="pl-PL" sz="3200" spc="-195" dirty="0" smtClean="0">
                <a:cs typeface="Calibri"/>
              </a:rPr>
              <a:t> </a:t>
            </a:r>
            <a:r>
              <a:rPr lang="pl-PL" sz="3200" spc="15" dirty="0" smtClean="0">
                <a:cs typeface="Calibri"/>
              </a:rPr>
              <a:t>BiH </a:t>
            </a:r>
            <a:r>
              <a:rPr lang="pl-PL" sz="3200" spc="10" dirty="0" smtClean="0">
                <a:cs typeface="Calibri"/>
              </a:rPr>
              <a:t>u odnosu </a:t>
            </a:r>
            <a:r>
              <a:rPr lang="pl-PL" sz="3200" spc="15" dirty="0" smtClean="0">
                <a:cs typeface="Calibri"/>
              </a:rPr>
              <a:t>na </a:t>
            </a:r>
            <a:r>
              <a:rPr lang="pl-PL" sz="3200" spc="10" dirty="0" smtClean="0">
                <a:cs typeface="Calibri"/>
              </a:rPr>
              <a:t>EU mjereno ostvarenim </a:t>
            </a:r>
            <a:r>
              <a:rPr lang="pl-PL" sz="3200" spc="15" dirty="0" smtClean="0">
                <a:cs typeface="Calibri"/>
              </a:rPr>
              <a:t>GDP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2276872"/>
          <a:ext cx="8784978" cy="335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4374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0" marR="0" marT="0" marB="0" anchor="b"/>
                </a:tc>
              </a:tr>
              <a:tr h="48560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GDP u EU 27 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(u milionima eura)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12.398.526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11.788.046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12.280.644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13.068.601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14.710.626</a:t>
                      </a:r>
                    </a:p>
                  </a:txBody>
                  <a:tcPr marL="0" marR="0" marT="0" marB="0" anchor="b"/>
                </a:tc>
              </a:tr>
              <a:tr h="48560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Index prethodna godina = 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94,35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104,18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106,42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112,56</a:t>
                      </a:r>
                    </a:p>
                  </a:txBody>
                  <a:tcPr marL="0" marR="0" marT="0" marB="0" anchor="b"/>
                </a:tc>
              </a:tr>
              <a:tr h="485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GDP u BiH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(u milionima eura)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11.098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12.305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12.692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13.486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14.435</a:t>
                      </a:r>
                    </a:p>
                  </a:txBody>
                  <a:tcPr marL="0" marR="0" marT="0" marB="0" anchor="b"/>
                </a:tc>
              </a:tr>
              <a:tr h="48560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Index prethodna godina = 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97,08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103,15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106,25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107,04</a:t>
                      </a:r>
                    </a:p>
                  </a:txBody>
                  <a:tcPr marL="0" marR="0" marT="0" marB="0" anchor="b"/>
                </a:tc>
              </a:tr>
              <a:tr h="48560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GDP BiH / GDP EU 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0,10%</a:t>
                      </a:r>
                    </a:p>
                  </a:txBody>
                  <a:tcPr marL="0" marR="0" marT="0" marB="0" anchor="b"/>
                </a:tc>
              </a:tr>
              <a:tr h="48560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Index prethodna godina = 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95,09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spc="10" dirty="0" smtClean="0">
                <a:cs typeface="Calibri"/>
              </a:rPr>
              <a:t>Makroekonomski položaj</a:t>
            </a:r>
            <a:r>
              <a:rPr lang="pl-PL" sz="2800" spc="-195" dirty="0" smtClean="0">
                <a:cs typeface="Calibri"/>
              </a:rPr>
              <a:t> </a:t>
            </a:r>
            <a:r>
              <a:rPr lang="pl-PL" sz="2800" spc="15" dirty="0" smtClean="0">
                <a:cs typeface="Calibri"/>
              </a:rPr>
              <a:t>BiH </a:t>
            </a:r>
            <a:r>
              <a:rPr lang="pl-PL" sz="2800" spc="10" dirty="0" smtClean="0">
                <a:cs typeface="Calibri"/>
              </a:rPr>
              <a:t>u odnosu </a:t>
            </a:r>
            <a:r>
              <a:rPr lang="pl-PL" sz="2800" spc="15" dirty="0" smtClean="0">
                <a:cs typeface="Calibri"/>
              </a:rPr>
              <a:t>na </a:t>
            </a:r>
            <a:r>
              <a:rPr lang="pl-PL" sz="2800" spc="10" dirty="0" smtClean="0">
                <a:cs typeface="Calibri"/>
              </a:rPr>
              <a:t>EU i okruženje </a:t>
            </a:r>
            <a:r>
              <a:rPr lang="pl-PL" sz="2800" spc="10" dirty="0" smtClean="0">
                <a:cs typeface="Calibri"/>
              </a:rPr>
              <a:t>mjereno </a:t>
            </a:r>
            <a:r>
              <a:rPr lang="pl-PL" sz="2800" spc="10" dirty="0" smtClean="0">
                <a:cs typeface="Calibri"/>
              </a:rPr>
              <a:t>premija/po stanovniku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Premija po stanovniku EU 27 eur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2.204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2.540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2.281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2.241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2.390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Premija po stanovniku Hrvatska eur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Premija po stanovniku Srbija eur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Premija po stanovniku Crna Gora eur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Premija po stanovniku u BiH eur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spc="10" dirty="0" smtClean="0">
                <a:cs typeface="Calibri"/>
              </a:rPr>
              <a:t>Makroekonomski položaj</a:t>
            </a:r>
            <a:r>
              <a:rPr lang="pl-PL" sz="2800" spc="-195" dirty="0" smtClean="0">
                <a:cs typeface="Calibri"/>
              </a:rPr>
              <a:t> </a:t>
            </a:r>
            <a:r>
              <a:rPr lang="pl-PL" sz="2800" spc="15" dirty="0" smtClean="0">
                <a:cs typeface="Calibri"/>
              </a:rPr>
              <a:t>BiH </a:t>
            </a:r>
            <a:r>
              <a:rPr lang="pl-PL" sz="2800" spc="10" dirty="0" smtClean="0">
                <a:cs typeface="Calibri"/>
              </a:rPr>
              <a:t>u odnosu </a:t>
            </a:r>
            <a:r>
              <a:rPr lang="pl-PL" sz="2800" spc="15" dirty="0" smtClean="0">
                <a:cs typeface="Calibri"/>
              </a:rPr>
              <a:t>na </a:t>
            </a:r>
            <a:r>
              <a:rPr lang="pl-PL" sz="2800" spc="10" dirty="0" smtClean="0">
                <a:cs typeface="Calibri"/>
              </a:rPr>
              <a:t>EU i okruženje mjereno </a:t>
            </a:r>
            <a:r>
              <a:rPr lang="pl-PL" sz="2800" spc="10" dirty="0" smtClean="0">
                <a:cs typeface="Calibri"/>
              </a:rPr>
              <a:t>udio premije u GDP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370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374721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0" marR="0" marT="0" marB="0" anchor="b"/>
                </a:tc>
              </a:tr>
              <a:tr h="55438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premije u BDP EU 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8,29%</a:t>
                      </a:r>
                    </a:p>
                  </a:txBody>
                  <a:tcPr marL="0" marR="0" marT="0" marB="0" anchor="b"/>
                </a:tc>
              </a:tr>
              <a:tr h="83157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premije u BDP u Hrvatskoj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2,61%</a:t>
                      </a:r>
                    </a:p>
                  </a:txBody>
                  <a:tcPr marL="0" marR="0" marT="0" marB="0" anchor="b"/>
                </a:tc>
              </a:tr>
              <a:tr h="55438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premije u BDP u Srbiji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2,00%</a:t>
                      </a:r>
                    </a:p>
                  </a:txBody>
                  <a:tcPr marL="0" marR="0" marT="0" marB="0" anchor="b"/>
                </a:tc>
              </a:tr>
              <a:tr h="83157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premije u BDP u Crnoj Gori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2,06%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2,14%</a:t>
                      </a:r>
                    </a:p>
                  </a:txBody>
                  <a:tcPr marL="0" marR="0" marT="0" marB="0" anchor="b"/>
                </a:tc>
              </a:tr>
              <a:tr h="55438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Udio premije u BDP BiH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2,12%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b="1" dirty="0" smtClean="0"/>
              <a:t>HVALA !</a:t>
            </a:r>
            <a:endParaRPr lang="hr-H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SADRŽAJ</a:t>
            </a:r>
            <a:r>
              <a:rPr lang="hr-HR" sz="3600" dirty="0" smtClean="0"/>
              <a:t>	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3300" dirty="0" smtClean="0"/>
              <a:t>1. </a:t>
            </a:r>
            <a:r>
              <a:rPr lang="hr-HR" sz="3300" dirty="0" smtClean="0"/>
              <a:t>PROPISI O OSIGURANJU U BOSNI I HERCEGOVINI	</a:t>
            </a:r>
            <a:endParaRPr lang="hr-HR" sz="3300" dirty="0" smtClean="0"/>
          </a:p>
          <a:p>
            <a:endParaRPr lang="hr-HR" sz="3300" dirty="0" smtClean="0"/>
          </a:p>
          <a:p>
            <a:pPr>
              <a:buNone/>
            </a:pPr>
            <a:r>
              <a:rPr lang="hr-HR" sz="3300" dirty="0" smtClean="0"/>
              <a:t>2. </a:t>
            </a:r>
            <a:r>
              <a:rPr lang="hr-HR" sz="3300" dirty="0" smtClean="0"/>
              <a:t>TRŽIŠTE OSIGURANJA I KONKURENCIJA U BIH	</a:t>
            </a:r>
          </a:p>
          <a:p>
            <a:endParaRPr lang="hr-HR" sz="3300" dirty="0" smtClean="0"/>
          </a:p>
          <a:p>
            <a:pPr>
              <a:buNone/>
            </a:pPr>
            <a:r>
              <a:rPr lang="hr-HR" sz="3300" dirty="0" smtClean="0"/>
              <a:t>3. </a:t>
            </a:r>
            <a:r>
              <a:rPr lang="hr-HR" sz="3300" dirty="0" smtClean="0"/>
              <a:t>FINANSIJSKI POTENCIJAL I REZULTATI SEKTORA OSIGURANJA U </a:t>
            </a:r>
            <a:r>
              <a:rPr lang="hr-HR" sz="3300" dirty="0" smtClean="0"/>
              <a:t>BIH</a:t>
            </a:r>
          </a:p>
          <a:p>
            <a:pPr>
              <a:buNone/>
            </a:pPr>
            <a:r>
              <a:rPr lang="hr-HR" sz="3300" dirty="0" smtClean="0"/>
              <a:t>	</a:t>
            </a:r>
          </a:p>
          <a:p>
            <a:pPr>
              <a:buNone/>
            </a:pPr>
            <a:r>
              <a:rPr lang="hr-HR" sz="3300" dirty="0" smtClean="0"/>
              <a:t>4. </a:t>
            </a:r>
            <a:r>
              <a:rPr lang="hr-HR" sz="3300" dirty="0" smtClean="0"/>
              <a:t>KONKURENTNOST SEKTORA OSIGURANJA NA FINANSIJSKOM TRŽIŠTU U BIH	</a:t>
            </a:r>
          </a:p>
          <a:p>
            <a:endParaRPr lang="hr-HR" sz="3300" dirty="0" smtClean="0"/>
          </a:p>
          <a:p>
            <a:pPr>
              <a:buNone/>
            </a:pPr>
            <a:r>
              <a:rPr lang="hr-HR" sz="3300" dirty="0" smtClean="0"/>
              <a:t>5. </a:t>
            </a:r>
            <a:r>
              <a:rPr lang="hr-HR" sz="3300" dirty="0" smtClean="0"/>
              <a:t>KOMPARACIJA SEKTORA OSIGURANJA U BIH, REGIONU I EVROPSKOJ UNIJI	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700" b="1" dirty="0" smtClean="0"/>
              <a:t>Glavne karakteristike i aktuelne izmjene propisa o osiguranju u Bosni i Hercegovni</a:t>
            </a:r>
            <a:endParaRPr lang="hr-HR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bs-Latn-BA" sz="2400" dirty="0" smtClean="0"/>
              <a:t>Tržište osiguranja u režimu </a:t>
            </a:r>
            <a:r>
              <a:rPr lang="bs-Latn-BA" sz="2400" dirty="0" err="1" smtClean="0"/>
              <a:t>Solventnost</a:t>
            </a:r>
            <a:r>
              <a:rPr lang="bs-Latn-BA" sz="2400" dirty="0" smtClean="0"/>
              <a:t> I</a:t>
            </a:r>
          </a:p>
          <a:p>
            <a:r>
              <a:rPr lang="bs-Latn-BA" sz="2400" dirty="0" smtClean="0"/>
              <a:t>Od 2005. do 2015. većinom </a:t>
            </a:r>
            <a:r>
              <a:rPr lang="bs-Latn-BA" sz="2400" dirty="0" err="1" smtClean="0"/>
              <a:t>usaglašena</a:t>
            </a:r>
            <a:r>
              <a:rPr lang="bs-Latn-BA" sz="2400" dirty="0" smtClean="0"/>
              <a:t> zakonska regulativa u oba entiteta</a:t>
            </a:r>
          </a:p>
          <a:p>
            <a:r>
              <a:rPr lang="bs-Latn-BA" sz="2400" dirty="0" smtClean="0"/>
              <a:t>U </a:t>
            </a:r>
            <a:r>
              <a:rPr lang="bs-Latn-BA" sz="2400" dirty="0" smtClean="0"/>
              <a:t>2015. </a:t>
            </a:r>
            <a:r>
              <a:rPr lang="bs-Latn-BA" sz="2400" dirty="0" smtClean="0"/>
              <a:t>g. </a:t>
            </a:r>
            <a:r>
              <a:rPr lang="bs-Latn-BA" sz="2400" dirty="0" smtClean="0"/>
              <a:t>donesen je novi Zakon o obaveznim osiguranjima u saobraćaju u RS </a:t>
            </a:r>
            <a:r>
              <a:rPr lang="bs-Latn-BA" sz="2400" dirty="0" smtClean="0"/>
              <a:t>(postepena liberalizacija u prelaznom periodu)</a:t>
            </a:r>
          </a:p>
          <a:p>
            <a:r>
              <a:rPr lang="bs-Latn-BA" sz="2400" dirty="0" smtClean="0"/>
              <a:t>Od maja 2015. g. u Federaciji BiH se u cijelosti primjenjuje bonus/</a:t>
            </a:r>
            <a:r>
              <a:rPr lang="bs-Latn-BA" sz="2400" dirty="0" err="1" smtClean="0"/>
              <a:t>malus</a:t>
            </a:r>
            <a:r>
              <a:rPr lang="bs-Latn-BA" sz="2400" dirty="0" smtClean="0"/>
              <a:t> sistem obaveznog osiguranja AO – efekti na povećanje premije uz isti rizik i smanjenje odštetnih zahtjeva</a:t>
            </a:r>
          </a:p>
          <a:p>
            <a:r>
              <a:rPr lang="bs-Latn-BA" sz="2400" dirty="0" smtClean="0"/>
              <a:t>U 2017. g. u F BiH donesen novi Zakon o osiguranju, značajne izmjene – fokus na upravljanju rizicima, odgovornost uprave, povećani cenzusi kapitala, kao </a:t>
            </a:r>
            <a:r>
              <a:rPr lang="bs-Latn-BA" sz="2400" dirty="0" smtClean="0"/>
              <a:t>i mogućnost otvaranja tržišta </a:t>
            </a:r>
            <a:r>
              <a:rPr lang="bs-Latn-BA" sz="2400" dirty="0" smtClean="0"/>
              <a:t> u prelaznom periodu od 5 godina, </a:t>
            </a:r>
            <a:r>
              <a:rPr lang="bs-Latn-BA" sz="2400" dirty="0" err="1" smtClean="0"/>
              <a:t>proširene</a:t>
            </a:r>
            <a:r>
              <a:rPr lang="bs-Latn-BA" sz="2400" dirty="0" smtClean="0"/>
              <a:t> ovlasti Agencije za nadzor, itd. </a:t>
            </a:r>
            <a:endParaRPr lang="hr-H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Formalno - pravni status, broj i vlasnička struktura (re)osiguravajućih društava u BiH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2296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Vlasništvo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Neživotno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Životno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Kompozitno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Reosiguranje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n-lt"/>
                          <a:ea typeface="Segoe UI Symbol" pitchFamily="34" charset="0"/>
                          <a:cs typeface="Times New Roman"/>
                        </a:rPr>
                        <a:t>Ukupno 2015.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Domaće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12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0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1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1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14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Inostrano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2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0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9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0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Segoe UI Symbol" pitchFamily="34" charset="0"/>
                          <a:cs typeface="Times New Roman"/>
                        </a:rPr>
                        <a:t>11</a:t>
                      </a:r>
                      <a:endParaRPr lang="hr-HR" sz="180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UKUPNO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14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0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10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1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Segoe UI Symbol" pitchFamily="34" charset="0"/>
                          <a:cs typeface="Times New Roman"/>
                        </a:rPr>
                        <a:t>25</a:t>
                      </a:r>
                      <a:endParaRPr lang="hr-HR" sz="1800" dirty="0">
                        <a:latin typeface="+mn-lt"/>
                        <a:ea typeface="Segoe UI Symbol" pitchFamily="34" charset="0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95536" y="4005064"/>
          <a:ext cx="82296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Times New Roman"/>
                          <a:cs typeface="Times New Roman"/>
                        </a:rPr>
                        <a:t>Vlasništvo</a:t>
                      </a:r>
                      <a:endParaRPr lang="hr-H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Neživotno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Životno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Kompozitno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Reosiguranje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n-lt"/>
                          <a:ea typeface="Times New Roman"/>
                          <a:cs typeface="Times New Roman"/>
                        </a:rPr>
                        <a:t>Ukupno 2006.</a:t>
                      </a:r>
                      <a:endParaRPr lang="hr-H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Domaće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Inostrano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hr-H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hr-H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58772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 2016. g. u BiH osnovana dva nova društva jedno neživotna osiguranja, drugo obavezno osiguranje AO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700" dirty="0" smtClean="0"/>
              <a:t>2. TRŽIŠTE OSIGURANJA I KONKURENCIJA U BIH</a:t>
            </a:r>
            <a:r>
              <a:rPr lang="pl-PL" dirty="0" smtClean="0"/>
              <a:t/>
            </a:r>
            <a:br>
              <a:rPr lang="pl-PL" dirty="0" smtClean="0"/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81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08"/>
                <a:gridCol w="929977"/>
                <a:gridCol w="569912"/>
                <a:gridCol w="962025"/>
                <a:gridCol w="569912"/>
                <a:gridCol w="978346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Vrsta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osiguranja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2004.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2015.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2015/2004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/20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Osiguranje osoba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15.461.307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23.602.879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152,70%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25.789.267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109%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Kasko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13.844.515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28.632.983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206,80%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29.443.737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Kargo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963.349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2.037.773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211,50%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2.037.773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Imovina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19.651.269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29.772.967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151,50%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27.166.361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Odgovornosti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86.930.044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152.371.622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175,30%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166.969.372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Financijska osiguranja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203.412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5.049.430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2482,40%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6.812.945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Ukupno neživotna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137.053.895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241.467.654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176,20%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258.219.456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Životna osiguranja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14.917.700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63.161.638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423,40%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66.092.358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 k u p n o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151.971.595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304.629.291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200,50%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324.311.814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106%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98072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pc="-10" dirty="0" smtClean="0">
                <a:cs typeface="Calibri"/>
              </a:rPr>
              <a:t>Ostvarena premija </a:t>
            </a:r>
            <a:r>
              <a:rPr lang="pl-PL" spc="-5" dirty="0" smtClean="0">
                <a:cs typeface="Calibri"/>
              </a:rPr>
              <a:t>po </a:t>
            </a:r>
            <a:r>
              <a:rPr lang="pl-PL" spc="-15" dirty="0" smtClean="0">
                <a:cs typeface="Calibri"/>
              </a:rPr>
              <a:t>vrstama </a:t>
            </a:r>
            <a:r>
              <a:rPr lang="pl-PL" spc="-10" dirty="0" smtClean="0">
                <a:cs typeface="Calibri"/>
              </a:rPr>
              <a:t>osiguranja </a:t>
            </a:r>
            <a:r>
              <a:rPr lang="pl-PL" spc="-5" dirty="0" smtClean="0">
                <a:cs typeface="Calibri"/>
              </a:rPr>
              <a:t>i ukupno u </a:t>
            </a:r>
            <a:r>
              <a:rPr lang="pl-PL" spc="-10" dirty="0" smtClean="0">
                <a:cs typeface="Calibri"/>
              </a:rPr>
              <a:t>BiH </a:t>
            </a:r>
            <a:r>
              <a:rPr lang="pl-PL" spc="-5" dirty="0" smtClean="0">
                <a:cs typeface="Calibri"/>
              </a:rPr>
              <a:t>u </a:t>
            </a:r>
            <a:r>
              <a:rPr lang="pl-PL" spc="20" dirty="0" smtClean="0">
                <a:cs typeface="Calibri"/>
              </a:rPr>
              <a:t> </a:t>
            </a:r>
            <a:r>
              <a:rPr lang="pl-PL" spc="-5" dirty="0" smtClean="0">
                <a:cs typeface="Calibri"/>
              </a:rPr>
              <a:t>€</a:t>
            </a:r>
            <a:endParaRPr lang="pl-PL" dirty="0"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5517232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buFont typeface="Arial" charset="0"/>
              <a:buChar char="•"/>
            </a:pPr>
            <a:r>
              <a:rPr lang="pl-PL" sz="1200" dirty="0" smtClean="0">
                <a:solidFill>
                  <a:srgbClr val="000000"/>
                </a:solidFill>
              </a:rPr>
              <a:t>Podaci </a:t>
            </a:r>
            <a:r>
              <a:rPr lang="pl-PL" sz="1200" dirty="0" smtClean="0">
                <a:solidFill>
                  <a:srgbClr val="000000"/>
                </a:solidFill>
              </a:rPr>
              <a:t>za 2016. godinu su preliminarni</a:t>
            </a:r>
            <a:r>
              <a:rPr lang="pl-PL" sz="1200" dirty="0" smtClean="0">
                <a:solidFill>
                  <a:srgbClr val="000000"/>
                </a:solidFill>
              </a:rPr>
              <a:t>.</a:t>
            </a:r>
          </a:p>
          <a:p>
            <a:pPr fontAlgn="b">
              <a:buFont typeface="Arial" charset="0"/>
              <a:buChar char="•"/>
            </a:pPr>
            <a:r>
              <a:rPr lang="hr-HR" sz="1200" i="1" spc="-5" dirty="0" smtClean="0">
                <a:cs typeface="Calibri"/>
              </a:rPr>
              <a:t>Izvor: </a:t>
            </a:r>
            <a:r>
              <a:rPr lang="hr-HR" sz="1200" i="1" spc="-10" dirty="0" smtClean="0">
                <a:cs typeface="Calibri"/>
              </a:rPr>
              <a:t>Statistički bilten </a:t>
            </a:r>
            <a:r>
              <a:rPr lang="hr-HR" sz="1200" i="1" spc="-5" dirty="0" smtClean="0">
                <a:cs typeface="Calibri"/>
              </a:rPr>
              <a:t>osiguranja </a:t>
            </a:r>
            <a:r>
              <a:rPr lang="hr-HR" sz="1200" i="1" spc="-5" dirty="0" smtClean="0">
                <a:cs typeface="Calibri"/>
              </a:rPr>
              <a:t>BiH, Agencija za osiguranje u BiH</a:t>
            </a:r>
            <a:endParaRPr lang="hr-H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400" dirty="0" smtClean="0"/>
              <a:t>Struktura ostvarene premije </a:t>
            </a:r>
            <a:r>
              <a:rPr lang="bs-Latn-BA" sz="2400" dirty="0" smtClean="0"/>
              <a:t>po vrstama osiguranja </a:t>
            </a:r>
            <a:r>
              <a:rPr lang="bs-Latn-BA" sz="2400" dirty="0" smtClean="0"/>
              <a:t>u </a:t>
            </a:r>
            <a:r>
              <a:rPr lang="bs-Latn-BA" sz="2400" dirty="0" smtClean="0"/>
              <a:t>BiH </a:t>
            </a:r>
            <a:endParaRPr lang="hr-H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spc="-10" dirty="0" smtClean="0">
                <a:cs typeface="Calibri"/>
              </a:rPr>
              <a:t>Premija </a:t>
            </a:r>
            <a:r>
              <a:rPr lang="hr-HR" sz="3200" spc="-5" dirty="0" smtClean="0">
                <a:cs typeface="Calibri"/>
              </a:rPr>
              <a:t>i isplaćene </a:t>
            </a:r>
            <a:r>
              <a:rPr lang="hr-HR" sz="3200" spc="-15" dirty="0" smtClean="0">
                <a:cs typeface="Calibri"/>
              </a:rPr>
              <a:t>štete </a:t>
            </a:r>
            <a:r>
              <a:rPr lang="hr-HR" sz="3200" spc="-5" dirty="0" smtClean="0">
                <a:cs typeface="Calibri"/>
              </a:rPr>
              <a:t>u </a:t>
            </a:r>
            <a:r>
              <a:rPr lang="hr-HR" sz="3200" spc="-10" dirty="0" smtClean="0">
                <a:cs typeface="Calibri"/>
              </a:rPr>
              <a:t>BiH </a:t>
            </a:r>
            <a:r>
              <a:rPr lang="pl-PL" sz="3200" dirty="0" smtClean="0">
                <a:solidFill>
                  <a:srgbClr val="000000"/>
                </a:solidFill>
              </a:rPr>
              <a:t>u 000 EUR </a:t>
            </a:r>
            <a:r>
              <a:rPr lang="hr-HR" sz="3200" spc="-5" dirty="0" smtClean="0">
                <a:cs typeface="Calibri"/>
              </a:rPr>
              <a:t>i </a:t>
            </a:r>
            <a:r>
              <a:rPr lang="hr-HR" sz="3200" spc="-10" dirty="0" smtClean="0">
                <a:cs typeface="Calibri"/>
              </a:rPr>
              <a:t>ostvareni </a:t>
            </a:r>
            <a:r>
              <a:rPr lang="hr-HR" sz="3200" spc="-5" dirty="0" smtClean="0">
                <a:cs typeface="Calibri"/>
              </a:rPr>
              <a:t>odnos </a:t>
            </a:r>
            <a:r>
              <a:rPr lang="hr-HR" sz="3200" dirty="0" smtClean="0">
                <a:cs typeface="Calibri"/>
              </a:rPr>
              <a:t> </a:t>
            </a:r>
            <a:r>
              <a:rPr lang="hr-HR" sz="3200" spc="-10" dirty="0" smtClean="0">
                <a:cs typeface="Calibri"/>
              </a:rPr>
              <a:t>štete/premija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2004.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2006.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2008.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2010.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2015.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2016.*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Premija u BiH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151.972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184.369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231.663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241.334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304.629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324.188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Indeks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Isplaćene štete u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55.811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63.691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100.666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99.025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129.316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125.506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Indeks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Isplaćene štete / Ukupna premija u BiH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486916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buFont typeface="Arial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Podaci za 2016. godinu su preliminarni.</a:t>
            </a:r>
          </a:p>
          <a:p>
            <a:pPr fontAlgn="b">
              <a:buFont typeface="Arial" charset="0"/>
              <a:buChar char="•"/>
            </a:pPr>
            <a:r>
              <a:rPr lang="hr-HR" i="1" spc="-5" dirty="0" smtClean="0">
                <a:cs typeface="Calibri"/>
              </a:rPr>
              <a:t>Izvor: </a:t>
            </a:r>
            <a:r>
              <a:rPr lang="bs-Latn-BA" i="1" dirty="0" smtClean="0"/>
              <a:t>Izvedeno prema podacima Agencije za osiguranje u BiH za 2008.-2015</a:t>
            </a:r>
            <a:endParaRPr lang="hr-H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FINANSIJSKI POTENCIJAL I REZULTATI SEKTORA OSIGURANJA U BIH</a:t>
            </a:r>
            <a:endParaRPr lang="hr-H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4096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56176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 milionima €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381329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400" i="1" dirty="0" smtClean="0"/>
              <a:t>Izvedeno prema podacima Agencije za osiguranje u BiH Statistika tržišta </a:t>
            </a:r>
            <a:r>
              <a:rPr lang="bs-Latn-BA" sz="1400" i="1" dirty="0" smtClean="0"/>
              <a:t>osiguranja u </a:t>
            </a:r>
            <a:r>
              <a:rPr lang="bs-Latn-BA" sz="1400" i="1" dirty="0" smtClean="0"/>
              <a:t>BiH 2007. i 2015. </a:t>
            </a:r>
            <a:r>
              <a:rPr lang="bs-Latn-BA" sz="1400" i="1" dirty="0" smtClean="0"/>
              <a:t>g.</a:t>
            </a:r>
            <a:endParaRPr lang="hr-HR" sz="1400" dirty="0" smtClean="0"/>
          </a:p>
          <a:p>
            <a:r>
              <a:rPr lang="hr-HR" sz="1400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1198</Words>
  <Application>Microsoft Office PowerPoint</Application>
  <PresentationFormat>On-screen Show (4:3)</PresentationFormat>
  <Paragraphs>501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IZAZOVI I PERSPEKTIVE TRŽIŠTA OSIGURANJA U BOSNI I HERCEGOVINI – 15 GODINA POSLIJE </vt:lpstr>
      <vt:lpstr>SADRŽAJ </vt:lpstr>
      <vt:lpstr>Glavne karakteristike i aktuelne izmjene propisa o osiguranju u Bosni i Hercegovni</vt:lpstr>
      <vt:lpstr>Formalno - pravni status, broj i vlasnička struktura (re)osiguravajućih društava u BiH</vt:lpstr>
      <vt:lpstr>2. TRŽIŠTE OSIGURANJA I KONKURENCIJA U BIH </vt:lpstr>
      <vt:lpstr>Struktura ostvarene premije po vrstama osiguranja u BiH </vt:lpstr>
      <vt:lpstr>Premija i isplaćene štete u BiH u 000 EUR i ostvareni odnos  štete/premija</vt:lpstr>
      <vt:lpstr>FINANSIJSKI POTENCIJAL I REZULTATI SEKTORA OSIGURANJA U BIH</vt:lpstr>
      <vt:lpstr>Slide 9</vt:lpstr>
      <vt:lpstr>Broj i struktura zaposlenih u sektoru osiguranja BiH</vt:lpstr>
      <vt:lpstr>KONKURENTNOST SEKTORA OSIGURANJA NA  FINANSIJSKOM TRŽIŠTU U BIH</vt:lpstr>
      <vt:lpstr> KOMPARACIJA SEKTORA OSIGURANJA U BIH,  REGIONU I EVROPSKOJ UNIJI </vt:lpstr>
      <vt:lpstr>Makroekonomski položaj BiH u odnosu na okruženje</vt:lpstr>
      <vt:lpstr>Makroekonomski položaj BiH u odnosu na EU mjereno ostvarenim GDP</vt:lpstr>
      <vt:lpstr>Makroekonomski položaj BiH u odnosu na EU i okruženje mjereno premija/po stanovniku</vt:lpstr>
      <vt:lpstr>Makroekonomski položaj BiH u odnosu na EU i okruženje mjereno udio premije u GDP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2011-12-03T13:30:47Z</dcterms:created>
  <dcterms:modified xsi:type="dcterms:W3CDTF">2017-05-13T15:45:38Z</dcterms:modified>
</cp:coreProperties>
</file>