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65" r:id="rId6"/>
    <p:sldId id="262" r:id="rId7"/>
    <p:sldId id="268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\Documents\&#1053;&#1086;&#1074;&#1072;&#1103;%20&#1087;&#1072;&#1087;&#1082;&#1072;%2024-03-14\Documents\Documents\Marina\&#1048;&#1069;%20&#1056;&#1040;&#1053;\&#1084;&#1072;&#1083;&#1086;&#1077;%20&#1087;&#1088;&#1077;&#1076;&#1087;&#1088;&#1080;&#1085;&#1080;&#1084;&#1072;&#1090;&#1077;&#1083;&#1100;&#1089;&#1090;&#1074;&#1086;\&#1052;&#1040;&#1057;&#1057;&#1048;&#1042;\&#1050;&#1085;&#1080;&#1075;&#1072;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5"/>
  <c:chart>
    <c:title>
      <c:tx>
        <c:rich>
          <a:bodyPr/>
          <a:lstStyle/>
          <a:p>
            <a:pPr>
              <a:defRPr/>
            </a:pPr>
            <a:r>
              <a:rPr lang="ru-RU" dirty="0"/>
              <a:t>Варианты оплаты временной нетрудоспособности  разным категориям персонала (в</a:t>
            </a:r>
            <a:r>
              <a:rPr lang="ru-RU" dirty="0" smtClean="0"/>
              <a:t>%, опрос работников МБ,</a:t>
            </a:r>
            <a:r>
              <a:rPr lang="ru-RU" baseline="0" dirty="0" smtClean="0"/>
              <a:t> Москва</a:t>
            </a:r>
            <a:r>
              <a:rPr lang="ru-RU" dirty="0" smtClean="0"/>
              <a:t>)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"/>
          <c:y val="0.33633956356186107"/>
          <c:w val="1"/>
          <c:h val="0.5756178066284956"/>
        </c:manualLayout>
      </c:layout>
      <c:barChart>
        <c:barDir val="col"/>
        <c:grouping val="percentStacked"/>
        <c:ser>
          <c:idx val="0"/>
          <c:order val="0"/>
          <c:tx>
            <c:strRef>
              <c:f>Лист3!$C$29</c:f>
              <c:strCache>
                <c:ptCount val="1"/>
                <c:pt idx="0">
                  <c:v>Другое (что именно)</c:v>
                </c:pt>
              </c:strCache>
            </c:strRef>
          </c:tx>
          <c:spPr>
            <a:ln w="9525">
              <a:solidFill>
                <a:sysClr val="windowText" lastClr="000000"/>
              </a:solidFill>
            </a:ln>
          </c:spPr>
          <c:cat>
            <c:strRef>
              <c:f>Лист3!$D$28:$I$28</c:f>
              <c:strCache>
                <c:ptCount val="6"/>
                <c:pt idx="0">
                  <c:v>Руководители разного уровня</c:v>
                </c:pt>
                <c:pt idx="1">
                  <c:v>Специалисты  </c:v>
                </c:pt>
                <c:pt idx="2">
                  <c:v>Служащие </c:v>
                </c:pt>
                <c:pt idx="3">
                  <c:v>Квалифицированные рабочие </c:v>
                </c:pt>
                <c:pt idx="4">
                  <c:v>Младший обслуживающий персонал</c:v>
                </c:pt>
                <c:pt idx="5">
                  <c:v>Другие</c:v>
                </c:pt>
              </c:strCache>
            </c:strRef>
          </c:cat>
          <c:val>
            <c:numRef>
              <c:f>Лист3!$D$29:$I$29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2.1</c:v>
                </c:pt>
                <c:pt idx="2">
                  <c:v>1.9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Лист3!$C$30</c:f>
              <c:strCache>
                <c:ptCount val="1"/>
                <c:pt idx="0">
                  <c:v>Затруднились с ответом</c:v>
                </c:pt>
              </c:strCache>
            </c:strRef>
          </c:tx>
          <c:spPr>
            <a:solidFill>
              <a:srgbClr val="FFFF00"/>
            </a:solidFill>
            <a:ln w="9525">
              <a:solidFill>
                <a:schemeClr val="tx1"/>
              </a:solidFill>
            </a:ln>
          </c:spPr>
          <c:cat>
            <c:strRef>
              <c:f>Лист3!$D$28:$I$28</c:f>
              <c:strCache>
                <c:ptCount val="6"/>
                <c:pt idx="0">
                  <c:v>Руководители разного уровня</c:v>
                </c:pt>
                <c:pt idx="1">
                  <c:v>Специалисты  </c:v>
                </c:pt>
                <c:pt idx="2">
                  <c:v>Служащие </c:v>
                </c:pt>
                <c:pt idx="3">
                  <c:v>Квалифицированные рабочие </c:v>
                </c:pt>
                <c:pt idx="4">
                  <c:v>Младший обслуживающий персонал</c:v>
                </c:pt>
                <c:pt idx="5">
                  <c:v>Другие</c:v>
                </c:pt>
              </c:strCache>
            </c:strRef>
          </c:cat>
          <c:val>
            <c:numRef>
              <c:f>Лист3!$D$30:$I$30</c:f>
              <c:numCache>
                <c:formatCode>General</c:formatCode>
                <c:ptCount val="6"/>
                <c:pt idx="0">
                  <c:v>4.7</c:v>
                </c:pt>
                <c:pt idx="1">
                  <c:v>11.3</c:v>
                </c:pt>
                <c:pt idx="2">
                  <c:v>3.7</c:v>
                </c:pt>
                <c:pt idx="3">
                  <c:v>25</c:v>
                </c:pt>
                <c:pt idx="4">
                  <c:v>33.300000000000004</c:v>
                </c:pt>
                <c:pt idx="5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Лист3!$C$31</c:f>
              <c:strCache>
                <c:ptCount val="1"/>
                <c:pt idx="0">
                  <c:v>Не оплачивается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ysClr val="windowText" lastClr="000000"/>
              </a:solidFill>
            </a:ln>
          </c:spPr>
          <c:cat>
            <c:strRef>
              <c:f>Лист3!$D$28:$I$28</c:f>
              <c:strCache>
                <c:ptCount val="6"/>
                <c:pt idx="0">
                  <c:v>Руководители разного уровня</c:v>
                </c:pt>
                <c:pt idx="1">
                  <c:v>Специалисты  </c:v>
                </c:pt>
                <c:pt idx="2">
                  <c:v>Служащие </c:v>
                </c:pt>
                <c:pt idx="3">
                  <c:v>Квалифицированные рабочие </c:v>
                </c:pt>
                <c:pt idx="4">
                  <c:v>Младший обслуживающий персонал</c:v>
                </c:pt>
                <c:pt idx="5">
                  <c:v>Другие</c:v>
                </c:pt>
              </c:strCache>
            </c:strRef>
          </c:cat>
          <c:val>
            <c:numRef>
              <c:f>Лист3!$D$31:$I$31</c:f>
              <c:numCache>
                <c:formatCode>General</c:formatCode>
                <c:ptCount val="6"/>
                <c:pt idx="0">
                  <c:v>7</c:v>
                </c:pt>
                <c:pt idx="1">
                  <c:v>19.100000000000001</c:v>
                </c:pt>
                <c:pt idx="2">
                  <c:v>31.5</c:v>
                </c:pt>
                <c:pt idx="3">
                  <c:v>35</c:v>
                </c:pt>
                <c:pt idx="4">
                  <c:v>66.7</c:v>
                </c:pt>
                <c:pt idx="5">
                  <c:v>50</c:v>
                </c:pt>
              </c:numCache>
            </c:numRef>
          </c:val>
        </c:ser>
        <c:ser>
          <c:idx val="3"/>
          <c:order val="3"/>
          <c:tx>
            <c:strRef>
              <c:f>Лист3!$C$32</c:f>
              <c:strCache>
                <c:ptCount val="1"/>
                <c:pt idx="0">
                  <c:v>В соответствии со среднемесячным заработком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cat>
            <c:strRef>
              <c:f>Лист3!$D$28:$I$28</c:f>
              <c:strCache>
                <c:ptCount val="6"/>
                <c:pt idx="0">
                  <c:v>Руководители разного уровня</c:v>
                </c:pt>
                <c:pt idx="1">
                  <c:v>Специалисты  </c:v>
                </c:pt>
                <c:pt idx="2">
                  <c:v>Служащие </c:v>
                </c:pt>
                <c:pt idx="3">
                  <c:v>Квалифицированные рабочие </c:v>
                </c:pt>
                <c:pt idx="4">
                  <c:v>Младший обслуживающий персонал</c:v>
                </c:pt>
                <c:pt idx="5">
                  <c:v>Другие</c:v>
                </c:pt>
              </c:strCache>
            </c:strRef>
          </c:cat>
          <c:val>
            <c:numRef>
              <c:f>Лист3!$D$32:$I$32</c:f>
              <c:numCache>
                <c:formatCode>General</c:formatCode>
                <c:ptCount val="6"/>
                <c:pt idx="0">
                  <c:v>16.3</c:v>
                </c:pt>
                <c:pt idx="1">
                  <c:v>21.3</c:v>
                </c:pt>
                <c:pt idx="2">
                  <c:v>18.5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Лист3!$C$33</c:f>
              <c:strCache>
                <c:ptCount val="1"/>
                <c:pt idx="0">
                  <c:v>Оплачивается по минимуму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>
              <a:solidFill>
                <a:sysClr val="windowText" lastClr="000000"/>
              </a:solidFill>
            </a:ln>
          </c:spPr>
          <c:cat>
            <c:strRef>
              <c:f>Лист3!$D$28:$I$28</c:f>
              <c:strCache>
                <c:ptCount val="6"/>
                <c:pt idx="0">
                  <c:v>Руководители разного уровня</c:v>
                </c:pt>
                <c:pt idx="1">
                  <c:v>Специалисты  </c:v>
                </c:pt>
                <c:pt idx="2">
                  <c:v>Служащие </c:v>
                </c:pt>
                <c:pt idx="3">
                  <c:v>Квалифицированные рабочие </c:v>
                </c:pt>
                <c:pt idx="4">
                  <c:v>Младший обслуживающий персонал</c:v>
                </c:pt>
                <c:pt idx="5">
                  <c:v>Другие</c:v>
                </c:pt>
              </c:strCache>
            </c:strRef>
          </c:cat>
          <c:val>
            <c:numRef>
              <c:f>Лист3!$D$33:$I$33</c:f>
              <c:numCache>
                <c:formatCode>General</c:formatCode>
                <c:ptCount val="6"/>
                <c:pt idx="0">
                  <c:v>18.600000000000001</c:v>
                </c:pt>
                <c:pt idx="1">
                  <c:v>10.6</c:v>
                </c:pt>
                <c:pt idx="2">
                  <c:v>22.2</c:v>
                </c:pt>
                <c:pt idx="3">
                  <c:v>15</c:v>
                </c:pt>
                <c:pt idx="5">
                  <c:v>25</c:v>
                </c:pt>
              </c:numCache>
            </c:numRef>
          </c:val>
        </c:ser>
        <c:ser>
          <c:idx val="5"/>
          <c:order val="5"/>
          <c:tx>
            <c:strRef>
              <c:f>Лист3!$C$34</c:f>
              <c:strCache>
                <c:ptCount val="1"/>
                <c:pt idx="0">
                  <c:v>В соответствии с законодательством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chemeClr val="tx1"/>
              </a:solidFill>
            </a:ln>
          </c:spPr>
          <c:cat>
            <c:strRef>
              <c:f>Лист3!$D$28:$I$28</c:f>
              <c:strCache>
                <c:ptCount val="6"/>
                <c:pt idx="0">
                  <c:v>Руководители разного уровня</c:v>
                </c:pt>
                <c:pt idx="1">
                  <c:v>Специалисты  </c:v>
                </c:pt>
                <c:pt idx="2">
                  <c:v>Служащие </c:v>
                </c:pt>
                <c:pt idx="3">
                  <c:v>Квалифицированные рабочие </c:v>
                </c:pt>
                <c:pt idx="4">
                  <c:v>Младший обслуживающий персонал</c:v>
                </c:pt>
                <c:pt idx="5">
                  <c:v>Другие</c:v>
                </c:pt>
              </c:strCache>
            </c:strRef>
          </c:cat>
          <c:val>
            <c:numRef>
              <c:f>Лист3!$D$34:$I$34</c:f>
              <c:numCache>
                <c:formatCode>General</c:formatCode>
                <c:ptCount val="6"/>
                <c:pt idx="0">
                  <c:v>51.2</c:v>
                </c:pt>
                <c:pt idx="1">
                  <c:v>35.5</c:v>
                </c:pt>
                <c:pt idx="2">
                  <c:v>22.2</c:v>
                </c:pt>
                <c:pt idx="3">
                  <c:v>10</c:v>
                </c:pt>
              </c:numCache>
            </c:numRef>
          </c:val>
        </c:ser>
        <c:dLbls>
          <c:showVal val="1"/>
        </c:dLbls>
        <c:gapWidth val="95"/>
        <c:overlap val="100"/>
        <c:axId val="94499584"/>
        <c:axId val="94501120"/>
      </c:barChart>
      <c:catAx>
        <c:axId val="944995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94501120"/>
        <c:crosses val="autoZero"/>
        <c:auto val="1"/>
        <c:lblAlgn val="ctr"/>
        <c:lblOffset val="100"/>
      </c:catAx>
      <c:valAx>
        <c:axId val="94501120"/>
        <c:scaling>
          <c:orientation val="minMax"/>
        </c:scaling>
        <c:delete val="1"/>
        <c:axPos val="l"/>
        <c:numFmt formatCode="0%" sourceLinked="1"/>
        <c:tickLblPos val="none"/>
        <c:crossAx val="94499584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"/>
          <c:y val="0.1049280217512686"/>
          <c:w val="0.99435983115686166"/>
          <c:h val="0.20997128970339637"/>
        </c:manualLayout>
      </c:layout>
      <c:spPr>
        <a:noFill/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spPr>
    <a:ln w="9525">
      <a:solidFill>
        <a:schemeClr val="tx1"/>
      </a:solidFill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5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Распределение работников, занятых на малых предприятиях г. Москвы с разным числом работников, по степени "белизны" их заработной платы (в %)</a:t>
            </a:r>
          </a:p>
        </c:rich>
      </c:tx>
      <c:layout>
        <c:manualLayout>
          <c:xMode val="edge"/>
          <c:yMode val="edge"/>
          <c:x val="0.12436213857623839"/>
          <c:y val="0"/>
        </c:manualLayout>
      </c:layout>
    </c:title>
    <c:plotArea>
      <c:layout>
        <c:manualLayout>
          <c:layoutTarget val="inner"/>
          <c:xMode val="edge"/>
          <c:yMode val="edge"/>
          <c:x val="6.2770182656598311E-2"/>
          <c:y val="0.31495796896355766"/>
          <c:w val="0.90093939197670758"/>
          <c:h val="0.53243955739012805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Лист1!$S$7</c:f>
              <c:strCache>
                <c:ptCount val="1"/>
                <c:pt idx="0">
                  <c:v>получают только серую зарплату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cat>
            <c:strRef>
              <c:f>Лист1!$T$6:$W$6</c:f>
              <c:strCache>
                <c:ptCount val="4"/>
                <c:pt idx="0">
                  <c:v>2-5 человек</c:v>
                </c:pt>
                <c:pt idx="1">
                  <c:v>6-15 человек</c:v>
                </c:pt>
                <c:pt idx="2">
                  <c:v>16-50 человек</c:v>
                </c:pt>
                <c:pt idx="3">
                  <c:v>51-100 человек</c:v>
                </c:pt>
              </c:strCache>
            </c:strRef>
          </c:cat>
          <c:val>
            <c:numRef>
              <c:f>Лист1!$T$7:$W$7</c:f>
              <c:numCache>
                <c:formatCode>0.0</c:formatCode>
                <c:ptCount val="4"/>
                <c:pt idx="0">
                  <c:v>14.285714285714286</c:v>
                </c:pt>
                <c:pt idx="1">
                  <c:v>8.6419753086419639</c:v>
                </c:pt>
                <c:pt idx="2">
                  <c:v>1.0695187165775402</c:v>
                </c:pt>
                <c:pt idx="3">
                  <c:v>3.3557046979865772</c:v>
                </c:pt>
              </c:numCache>
            </c:numRef>
          </c:val>
        </c:ser>
        <c:ser>
          <c:idx val="1"/>
          <c:order val="1"/>
          <c:tx>
            <c:strRef>
              <c:f>Лист1!$S$8</c:f>
              <c:strCache>
                <c:ptCount val="1"/>
                <c:pt idx="0">
                  <c:v>получают до 25% белой зарплаты 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cat>
            <c:strRef>
              <c:f>Лист1!$T$6:$W$6</c:f>
              <c:strCache>
                <c:ptCount val="4"/>
                <c:pt idx="0">
                  <c:v>2-5 человек</c:v>
                </c:pt>
                <c:pt idx="1">
                  <c:v>6-15 человек</c:v>
                </c:pt>
                <c:pt idx="2">
                  <c:v>16-50 человек</c:v>
                </c:pt>
                <c:pt idx="3">
                  <c:v>51-100 человек</c:v>
                </c:pt>
              </c:strCache>
            </c:strRef>
          </c:cat>
          <c:val>
            <c:numRef>
              <c:f>Лист1!$T$8:$W$8</c:f>
              <c:numCache>
                <c:formatCode>0.0</c:formatCode>
                <c:ptCount val="4"/>
                <c:pt idx="0">
                  <c:v>10</c:v>
                </c:pt>
                <c:pt idx="1">
                  <c:v>9.2592592592592773</c:v>
                </c:pt>
                <c:pt idx="2">
                  <c:v>9.6256684491978479</c:v>
                </c:pt>
                <c:pt idx="3">
                  <c:v>4.0268456375838895</c:v>
                </c:pt>
              </c:numCache>
            </c:numRef>
          </c:val>
        </c:ser>
        <c:ser>
          <c:idx val="2"/>
          <c:order val="2"/>
          <c:tx>
            <c:strRef>
              <c:f>Лист1!$S$9</c:f>
              <c:strCache>
                <c:ptCount val="1"/>
                <c:pt idx="0">
                  <c:v>получают до 50% белой зарплаты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cat>
            <c:strRef>
              <c:f>Лист1!$T$6:$W$6</c:f>
              <c:strCache>
                <c:ptCount val="4"/>
                <c:pt idx="0">
                  <c:v>2-5 человек</c:v>
                </c:pt>
                <c:pt idx="1">
                  <c:v>6-15 человек</c:v>
                </c:pt>
                <c:pt idx="2">
                  <c:v>16-50 человек</c:v>
                </c:pt>
                <c:pt idx="3">
                  <c:v>51-100 человек</c:v>
                </c:pt>
              </c:strCache>
            </c:strRef>
          </c:cat>
          <c:val>
            <c:numRef>
              <c:f>Лист1!$T$9:$W$9</c:f>
              <c:numCache>
                <c:formatCode>0.0</c:formatCode>
                <c:ptCount val="4"/>
                <c:pt idx="0">
                  <c:v>10</c:v>
                </c:pt>
                <c:pt idx="1">
                  <c:v>8.6419753086419639</c:v>
                </c:pt>
                <c:pt idx="2">
                  <c:v>11.764705882352942</c:v>
                </c:pt>
                <c:pt idx="3">
                  <c:v>10.738255033557035</c:v>
                </c:pt>
              </c:numCache>
            </c:numRef>
          </c:val>
        </c:ser>
        <c:ser>
          <c:idx val="3"/>
          <c:order val="3"/>
          <c:tx>
            <c:strRef>
              <c:f>Лист1!$S$10</c:f>
              <c:strCache>
                <c:ptCount val="1"/>
                <c:pt idx="0">
                  <c:v>получают до 75% белой зарплаты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cat>
            <c:strRef>
              <c:f>Лист1!$T$6:$W$6</c:f>
              <c:strCache>
                <c:ptCount val="4"/>
                <c:pt idx="0">
                  <c:v>2-5 человек</c:v>
                </c:pt>
                <c:pt idx="1">
                  <c:v>6-15 человек</c:v>
                </c:pt>
                <c:pt idx="2">
                  <c:v>16-50 человек</c:v>
                </c:pt>
                <c:pt idx="3">
                  <c:v>51-100 человек</c:v>
                </c:pt>
              </c:strCache>
            </c:strRef>
          </c:cat>
          <c:val>
            <c:numRef>
              <c:f>Лист1!$T$10:$W$10</c:f>
              <c:numCache>
                <c:formatCode>0.0</c:formatCode>
                <c:ptCount val="4"/>
                <c:pt idx="0">
                  <c:v>27.142857142857167</c:v>
                </c:pt>
                <c:pt idx="1">
                  <c:v>22.839506172839506</c:v>
                </c:pt>
                <c:pt idx="2">
                  <c:v>25.668449197860923</c:v>
                </c:pt>
                <c:pt idx="3">
                  <c:v>15.436241610738255</c:v>
                </c:pt>
              </c:numCache>
            </c:numRef>
          </c:val>
        </c:ser>
        <c:ser>
          <c:idx val="4"/>
          <c:order val="4"/>
          <c:tx>
            <c:strRef>
              <c:f>Лист1!$S$11</c:f>
              <c:strCache>
                <c:ptCount val="1"/>
                <c:pt idx="0">
                  <c:v>получают до 100% белой зарплаты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cat>
            <c:strRef>
              <c:f>Лист1!$T$6:$W$6</c:f>
              <c:strCache>
                <c:ptCount val="4"/>
                <c:pt idx="0">
                  <c:v>2-5 человек</c:v>
                </c:pt>
                <c:pt idx="1">
                  <c:v>6-15 человек</c:v>
                </c:pt>
                <c:pt idx="2">
                  <c:v>16-50 человек</c:v>
                </c:pt>
                <c:pt idx="3">
                  <c:v>51-100 человек</c:v>
                </c:pt>
              </c:strCache>
            </c:strRef>
          </c:cat>
          <c:val>
            <c:numRef>
              <c:f>Лист1!$T$11:$W$11</c:f>
              <c:numCache>
                <c:formatCode>0.0</c:formatCode>
                <c:ptCount val="4"/>
                <c:pt idx="0">
                  <c:v>7.1428571428571415</c:v>
                </c:pt>
                <c:pt idx="1">
                  <c:v>12.345679012345698</c:v>
                </c:pt>
                <c:pt idx="2">
                  <c:v>10.160427807486652</c:v>
                </c:pt>
                <c:pt idx="3">
                  <c:v>8.7248322147651027</c:v>
                </c:pt>
              </c:numCache>
            </c:numRef>
          </c:val>
        </c:ser>
        <c:ser>
          <c:idx val="5"/>
          <c:order val="5"/>
          <c:tx>
            <c:strRef>
              <c:f>Лист1!$S$12</c:f>
              <c:strCache>
                <c:ptCount val="1"/>
                <c:pt idx="0">
                  <c:v>получают только белую зарплату</c:v>
                </c:pt>
              </c:strCache>
            </c:strRef>
          </c:tx>
          <c:spPr>
            <a:solidFill>
              <a:srgbClr val="9BBB59">
                <a:lumMod val="20000"/>
                <a:lumOff val="80000"/>
              </a:srgbClr>
            </a:solidFill>
            <a:ln w="9525">
              <a:solidFill>
                <a:schemeClr val="tx1"/>
              </a:solidFill>
            </a:ln>
          </c:spPr>
          <c:cat>
            <c:strRef>
              <c:f>Лист1!$T$6:$W$6</c:f>
              <c:strCache>
                <c:ptCount val="4"/>
                <c:pt idx="0">
                  <c:v>2-5 человек</c:v>
                </c:pt>
                <c:pt idx="1">
                  <c:v>6-15 человек</c:v>
                </c:pt>
                <c:pt idx="2">
                  <c:v>16-50 человек</c:v>
                </c:pt>
                <c:pt idx="3">
                  <c:v>51-100 человек</c:v>
                </c:pt>
              </c:strCache>
            </c:strRef>
          </c:cat>
          <c:val>
            <c:numRef>
              <c:f>Лист1!$T$12:$W$12</c:f>
              <c:numCache>
                <c:formatCode>0.0</c:formatCode>
                <c:ptCount val="4"/>
                <c:pt idx="0">
                  <c:v>31.428571428571427</c:v>
                </c:pt>
                <c:pt idx="1">
                  <c:v>38.271604938271608</c:v>
                </c:pt>
                <c:pt idx="2">
                  <c:v>41.711229946524114</c:v>
                </c:pt>
                <c:pt idx="3">
                  <c:v>57.718120805369132</c:v>
                </c:pt>
              </c:numCache>
            </c:numRef>
          </c:val>
        </c:ser>
        <c:dLbls>
          <c:showVal val="1"/>
        </c:dLbls>
        <c:gapWidth val="95"/>
        <c:overlap val="100"/>
        <c:axId val="94835456"/>
        <c:axId val="94837376"/>
      </c:barChart>
      <c:catAx>
        <c:axId val="94835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Число работников на малом предприятии</a:t>
                </a:r>
              </a:p>
            </c:rich>
          </c:tx>
          <c:layout>
            <c:manualLayout>
              <c:xMode val="edge"/>
              <c:yMode val="edge"/>
              <c:x val="0.36155456725737828"/>
              <c:y val="0.94886965854967587"/>
            </c:manualLayout>
          </c:layout>
        </c:title>
        <c:majorTickMark val="none"/>
        <c:tickLblPos val="nextTo"/>
        <c:crossAx val="94837376"/>
        <c:crosses val="autoZero"/>
        <c:auto val="1"/>
        <c:lblAlgn val="ctr"/>
        <c:lblOffset val="100"/>
      </c:catAx>
      <c:valAx>
        <c:axId val="94837376"/>
        <c:scaling>
          <c:orientation val="minMax"/>
        </c:scaling>
        <c:axPos val="l"/>
        <c:numFmt formatCode="0%" sourceLinked="1"/>
        <c:tickLblPos val="nextTo"/>
        <c:spPr>
          <a:ln w="9525">
            <a:noFill/>
          </a:ln>
        </c:spPr>
        <c:crossAx val="94835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27820898872202E-2"/>
          <c:y val="0.1453102693696591"/>
          <c:w val="0.93427735164126757"/>
          <c:h val="0.12964297454166573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361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45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785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4FF9E-52A6-48DE-8BA3-1478D71E7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745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019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82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566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30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662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9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40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9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FD51C-1991-4738-8EDB-8EC3B80C88E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82E1-9D04-41FE-8810-FFC30EF9D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056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социального страхования занятых в малом бизнесе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Баскакова Марина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д.э.н. , Институт Экономики РАН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30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200" b="1" dirty="0" smtClean="0"/>
              <a:t>Страховое обеспечение по обязательному государственному социальному страхованию в Российской Федерации: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пособие по временной нетрудоспособности;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пособие по беременности и родам;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ежемесячное пособие по уходу за ребенком до достижения им возраста полутора лет;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единовременные пособия женщинам по беременности и родам;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пособие в связи с трудовым увечьем и профессиональным заболеванием;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пособие на санаторно-курортное лечение</a:t>
            </a:r>
            <a:r>
              <a:rPr lang="ru-RU" sz="2800" dirty="0"/>
              <a:t>,</a:t>
            </a:r>
            <a:r>
              <a:rPr lang="ru-RU" sz="2800" dirty="0" smtClean="0"/>
              <a:t> оплата путевок на санаторно-курортное лечение и оздоровление работников и членов их семей;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социальное пособие на погребение;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4967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Плательщики взносов в Фонд социального страхования РФ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работодатели (все</a:t>
            </a:r>
            <a:r>
              <a:rPr lang="ru-RU" dirty="0"/>
              <a:t> </a:t>
            </a:r>
            <a:r>
              <a:rPr lang="ru-RU" dirty="0" smtClean="0"/>
              <a:t>работодатели должны выплачивать страховые взносы за весь наемный персонал – 2,9%  фонда оплаты труда только на временную нетрудоспособность и охрану материнства)</a:t>
            </a:r>
          </a:p>
          <a:p>
            <a:r>
              <a:rPr lang="ru-RU" dirty="0" smtClean="0"/>
              <a:t>индивидуальные предприниматели (на добровольной основе – около 30 евро ежегодно)</a:t>
            </a:r>
          </a:p>
          <a:p>
            <a:r>
              <a:rPr lang="ru-RU" strike="sngStrike" dirty="0"/>
              <a:t>н</a:t>
            </a:r>
            <a:r>
              <a:rPr lang="ru-RU" strike="sngStrike" dirty="0" smtClean="0"/>
              <a:t>аемные работники не являются плательщиками</a:t>
            </a:r>
          </a:p>
          <a:p>
            <a:pPr marL="0" indent="0" eaLnBrk="1" hangingPunct="1">
              <a:buNone/>
            </a:pPr>
            <a:r>
              <a:rPr lang="ru-RU" i="1" dirty="0" smtClean="0"/>
              <a:t>Выплаты осуществляются на основе «зачетного механизма» – за счет  взносов  предприятия (в случае нехватки собственных средств предприятия Фонд социального страхования  проводит возмещение недостатка средств)</a:t>
            </a:r>
          </a:p>
        </p:txBody>
      </p:sp>
    </p:spTree>
    <p:extLst>
      <p:ext uri="{BB962C8B-B14F-4D97-AF65-F5344CB8AC3E}">
        <p14:creationId xmlns:p14="http://schemas.microsoft.com/office/powerpoint/2010/main" xmlns="" val="262036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b="1" dirty="0"/>
              <a:t>Доля случаев временной </a:t>
            </a:r>
            <a:r>
              <a:rPr lang="ru-RU" sz="2400" b="1" dirty="0" smtClean="0"/>
              <a:t>нетрудоспособности, </a:t>
            </a:r>
            <a:r>
              <a:rPr lang="ru-RU" sz="2400" b="1" dirty="0"/>
              <a:t>оформленных больничными листами, от всех случаев потребности не выходить на работу из-з </a:t>
            </a:r>
            <a:r>
              <a:rPr lang="ru-RU" sz="2400" b="1" dirty="0" smtClean="0"/>
              <a:t>болезни (наемный персонал, опрос работников малого бизнеса Москвы, 2015 объем выборки 1000 чел. )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721487652"/>
              </p:ext>
            </p:extLst>
          </p:nvPr>
        </p:nvGraphicFramePr>
        <p:xfrm>
          <a:off x="0" y="2564904"/>
          <a:ext cx="9143999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088"/>
                <a:gridCol w="941816"/>
                <a:gridCol w="1296144"/>
                <a:gridCol w="1368152"/>
                <a:gridCol w="1512168"/>
                <a:gridCol w="1259631"/>
              </a:tblGrid>
              <a:tr h="90717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работающие на предприятии с численностью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0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2-5 чел.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6-15 чел.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16-50 чел.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51-100 чел.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10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оформленных больничных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38100"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18,4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38100"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32,9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38100"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43,4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38100" algn="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61,8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25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886871621"/>
              </p:ext>
            </p:extLst>
          </p:nvPr>
        </p:nvGraphicFramePr>
        <p:xfrm>
          <a:off x="0" y="0"/>
          <a:ext cx="9252520" cy="672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24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272367"/>
              </p:ext>
            </p:extLst>
          </p:nvPr>
        </p:nvGraphicFramePr>
        <p:xfrm>
          <a:off x="107504" y="0"/>
          <a:ext cx="858964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432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Оценка работниками малого своего уровня </a:t>
            </a:r>
            <a:r>
              <a:rPr lang="ru-RU" sz="2000" b="1" dirty="0"/>
              <a:t>осведомленности о правах в сфере социального страхования (правила предоставления и оплаты больничных </a:t>
            </a:r>
            <a:r>
              <a:rPr lang="ru-RU" sz="2000" b="1" dirty="0" smtClean="0"/>
              <a:t>листов </a:t>
            </a:r>
            <a:r>
              <a:rPr lang="ru-RU" sz="2000" b="1" dirty="0"/>
              <a:t>и пр.) в </a:t>
            </a:r>
            <a:r>
              <a:rPr lang="ru-RU" sz="2000" b="1" dirty="0" smtClean="0"/>
              <a:t>%,  опрос работников МБ, Москва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0377411"/>
              </p:ext>
            </p:extLst>
          </p:nvPr>
        </p:nvGraphicFramePr>
        <p:xfrm>
          <a:off x="107506" y="1484780"/>
          <a:ext cx="8712966" cy="4558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6205"/>
                <a:gridCol w="1118129"/>
                <a:gridCol w="1512168"/>
                <a:gridCol w="2088232"/>
                <a:gridCol w="2088232"/>
              </a:tblGrid>
              <a:tr h="39881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9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Работники по найму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Предприниматели с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наемными работниками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Предприниматели без наемных работников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7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Хорошо осведомлен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28,2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27,5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40,0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20,2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7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Частично осведомлен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38,1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36,4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35,7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47,9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7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Практически не осведомлен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33,7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36,1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24,3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31,9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7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736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4825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Предложения: повышение гибкости регулирования трудовых отношений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5895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переход к </a:t>
            </a:r>
            <a:r>
              <a:rPr lang="ru-RU" sz="2800" dirty="0" err="1" smtClean="0"/>
              <a:t>софинансированию</a:t>
            </a:r>
            <a:r>
              <a:rPr lang="ru-RU" sz="2800" dirty="0" smtClean="0"/>
              <a:t> страховых взносов работодателем и работником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упрощения процедур пересмотра трудового договора по инициативе сторон;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оптимизации (с учетом мнения сторон социального партнерства) объема гарантий и компенсаций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совершенствование системы социального страхования временной нетрудоспособности и материнства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введение в учреждениях профессионального образования обязательного курса по основам трудового законодательства, включающего  законодательство по социальному страхованию (правила участия в социальном, пенсионном и обязательном медицинском страховании, правила оформления и оплаты бюллетеня, пособия по беременности и родам, частично оплачиваемого отпуска по уходу за ребенком и пр.)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3725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4944"/>
            <a:ext cx="8229600" cy="1008112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2762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448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Проблемы социального страхования занятых в малом бизнесе </vt:lpstr>
      <vt:lpstr>Страховое обеспечение по обязательному государственному социальному страхованию в Российской Федерации:</vt:lpstr>
      <vt:lpstr>Плательщики взносов в Фонд социального страхования РФ</vt:lpstr>
      <vt:lpstr>Доля случаев временной нетрудоспособности, оформленных больничными листами, от всех случаев потребности не выходить на работу из-з болезни (наемный персонал, опрос работников малого бизнеса Москвы, 2015 объем выборки 1000 чел. ) </vt:lpstr>
      <vt:lpstr>Slide 5</vt:lpstr>
      <vt:lpstr>Slide 6</vt:lpstr>
      <vt:lpstr>Оценка работниками малого своего уровня осведомленности о правах в сфере социального страхования (правила предоставления и оплаты больничных листов и пр.) в %,  опрос работников МБ, Москва</vt:lpstr>
      <vt:lpstr>Предложения: повышение гибкости регулирования трудовых отношений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Kocovic</cp:lastModifiedBy>
  <cp:revision>18</cp:revision>
  <dcterms:created xsi:type="dcterms:W3CDTF">2017-05-11T09:12:30Z</dcterms:created>
  <dcterms:modified xsi:type="dcterms:W3CDTF">2017-05-15T22:18:26Z</dcterms:modified>
</cp:coreProperties>
</file>