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7" r:id="rId4"/>
    <p:sldId id="268" r:id="rId5"/>
    <p:sldId id="269" r:id="rId6"/>
    <p:sldId id="271" r:id="rId7"/>
    <p:sldId id="276" r:id="rId8"/>
    <p:sldId id="274" r:id="rId9"/>
    <p:sldId id="275" r:id="rId10"/>
    <p:sldId id="277" r:id="rId11"/>
  </p:sldIdLst>
  <p:sldSz cx="9144000" cy="6858000" type="screen4x3"/>
  <p:notesSz cx="675163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3" autoAdjust="0"/>
    <p:restoredTop sz="94660"/>
  </p:normalViewPr>
  <p:slideViewPr>
    <p:cSldViewPr>
      <p:cViewPr>
        <p:scale>
          <a:sx n="50" d="100"/>
          <a:sy n="50" d="100"/>
        </p:scale>
        <p:origin x="-150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5710" cy="493633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4366" y="0"/>
            <a:ext cx="2925710" cy="493633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20A33899-A794-4D1A-8531-E543B4451D48}" type="datetimeFigureOut">
              <a:rPr lang="en-US" smtClean="0"/>
              <a:t>19.05.2017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5164" y="4689516"/>
            <a:ext cx="5401310" cy="4442698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5710" cy="493633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4366" y="9377317"/>
            <a:ext cx="2925710" cy="493633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2843E78D-35B8-45EB-8AA7-06C56772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9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3E78D-35B8-45EB-8AA7-06C567726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5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6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Presentation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Presentation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200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EBECCD82-5829-4275-B952-F1514E857BD2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94" y="511083"/>
            <a:ext cx="2387600" cy="355600"/>
          </a:xfrm>
        </p:spPr>
        <p:txBody>
          <a:bodyPr/>
          <a:lstStyle>
            <a:lvl1pPr marL="0" marR="0" indent="0" algn="l" defTabSz="441582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41582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Department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94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Insert</a:t>
            </a:r>
            <a:r>
              <a:rPr lang="it-IT" dirty="0" smtClean="0"/>
              <a:t> Country </a:t>
            </a:r>
            <a:r>
              <a:rPr lang="it-IT" dirty="0" err="1" smtClean="0"/>
              <a:t>Name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70"/>
            <a:ext cx="864000" cy="70343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8E4190A4-3375-49D8-B575-D753C435B1AF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3032"/>
            <a:ext cx="8386762" cy="29765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7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199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396422" indent="-187762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396422" indent="-187762">
              <a:buClr>
                <a:schemeClr val="tx1"/>
              </a:buClr>
              <a:buFont typeface="Lucida Grande"/>
              <a:buChar char="-"/>
              <a:defRPr sz="1000"/>
            </a:lvl3pPr>
            <a:lvl4pPr marL="396422" indent="-187762">
              <a:defRPr sz="1000"/>
            </a:lvl4pPr>
            <a:lvl5pPr marL="396422" indent="-187762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03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E2A8E0A8-12BB-484A-9501-DE2617BCE0F8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582" y="1699121"/>
            <a:ext cx="4126071" cy="210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924"/>
            <a:ext cx="4120686" cy="201694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582" y="1699121"/>
            <a:ext cx="4126071" cy="210127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924"/>
            <a:ext cx="4120686" cy="201694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179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C8958153-770A-49C0-9F9E-E012AA9A5EBA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8325" tIns="44148" rIns="88325" bIns="44148" rtlCol="0" anchor="ctr"/>
          <a:lstStyle/>
          <a:p>
            <a:pPr algn="ctr" defTabSz="441582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3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6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5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8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5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5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7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2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9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5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2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5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7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it-IT" dirty="0" smtClean="0"/>
              <a:t>Data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91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733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715F7476-E888-4877-AD0A-5C96D72B7CE4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706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E4FCB56A-9462-4A7C-8F6A-9813AE947235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01965" y="1682754"/>
            <a:ext cx="4132303" cy="4378325"/>
          </a:xfrm>
        </p:spPr>
        <p:txBody>
          <a:bodyPr tIns="45206"/>
          <a:lstStyle>
            <a:lvl1pPr>
              <a:lnSpc>
                <a:spcPts val="2599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 bla bla bla bla bla bla bla bla </a:t>
            </a:r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7582" y="1682754"/>
            <a:ext cx="4132303" cy="4378325"/>
          </a:xfrm>
        </p:spPr>
        <p:txBody>
          <a:bodyPr tIns="48684"/>
          <a:lstStyle>
            <a:lvl1pPr>
              <a:lnSpc>
                <a:spcPts val="3799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79%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4715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4253DFE9-AE18-48B7-A511-C3BFD807DB8B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576"/>
            <a:ext cx="1335610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92" defTabSz="441582">
              <a:lnSpc>
                <a:spcPct val="95825"/>
              </a:lnSpc>
              <a:spcBef>
                <a:spcPts val="10"/>
              </a:spcBef>
            </a:pPr>
            <a:r>
              <a:rPr lang="it-IT" sz="2000" dirty="0">
                <a:solidFill>
                  <a:srgbClr val="BD2027"/>
                </a:solidFill>
                <a:latin typeface="Arial"/>
                <a:cs typeface="Arial"/>
              </a:rPr>
              <a:t>Team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Job</a:t>
            </a:r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7349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4DF4181D-F0B1-41E3-9044-8FF368C99CAE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576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92" defTabSz="441582">
              <a:lnSpc>
                <a:spcPct val="95825"/>
              </a:lnSpc>
              <a:spcBef>
                <a:spcPts val="10"/>
              </a:spcBef>
            </a:pPr>
            <a:r>
              <a:rPr lang="it-IT" sz="2000" dirty="0" err="1">
                <a:solidFill>
                  <a:srgbClr val="BD2027"/>
                </a:solidFill>
                <a:latin typeface="Arial"/>
                <a:cs typeface="Arial"/>
              </a:rPr>
              <a:t>Next</a:t>
            </a:r>
            <a:r>
              <a:rPr lang="it-IT" sz="2000" dirty="0">
                <a:solidFill>
                  <a:srgbClr val="BD2027"/>
                </a:solidFill>
                <a:latin typeface="Arial"/>
                <a:cs typeface="Arial"/>
              </a:rPr>
              <a:t> </a:t>
            </a:r>
            <a:r>
              <a:rPr lang="it-IT" sz="2000" dirty="0" err="1">
                <a:solidFill>
                  <a:srgbClr val="BD2027"/>
                </a:solidFill>
                <a:latin typeface="Arial"/>
                <a:cs typeface="Arial"/>
              </a:rPr>
              <a:t>steps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5" y="1223965"/>
            <a:ext cx="4117610" cy="169334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6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40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6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792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3216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640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4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9095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7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301" y="1223965"/>
            <a:ext cx="4117610" cy="169334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6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40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6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792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3216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640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4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9095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Data </a:t>
            </a:r>
            <a:r>
              <a:rPr lang="it-IT" dirty="0" err="1" smtClean="0"/>
              <a:t>Arial</a:t>
            </a:r>
            <a:r>
              <a:rPr lang="it-IT" dirty="0" smtClean="0"/>
              <a:t>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7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it-IT" dirty="0" smtClean="0"/>
              <a:t>Nome Evento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2020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B5080B92-2357-4F81-BAE9-422D27E978C0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582" y="1682754"/>
            <a:ext cx="4125913" cy="43783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39071"/>
          <a:lstStyle>
            <a:lvl1pPr>
              <a:lnSpc>
                <a:spcPts val="6295"/>
              </a:lnSpc>
              <a:spcAft>
                <a:spcPts val="1799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4648204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 smtClean="0"/>
              <a:t>Testo</a:t>
            </a:r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413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200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20CE534E-15E5-48B0-951A-FE41356E1498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70"/>
            <a:ext cx="864000" cy="703434"/>
          </a:xfrm>
          <a:prstGeom prst="rect">
            <a:avLst/>
          </a:prstGeom>
        </p:spPr>
      </p:pic>
      <p:sp>
        <p:nvSpPr>
          <p:cNvPr id="11" name="CasellaDiTesto 10"/>
          <p:cNvSpPr txBox="1"/>
          <p:nvPr userDrawn="1"/>
        </p:nvSpPr>
        <p:spPr>
          <a:xfrm>
            <a:off x="347301" y="3031349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41582"/>
            <a:r>
              <a:rPr lang="it-IT" sz="3300" b="1" dirty="0" err="1">
                <a:solidFill>
                  <a:srgbClr val="BD2027"/>
                </a:solidFill>
              </a:rPr>
              <a:t>Thank</a:t>
            </a:r>
            <a:r>
              <a:rPr lang="it-IT" sz="3300" b="1" dirty="0">
                <a:solidFill>
                  <a:srgbClr val="BD2027"/>
                </a:solidFill>
              </a:rPr>
              <a:t> </a:t>
            </a:r>
            <a:r>
              <a:rPr lang="it-IT" sz="3300" b="1" dirty="0" err="1">
                <a:solidFill>
                  <a:srgbClr val="BD2027"/>
                </a:solidFill>
              </a:rPr>
              <a:t>You</a:t>
            </a:r>
            <a:r>
              <a:rPr lang="it-IT" sz="3300" b="1" dirty="0">
                <a:solidFill>
                  <a:srgbClr val="BD2027"/>
                </a:solidFill>
              </a:rPr>
              <a:t>.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2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347583" y="4645123"/>
            <a:ext cx="4580465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41582"/>
            <a:r>
              <a:rPr lang="it-IT" sz="1000" b="1" dirty="0" err="1">
                <a:solidFill>
                  <a:srgbClr val="BD2027"/>
                </a:solidFill>
              </a:rPr>
              <a:t>Contacts</a:t>
            </a:r>
            <a:r>
              <a:rPr lang="it-IT" sz="1000" b="1" dirty="0">
                <a:solidFill>
                  <a:srgbClr val="BD2027"/>
                </a:solidFill>
              </a:rPr>
              <a:t>: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582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Phone </a:t>
            </a:r>
            <a:r>
              <a:rPr lang="it-IT" dirty="0" err="1" smtClean="0"/>
              <a:t>Number</a:t>
            </a:r>
            <a:r>
              <a:rPr lang="it-IT" dirty="0" smtClean="0"/>
              <a:t> +39 / Fax </a:t>
            </a:r>
            <a:r>
              <a:rPr lang="it-IT" dirty="0" err="1" smtClean="0"/>
              <a:t>Number</a:t>
            </a:r>
            <a:r>
              <a:rPr lang="it-IT" dirty="0" smtClean="0"/>
              <a:t> +39 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582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Website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582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582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err="1" smtClean="0"/>
              <a:t>Department</a:t>
            </a:r>
            <a:endParaRPr lang="it-IT" dirty="0" smtClean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4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AB92725E-9695-46AE-85CC-B2E7634C5AC1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6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298063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DF598100-DBE6-4C54-9AC6-8B4656809287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6"/>
              </a:lnSpc>
              <a:defRPr sz="3300" b="1" i="0" baseline="0"/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6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E0F2584A-75C7-4DC2-B6BC-B2430D6769A7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576"/>
            <a:ext cx="1335610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92" defTabSz="441582">
              <a:lnSpc>
                <a:spcPct val="95825"/>
              </a:lnSpc>
              <a:spcBef>
                <a:spcPts val="10"/>
              </a:spcBef>
            </a:pPr>
            <a:r>
              <a:rPr lang="it-IT" sz="2000" dirty="0">
                <a:solidFill>
                  <a:srgbClr val="BD2027"/>
                </a:solidFill>
                <a:latin typeface="Arial"/>
                <a:cs typeface="Arial"/>
              </a:rPr>
              <a:t>Agenda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9" y="1224439"/>
            <a:ext cx="8382000" cy="4861256"/>
          </a:xfrm>
        </p:spPr>
        <p:txBody>
          <a:bodyPr bIns="0" numCol="2" spcCol="208618">
            <a:noAutofit/>
          </a:bodyPr>
          <a:lstStyle>
            <a:lvl1pPr marL="165622" indent="-165622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21557" indent="-173862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09337" indent="-173862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4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751D6744-3A75-4BAF-8084-958589B01DE8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7" y="1682754"/>
            <a:ext cx="8391525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1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D77BD2E5-3D39-4BD7-AA1E-DE2932BE9B48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7" y="1682754"/>
            <a:ext cx="8391525" cy="4378325"/>
          </a:xfrm>
        </p:spPr>
        <p:txBody>
          <a:bodyPr numCol="2" spcCol="17386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327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7A6D88B7-AEC7-4A94-BF2C-D9BF00C240FC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7" y="1682754"/>
            <a:ext cx="8391525" cy="4378325"/>
          </a:xfrm>
        </p:spPr>
        <p:txBody>
          <a:bodyPr wrap="square"/>
          <a:lstStyle>
            <a:lvl1pPr marL="0" indent="0" algn="l">
              <a:lnSpc>
                <a:spcPts val="2199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73862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73862">
              <a:buFont typeface="Arial"/>
              <a:buChar char="•"/>
              <a:defRPr sz="1000"/>
            </a:lvl3pPr>
            <a:lvl4pPr marL="0" indent="-173862">
              <a:defRPr sz="1000"/>
            </a:lvl4pPr>
            <a:lvl5pPr marL="0" indent="-173862">
              <a:buFont typeface="Arial"/>
              <a:buChar char="•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92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0CC30427-CBAD-40FE-91F1-90D8BB612D84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7" y="4758685"/>
            <a:ext cx="8391525" cy="1302390"/>
          </a:xfrm>
        </p:spPr>
        <p:txBody>
          <a:bodyPr wrap="square" lIns="69511" tIns="69511" rIns="69511"/>
          <a:lstStyle>
            <a:lvl1pPr>
              <a:lnSpc>
                <a:spcPts val="1000"/>
              </a:lnSpc>
              <a:defRPr sz="800"/>
            </a:lvl1pPr>
            <a:lvl2pPr marL="187762" indent="-187762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45056" indent="-187762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45056" indent="-187762">
              <a:lnSpc>
                <a:spcPts val="1000"/>
              </a:lnSpc>
              <a:defRPr sz="800"/>
            </a:lvl4pPr>
            <a:lvl5pPr marL="445056" indent="-187762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457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325" tIns="44148" rIns="88325" bIns="44148" rtlCol="0" anchor="ctr"/>
          <a:lstStyle/>
          <a:p>
            <a:pPr algn="ctr" defTabSz="441582"/>
            <a:endParaRPr lang="it-IT">
              <a:solidFill>
                <a:prstClr val="white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7" y="1683032"/>
            <a:ext cx="8391525" cy="2976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36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1CD4D4D6-5301-453A-AA2A-E9F13F5CB649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7" y="1682750"/>
            <a:ext cx="8391525" cy="1302390"/>
          </a:xfrm>
        </p:spPr>
        <p:txBody>
          <a:bodyPr wrap="square" lIns="69511" tIns="69511" rIns="69511"/>
          <a:lstStyle>
            <a:lvl1pPr>
              <a:lnSpc>
                <a:spcPts val="1000"/>
              </a:lnSpc>
              <a:defRPr sz="800"/>
            </a:lvl1pPr>
            <a:lvl2pPr marL="187762" indent="-187762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45056" indent="-187762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45056" indent="-187762">
              <a:lnSpc>
                <a:spcPts val="1000"/>
              </a:lnSpc>
              <a:defRPr sz="800"/>
            </a:lvl4pPr>
            <a:lvl5pPr marL="445056" indent="-187762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457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325" tIns="44148" rIns="88325" bIns="44148" rtlCol="0" anchor="ctr"/>
          <a:lstStyle/>
          <a:p>
            <a:pPr algn="ctr" defTabSz="441582"/>
            <a:endParaRPr lang="it-IT">
              <a:solidFill>
                <a:prstClr val="white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7" y="3084513"/>
            <a:ext cx="8391525" cy="297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58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80154" y="6459985"/>
            <a:ext cx="799815" cy="114300"/>
          </a:xfr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81512DFC-D2E1-4B6B-9952-BFE98B483947}" type="datetime4">
              <a:rPr lang="it-IT" smtClean="0">
                <a:solidFill>
                  <a:srgbClr val="BD2027"/>
                </a:solidFill>
              </a:rPr>
              <a:t>19 maggio 2017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41582"/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945" y="1682754"/>
            <a:ext cx="413230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987" y="6216116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Title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it-IT" dirty="0" err="1" smtClean="0"/>
              <a:t>Subtitle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 err="1" smtClean="0"/>
              <a:t>Section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557" y="1682754"/>
            <a:ext cx="412591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86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80001" y="6356632"/>
            <a:ext cx="1320798" cy="365125"/>
          </a:xfrm>
          <a:prstGeom prst="rect">
            <a:avLst/>
          </a:prstGeom>
        </p:spPr>
        <p:txBody>
          <a:bodyPr vert="horz" lIns="88325" tIns="44148" rIns="88325" bIns="44148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41582"/>
            <a:fld id="{33602D38-90AA-479D-B614-1FA1970CF4FB}" type="datetime4">
              <a:rPr lang="it-IT" smtClean="0">
                <a:solidFill>
                  <a:prstClr val="white">
                    <a:lumMod val="50000"/>
                  </a:prstClr>
                </a:solidFill>
              </a:rPr>
              <a:t>19 maggio 2017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632"/>
            <a:ext cx="420255" cy="365125"/>
          </a:xfrm>
          <a:prstGeom prst="rect">
            <a:avLst/>
          </a:prstGeom>
        </p:spPr>
        <p:txBody>
          <a:bodyPr vert="horz" lIns="88325" tIns="44148" rIns="88325" bIns="44148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41582"/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 defTabSz="441582"/>
              <a:t>‹#›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347581" y="6459985"/>
            <a:ext cx="197718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92" defTabSz="441582">
              <a:lnSpc>
                <a:spcPct val="95825"/>
              </a:lnSpc>
              <a:spcBef>
                <a:spcPts val="10"/>
              </a:spcBef>
              <a:defRPr/>
            </a:pPr>
            <a:r>
              <a:rPr lang="sr-Latn-RS" sz="700" dirty="0">
                <a:solidFill>
                  <a:srgbClr val="BD2027"/>
                </a:solidFill>
                <a:latin typeface="Arial"/>
                <a:cs typeface="Arial"/>
              </a:rPr>
              <a:t>Generali Osiguranje Srbija</a:t>
            </a:r>
            <a:endParaRPr sz="7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2449613" y="6459985"/>
            <a:ext cx="112178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92" defTabSz="441582">
              <a:lnSpc>
                <a:spcPct val="95825"/>
              </a:lnSpc>
              <a:spcBef>
                <a:spcPts val="10"/>
              </a:spcBef>
              <a:defRPr/>
            </a:pPr>
            <a:r>
              <a:rPr lang="sr-Latn-RS" sz="700" dirty="0">
                <a:solidFill>
                  <a:srgbClr val="BD2027"/>
                </a:solidFill>
                <a:latin typeface="Arial"/>
                <a:cs typeface="Arial"/>
              </a:rPr>
              <a:t>Beograd</a:t>
            </a:r>
            <a:endParaRPr lang="it-IT" sz="700" dirty="0">
              <a:solidFill>
                <a:srgbClr val="BD202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07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41582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41582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06" indent="-173862" algn="l" defTabSz="441582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21557" indent="-173862" algn="l" defTabSz="441582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09337" indent="-173862" algn="l" defTabSz="441582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79704" indent="-173862" algn="l" defTabSz="441582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8735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0316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911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3491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582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3177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759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351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524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1119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2700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430294" cy="1157130"/>
          </a:xfrm>
        </p:spPr>
        <p:txBody>
          <a:bodyPr/>
          <a:lstStyle/>
          <a:p>
            <a:r>
              <a:rPr lang="sr-Latn-RS" sz="2400" dirty="0" smtClean="0"/>
              <a:t>   MEĐUNARODNI </a:t>
            </a:r>
            <a:r>
              <a:rPr lang="sr-Latn-RS" sz="2400" dirty="0"/>
              <a:t>STANDARDI FINANSIJSKOG IZVEŠTAVANJA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r-Latn-RS" sz="2400" dirty="0" smtClean="0"/>
              <a:t>                    U OSIGURANJU </a:t>
            </a:r>
            <a:r>
              <a:rPr lang="sr-Latn-RS" sz="2400" dirty="0"/>
              <a:t>U POSLEDNJIH 15 GODINA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>
                <a:solidFill>
                  <a:srgbClr val="9B0012"/>
                </a:solidFill>
              </a:rPr>
              <a:t/>
            </a:r>
            <a:br>
              <a:rPr lang="en-US" sz="3600" dirty="0">
                <a:solidFill>
                  <a:srgbClr val="9B0012"/>
                </a:solidFill>
              </a:rPr>
            </a:br>
            <a:r>
              <a:rPr lang="en-US" sz="3600" dirty="0" smtClean="0">
                <a:solidFill>
                  <a:srgbClr val="9B0012"/>
                </a:solidFill>
              </a:rPr>
              <a:t/>
            </a:r>
            <a:br>
              <a:rPr lang="en-US" sz="3600" dirty="0" smtClean="0">
                <a:solidFill>
                  <a:srgbClr val="9B0012"/>
                </a:solidFill>
              </a:rPr>
            </a:br>
            <a:r>
              <a:rPr lang="en-US" sz="3600" dirty="0" smtClean="0">
                <a:solidFill>
                  <a:srgbClr val="9B0012"/>
                </a:solidFill>
              </a:rPr>
              <a:t>   </a:t>
            </a:r>
            <a:r>
              <a:rPr lang="en-US" sz="1800" dirty="0" smtClean="0">
                <a:solidFill>
                  <a:srgbClr val="9B0012"/>
                </a:solidFill>
              </a:rPr>
              <a:t>Branko </a:t>
            </a:r>
            <a:r>
              <a:rPr lang="en-US" sz="1800" dirty="0" err="1" smtClean="0">
                <a:solidFill>
                  <a:srgbClr val="9B0012"/>
                </a:solidFill>
              </a:rPr>
              <a:t>Pavlo</a:t>
            </a:r>
            <a:r>
              <a:rPr lang="sr-Latn-RS" sz="1800" dirty="0" smtClean="0">
                <a:solidFill>
                  <a:srgbClr val="9B0012"/>
                </a:solidFill>
              </a:rPr>
              <a:t>vić</a:t>
            </a:r>
            <a:br>
              <a:rPr lang="sr-Latn-RS" sz="1800" dirty="0" smtClean="0">
                <a:solidFill>
                  <a:srgbClr val="9B0012"/>
                </a:solidFill>
              </a:rPr>
            </a:br>
            <a:r>
              <a:rPr lang="sr-Latn-RS" sz="1800" dirty="0">
                <a:solidFill>
                  <a:srgbClr val="9B0012"/>
                </a:solidFill>
              </a:rPr>
              <a:t> </a:t>
            </a:r>
            <a:r>
              <a:rPr lang="sr-Latn-RS" sz="1800" dirty="0" smtClean="0">
                <a:solidFill>
                  <a:srgbClr val="9B0012"/>
                </a:solidFill>
              </a:rPr>
              <a:t>     Zlatibor, 20.05.2017.</a:t>
            </a:r>
            <a:r>
              <a:rPr lang="en-US" sz="3600" dirty="0" smtClean="0">
                <a:solidFill>
                  <a:srgbClr val="9B0012"/>
                </a:solidFill>
              </a:rPr>
              <a:t/>
            </a:r>
            <a:br>
              <a:rPr lang="en-US" sz="3600" dirty="0" smtClean="0">
                <a:solidFill>
                  <a:srgbClr val="9B0012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>
                <a:solidFill>
                  <a:srgbClr val="9B0012"/>
                </a:solidFill>
              </a:rPr>
              <a:t/>
            </a:r>
            <a:br>
              <a:rPr lang="en-US" sz="3600" dirty="0">
                <a:solidFill>
                  <a:srgbClr val="9B0012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1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9A44-26FB-45D4-88A4-B687A3CCC383}" type="datetime1">
              <a:rPr lang="en-US" smtClean="0"/>
              <a:t>19.05.2017</a:t>
            </a:fld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Zaključak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sz="1600" dirty="0" smtClean="0"/>
              <a:t>Ključna </a:t>
            </a:r>
            <a:r>
              <a:rPr lang="sr-Latn-RS" sz="1600" dirty="0"/>
              <a:t>karakteristika IFRS 17 je </a:t>
            </a:r>
            <a:r>
              <a:rPr lang="sr-Latn-RS" sz="1600" dirty="0" smtClean="0"/>
              <a:t>složenost</a:t>
            </a:r>
          </a:p>
          <a:p>
            <a:pPr marL="285750" indent="-285750">
              <a:buFontTx/>
              <a:buChar char="-"/>
            </a:pPr>
            <a:r>
              <a:rPr lang="sr-Latn-RS" sz="1600" dirty="0" smtClean="0"/>
              <a:t>Očekivani </a:t>
            </a:r>
            <a:r>
              <a:rPr lang="sr-Latn-RS" sz="1600" dirty="0"/>
              <a:t>troškovi implementacije će biti slični kao za Solventnost </a:t>
            </a:r>
            <a:r>
              <a:rPr lang="sr-Latn-RS" sz="1600" dirty="0" smtClean="0"/>
              <a:t>II</a:t>
            </a:r>
          </a:p>
          <a:p>
            <a:pPr marL="285750" indent="-285750">
              <a:buFontTx/>
              <a:buChar char="-"/>
            </a:pPr>
            <a:endParaRPr lang="sr-Latn-RS" sz="1600" dirty="0"/>
          </a:p>
          <a:p>
            <a:pPr marL="285750" indent="-285750">
              <a:buFontTx/>
              <a:buChar char="-"/>
            </a:pPr>
            <a:r>
              <a:rPr lang="sr-Latn-RS" sz="1600" dirty="0" smtClean="0"/>
              <a:t>Implementacija </a:t>
            </a:r>
            <a:r>
              <a:rPr lang="sr-Latn-RS" sz="1600" dirty="0"/>
              <a:t>standarda IFRS 17 je usko povezana sa standardom IFRS 9, tako da će </a:t>
            </a:r>
            <a:r>
              <a:rPr lang="sr-Latn-RS" sz="1600" dirty="0" smtClean="0"/>
              <a:t>za </a:t>
            </a:r>
            <a:r>
              <a:rPr lang="sr-Latn-RS" sz="1600" dirty="0"/>
              <a:t>oblast osiguranja </a:t>
            </a:r>
            <a:r>
              <a:rPr lang="sr-Latn-RS" sz="1600" dirty="0" smtClean="0"/>
              <a:t>početak </a:t>
            </a:r>
            <a:r>
              <a:rPr lang="sr-Latn-RS" sz="1600" dirty="0"/>
              <a:t>IFRS 9 </a:t>
            </a:r>
            <a:r>
              <a:rPr lang="sr-Latn-RS" sz="1600" dirty="0" smtClean="0"/>
              <a:t>biti odložen </a:t>
            </a:r>
            <a:r>
              <a:rPr lang="sr-Latn-RS" sz="1600" dirty="0"/>
              <a:t>do početka IFRS </a:t>
            </a:r>
            <a:r>
              <a:rPr lang="sr-Latn-RS" sz="1600" dirty="0" smtClean="0"/>
              <a:t>17</a:t>
            </a:r>
          </a:p>
          <a:p>
            <a:pPr marL="285750" indent="-285750">
              <a:buFontTx/>
              <a:buChar char="-"/>
            </a:pPr>
            <a:endParaRPr lang="sr-Latn-RS" sz="1600" dirty="0"/>
          </a:p>
          <a:p>
            <a:pPr marL="285750" indent="-285750">
              <a:buFontTx/>
              <a:buChar char="-"/>
            </a:pPr>
            <a:r>
              <a:rPr lang="sr-Latn-RS" sz="1600" dirty="0" smtClean="0"/>
              <a:t>Uvođenje </a:t>
            </a:r>
            <a:r>
              <a:rPr lang="sr-Latn-RS" sz="1600" dirty="0"/>
              <a:t>IFRS 17 </a:t>
            </a:r>
            <a:r>
              <a:rPr lang="sr-Latn-RS" sz="1600" dirty="0" smtClean="0"/>
              <a:t>je vrlo </a:t>
            </a:r>
            <a:r>
              <a:rPr lang="sr-Latn-RS" sz="1600" dirty="0"/>
              <a:t>korisno za delatnost </a:t>
            </a:r>
            <a:r>
              <a:rPr lang="sr-Latn-RS" sz="1600" dirty="0" smtClean="0"/>
              <a:t>osiguranja:</a:t>
            </a:r>
          </a:p>
          <a:p>
            <a:pPr marL="742950" lvl="1" indent="-285750">
              <a:buFontTx/>
              <a:buChar char="-"/>
            </a:pPr>
            <a:r>
              <a:rPr lang="sr-Latn-RS" sz="1600" dirty="0" smtClean="0"/>
              <a:t>Povećaće </a:t>
            </a:r>
            <a:r>
              <a:rPr lang="sr-Latn-RS" sz="1600" dirty="0"/>
              <a:t>se razumljivost finansijskih izveštaja za sve zainteresovane strane, njihova uporedivost u različitim osiguravajućim kompanijama, transparentnost rizika </a:t>
            </a:r>
            <a:r>
              <a:rPr lang="sr-Latn-RS" sz="1600" dirty="0" smtClean="0"/>
              <a:t>i</a:t>
            </a:r>
          </a:p>
          <a:p>
            <a:pPr marL="742950" lvl="1" indent="-285750">
              <a:buFontTx/>
              <a:buChar char="-"/>
            </a:pPr>
            <a:r>
              <a:rPr lang="sr-Latn-RS" sz="1600" dirty="0" smtClean="0"/>
              <a:t>Smanjiće </a:t>
            </a:r>
            <a:r>
              <a:rPr lang="sr-Latn-RS" sz="1600" dirty="0"/>
              <a:t>se nedoslednost u računovodstvenim pristupima, neizvesnost u ugovoru i obavezama osiguravača i razlike sa US </a:t>
            </a:r>
            <a:r>
              <a:rPr lang="sr-Latn-RS" sz="1600" dirty="0" smtClean="0"/>
              <a:t>GAAP</a:t>
            </a:r>
          </a:p>
          <a:p>
            <a:pPr marL="742950" lvl="1" indent="-285750">
              <a:buFontTx/>
              <a:buChar char="-"/>
            </a:pPr>
            <a:r>
              <a:rPr lang="sr-Latn-RS" sz="1600" dirty="0" smtClean="0"/>
              <a:t>IFRS </a:t>
            </a:r>
            <a:r>
              <a:rPr lang="sr-Latn-RS" sz="1600" dirty="0"/>
              <a:t>17 model će uvek biti ažuriran svežim procenama i pretpostavkama tako da će pružati relevantne, kompletne informacije o promenama u procenama i obezbediti transparentnost izveštavanja ekonomske vrednosti ugrađenih opcija i </a:t>
            </a:r>
            <a:r>
              <a:rPr lang="sr-Latn-RS" sz="1600" dirty="0" smtClean="0"/>
              <a:t>garancija</a:t>
            </a:r>
          </a:p>
          <a:p>
            <a:pPr marL="742950" lvl="1" indent="-285750">
              <a:buFontTx/>
              <a:buChar char="-"/>
            </a:pPr>
            <a:r>
              <a:rPr lang="sr-Latn-RS" sz="1600" dirty="0" smtClean="0"/>
              <a:t>Rizik </a:t>
            </a:r>
            <a:r>
              <a:rPr lang="sr-Latn-RS" sz="1600" dirty="0"/>
              <a:t>će biti meren ažurno i vremenska vrednost novca će biti uključena u </a:t>
            </a:r>
            <a:r>
              <a:rPr lang="sr-Latn-RS" sz="1600" dirty="0" smtClean="0"/>
              <a:t>model</a:t>
            </a:r>
          </a:p>
          <a:p>
            <a:pPr marL="742950" lvl="1" indent="-285750">
              <a:buFontTx/>
              <a:buChar char="-"/>
            </a:pPr>
            <a:r>
              <a:rPr lang="sr-Latn-RS" sz="1600" dirty="0" smtClean="0"/>
              <a:t>Tržišno </a:t>
            </a:r>
            <a:r>
              <a:rPr lang="sr-Latn-RS" sz="1600" dirty="0"/>
              <a:t>konzistentna procena će dati objektivnije </a:t>
            </a:r>
            <a:r>
              <a:rPr lang="sr-Latn-RS" sz="1600" dirty="0" smtClean="0"/>
              <a:t>informacije</a:t>
            </a:r>
            <a:endParaRPr lang="sr-Latn-RS" sz="1600" dirty="0"/>
          </a:p>
          <a:p>
            <a:endParaRPr lang="sr-Latn-RS" sz="1600" dirty="0" smtClean="0"/>
          </a:p>
          <a:p>
            <a:pPr marL="285750" indent="-285750">
              <a:buFontTx/>
              <a:buChar char="-"/>
            </a:pPr>
            <a:r>
              <a:rPr lang="sr-Latn-RS" sz="1600" dirty="0" smtClean="0"/>
              <a:t>Šta je sledeći izazov posle </a:t>
            </a:r>
            <a:r>
              <a:rPr lang="sr-Latn-RS" sz="1600" dirty="0"/>
              <a:t>IFRS </a:t>
            </a:r>
            <a:r>
              <a:rPr lang="sr-Latn-RS" sz="1600" dirty="0" smtClean="0"/>
              <a:t>17?</a:t>
            </a:r>
          </a:p>
        </p:txBody>
      </p:sp>
    </p:spTree>
    <p:extLst>
      <p:ext uri="{BB962C8B-B14F-4D97-AF65-F5344CB8AC3E}">
        <p14:creationId xmlns:p14="http://schemas.microsoft.com/office/powerpoint/2010/main" val="6002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9A44-26FB-45D4-88A4-B687A3CCC383}" type="datetime1">
              <a:rPr lang="en-US" smtClean="0"/>
              <a:t>19.05.2017</a:t>
            </a:fld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Uvod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600" dirty="0" smtClean="0"/>
              <a:t>Reforma </a:t>
            </a:r>
            <a:r>
              <a:rPr lang="sr-Latn-RS" sz="1600" dirty="0" smtClean="0"/>
              <a:t>Međunarodnog standarda finansijskog izveštavanja o ugovorima o osiguranju, prlibližava se kraju faze uspostavljanja </a:t>
            </a:r>
            <a:r>
              <a:rPr lang="sr-Latn-RS" sz="1600" dirty="0" smtClean="0"/>
              <a:t>standarda.</a:t>
            </a:r>
            <a:endParaRPr lang="sr-Latn-RS" sz="1600" dirty="0" smtClean="0"/>
          </a:p>
          <a:p>
            <a:pPr algn="just"/>
            <a:endParaRPr lang="sr-Latn-RS" sz="1600" dirty="0"/>
          </a:p>
          <a:p>
            <a:pPr algn="just"/>
            <a:r>
              <a:rPr lang="sr-Latn-RS" sz="1600" dirty="0" smtClean="0"/>
              <a:t>S obzirom na kompleksnost implementacije, obavezna primena neće početi brzo</a:t>
            </a:r>
          </a:p>
          <a:p>
            <a:pPr algn="just"/>
            <a:endParaRPr lang="sr-Latn-RS" sz="1600" dirty="0"/>
          </a:p>
          <a:p>
            <a:pPr algn="just"/>
            <a:r>
              <a:rPr lang="sr-Latn-RS" sz="1600" dirty="0" smtClean="0"/>
              <a:t>Fokus: </a:t>
            </a:r>
            <a:endParaRPr lang="en-GB" sz="1600" dirty="0" smtClean="0"/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IFRS </a:t>
            </a:r>
            <a:r>
              <a:rPr lang="sr-Latn-RS" sz="1600" dirty="0" smtClean="0"/>
              <a:t>17 „Ugovori o osiguranju“ i </a:t>
            </a:r>
            <a:endParaRPr lang="sr-Latn-RS" sz="1600" dirty="0" smtClean="0"/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IFRS </a:t>
            </a:r>
            <a:r>
              <a:rPr lang="sr-Latn-RS" sz="1600" dirty="0" smtClean="0"/>
              <a:t>9 „Finansijski </a:t>
            </a:r>
            <a:r>
              <a:rPr lang="sr-Latn-RS" sz="1600" dirty="0" smtClean="0"/>
              <a:t>instrumenti“</a:t>
            </a:r>
            <a:endParaRPr lang="sr-Latn-RS" sz="1600" dirty="0" smtClean="0"/>
          </a:p>
          <a:p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1093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9A44-26FB-45D4-88A4-B687A3CCC383}" type="datetime1">
              <a:rPr lang="en-US" smtClean="0"/>
              <a:t>19.05.2017</a:t>
            </a:fld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IFRS 4 i IFRS 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944136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600" dirty="0" smtClean="0"/>
              <a:t>Računovodstvo ugovora o osiguranju je suviše kompleksno</a:t>
            </a:r>
          </a:p>
          <a:p>
            <a:pPr algn="just"/>
            <a:endParaRPr lang="sr-Latn-RS" sz="1600" dirty="0"/>
          </a:p>
          <a:p>
            <a:pPr algn="just"/>
            <a:r>
              <a:rPr lang="sr-Latn-RS" sz="1600" dirty="0"/>
              <a:t>Cilj IFRS 17 je da obezbedi visok kvalitet, razumljive, obavezne i globalno prihvaćene principe finansijskog izveštavanja zasnovane na jasno artikulisanim </a:t>
            </a:r>
            <a:r>
              <a:rPr lang="sr-Latn-RS" sz="1600" dirty="0" smtClean="0"/>
              <a:t>pravilima, </a:t>
            </a:r>
            <a:r>
              <a:rPr lang="sr-Latn-RS" sz="1600" dirty="0"/>
              <a:t>za poboljšanje transparentnosti i uporedivosti finansijskih izveštaja osiguravača, bez obzira na sektor, državu ili </a:t>
            </a:r>
            <a:r>
              <a:rPr lang="sr-Latn-RS" sz="1600" dirty="0" smtClean="0"/>
              <a:t>proizvode</a:t>
            </a:r>
          </a:p>
          <a:p>
            <a:pPr algn="just"/>
            <a:endParaRPr lang="sr-Latn-RS" sz="1600" dirty="0"/>
          </a:p>
          <a:p>
            <a:pPr algn="just"/>
            <a:r>
              <a:rPr lang="en-US" sz="1600" dirty="0"/>
              <a:t>Tri </a:t>
            </a:r>
            <a:r>
              <a:rPr lang="en-US" sz="1600" dirty="0" err="1"/>
              <a:t>glavna</a:t>
            </a:r>
            <a:r>
              <a:rPr lang="en-US" sz="1600" dirty="0"/>
              <a:t> </a:t>
            </a:r>
            <a:r>
              <a:rPr lang="en-US" sz="1600" dirty="0" err="1"/>
              <a:t>cilja</a:t>
            </a:r>
            <a:r>
              <a:rPr lang="en-US" sz="1600" dirty="0"/>
              <a:t> IFRS 17 </a:t>
            </a:r>
            <a:r>
              <a:rPr lang="en-US" sz="1600" dirty="0" err="1"/>
              <a:t>projekta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 smtClean="0"/>
              <a:t>:</a:t>
            </a:r>
            <a:endParaRPr lang="en-US" sz="1600" dirty="0"/>
          </a:p>
          <a:p>
            <a:pPr algn="just"/>
            <a:r>
              <a:rPr lang="en-US" sz="1600" dirty="0"/>
              <a:t>1. </a:t>
            </a:r>
            <a:r>
              <a:rPr lang="en-US" sz="1600" dirty="0" err="1"/>
              <a:t>Poboljšanje</a:t>
            </a:r>
            <a:r>
              <a:rPr lang="en-US" sz="1600" dirty="0"/>
              <a:t> </a:t>
            </a:r>
            <a:r>
              <a:rPr lang="en-US" sz="1600" dirty="0" err="1"/>
              <a:t>uporedivosti</a:t>
            </a:r>
            <a:endParaRPr lang="en-US" sz="1600" dirty="0"/>
          </a:p>
          <a:p>
            <a:pPr algn="just"/>
            <a:r>
              <a:rPr lang="en-US" sz="1600" dirty="0"/>
              <a:t>2. </a:t>
            </a:r>
            <a:r>
              <a:rPr lang="en-US" sz="1600" dirty="0" err="1"/>
              <a:t>Povećanje</a:t>
            </a:r>
            <a:r>
              <a:rPr lang="en-US" sz="1600" dirty="0"/>
              <a:t> </a:t>
            </a:r>
            <a:r>
              <a:rPr lang="en-US" sz="1600" dirty="0" err="1"/>
              <a:t>transparentnosti</a:t>
            </a:r>
            <a:endParaRPr lang="en-US" sz="1600" dirty="0"/>
          </a:p>
          <a:p>
            <a:pPr algn="just"/>
            <a:r>
              <a:rPr lang="sr-Latn-RS" sz="1600" dirty="0"/>
              <a:t>3. Približavanje Američkom računovodstvenom standardu US </a:t>
            </a:r>
            <a:r>
              <a:rPr lang="sr-Latn-RS" sz="1600" dirty="0" smtClean="0"/>
              <a:t>GAAP</a:t>
            </a:r>
          </a:p>
          <a:p>
            <a:pPr algn="just"/>
            <a:endParaRPr lang="sr-Latn-RS" sz="1600" dirty="0"/>
          </a:p>
          <a:p>
            <a:pPr algn="just"/>
            <a:r>
              <a:rPr lang="sr-Latn-RS" sz="1600" b="1" dirty="0"/>
              <a:t>Ključne promene</a:t>
            </a:r>
            <a:endParaRPr lang="en-US" sz="1600" dirty="0"/>
          </a:p>
          <a:p>
            <a:pPr algn="just"/>
            <a:r>
              <a:rPr lang="sr-Latn-RS" sz="1600" dirty="0"/>
              <a:t> </a:t>
            </a:r>
            <a:endParaRPr lang="en-US" sz="1600" dirty="0"/>
          </a:p>
          <a:p>
            <a:pPr algn="just"/>
            <a:r>
              <a:rPr lang="sr-Latn-RS" sz="1600" u="sng" dirty="0"/>
              <a:t>Za neživotna </a:t>
            </a:r>
            <a:r>
              <a:rPr lang="sr-Latn-RS" sz="1600" u="sng" dirty="0" smtClean="0"/>
              <a:t>osiguranja</a:t>
            </a:r>
            <a:r>
              <a:rPr lang="sr-Latn-RS" sz="1600" dirty="0" smtClean="0"/>
              <a:t>: </a:t>
            </a:r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uvođenje </a:t>
            </a:r>
            <a:r>
              <a:rPr lang="sr-Latn-RS" sz="1600" dirty="0"/>
              <a:t>diskontovanja </a:t>
            </a:r>
            <a:endParaRPr lang="sr-Latn-RS" sz="1600" dirty="0" smtClean="0"/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uvođenje prilagođavanja </a:t>
            </a:r>
            <a:r>
              <a:rPr lang="sr-Latn-RS" sz="1600" dirty="0"/>
              <a:t>rizika u merenju odgovornosti za nastale štete </a:t>
            </a:r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pružanje </a:t>
            </a:r>
            <a:r>
              <a:rPr lang="sr-Latn-RS" sz="1600" dirty="0"/>
              <a:t>dodatnih informacija u finansijskim izveštajima o obavezama za štete, promenama rizika i efektima </a:t>
            </a:r>
            <a:r>
              <a:rPr lang="sr-Latn-RS" sz="1600" dirty="0" smtClean="0"/>
              <a:t>diskontovanja</a:t>
            </a:r>
          </a:p>
          <a:p>
            <a:pPr algn="just"/>
            <a:endParaRPr lang="sr-Latn-RS" sz="1600" dirty="0" smtClean="0"/>
          </a:p>
          <a:p>
            <a:pPr algn="just"/>
            <a:r>
              <a:rPr lang="sr-Latn-RS" sz="1600" u="sng" dirty="0" smtClean="0"/>
              <a:t>Za životna osiguranja</a:t>
            </a:r>
            <a:r>
              <a:rPr lang="sr-Latn-RS" sz="1600" dirty="0" smtClean="0"/>
              <a:t>: uvođenje </a:t>
            </a:r>
            <a:r>
              <a:rPr lang="sr-Latn-RS" sz="1600" dirty="0"/>
              <a:t>jednog računovodstvenog modela za sve ugovore životnog osiguranja, umesto različitih računovodstvenih modela na osnovu tipa </a:t>
            </a:r>
            <a:r>
              <a:rPr lang="sr-Latn-RS" sz="1600" dirty="0" smtClean="0"/>
              <a:t>proizvoda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27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9A44-26FB-45D4-88A4-B687A3CCC383}" type="datetime1">
              <a:rPr lang="en-US" smtClean="0"/>
              <a:t>19.05.2017</a:t>
            </a:fld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Istorija </a:t>
            </a:r>
            <a:r>
              <a:rPr lang="sr-Latn-RS" dirty="0" smtClean="0"/>
              <a:t>projekta IFRS 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sr-Latn-RS" sz="1600" dirty="0" smtClean="0"/>
              <a:t>Komitet </a:t>
            </a:r>
            <a:r>
              <a:rPr lang="sr-Latn-RS" sz="1600" dirty="0"/>
              <a:t>za međunarodne </a:t>
            </a:r>
            <a:r>
              <a:rPr lang="sr-Latn-RS" sz="1600" dirty="0" smtClean="0"/>
              <a:t>standarde osnovao </a:t>
            </a:r>
            <a:r>
              <a:rPr lang="sr-Latn-RS" sz="1600" dirty="0"/>
              <a:t>je </a:t>
            </a:r>
            <a:r>
              <a:rPr lang="sr-Latn-RS" sz="1600" dirty="0" smtClean="0"/>
              <a:t>Komisiju </a:t>
            </a:r>
            <a:r>
              <a:rPr lang="sr-Latn-RS" sz="1600" dirty="0"/>
              <a:t>za upravljanje projektom 1997</a:t>
            </a:r>
            <a:r>
              <a:rPr lang="sr-Latn-RS" sz="1600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Međunarodni </a:t>
            </a:r>
            <a:r>
              <a:rPr lang="sr-Latn-RS" sz="1600" dirty="0" smtClean="0"/>
              <a:t>odbor za računovodstvene standarde (IASB) 2001. preuzeo </a:t>
            </a:r>
            <a:r>
              <a:rPr lang="sr-Latn-RS" sz="1600" dirty="0" smtClean="0"/>
              <a:t>projekat</a:t>
            </a:r>
          </a:p>
          <a:p>
            <a:pPr algn="just"/>
            <a:endParaRPr lang="sr-Latn-RS" sz="1600" dirty="0" smtClean="0"/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Prva </a:t>
            </a:r>
            <a:r>
              <a:rPr lang="sr-Latn-RS" sz="1600" dirty="0"/>
              <a:t>faza je završena u martu </a:t>
            </a:r>
            <a:r>
              <a:rPr lang="sr-Latn-RS" sz="1600" dirty="0" smtClean="0"/>
              <a:t>2004. izdavanjem IFRS </a:t>
            </a:r>
            <a:r>
              <a:rPr lang="sr-Latn-RS" sz="1600" dirty="0"/>
              <a:t>4 „Ugovori o </a:t>
            </a:r>
            <a:r>
              <a:rPr lang="sr-Latn-RS" sz="1600" dirty="0" smtClean="0"/>
              <a:t>osiguranju“</a:t>
            </a:r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Druga </a:t>
            </a:r>
            <a:r>
              <a:rPr lang="sr-Latn-RS" sz="1600" dirty="0" smtClean="0"/>
              <a:t>faza </a:t>
            </a:r>
            <a:r>
              <a:rPr lang="sr-Latn-RS" sz="1600" dirty="0"/>
              <a:t>projekta je počela nekoliko meseci </a:t>
            </a:r>
            <a:r>
              <a:rPr lang="sr-Latn-RS" sz="1600" dirty="0" smtClean="0"/>
              <a:t>kasnije</a:t>
            </a:r>
          </a:p>
          <a:p>
            <a:pPr algn="just"/>
            <a:endParaRPr lang="sr-Latn-RS" sz="1600" dirty="0"/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2007. </a:t>
            </a:r>
            <a:r>
              <a:rPr lang="sr-Latn-RS" sz="1600" dirty="0" smtClean="0"/>
              <a:t>„Preliminarni </a:t>
            </a:r>
            <a:r>
              <a:rPr lang="sr-Latn-RS" sz="1600" dirty="0"/>
              <a:t>stavovi o ugovorima o </a:t>
            </a:r>
            <a:r>
              <a:rPr lang="sr-Latn-RS" sz="1600" dirty="0" smtClean="0"/>
              <a:t>osiguranju“</a:t>
            </a:r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2008</a:t>
            </a:r>
            <a:r>
              <a:rPr lang="sr-Latn-RS" sz="1600" dirty="0" smtClean="0"/>
              <a:t>. FASB </a:t>
            </a:r>
            <a:r>
              <a:rPr lang="sr-Latn-RS" sz="1600" dirty="0"/>
              <a:t>je </a:t>
            </a:r>
            <a:r>
              <a:rPr lang="sr-Latn-RS" sz="1600" dirty="0" smtClean="0"/>
              <a:t>odlučio da se pridruži projektu</a:t>
            </a:r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2010</a:t>
            </a:r>
            <a:r>
              <a:rPr lang="sr-Latn-RS" sz="1600" dirty="0"/>
              <a:t>. </a:t>
            </a:r>
            <a:r>
              <a:rPr lang="sr-Latn-RS" sz="1600" dirty="0" smtClean="0"/>
              <a:t>IASB izložio </a:t>
            </a:r>
            <a:r>
              <a:rPr lang="sr-Latn-RS" sz="1600" dirty="0"/>
              <a:t>nacrt „Ugovora u osiguranju</a:t>
            </a:r>
            <a:r>
              <a:rPr lang="sr-Latn-RS" sz="1600" dirty="0" smtClean="0"/>
              <a:t>“</a:t>
            </a:r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2013. </a:t>
            </a:r>
            <a:r>
              <a:rPr lang="sr-Latn-RS" sz="1600" dirty="0" smtClean="0"/>
              <a:t>IASB </a:t>
            </a:r>
            <a:r>
              <a:rPr lang="sr-Latn-RS" sz="1600" dirty="0"/>
              <a:t>je izdao reviziju Nacrta ugovora u </a:t>
            </a:r>
            <a:r>
              <a:rPr lang="sr-Latn-RS" sz="1600" dirty="0" smtClean="0"/>
              <a:t>osiguranju</a:t>
            </a:r>
            <a:endParaRPr lang="sr-Latn-RS" sz="1600" dirty="0" smtClean="0"/>
          </a:p>
          <a:p>
            <a:pPr algn="just"/>
            <a:endParaRPr lang="sr-Latn-RS" sz="1600" dirty="0" smtClean="0"/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Zvanična </a:t>
            </a:r>
            <a:r>
              <a:rPr lang="sr-Latn-RS" sz="1600" dirty="0"/>
              <a:t>verzija Standarda IFRS 17 „Ugovori o </a:t>
            </a:r>
            <a:r>
              <a:rPr lang="sr-Latn-RS" sz="1600" dirty="0" smtClean="0"/>
              <a:t>osiguranju“ </a:t>
            </a:r>
            <a:r>
              <a:rPr lang="sr-Latn-RS" sz="1600" dirty="0" smtClean="0"/>
              <a:t>objavljena 18. maja </a:t>
            </a:r>
            <a:r>
              <a:rPr lang="sr-Latn-RS" sz="1600" dirty="0"/>
              <a:t>2017</a:t>
            </a:r>
            <a:r>
              <a:rPr lang="sr-Latn-RS" sz="1600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sr-Latn-RS" sz="1600" dirty="0" smtClean="0"/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Datum </a:t>
            </a:r>
            <a:r>
              <a:rPr lang="sr-Latn-RS" sz="1600" dirty="0"/>
              <a:t>stupanja na snagu </a:t>
            </a:r>
            <a:r>
              <a:rPr lang="sr-Latn-RS" sz="1600" dirty="0" smtClean="0"/>
              <a:t>1</a:t>
            </a:r>
            <a:r>
              <a:rPr lang="sr-Latn-RS" sz="1600" dirty="0"/>
              <a:t>. januar 2021. </a:t>
            </a:r>
            <a:endParaRPr lang="sr-Latn-RS" sz="1600" dirty="0" smtClean="0"/>
          </a:p>
          <a:p>
            <a:pPr marL="285750" indent="-285750" algn="just">
              <a:buFontTx/>
              <a:buChar char="-"/>
            </a:pPr>
            <a:endParaRPr lang="en-US" sz="1600" dirty="0"/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0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9A44-26FB-45D4-88A4-B687A3CCC383}" type="datetime1">
              <a:rPr lang="en-US" smtClean="0"/>
              <a:t>19.05.2017</a:t>
            </a:fld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Ugovori o osiguranju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600" dirty="0" smtClean="0"/>
              <a:t>Definicija: osiguravač </a:t>
            </a:r>
            <a:r>
              <a:rPr lang="sr-Latn-RS" sz="1600" dirty="0"/>
              <a:t>prihvata značajan rizik osiguranja pristajući da plati naknadu ugovaraču osiguranja ako neizvesni budući događaj negativno utiče na ugovarača. Rizik osiguranja je svaki rizik, osim finansijskog rizika</a:t>
            </a:r>
            <a:r>
              <a:rPr lang="sr-Latn-RS" sz="1600" dirty="0" smtClean="0"/>
              <a:t>.</a:t>
            </a:r>
          </a:p>
          <a:p>
            <a:pPr algn="ctr"/>
            <a:endParaRPr lang="sr-Latn-RS" sz="1600" dirty="0"/>
          </a:p>
          <a:p>
            <a:r>
              <a:rPr lang="sr-Latn-RS" sz="1600" dirty="0"/>
              <a:t>Četiri komponente ugovora o osiguranju mogu da budu izdvojene</a:t>
            </a:r>
            <a:r>
              <a:rPr lang="sr-Latn-RS" sz="1600" dirty="0" smtClean="0"/>
              <a:t>:</a:t>
            </a:r>
          </a:p>
          <a:p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osiguranje,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ugrađeni derivati,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posebne investicije i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sr-Latn-RS" sz="1600" dirty="0"/>
              <a:t>posebna dobra i usluge.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28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9A44-26FB-45D4-88A4-B687A3CCC383}" type="datetime1">
              <a:rPr lang="en-US" smtClean="0"/>
              <a:t>19.05.2017</a:t>
            </a:fld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Početno merenje ugovora o osiguranju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029522"/>
              </p:ext>
            </p:extLst>
          </p:nvPr>
        </p:nvGraphicFramePr>
        <p:xfrm>
          <a:off x="467544" y="2996952"/>
          <a:ext cx="6831786" cy="3456384"/>
        </p:xfrm>
        <a:graphic>
          <a:graphicData uri="http://schemas.openxmlformats.org/drawingml/2006/table">
            <a:tbl>
              <a:tblPr firstRow="1" firstCol="1" bandRow="1"/>
              <a:tblGrid>
                <a:gridCol w="1359178"/>
                <a:gridCol w="3528392"/>
                <a:gridCol w="1944216"/>
              </a:tblGrid>
              <a:tr h="5760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Margina ugovorene usluge (CSM)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Ispunjavanje tokova gotovine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Podešavanje rizika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Vrednost</a:t>
                      </a:r>
                      <a:br>
                        <a:rPr lang="sr-Latn-R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sr-Latn-R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novca kroz vreme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Najbolja procena</a:t>
                      </a:r>
                      <a:br>
                        <a:rPr lang="sr-Latn-R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sr-Latn-R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tokova gotovine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1124744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600" dirty="0" smtClean="0"/>
              <a:t>Metoda blokova za određivanje obaveze po ugovoru o osiguranju (engl. </a:t>
            </a:r>
            <a:r>
              <a:rPr lang="sr-Latn-RS" sz="1600" dirty="0" err="1" smtClean="0"/>
              <a:t>Building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Blocks</a:t>
            </a:r>
            <a:r>
              <a:rPr lang="sr-Latn-RS" sz="1600" dirty="0" smtClean="0"/>
              <a:t>)</a:t>
            </a:r>
          </a:p>
          <a:p>
            <a:pPr algn="just"/>
            <a:endParaRPr lang="sr-Latn-RS" sz="1600" dirty="0"/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CSM je rizikom prilagođena sadašnja vrednost priliva i odliva gotovine i već na početku ugovora prikazuje očekivanu profitabilnost ugovora.</a:t>
            </a:r>
          </a:p>
          <a:p>
            <a:pPr marL="285750" indent="-285750" algn="just">
              <a:buFontTx/>
              <a:buChar char="-"/>
            </a:pPr>
            <a:endParaRPr lang="sr-Latn-RS" sz="1600" dirty="0" smtClean="0"/>
          </a:p>
          <a:p>
            <a:pPr marL="285750" indent="-285750" algn="just">
              <a:buFontTx/>
              <a:buChar char="-"/>
            </a:pPr>
            <a:r>
              <a:rPr lang="sr-Latn-RS" sz="1600" dirty="0" smtClean="0"/>
              <a:t>Ispunjavanje tokova gotovine je procena verovatnoće priliva i odliva koja će nastati ispunjenjem ugovornih obaveza.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65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9A44-26FB-45D4-88A4-B687A3CCC383}" type="datetime1">
              <a:rPr lang="en-US" smtClean="0"/>
              <a:t>19.05.2017</a:t>
            </a:fld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IFRS 17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Solventnost</a:t>
            </a:r>
            <a:r>
              <a:rPr lang="en-US" dirty="0" smtClean="0"/>
              <a:t> II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sr-Latn-RS" dirty="0"/>
              <a:t/>
            </a:r>
            <a:br>
              <a:rPr lang="sr-Latn-RS" dirty="0"/>
            </a:br>
            <a:r>
              <a:rPr lang="en-US" sz="1600" dirty="0" err="1" smtClean="0">
                <a:solidFill>
                  <a:schemeClr val="tx1"/>
                </a:solidFill>
              </a:rPr>
              <a:t>Razlike</a:t>
            </a: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>- </a:t>
            </a:r>
            <a:r>
              <a:rPr lang="sr-Latn-RS" sz="1600" dirty="0">
                <a:solidFill>
                  <a:schemeClr val="tx1"/>
                </a:solidFill>
              </a:rPr>
              <a:t>IFRS 17 se odnosi </a:t>
            </a:r>
            <a:r>
              <a:rPr lang="sr-Latn-RS" sz="1600" dirty="0" smtClean="0">
                <a:solidFill>
                  <a:schemeClr val="tx1"/>
                </a:solidFill>
              </a:rPr>
              <a:t>samo na </a:t>
            </a:r>
            <a:r>
              <a:rPr lang="sr-Latn-RS" sz="1600" dirty="0">
                <a:solidFill>
                  <a:schemeClr val="tx1"/>
                </a:solidFill>
              </a:rPr>
              <a:t>ugovore koji ispunjavaju definiciju ugovora o </a:t>
            </a:r>
            <a:r>
              <a:rPr lang="sr-Latn-RS" sz="1600" dirty="0" smtClean="0">
                <a:solidFill>
                  <a:schemeClr val="tx1"/>
                </a:solidFill>
              </a:rPr>
              <a:t>osiguranju</a:t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-</a:t>
            </a:r>
            <a:r>
              <a:rPr lang="sr-Latn-RS" sz="1600" dirty="0" smtClean="0">
                <a:solidFill>
                  <a:schemeClr val="tx1"/>
                </a:solidFill>
              </a:rPr>
              <a:t> Solventnost </a:t>
            </a:r>
            <a:r>
              <a:rPr lang="sr-Latn-RS" sz="1600" dirty="0">
                <a:solidFill>
                  <a:schemeClr val="tx1"/>
                </a:solidFill>
              </a:rPr>
              <a:t>II se odnosi na celokupno poslovanje društva za </a:t>
            </a:r>
            <a:r>
              <a:rPr lang="sr-Latn-RS" sz="1600" dirty="0" smtClean="0">
                <a:solidFill>
                  <a:schemeClr val="tx1"/>
                </a:solidFill>
              </a:rPr>
              <a:t>osiguranje</a:t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Sličnosti</a:t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- </a:t>
            </a:r>
            <a:r>
              <a:rPr lang="sr-Latn-RS" sz="1600" dirty="0" smtClean="0">
                <a:solidFill>
                  <a:schemeClr val="tx1"/>
                </a:solidFill>
              </a:rPr>
              <a:t>Akcenat </a:t>
            </a:r>
            <a:r>
              <a:rPr lang="sr-Latn-RS" sz="1600" dirty="0">
                <a:solidFill>
                  <a:schemeClr val="tx1"/>
                </a:solidFill>
              </a:rPr>
              <a:t>i Solventnosti II i IFRS 17 </a:t>
            </a:r>
            <a:r>
              <a:rPr lang="sr-Latn-RS" sz="1600" dirty="0" smtClean="0">
                <a:solidFill>
                  <a:schemeClr val="tx1"/>
                </a:solidFill>
              </a:rPr>
              <a:t>je </a:t>
            </a:r>
            <a:r>
              <a:rPr lang="sr-Latn-RS" sz="1600" dirty="0">
                <a:solidFill>
                  <a:schemeClr val="tx1"/>
                </a:solidFill>
              </a:rPr>
              <a:t>na sopstvenoj proceni i upravljanju rizicima </a:t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>- Za </a:t>
            </a:r>
            <a:r>
              <a:rPr lang="sr-Latn-RS" sz="1600" dirty="0">
                <a:solidFill>
                  <a:schemeClr val="tx1"/>
                </a:solidFill>
              </a:rPr>
              <a:t>imovinu i obaveze koristiće se trenutna procena, </a:t>
            </a:r>
            <a:r>
              <a:rPr lang="sr-Latn-RS" sz="1600" dirty="0" smtClean="0">
                <a:solidFill>
                  <a:schemeClr val="tx1"/>
                </a:solidFill>
              </a:rPr>
              <a:t>očekuje se povećanje </a:t>
            </a:r>
            <a:r>
              <a:rPr lang="sr-Latn-RS" sz="1600" dirty="0">
                <a:solidFill>
                  <a:schemeClr val="tx1"/>
                </a:solidFill>
              </a:rPr>
              <a:t>volatilnosti u finansijskim </a:t>
            </a:r>
            <a:r>
              <a:rPr lang="sr-Latn-RS" sz="1600" dirty="0" smtClean="0">
                <a:solidFill>
                  <a:schemeClr val="tx1"/>
                </a:solidFill>
              </a:rPr>
              <a:t>izveštajima</a:t>
            </a: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>- Najbolja </a:t>
            </a:r>
            <a:r>
              <a:rPr lang="sr-Latn-RS" sz="1600" dirty="0">
                <a:solidFill>
                  <a:schemeClr val="tx1"/>
                </a:solidFill>
              </a:rPr>
              <a:t>procena se koristi za buduće očekivane tokove </a:t>
            </a:r>
            <a:r>
              <a:rPr lang="sr-Latn-RS" sz="1600" dirty="0" smtClean="0">
                <a:solidFill>
                  <a:schemeClr val="tx1"/>
                </a:solidFill>
              </a:rPr>
              <a:t>gotovine</a:t>
            </a: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9A44-26FB-45D4-88A4-B687A3CCC383}" type="datetime1">
              <a:rPr lang="en-US" smtClean="0"/>
              <a:t>19.05.2017</a:t>
            </a:fld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Izazovi u </a:t>
            </a:r>
            <a:r>
              <a:rPr lang="sr-Latn-RS" dirty="0" smtClean="0"/>
              <a:t>implementaciji IFRS 17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- Ključna karakteristika IFRS 17 je </a:t>
            </a:r>
            <a:r>
              <a:rPr lang="sr-Latn-RS" sz="1600" dirty="0" smtClean="0">
                <a:solidFill>
                  <a:schemeClr val="tx1"/>
                </a:solidFill>
              </a:rPr>
              <a:t>složenost</a:t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Glavni </a:t>
            </a:r>
            <a:r>
              <a:rPr lang="sr-Latn-RS" sz="1600" dirty="0" smtClean="0">
                <a:solidFill>
                  <a:schemeClr val="tx1"/>
                </a:solidFill>
              </a:rPr>
              <a:t>izazovi:</a:t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1. Podaci</a:t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-	Obračun se vrši na nivou polise, ali se mogu grupisati polise sa sličnom profitabilnošću.</a:t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-	Praćenje podataka i rezultata po statističkim </a:t>
            </a:r>
            <a:r>
              <a:rPr lang="sr-Latn-RS" sz="1600" dirty="0" smtClean="0">
                <a:solidFill>
                  <a:schemeClr val="tx1"/>
                </a:solidFill>
              </a:rPr>
              <a:t>kohortama</a:t>
            </a: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2. Sistemi</a:t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-	Uticaj na aktuarske </a:t>
            </a:r>
            <a:r>
              <a:rPr lang="sr-Latn-RS" sz="1600" dirty="0" smtClean="0">
                <a:solidFill>
                  <a:schemeClr val="tx1"/>
                </a:solidFill>
              </a:rPr>
              <a:t>modele</a:t>
            </a: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-	Razvoj novog sistema za obračun </a:t>
            </a:r>
            <a:r>
              <a:rPr lang="sr-Latn-RS" sz="1600" dirty="0" smtClean="0">
                <a:solidFill>
                  <a:schemeClr val="tx1"/>
                </a:solidFill>
              </a:rPr>
              <a:t>CSM</a:t>
            </a: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-	Uticaj na računovodstveni </a:t>
            </a:r>
            <a:r>
              <a:rPr lang="sr-Latn-RS" sz="1600" dirty="0" smtClean="0">
                <a:solidFill>
                  <a:schemeClr val="tx1"/>
                </a:solidFill>
              </a:rPr>
              <a:t>sistem</a:t>
            </a: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3. Rezultati i prezentacija</a:t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-	Fundamentalno drugačiji bilans </a:t>
            </a:r>
            <a:r>
              <a:rPr lang="sr-Latn-RS" sz="1600" dirty="0" smtClean="0">
                <a:solidFill>
                  <a:schemeClr val="tx1"/>
                </a:solidFill>
              </a:rPr>
              <a:t>uspeha</a:t>
            </a: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-	Značajne promene u bilansu </a:t>
            </a:r>
            <a:r>
              <a:rPr lang="sr-Latn-RS" sz="1600" dirty="0" smtClean="0">
                <a:solidFill>
                  <a:schemeClr val="tx1"/>
                </a:solidFill>
              </a:rPr>
              <a:t>stanja</a:t>
            </a: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4. Prva primena</a:t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-	Potpuni ili pojednostavljeni retrospektivni obračun, na principu fer vrednosti</a:t>
            </a:r>
            <a:br>
              <a:rPr lang="sr-Latn-RS" sz="16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9A44-26FB-45D4-88A4-B687A3CCC383}" type="datetime1">
              <a:rPr lang="en-US" smtClean="0"/>
              <a:t>19.05.2017</a:t>
            </a:fld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IFRS </a:t>
            </a:r>
            <a:r>
              <a:rPr lang="sr-Latn-RS" dirty="0" smtClean="0"/>
              <a:t>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>
                <a:solidFill>
                  <a:schemeClr val="tx1"/>
                </a:solidFill>
              </a:rPr>
              <a:t>- </a:t>
            </a:r>
            <a:r>
              <a:rPr lang="vi-VN" sz="1600" dirty="0" smtClean="0">
                <a:solidFill>
                  <a:schemeClr val="tx1"/>
                </a:solidFill>
              </a:rPr>
              <a:t>IFRS </a:t>
            </a:r>
            <a:r>
              <a:rPr lang="vi-VN" sz="1600" dirty="0">
                <a:solidFill>
                  <a:schemeClr val="tx1"/>
                </a:solidFill>
              </a:rPr>
              <a:t>9 </a:t>
            </a:r>
            <a:r>
              <a:rPr lang="sr-Latn-RS" sz="1600" dirty="0">
                <a:solidFill>
                  <a:schemeClr val="tx1"/>
                </a:solidFill>
              </a:rPr>
              <a:t>„Finansijski instrumenti“ </a:t>
            </a:r>
            <a:r>
              <a:rPr lang="vi-VN" sz="1600" dirty="0" smtClean="0">
                <a:solidFill>
                  <a:schemeClr val="tx1"/>
                </a:solidFill>
              </a:rPr>
              <a:t>donosi</a:t>
            </a:r>
            <a:r>
              <a:rPr lang="sr-Latn-RS" sz="1600" dirty="0" smtClean="0">
                <a:solidFill>
                  <a:schemeClr val="tx1"/>
                </a:solidFill>
              </a:rPr>
              <a:t>:</a:t>
            </a:r>
            <a:r>
              <a:rPr lang="vi-VN" sz="1600" dirty="0" smtClean="0">
                <a:solidFill>
                  <a:schemeClr val="tx1"/>
                </a:solidFill>
              </a:rPr>
              <a:t> </a:t>
            </a:r>
            <a:r>
              <a:rPr lang="sr-Latn-RS" sz="1600" dirty="0" smtClean="0">
                <a:solidFill>
                  <a:schemeClr val="tx1"/>
                </a:solidFill>
              </a:rPr>
              <a:t/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>     </a:t>
            </a:r>
            <a:r>
              <a:rPr lang="sr-Latn-RS" sz="1600" dirty="0" smtClean="0">
                <a:solidFill>
                  <a:schemeClr val="tx1"/>
                </a:solidFill>
              </a:rPr>
              <a:t>- </a:t>
            </a:r>
            <a:r>
              <a:rPr lang="vi-VN" sz="1600" dirty="0" smtClean="0">
                <a:solidFill>
                  <a:schemeClr val="tx1"/>
                </a:solidFill>
              </a:rPr>
              <a:t>klasifikaciju </a:t>
            </a:r>
            <a:r>
              <a:rPr lang="vi-VN" sz="1600" dirty="0">
                <a:solidFill>
                  <a:schemeClr val="tx1"/>
                </a:solidFill>
              </a:rPr>
              <a:t>i </a:t>
            </a:r>
            <a:r>
              <a:rPr lang="vi-VN" sz="1600" dirty="0" smtClean="0">
                <a:solidFill>
                  <a:schemeClr val="tx1"/>
                </a:solidFill>
              </a:rPr>
              <a:t>merenje </a:t>
            </a:r>
            <a:r>
              <a:rPr lang="sr-Latn-RS" sz="1600" dirty="0" smtClean="0">
                <a:solidFill>
                  <a:schemeClr val="tx1"/>
                </a:solidFill>
              </a:rPr>
              <a:t/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 </a:t>
            </a:r>
            <a:r>
              <a:rPr lang="sr-Latn-RS" sz="1600" dirty="0" smtClean="0">
                <a:solidFill>
                  <a:schemeClr val="tx1"/>
                </a:solidFill>
              </a:rPr>
              <a:t>    - </a:t>
            </a:r>
            <a:r>
              <a:rPr lang="vi-VN" sz="1600" dirty="0" smtClean="0">
                <a:solidFill>
                  <a:schemeClr val="tx1"/>
                </a:solidFill>
              </a:rPr>
              <a:t>amortizovanu </a:t>
            </a:r>
            <a:r>
              <a:rPr lang="vi-VN" sz="1600" dirty="0">
                <a:solidFill>
                  <a:schemeClr val="tx1"/>
                </a:solidFill>
              </a:rPr>
              <a:t>vrednost i </a:t>
            </a:r>
            <a:r>
              <a:rPr lang="vi-VN" sz="1600" dirty="0" smtClean="0">
                <a:solidFill>
                  <a:schemeClr val="tx1"/>
                </a:solidFill>
              </a:rPr>
              <a:t>obezvređivanj</a:t>
            </a:r>
            <a:r>
              <a:rPr lang="sr-Latn-RS" sz="1600" dirty="0" smtClean="0">
                <a:solidFill>
                  <a:schemeClr val="tx1"/>
                </a:solidFill>
              </a:rPr>
              <a:t>e</a:t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 </a:t>
            </a:r>
            <a:r>
              <a:rPr lang="sr-Latn-RS" sz="1600" dirty="0" smtClean="0">
                <a:solidFill>
                  <a:schemeClr val="tx1"/>
                </a:solidFill>
              </a:rPr>
              <a:t>    - </a:t>
            </a:r>
            <a:r>
              <a:rPr lang="vi-VN" sz="1600" dirty="0" smtClean="0">
                <a:solidFill>
                  <a:schemeClr val="tx1"/>
                </a:solidFill>
              </a:rPr>
              <a:t>hedž računovodstvo</a:t>
            </a:r>
            <a:r>
              <a:rPr lang="sr-Latn-RS" sz="1600" dirty="0" smtClean="0">
                <a:solidFill>
                  <a:schemeClr val="tx1"/>
                </a:solidFill>
              </a:rPr>
              <a:t/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- Z</a:t>
            </a:r>
            <a:r>
              <a:rPr lang="vi-VN" sz="1600" dirty="0" smtClean="0">
                <a:solidFill>
                  <a:schemeClr val="tx1"/>
                </a:solidFill>
              </a:rPr>
              <a:t>amen</a:t>
            </a:r>
            <a:r>
              <a:rPr lang="sr-Latn-RS" sz="1600" dirty="0" smtClean="0">
                <a:solidFill>
                  <a:schemeClr val="tx1"/>
                </a:solidFill>
              </a:rPr>
              <a:t>a</a:t>
            </a:r>
            <a:r>
              <a:rPr lang="vi-VN" sz="1600" dirty="0" smtClean="0">
                <a:solidFill>
                  <a:schemeClr val="tx1"/>
                </a:solidFill>
              </a:rPr>
              <a:t> </a:t>
            </a:r>
            <a:r>
              <a:rPr lang="sr-Latn-RS" sz="1600" dirty="0" smtClean="0">
                <a:solidFill>
                  <a:schemeClr val="tx1"/>
                </a:solidFill>
              </a:rPr>
              <a:t>za </a:t>
            </a:r>
            <a:r>
              <a:rPr lang="vi-VN" sz="1600" dirty="0" smtClean="0">
                <a:solidFill>
                  <a:schemeClr val="tx1"/>
                </a:solidFill>
              </a:rPr>
              <a:t>IAS </a:t>
            </a:r>
            <a:r>
              <a:rPr lang="vi-VN" sz="1600" dirty="0">
                <a:solidFill>
                  <a:schemeClr val="tx1"/>
                </a:solidFill>
              </a:rPr>
              <a:t>39 „Finansijski instrumenti: Priznavanje i merenje</a:t>
            </a:r>
            <a:r>
              <a:rPr lang="vi-VN" sz="1600" dirty="0" smtClean="0">
                <a:solidFill>
                  <a:schemeClr val="tx1"/>
                </a:solidFill>
              </a:rPr>
              <a:t>“</a:t>
            </a:r>
            <a:r>
              <a:rPr lang="sr-Latn-RS" sz="1600" dirty="0" smtClean="0">
                <a:solidFill>
                  <a:schemeClr val="tx1"/>
                </a:solidFill>
              </a:rPr>
              <a:t/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/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>- 2008. počeo zajednički projekat IASB i FASB o IFRS 9</a:t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>- 2009. IASB objavio prvu fazu IFRS 9 o klasifikaciji i merenju</a:t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>- 2010. sledeća faza IFRS 9</a:t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>- </a:t>
            </a:r>
            <a:r>
              <a:rPr lang="sr-Latn-RS" sz="1600" dirty="0">
                <a:solidFill>
                  <a:schemeClr val="tx1"/>
                </a:solidFill>
              </a:rPr>
              <a:t>IFRS 9 </a:t>
            </a:r>
            <a:r>
              <a:rPr lang="sr-Latn-RS" sz="1600" dirty="0" smtClean="0">
                <a:solidFill>
                  <a:schemeClr val="tx1"/>
                </a:solidFill>
              </a:rPr>
              <a:t>usvojen </a:t>
            </a:r>
            <a:r>
              <a:rPr lang="sr-Latn-RS" sz="1600" dirty="0" smtClean="0">
                <a:solidFill>
                  <a:schemeClr val="tx1"/>
                </a:solidFill>
              </a:rPr>
              <a:t>24</a:t>
            </a:r>
            <a:r>
              <a:rPr lang="sr-Latn-RS" sz="1600" dirty="0">
                <a:solidFill>
                  <a:schemeClr val="tx1"/>
                </a:solidFill>
              </a:rPr>
              <a:t>. jula </a:t>
            </a:r>
            <a:r>
              <a:rPr lang="sr-Latn-RS" sz="1600" dirty="0" smtClean="0">
                <a:solidFill>
                  <a:schemeClr val="tx1"/>
                </a:solidFill>
              </a:rPr>
              <a:t>2014. i stupiće </a:t>
            </a:r>
            <a:r>
              <a:rPr lang="sr-Latn-RS" sz="1600" dirty="0">
                <a:solidFill>
                  <a:schemeClr val="tx1"/>
                </a:solidFill>
              </a:rPr>
              <a:t>na snagu 1. januara 2018</a:t>
            </a:r>
            <a:r>
              <a:rPr lang="sr-Latn-RS" sz="1600" dirty="0" smtClean="0">
                <a:solidFill>
                  <a:schemeClr val="tx1"/>
                </a:solidFill>
              </a:rPr>
              <a:t>.</a:t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- 2016. </a:t>
            </a:r>
            <a:r>
              <a:rPr lang="sr-Latn-RS" sz="1600" dirty="0" smtClean="0">
                <a:solidFill>
                  <a:schemeClr val="tx1"/>
                </a:solidFill>
              </a:rPr>
              <a:t>IASB </a:t>
            </a:r>
            <a:r>
              <a:rPr lang="sr-Latn-RS" sz="1600" dirty="0" smtClean="0">
                <a:solidFill>
                  <a:schemeClr val="tx1"/>
                </a:solidFill>
              </a:rPr>
              <a:t>izdao dokument </a:t>
            </a:r>
            <a:r>
              <a:rPr lang="sr-Latn-RS" sz="1600" dirty="0">
                <a:solidFill>
                  <a:schemeClr val="tx1"/>
                </a:solidFill>
              </a:rPr>
              <a:t>„Primena </a:t>
            </a:r>
            <a:r>
              <a:rPr lang="sr-Latn-RS" sz="1600" dirty="0" smtClean="0">
                <a:solidFill>
                  <a:schemeClr val="tx1"/>
                </a:solidFill>
              </a:rPr>
              <a:t>IFRS </a:t>
            </a:r>
            <a:r>
              <a:rPr lang="sr-Latn-RS" sz="1600" dirty="0">
                <a:solidFill>
                  <a:schemeClr val="tx1"/>
                </a:solidFill>
              </a:rPr>
              <a:t>9 </a:t>
            </a:r>
            <a:r>
              <a:rPr lang="sr-Latn-RS" sz="1600" dirty="0" smtClean="0">
                <a:solidFill>
                  <a:schemeClr val="tx1"/>
                </a:solidFill>
              </a:rPr>
              <a:t>sa </a:t>
            </a:r>
            <a:r>
              <a:rPr lang="sr-Latn-RS" sz="1600" dirty="0">
                <a:solidFill>
                  <a:schemeClr val="tx1"/>
                </a:solidFill>
              </a:rPr>
              <a:t>IFRS </a:t>
            </a:r>
            <a:r>
              <a:rPr lang="sr-Latn-RS" sz="1600" dirty="0" smtClean="0">
                <a:solidFill>
                  <a:schemeClr val="tx1"/>
                </a:solidFill>
              </a:rPr>
              <a:t>4“</a:t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/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>- Najbitniji razlozi za odlaganje IFRS 9:</a:t>
            </a: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>     1</a:t>
            </a:r>
            <a:r>
              <a:rPr lang="sr-Latn-RS" sz="1600" dirty="0">
                <a:solidFill>
                  <a:schemeClr val="tx1"/>
                </a:solidFill>
              </a:rPr>
              <a:t>. </a:t>
            </a:r>
            <a:r>
              <a:rPr lang="sr-Latn-RS" sz="1600" dirty="0" smtClean="0">
                <a:solidFill>
                  <a:schemeClr val="tx1"/>
                </a:solidFill>
              </a:rPr>
              <a:t>privremeno </a:t>
            </a:r>
            <a:r>
              <a:rPr lang="sr-Latn-RS" sz="1600" dirty="0">
                <a:solidFill>
                  <a:schemeClr val="tx1"/>
                </a:solidFill>
              </a:rPr>
              <a:t>povećanje računovodstvenog neslaganja i pojava ostalih </a:t>
            </a:r>
            <a:r>
              <a:rPr lang="sr-Latn-RS" sz="1600" dirty="0" smtClean="0">
                <a:solidFill>
                  <a:schemeClr val="tx1"/>
                </a:solidFill>
              </a:rPr>
              <a:t>izvora</a:t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 </a:t>
            </a:r>
            <a:r>
              <a:rPr lang="sr-Latn-RS" sz="1600" dirty="0" smtClean="0">
                <a:solidFill>
                  <a:schemeClr val="tx1"/>
                </a:solidFill>
              </a:rPr>
              <a:t>        </a:t>
            </a:r>
            <a:r>
              <a:rPr lang="sr-Latn-RS" sz="1600" dirty="0">
                <a:solidFill>
                  <a:schemeClr val="tx1"/>
                </a:solidFill>
              </a:rPr>
              <a:t>nestabilnosti u bilansu </a:t>
            </a:r>
            <a:r>
              <a:rPr lang="sr-Latn-RS" sz="1600" dirty="0" smtClean="0">
                <a:solidFill>
                  <a:schemeClr val="tx1"/>
                </a:solidFill>
              </a:rPr>
              <a:t>uspeha</a:t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>     2. zbunjujuće </a:t>
            </a:r>
            <a:r>
              <a:rPr lang="sr-Latn-RS" sz="1600" dirty="0">
                <a:solidFill>
                  <a:schemeClr val="tx1"/>
                </a:solidFill>
              </a:rPr>
              <a:t>za korisnike finansijskih izveštaja i</a:t>
            </a:r>
            <a:br>
              <a:rPr lang="sr-Latn-RS" sz="1600" dirty="0">
                <a:solidFill>
                  <a:schemeClr val="tx1"/>
                </a:solidFill>
              </a:rPr>
            </a:br>
            <a:r>
              <a:rPr lang="sr-Latn-RS" sz="1600" dirty="0">
                <a:solidFill>
                  <a:schemeClr val="tx1"/>
                </a:solidFill>
              </a:rPr>
              <a:t> </a:t>
            </a:r>
            <a:r>
              <a:rPr lang="sr-Latn-RS" sz="1600" dirty="0" smtClean="0">
                <a:solidFill>
                  <a:schemeClr val="tx1"/>
                </a:solidFill>
              </a:rPr>
              <a:t>    3. više </a:t>
            </a:r>
            <a:r>
              <a:rPr lang="sr-Latn-RS" sz="1600" dirty="0">
                <a:solidFill>
                  <a:schemeClr val="tx1"/>
                </a:solidFill>
              </a:rPr>
              <a:t>troškova i napora i za one što ih pripremaju, kao i za korisnike finansijskih </a:t>
            </a:r>
            <a:r>
              <a:rPr lang="sr-Latn-RS" sz="1600" dirty="0" smtClean="0">
                <a:solidFill>
                  <a:schemeClr val="tx1"/>
                </a:solidFill>
              </a:rPr>
              <a:t>izveštaja</a:t>
            </a:r>
            <a:br>
              <a:rPr lang="sr-Latn-RS" sz="1600" dirty="0" smtClean="0">
                <a:solidFill>
                  <a:schemeClr val="tx1"/>
                </a:solidFill>
              </a:rPr>
            </a:br>
            <a:r>
              <a:rPr lang="sr-Latn-RS" sz="1600" dirty="0" smtClean="0">
                <a:solidFill>
                  <a:schemeClr val="tx1"/>
                </a:solidFill>
              </a:rPr>
              <a:t>- </a:t>
            </a:r>
            <a:r>
              <a:rPr lang="vi-VN" sz="1600" dirty="0">
                <a:solidFill>
                  <a:schemeClr val="tx1"/>
                </a:solidFill>
              </a:rPr>
              <a:t>Većina osiguravača će </a:t>
            </a:r>
            <a:r>
              <a:rPr lang="vi-VN" sz="1600" dirty="0" smtClean="0">
                <a:solidFill>
                  <a:schemeClr val="tx1"/>
                </a:solidFill>
              </a:rPr>
              <a:t>odložiti nj</a:t>
            </a:r>
            <a:r>
              <a:rPr lang="sr-Latn-RS" sz="1600" dirty="0" smtClean="0">
                <a:solidFill>
                  <a:schemeClr val="tx1"/>
                </a:solidFill>
              </a:rPr>
              <a:t>egovu</a:t>
            </a:r>
            <a:r>
              <a:rPr lang="vi-VN" sz="1600" dirty="0" smtClean="0">
                <a:solidFill>
                  <a:schemeClr val="tx1"/>
                </a:solidFill>
              </a:rPr>
              <a:t> </a:t>
            </a:r>
            <a:r>
              <a:rPr lang="sr-Latn-RS" sz="1600" dirty="0" smtClean="0">
                <a:solidFill>
                  <a:schemeClr val="tx1"/>
                </a:solidFill>
              </a:rPr>
              <a:t>primenu</a:t>
            </a:r>
            <a:r>
              <a:rPr lang="vi-VN" sz="1600" dirty="0" smtClean="0">
                <a:solidFill>
                  <a:schemeClr val="tx1"/>
                </a:solidFill>
              </a:rPr>
              <a:t> </a:t>
            </a:r>
            <a:r>
              <a:rPr lang="vi-VN" sz="1600" dirty="0">
                <a:solidFill>
                  <a:schemeClr val="tx1"/>
                </a:solidFill>
              </a:rPr>
              <a:t>do stupanja na snagu IFRS 17 ili do 2021.</a:t>
            </a:r>
            <a:r>
              <a:rPr lang="sr-Latn-RS" sz="1600" dirty="0">
                <a:solidFill>
                  <a:schemeClr val="tx1"/>
                </a:solidFill>
              </a:rPr>
              <a:t/>
            </a:r>
            <a:br>
              <a:rPr lang="sr-Latn-RS" sz="16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i_DEF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559</Words>
  <Application>Microsoft Office PowerPoint</Application>
  <PresentationFormat>On-screen Show (4:3)</PresentationFormat>
  <Paragraphs>99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Generali_DEF</vt:lpstr>
      <vt:lpstr>   MEĐUNARODNI STANDARDI FINANSIJSKOG IZVEŠTAVANJA                      U OSIGURANJU U POSLEDNJIH 15 GODINA      Branko Pavlović       Zlatibor, 20.05.2017.    </vt:lpstr>
      <vt:lpstr>Uvod</vt:lpstr>
      <vt:lpstr>IFRS 4 i IFRS 17</vt:lpstr>
      <vt:lpstr>Istorija projekta IFRS 17</vt:lpstr>
      <vt:lpstr>Ugovori o osiguranju</vt:lpstr>
      <vt:lpstr>Početno merenje ugovora o osiguranju</vt:lpstr>
      <vt:lpstr>IFRS 17 i Solventnost II   Razlike - IFRS 17 se odnosi samo na ugovore koji ispunjavaju definiciju ugovora o osiguranju - Solventnost II se odnosi na celokupno poslovanje društva za osiguranje  Sličnosti - Akcenat i Solventnosti II i IFRS 17 je na sopstvenoj proceni i upravljanju rizicima  - Za imovinu i obaveze koristiće se trenutna procena, očekuje se povećanje volatilnosti u finansijskim izveštajima - Najbolja procena se koristi za buduće očekivane tokove gotovine  </vt:lpstr>
      <vt:lpstr>Izazovi u implementaciji IFRS 17   - Ključna karakteristika IFRS 17 je složenost  Glavni izazovi:  1. Podaci - Obračun se vrši na nivou polise, ali se mogu grupisati polise sa sličnom profitabilnošću. - Praćenje podataka i rezultata po statističkim kohortama 2. Sistemi - Uticaj na aktuarske modele - Razvoj novog sistema za obračun CSM - Uticaj na računovodstveni sistem 3. Rezultati i prezentacija - Fundamentalno drugačiji bilans uspeha - Značajne promene u bilansu stanja 4. Prva primena - Potpuni ili pojednostavljeni retrospektivni obračun, na principu fer vrednosti </vt:lpstr>
      <vt:lpstr>IFRS 9   - IFRS 9 „Finansijski instrumenti“ donosi:       - klasifikaciju i merenje       - amortizovanu vrednost i obezvređivanje      - hedž računovodstvo - Zamena za IAS 39 „Finansijski instrumenti: Priznavanje i merenje“  - 2008. počeo zajednički projekat IASB i FASB o IFRS 9 - 2009. IASB objavio prvu fazu IFRS 9 o klasifikaciji i merenju - 2010. sledeća faza IFRS 9 - IFRS 9 usvojen 24. jula 2014. i stupiće na snagu 1. januara 2018. - 2016. IASB izdao dokument „Primena IFRS 9 sa IFRS 4“  - Najbitniji razlozi za odlaganje IFRS 9:      1. privremeno povećanje računovodstvenog neslaganja i pojava ostalih izvora          nestabilnosti u bilansu uspeha      2. zbunjujuće za korisnike finansijskih izveštaja i      3. više troškova i napora i za one što ih pripremaju, kao i za korisnike finansijskih izveštaja - Većina osiguravača će odložiti njegovu primenu do stupanja na snagu IFRS 17 ili do 2021. 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Štete / IT / Aktuarstvo / Logistika</dc:title>
  <dc:creator>Administrator</dc:creator>
  <cp:lastModifiedBy>administrator</cp:lastModifiedBy>
  <cp:revision>213</cp:revision>
  <cp:lastPrinted>2017-05-15T11:04:21Z</cp:lastPrinted>
  <dcterms:created xsi:type="dcterms:W3CDTF">2015-08-25T08:33:06Z</dcterms:created>
  <dcterms:modified xsi:type="dcterms:W3CDTF">2017-05-19T18:10:42Z</dcterms:modified>
</cp:coreProperties>
</file>