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5"/>
  </p:notesMasterIdLst>
  <p:sldIdLst>
    <p:sldId id="256" r:id="rId2"/>
    <p:sldId id="315" r:id="rId3"/>
    <p:sldId id="320" r:id="rId4"/>
    <p:sldId id="321" r:id="rId5"/>
    <p:sldId id="322" r:id="rId6"/>
    <p:sldId id="323" r:id="rId7"/>
    <p:sldId id="325" r:id="rId8"/>
    <p:sldId id="326" r:id="rId9"/>
    <p:sldId id="327" r:id="rId10"/>
    <p:sldId id="319" r:id="rId11"/>
    <p:sldId id="328" r:id="rId12"/>
    <p:sldId id="329" r:id="rId13"/>
    <p:sldId id="317" r:id="rId14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E8F2"/>
    <a:srgbClr val="FEF0F6"/>
    <a:srgbClr val="FEDAEA"/>
    <a:srgbClr val="4F81BD"/>
    <a:srgbClr val="5E9E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1" autoAdjust="0"/>
    <p:restoredTop sz="94660"/>
  </p:normalViewPr>
  <p:slideViewPr>
    <p:cSldViewPr snapToGrid="0">
      <p:cViewPr varScale="1">
        <p:scale>
          <a:sx n="75" d="100"/>
          <a:sy n="75" d="100"/>
        </p:scale>
        <p:origin x="-330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405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3DF63AEE-B99B-4254-83F2-2FC961F5DA0B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F1A5778F-D745-4A89-A212-04007318C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4/25/2018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4/25/2018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4/25/2018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4/25/2018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4/25/2018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4/25/2018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6680" y="1549400"/>
            <a:ext cx="9431020" cy="1447800"/>
          </a:xfrm>
          <a:solidFill>
            <a:srgbClr val="FEE8F2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sr-Latn-RS" sz="3600" dirty="0" smtClean="0">
                <a:solidFill>
                  <a:srgbClr val="4F81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NOVI IZAZOVI NA TRŽIŠTU OSIGURANJA:</a:t>
            </a:r>
            <a:br>
              <a:rPr lang="sr-Latn-RS" sz="3600" dirty="0" smtClean="0">
                <a:solidFill>
                  <a:srgbClr val="4F81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Latn-RS" sz="3600" dirty="0" smtClean="0">
                <a:solidFill>
                  <a:srgbClr val="4F81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SOLVENTNOST II vs. MSFI 17</a:t>
            </a:r>
            <a:endParaRPr lang="en-US" sz="3600" dirty="0">
              <a:solidFill>
                <a:srgbClr val="4F81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996634"/>
            <a:ext cx="8767860" cy="138816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Prof. </a:t>
            </a:r>
            <a:r>
              <a:rPr lang="en-US" sz="2400" dirty="0" err="1" smtClean="0"/>
              <a:t>dr</a:t>
            </a:r>
            <a:r>
              <a:rPr lang="en-US" sz="2400" dirty="0" smtClean="0"/>
              <a:t> </a:t>
            </a:r>
            <a:r>
              <a:rPr lang="en-US" sz="2400" dirty="0" err="1" smtClean="0"/>
              <a:t>Jelena</a:t>
            </a:r>
            <a:r>
              <a:rPr lang="en-US" sz="2400" dirty="0" smtClean="0"/>
              <a:t> </a:t>
            </a:r>
            <a:r>
              <a:rPr lang="en-US" sz="2400" dirty="0" err="1" smtClean="0"/>
              <a:t>Ko</a:t>
            </a:r>
            <a:r>
              <a:rPr lang="sr-Latn-RS" sz="2400" dirty="0" smtClean="0"/>
              <a:t>čović</a:t>
            </a:r>
          </a:p>
          <a:p>
            <a:r>
              <a:rPr lang="sr-Latn-RS" sz="2400" dirty="0" smtClean="0"/>
              <a:t>dr Marija Koprivica</a:t>
            </a:r>
            <a:endParaRPr lang="en-US" sz="24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976230" y="279400"/>
            <a:ext cx="8767860" cy="5206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tabLst/>
              <a:defRPr/>
            </a:pPr>
            <a:r>
              <a:rPr kumimoji="0" lang="sr-Latn-R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XVI Međunarodni</a:t>
            </a:r>
            <a:r>
              <a:rPr kumimoji="0" lang="sr-Latn-RS" sz="2400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simpozijum iz osiguranja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633330" y="4927600"/>
            <a:ext cx="8767860" cy="8508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tabLst/>
              <a:defRPr/>
            </a:pPr>
            <a:endParaRPr lang="sr-Latn-RS" sz="2000" dirty="0" smtClean="0">
              <a:solidFill>
                <a:srgbClr val="FFFFFF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tabLst/>
              <a:defRPr/>
            </a:pPr>
            <a:endParaRPr lang="sr-Latn-RS" sz="2000" dirty="0" smtClean="0">
              <a:solidFill>
                <a:srgbClr val="FFFFFF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tabLst/>
              <a:defRPr/>
            </a:pPr>
            <a:r>
              <a:rPr lang="sr-Latn-RS" sz="2000" dirty="0" smtClean="0">
                <a:solidFill>
                  <a:srgbClr val="FFFFFF"/>
                </a:solidFill>
              </a:rPr>
              <a:t>Aranđelovac,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tabLst/>
              <a:defRPr/>
            </a:pPr>
            <a:r>
              <a:rPr lang="sr-Latn-RS" sz="2000" dirty="0" smtClean="0">
                <a:solidFill>
                  <a:srgbClr val="FFFFFF"/>
                </a:solidFill>
              </a:rPr>
              <a:t>Maj</a:t>
            </a:r>
            <a:r>
              <a:rPr kumimoji="0" lang="sr-Latn-R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2018.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096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>
                <a:alpha val="0"/>
              </a:srgb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28662"/>
          </a:xfrm>
        </p:spPr>
        <p:txBody>
          <a:bodyPr>
            <a:noAutofit/>
          </a:bodyPr>
          <a:lstStyle/>
          <a:p>
            <a:r>
              <a:rPr lang="sr-Latn-RS" sz="3400" dirty="0" smtClean="0"/>
              <a:t>KAKO POVEZATI ZAHTEVE ZA FINANSIJSKIM I </a:t>
            </a:r>
            <a:br>
              <a:rPr lang="sr-Latn-RS" sz="3400" dirty="0" smtClean="0"/>
            </a:br>
            <a:r>
              <a:rPr lang="sr-Latn-RS" sz="3400" dirty="0" smtClean="0"/>
              <a:t>REGULATORNIM IZVEŠTAVANJEM?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0500"/>
            <a:ext cx="11404600" cy="4876799"/>
          </a:xfr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endParaRPr lang="sr-Latn-RS" sz="500" dirty="0" smtClean="0"/>
          </a:p>
          <a:p>
            <a:r>
              <a:rPr lang="sr-Latn-RS" sz="2200" dirty="0" smtClean="0"/>
              <a:t>Zbog razlika između dva režima povećavaju se operativni </a:t>
            </a:r>
            <a:r>
              <a:rPr lang="sr-Latn-RS" sz="2200" dirty="0" smtClean="0"/>
              <a:t>zahtevi </a:t>
            </a:r>
            <a:r>
              <a:rPr lang="sr-Latn-RS" sz="2200" dirty="0" smtClean="0"/>
              <a:t>koji moraju biti zadovoljeni      </a:t>
            </a:r>
            <a:r>
              <a:rPr lang="sr-Latn-RS" sz="2200" dirty="0" smtClean="0"/>
              <a:t>u rokovima za pripremu i objavljivanje finansijskih izveštaja. </a:t>
            </a:r>
            <a:endParaRPr lang="sr-Latn-RS" sz="2200" dirty="0" smtClean="0"/>
          </a:p>
          <a:p>
            <a:endParaRPr lang="sr-Latn-RS" sz="1000" dirty="0" smtClean="0"/>
          </a:p>
          <a:p>
            <a:r>
              <a:rPr lang="sr-Latn-RS" sz="2200" dirty="0" smtClean="0"/>
              <a:t>Stoga je potrebno </a:t>
            </a:r>
            <a:r>
              <a:rPr lang="sr-Latn-RS" sz="2200" dirty="0" smtClean="0"/>
              <a:t>je da </a:t>
            </a:r>
            <a:r>
              <a:rPr lang="en-GB" sz="2200" dirty="0" err="1" smtClean="0"/>
              <a:t>osiguravači</a:t>
            </a:r>
            <a:r>
              <a:rPr lang="en-GB" sz="2200" dirty="0" smtClean="0"/>
              <a:t> </a:t>
            </a:r>
            <a:r>
              <a:rPr lang="en-GB" sz="2200" dirty="0" err="1" smtClean="0"/>
              <a:t>dizajniraju</a:t>
            </a:r>
            <a:r>
              <a:rPr lang="en-GB" sz="2200" dirty="0" smtClean="0"/>
              <a:t> </a:t>
            </a:r>
            <a:r>
              <a:rPr lang="en-GB" sz="2200" dirty="0" err="1" smtClean="0"/>
              <a:t>sopstvene</a:t>
            </a:r>
            <a:r>
              <a:rPr lang="en-GB" sz="2200" dirty="0" smtClean="0"/>
              <a:t> </a:t>
            </a:r>
            <a:r>
              <a:rPr lang="en-GB" sz="2200" dirty="0" err="1" smtClean="0"/>
              <a:t>sisteme</a:t>
            </a:r>
            <a:r>
              <a:rPr lang="en-GB" sz="2200" dirty="0" smtClean="0"/>
              <a:t> </a:t>
            </a:r>
            <a:r>
              <a:rPr lang="en-GB" sz="2200" dirty="0" err="1" smtClean="0"/>
              <a:t>izveštavanja</a:t>
            </a:r>
            <a:r>
              <a:rPr lang="en-GB" sz="2200" dirty="0" smtClean="0"/>
              <a:t> </a:t>
            </a:r>
            <a:r>
              <a:rPr lang="en-GB" sz="2200" dirty="0" err="1" smtClean="0"/>
              <a:t>na</a:t>
            </a:r>
            <a:r>
              <a:rPr lang="en-GB" sz="2200" dirty="0" smtClean="0"/>
              <a:t> </a:t>
            </a:r>
            <a:r>
              <a:rPr lang="en-GB" sz="2200" dirty="0" err="1" smtClean="0"/>
              <a:t>način</a:t>
            </a:r>
            <a:r>
              <a:rPr lang="sr-Latn-RS" sz="2200" dirty="0" smtClean="0"/>
              <a:t>       </a:t>
            </a:r>
            <a:r>
              <a:rPr lang="en-GB" sz="2200" dirty="0" smtClean="0"/>
              <a:t> </a:t>
            </a:r>
            <a:r>
              <a:rPr lang="en-GB" sz="2200" dirty="0" err="1" smtClean="0"/>
              <a:t>kojim</a:t>
            </a:r>
            <a:r>
              <a:rPr lang="en-GB" sz="2200" dirty="0" smtClean="0"/>
              <a:t> se </a:t>
            </a:r>
            <a:r>
              <a:rPr lang="en-GB" sz="2200" dirty="0" err="1" smtClean="0"/>
              <a:t>postiže</a:t>
            </a:r>
            <a:r>
              <a:rPr lang="en-GB" sz="2200" dirty="0" smtClean="0"/>
              <a:t> </a:t>
            </a:r>
            <a:r>
              <a:rPr lang="en-GB" sz="2200" dirty="0" err="1" smtClean="0"/>
              <a:t>maksimalna</a:t>
            </a:r>
            <a:r>
              <a:rPr lang="en-GB" sz="2200" dirty="0" smtClean="0"/>
              <a:t> </a:t>
            </a:r>
            <a:r>
              <a:rPr lang="en-GB" sz="2200" dirty="0" err="1" smtClean="0"/>
              <a:t>fleksibilnost</a:t>
            </a:r>
            <a:r>
              <a:rPr lang="sr-Latn-RS" sz="2200" dirty="0" smtClean="0"/>
              <a:t>.</a:t>
            </a:r>
          </a:p>
          <a:p>
            <a:endParaRPr lang="en-US" sz="1000" dirty="0" smtClean="0"/>
          </a:p>
          <a:p>
            <a:r>
              <a:rPr lang="sr-Latn-RS" sz="2200" dirty="0" smtClean="0"/>
              <a:t>Zbog Solventnosti II, osiguravači su u skorijem periodu ulagali u nove sisteme i procese,           koji bi mogli da se iskoriste </a:t>
            </a:r>
            <a:r>
              <a:rPr lang="en-GB" sz="2200" dirty="0" err="1" smtClean="0"/>
              <a:t>kao</a:t>
            </a:r>
            <a:r>
              <a:rPr lang="en-GB" sz="2200" dirty="0" smtClean="0"/>
              <a:t> </a:t>
            </a:r>
            <a:r>
              <a:rPr lang="en-GB" sz="2200" dirty="0" err="1" smtClean="0"/>
              <a:t>polazište</a:t>
            </a:r>
            <a:r>
              <a:rPr lang="en-GB" sz="2200" dirty="0" smtClean="0"/>
              <a:t> </a:t>
            </a:r>
            <a:r>
              <a:rPr lang="en-GB" sz="2200" dirty="0" err="1" smtClean="0"/>
              <a:t>za</a:t>
            </a:r>
            <a:r>
              <a:rPr lang="en-GB" sz="2200" dirty="0" smtClean="0"/>
              <a:t> </a:t>
            </a:r>
            <a:r>
              <a:rPr lang="en-GB" sz="2200" dirty="0" err="1" smtClean="0"/>
              <a:t>primenu</a:t>
            </a:r>
            <a:r>
              <a:rPr lang="en-GB" sz="2200" dirty="0" smtClean="0"/>
              <a:t> </a:t>
            </a:r>
            <a:r>
              <a:rPr lang="sr-Latn-RS" sz="2200" dirty="0" smtClean="0"/>
              <a:t>MSFI</a:t>
            </a:r>
            <a:r>
              <a:rPr lang="en-GB" sz="2200" dirty="0" smtClean="0"/>
              <a:t> </a:t>
            </a:r>
            <a:r>
              <a:rPr lang="en-GB" sz="2200" dirty="0" smtClean="0"/>
              <a:t>17. </a:t>
            </a:r>
            <a:endParaRPr lang="sr-Latn-RS" sz="2200" dirty="0" smtClean="0"/>
          </a:p>
          <a:p>
            <a:endParaRPr lang="sr-Latn-RS" sz="1000" dirty="0" smtClean="0"/>
          </a:p>
          <a:p>
            <a:r>
              <a:rPr lang="en-GB" sz="2200" dirty="0" err="1" smtClean="0"/>
              <a:t>Ipak</a:t>
            </a:r>
            <a:r>
              <a:rPr lang="en-GB" sz="2200" dirty="0" smtClean="0"/>
              <a:t>, </a:t>
            </a:r>
            <a:r>
              <a:rPr lang="en-GB" sz="2200" dirty="0" err="1" smtClean="0"/>
              <a:t>novi</a:t>
            </a:r>
            <a:r>
              <a:rPr lang="en-GB" sz="2200" dirty="0" smtClean="0"/>
              <a:t>, </a:t>
            </a:r>
            <a:r>
              <a:rPr lang="en-GB" sz="2200" dirty="0" err="1" smtClean="0"/>
              <a:t>striktniji</a:t>
            </a:r>
            <a:r>
              <a:rPr lang="en-GB" sz="2200" dirty="0" smtClean="0"/>
              <a:t> </a:t>
            </a:r>
            <a:r>
              <a:rPr lang="en-GB" sz="2200" dirty="0" err="1" smtClean="0"/>
              <a:t>i</a:t>
            </a:r>
            <a:r>
              <a:rPr lang="en-GB" sz="2200" dirty="0" smtClean="0"/>
              <a:t> </a:t>
            </a:r>
            <a:r>
              <a:rPr lang="en-GB" sz="2200" dirty="0" err="1" smtClean="0"/>
              <a:t>kompleksniji</a:t>
            </a:r>
            <a:r>
              <a:rPr lang="en-GB" sz="2200" dirty="0" smtClean="0"/>
              <a:t> </a:t>
            </a:r>
            <a:r>
              <a:rPr lang="en-GB" sz="2200" dirty="0" err="1" smtClean="0"/>
              <a:t>zahtevi</a:t>
            </a:r>
            <a:r>
              <a:rPr lang="en-GB" sz="2200" dirty="0" smtClean="0"/>
              <a:t> u </a:t>
            </a:r>
            <a:r>
              <a:rPr lang="en-GB" sz="2200" dirty="0" err="1" smtClean="0"/>
              <a:t>pogledu</a:t>
            </a:r>
            <a:r>
              <a:rPr lang="en-GB" sz="2200" dirty="0" smtClean="0"/>
              <a:t> </a:t>
            </a:r>
            <a:r>
              <a:rPr lang="en-GB" sz="2200" dirty="0" err="1" smtClean="0"/>
              <a:t>izveštavanja</a:t>
            </a:r>
            <a:r>
              <a:rPr lang="en-GB" sz="2200" dirty="0" smtClean="0"/>
              <a:t> </a:t>
            </a:r>
            <a:r>
              <a:rPr lang="en-GB" sz="2200" dirty="0" err="1" smtClean="0"/>
              <a:t>nameću</a:t>
            </a:r>
            <a:r>
              <a:rPr lang="en-GB" sz="2200" dirty="0" smtClean="0"/>
              <a:t> </a:t>
            </a:r>
            <a:r>
              <a:rPr lang="en-GB" sz="2200" dirty="0" err="1" smtClean="0"/>
              <a:t>dalje</a:t>
            </a:r>
            <a:r>
              <a:rPr lang="en-GB" sz="2200" dirty="0" smtClean="0"/>
              <a:t> </a:t>
            </a:r>
            <a:r>
              <a:rPr lang="en-GB" sz="2200" dirty="0" err="1" smtClean="0"/>
              <a:t>promene</a:t>
            </a:r>
            <a:r>
              <a:rPr lang="en-GB" sz="2200" dirty="0" smtClean="0"/>
              <a:t> </a:t>
            </a:r>
            <a:r>
              <a:rPr lang="en-GB" sz="2200" dirty="0" err="1" smtClean="0"/>
              <a:t>informacionih</a:t>
            </a:r>
            <a:r>
              <a:rPr lang="en-GB" sz="2200" dirty="0" smtClean="0"/>
              <a:t> </a:t>
            </a:r>
            <a:r>
              <a:rPr lang="en-GB" sz="2200" dirty="0" err="1" smtClean="0"/>
              <a:t>sistema</a:t>
            </a:r>
            <a:r>
              <a:rPr lang="en-GB" sz="2200" dirty="0" smtClean="0"/>
              <a:t> </a:t>
            </a:r>
            <a:r>
              <a:rPr lang="en-GB" sz="2200" dirty="0" err="1" smtClean="0"/>
              <a:t>koje</a:t>
            </a:r>
            <a:r>
              <a:rPr lang="en-GB" sz="2200" dirty="0" smtClean="0"/>
              <a:t> </a:t>
            </a:r>
            <a:r>
              <a:rPr lang="en-GB" sz="2200" dirty="0" err="1" smtClean="0"/>
              <a:t>će</a:t>
            </a:r>
            <a:r>
              <a:rPr lang="en-GB" sz="2200" dirty="0" smtClean="0"/>
              <a:t> </a:t>
            </a:r>
            <a:r>
              <a:rPr lang="en-GB" sz="2200" dirty="0" err="1" smtClean="0"/>
              <a:t>omogućiti</a:t>
            </a:r>
            <a:r>
              <a:rPr lang="en-GB" sz="2200" dirty="0" smtClean="0"/>
              <a:t> </a:t>
            </a:r>
            <a:endParaRPr lang="sr-Latn-RS" sz="2200" dirty="0" smtClean="0"/>
          </a:p>
          <a:p>
            <a:pPr lvl="1"/>
            <a:r>
              <a:rPr lang="en-GB" sz="2000" dirty="0" err="1" smtClean="0"/>
              <a:t>obradu</a:t>
            </a:r>
            <a:r>
              <a:rPr lang="en-GB" sz="2000" dirty="0" smtClean="0"/>
              <a:t> </a:t>
            </a:r>
            <a:r>
              <a:rPr lang="en-GB" sz="2000" dirty="0" err="1" smtClean="0"/>
              <a:t>velike</a:t>
            </a:r>
            <a:r>
              <a:rPr lang="en-GB" sz="2000" dirty="0" smtClean="0"/>
              <a:t> </a:t>
            </a:r>
            <a:r>
              <a:rPr lang="en-GB" sz="2000" dirty="0" err="1" smtClean="0"/>
              <a:t>količine</a:t>
            </a:r>
            <a:r>
              <a:rPr lang="en-GB" sz="2000" dirty="0" smtClean="0"/>
              <a:t> </a:t>
            </a:r>
            <a:r>
              <a:rPr lang="en-GB" sz="2000" dirty="0" err="1" smtClean="0"/>
              <a:t>podataka</a:t>
            </a:r>
            <a:r>
              <a:rPr lang="en-GB" sz="2000" dirty="0" smtClean="0"/>
              <a:t> </a:t>
            </a:r>
            <a:endParaRPr lang="sr-Latn-RS" sz="2000" dirty="0" smtClean="0"/>
          </a:p>
          <a:p>
            <a:pPr lvl="1"/>
            <a:r>
              <a:rPr lang="sr-Latn-RS" sz="2000" dirty="0" smtClean="0"/>
              <a:t>s</a:t>
            </a:r>
            <a:r>
              <a:rPr lang="en-GB" sz="2000" dirty="0" smtClean="0"/>
              <a:t>a </a:t>
            </a:r>
            <a:r>
              <a:rPr lang="en-GB" sz="2000" dirty="0" err="1" smtClean="0"/>
              <a:t>akcentom</a:t>
            </a:r>
            <a:r>
              <a:rPr lang="en-GB" sz="2000" dirty="0" smtClean="0"/>
              <a:t> </a:t>
            </a:r>
            <a:r>
              <a:rPr lang="en-GB" sz="2000" dirty="0" err="1" smtClean="0"/>
              <a:t>na</a:t>
            </a:r>
            <a:r>
              <a:rPr lang="en-GB" sz="2000" dirty="0" smtClean="0"/>
              <a:t> </a:t>
            </a:r>
            <a:r>
              <a:rPr lang="en-GB" sz="2000" dirty="0" err="1" smtClean="0"/>
              <a:t>kvalitetu</a:t>
            </a:r>
            <a:r>
              <a:rPr lang="en-GB" sz="2000" dirty="0" smtClean="0"/>
              <a:t> </a:t>
            </a:r>
            <a:r>
              <a:rPr lang="en-GB" sz="2000" dirty="0" err="1" smtClean="0"/>
              <a:t>i</a:t>
            </a:r>
            <a:r>
              <a:rPr lang="en-GB" sz="2000" dirty="0" smtClean="0"/>
              <a:t> </a:t>
            </a:r>
            <a:r>
              <a:rPr lang="en-GB" sz="2000" dirty="0" err="1" smtClean="0"/>
              <a:t>automatizaciji</a:t>
            </a:r>
            <a:r>
              <a:rPr lang="en-GB" sz="2000" dirty="0" smtClean="0"/>
              <a:t> </a:t>
            </a:r>
            <a:r>
              <a:rPr lang="en-GB" sz="2000" dirty="0" err="1" smtClean="0"/>
              <a:t>kalkulacija</a:t>
            </a:r>
            <a:r>
              <a:rPr lang="en-GB" sz="2000" dirty="0" smtClean="0"/>
              <a:t>.</a:t>
            </a:r>
            <a:endParaRPr lang="sr-Latn-R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>
                <a:alpha val="0"/>
              </a:srgb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28662"/>
          </a:xfrm>
        </p:spPr>
        <p:txBody>
          <a:bodyPr>
            <a:noAutofit/>
          </a:bodyPr>
          <a:lstStyle/>
          <a:p>
            <a:r>
              <a:rPr lang="sr-Latn-RS" sz="3400" dirty="0" smtClean="0"/>
              <a:t>KAKO POVEZATI ZAHTEVE ZA FINANSIJSKIM I </a:t>
            </a:r>
            <a:br>
              <a:rPr lang="sr-Latn-RS" sz="3400" dirty="0" smtClean="0"/>
            </a:br>
            <a:r>
              <a:rPr lang="sr-Latn-RS" sz="3400" dirty="0" smtClean="0"/>
              <a:t>REGULATORNIM IZVEŠTAVANJEM?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900" y="1524001"/>
            <a:ext cx="11341100" cy="5054600"/>
          </a:xfr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endParaRPr lang="sr-Latn-RS" sz="500" dirty="0" smtClean="0"/>
          </a:p>
          <a:p>
            <a:r>
              <a:rPr lang="en-GB" sz="2200" dirty="0" err="1" smtClean="0"/>
              <a:t>Prostor</a:t>
            </a:r>
            <a:r>
              <a:rPr lang="en-GB" sz="2200" dirty="0" smtClean="0"/>
              <a:t> </a:t>
            </a:r>
            <a:r>
              <a:rPr lang="en-GB" sz="2200" dirty="0" err="1" smtClean="0"/>
              <a:t>za</a:t>
            </a:r>
            <a:r>
              <a:rPr lang="en-GB" sz="2200" dirty="0" smtClean="0"/>
              <a:t> </a:t>
            </a:r>
            <a:r>
              <a:rPr lang="en-GB" sz="2200" dirty="0" err="1" smtClean="0"/>
              <a:t>sinergiju</a:t>
            </a:r>
            <a:r>
              <a:rPr lang="en-GB" sz="2200" dirty="0" smtClean="0"/>
              <a:t> </a:t>
            </a:r>
            <a:r>
              <a:rPr lang="en-GB" sz="2200" dirty="0" err="1" smtClean="0"/>
              <a:t>treba</a:t>
            </a:r>
            <a:r>
              <a:rPr lang="en-GB" sz="2200" dirty="0" smtClean="0"/>
              <a:t> </a:t>
            </a:r>
            <a:r>
              <a:rPr lang="en-GB" sz="2200" dirty="0" err="1" smtClean="0"/>
              <a:t>tražiti</a:t>
            </a:r>
            <a:r>
              <a:rPr lang="en-GB" sz="2200" dirty="0" smtClean="0"/>
              <a:t> </a:t>
            </a:r>
            <a:r>
              <a:rPr lang="en-GB" sz="2200" dirty="0" smtClean="0"/>
              <a:t>u </a:t>
            </a:r>
            <a:r>
              <a:rPr lang="en-GB" sz="2200" dirty="0" err="1" smtClean="0"/>
              <a:t>oblasti</a:t>
            </a:r>
            <a:r>
              <a:rPr lang="en-GB" sz="2200" dirty="0" smtClean="0"/>
              <a:t> </a:t>
            </a:r>
            <a:r>
              <a:rPr lang="en-GB" sz="2200" dirty="0" err="1" smtClean="0"/>
              <a:t>prikupljanja</a:t>
            </a:r>
            <a:r>
              <a:rPr lang="en-GB" sz="2200" dirty="0" smtClean="0"/>
              <a:t> </a:t>
            </a:r>
            <a:r>
              <a:rPr lang="en-GB" sz="2200" dirty="0" err="1" smtClean="0"/>
              <a:t>podataka</a:t>
            </a:r>
            <a:r>
              <a:rPr lang="en-GB" sz="2200" dirty="0" smtClean="0"/>
              <a:t> </a:t>
            </a:r>
            <a:r>
              <a:rPr lang="en-GB" sz="2200" dirty="0" err="1" smtClean="0"/>
              <a:t>i</a:t>
            </a:r>
            <a:r>
              <a:rPr lang="en-GB" sz="2200" dirty="0" smtClean="0"/>
              <a:t> </a:t>
            </a:r>
            <a:r>
              <a:rPr lang="en-GB" sz="2200" dirty="0" err="1" smtClean="0"/>
              <a:t>modeliranja</a:t>
            </a:r>
            <a:r>
              <a:rPr lang="en-GB" sz="2200" dirty="0" smtClean="0"/>
              <a:t>. </a:t>
            </a:r>
            <a:endParaRPr lang="sr-Latn-RS" sz="2200" dirty="0" smtClean="0"/>
          </a:p>
          <a:p>
            <a:endParaRPr lang="sr-Latn-RS" sz="500" dirty="0" smtClean="0"/>
          </a:p>
          <a:p>
            <a:r>
              <a:rPr lang="sr-Latn-RS" sz="2200" dirty="0" smtClean="0"/>
              <a:t>N</a:t>
            </a:r>
            <a:r>
              <a:rPr lang="en-GB" sz="2200" dirty="0" err="1" smtClean="0"/>
              <a:t>eophodna</a:t>
            </a:r>
            <a:r>
              <a:rPr lang="en-GB" sz="2200" dirty="0" smtClean="0"/>
              <a:t> </a:t>
            </a:r>
            <a:r>
              <a:rPr lang="sr-Latn-RS" sz="2200" dirty="0" smtClean="0"/>
              <a:t>je </a:t>
            </a:r>
            <a:r>
              <a:rPr lang="en-GB" sz="2200" dirty="0" err="1" smtClean="0"/>
              <a:t>saradnja</a:t>
            </a:r>
            <a:r>
              <a:rPr lang="en-GB" sz="2200" dirty="0" smtClean="0"/>
              <a:t> </a:t>
            </a:r>
            <a:r>
              <a:rPr lang="en-GB" sz="2200" dirty="0" err="1" smtClean="0"/>
              <a:t>svih</a:t>
            </a:r>
            <a:r>
              <a:rPr lang="en-GB" sz="2200" dirty="0" smtClean="0"/>
              <a:t> </a:t>
            </a:r>
            <a:r>
              <a:rPr lang="en-GB" sz="2200" dirty="0" err="1" smtClean="0"/>
              <a:t>sektora</a:t>
            </a:r>
            <a:r>
              <a:rPr lang="en-GB" sz="2200" dirty="0" smtClean="0"/>
              <a:t> </a:t>
            </a:r>
            <a:r>
              <a:rPr lang="en-GB" sz="2200" dirty="0" err="1" smtClean="0"/>
              <a:t>unutar</a:t>
            </a:r>
            <a:r>
              <a:rPr lang="en-GB" sz="2200" dirty="0" smtClean="0"/>
              <a:t> </a:t>
            </a:r>
            <a:r>
              <a:rPr lang="en-GB" sz="2200" dirty="0" err="1" smtClean="0"/>
              <a:t>osiguravajuće</a:t>
            </a:r>
            <a:r>
              <a:rPr lang="en-GB" sz="2200" dirty="0" smtClean="0"/>
              <a:t> </a:t>
            </a:r>
            <a:r>
              <a:rPr lang="en-GB" sz="2200" dirty="0" err="1" smtClean="0"/>
              <a:t>kompanije</a:t>
            </a:r>
            <a:r>
              <a:rPr lang="en-GB" sz="2200" dirty="0" smtClean="0"/>
              <a:t>, </a:t>
            </a:r>
            <a:r>
              <a:rPr lang="sr-Latn-RS" sz="2200" dirty="0" smtClean="0"/>
              <a:t> </a:t>
            </a:r>
            <a:r>
              <a:rPr lang="en-GB" sz="2200" dirty="0" smtClean="0"/>
              <a:t>a </a:t>
            </a:r>
            <a:r>
              <a:rPr lang="en-GB" sz="2200" dirty="0" err="1" smtClean="0"/>
              <a:t>naročito</a:t>
            </a:r>
            <a:r>
              <a:rPr lang="en-GB" sz="2200" dirty="0" smtClean="0"/>
              <a:t> </a:t>
            </a:r>
            <a:r>
              <a:rPr lang="sr-Latn-RS" sz="2200" dirty="0" smtClean="0"/>
              <a:t> </a:t>
            </a:r>
            <a:r>
              <a:rPr lang="en-GB" sz="2200" dirty="0" err="1" smtClean="0"/>
              <a:t>računovodstva</a:t>
            </a:r>
            <a:r>
              <a:rPr lang="en-GB" sz="2200" dirty="0" smtClean="0"/>
              <a:t> </a:t>
            </a:r>
            <a:r>
              <a:rPr lang="en-GB" sz="2200" dirty="0" err="1" smtClean="0"/>
              <a:t>i</a:t>
            </a:r>
            <a:r>
              <a:rPr lang="en-GB" sz="2200" dirty="0" smtClean="0"/>
              <a:t> </a:t>
            </a:r>
            <a:r>
              <a:rPr lang="en-GB" sz="2200" dirty="0" err="1" smtClean="0"/>
              <a:t>aktuarskih</a:t>
            </a:r>
            <a:r>
              <a:rPr lang="en-GB" sz="2200" dirty="0" smtClean="0"/>
              <a:t> </a:t>
            </a:r>
            <a:r>
              <a:rPr lang="en-GB" sz="2200" dirty="0" err="1" smtClean="0"/>
              <a:t>poslova</a:t>
            </a:r>
            <a:r>
              <a:rPr lang="en-GB" sz="2200" dirty="0" smtClean="0"/>
              <a:t>. </a:t>
            </a:r>
            <a:endParaRPr lang="sr-Latn-RS" sz="2200" dirty="0" smtClean="0"/>
          </a:p>
          <a:p>
            <a:endParaRPr lang="sr-Latn-RS" sz="500" dirty="0" smtClean="0"/>
          </a:p>
          <a:p>
            <a:r>
              <a:rPr lang="en-GB" sz="2200" dirty="0" err="1" smtClean="0"/>
              <a:t>Sličnosti</a:t>
            </a:r>
            <a:r>
              <a:rPr lang="en-GB" sz="2200" dirty="0" smtClean="0"/>
              <a:t> </a:t>
            </a:r>
            <a:r>
              <a:rPr lang="en-GB" sz="2200" dirty="0" err="1" smtClean="0"/>
              <a:t>dva</a:t>
            </a:r>
            <a:r>
              <a:rPr lang="en-GB" sz="2200" dirty="0" smtClean="0"/>
              <a:t> </a:t>
            </a:r>
            <a:r>
              <a:rPr lang="en-GB" sz="2200" dirty="0" err="1" smtClean="0"/>
              <a:t>režima</a:t>
            </a:r>
            <a:r>
              <a:rPr lang="en-GB" sz="2200" dirty="0" smtClean="0"/>
              <a:t> </a:t>
            </a:r>
            <a:r>
              <a:rPr lang="en-GB" sz="2200" dirty="0" err="1" smtClean="0"/>
              <a:t>treba</a:t>
            </a:r>
            <a:r>
              <a:rPr lang="en-GB" sz="2200" dirty="0" smtClean="0"/>
              <a:t> </a:t>
            </a:r>
            <a:r>
              <a:rPr lang="en-GB" sz="2200" dirty="0" err="1" smtClean="0"/>
              <a:t>iskoristiti</a:t>
            </a:r>
            <a:r>
              <a:rPr lang="en-GB" sz="2200" dirty="0" smtClean="0"/>
              <a:t> u </a:t>
            </a:r>
            <a:r>
              <a:rPr lang="en-GB" sz="2200" dirty="0" err="1" smtClean="0"/>
              <a:t>što</a:t>
            </a:r>
            <a:r>
              <a:rPr lang="en-GB" sz="2200" dirty="0" smtClean="0"/>
              <a:t> </a:t>
            </a:r>
            <a:r>
              <a:rPr lang="en-GB" sz="2200" dirty="0" err="1" smtClean="0"/>
              <a:t>većoj</a:t>
            </a:r>
            <a:r>
              <a:rPr lang="en-GB" sz="2200" dirty="0" smtClean="0"/>
              <a:t> </a:t>
            </a:r>
            <a:r>
              <a:rPr lang="en-GB" sz="2200" dirty="0" err="1" smtClean="0"/>
              <a:t>meri</a:t>
            </a:r>
            <a:r>
              <a:rPr lang="en-GB" sz="2200" dirty="0" smtClean="0"/>
              <a:t>. Na primer, </a:t>
            </a:r>
            <a:endParaRPr lang="sr-Latn-RS" sz="2200" dirty="0" smtClean="0"/>
          </a:p>
          <a:p>
            <a:pPr lvl="1"/>
            <a:r>
              <a:rPr lang="en-GB" sz="2000" dirty="0" err="1" smtClean="0"/>
              <a:t>prilikom</a:t>
            </a:r>
            <a:r>
              <a:rPr lang="en-GB" sz="2000" dirty="0" smtClean="0"/>
              <a:t> </a:t>
            </a:r>
            <a:r>
              <a:rPr lang="en-GB" sz="2000" dirty="0" err="1" smtClean="0"/>
              <a:t>vrednovanja</a:t>
            </a:r>
            <a:r>
              <a:rPr lang="en-GB" sz="2000" dirty="0" smtClean="0"/>
              <a:t> </a:t>
            </a:r>
            <a:r>
              <a:rPr lang="en-GB" sz="2000" dirty="0" err="1" smtClean="0"/>
              <a:t>obaveza</a:t>
            </a:r>
            <a:r>
              <a:rPr lang="en-GB" sz="2000" dirty="0" smtClean="0"/>
              <a:t>, </a:t>
            </a:r>
            <a:r>
              <a:rPr lang="en-GB" sz="2000" dirty="0" err="1" smtClean="0"/>
              <a:t>postoji</a:t>
            </a:r>
            <a:r>
              <a:rPr lang="en-GB" sz="2000" dirty="0" smtClean="0"/>
              <a:t> </a:t>
            </a:r>
            <a:r>
              <a:rPr lang="sr-Latn-RS" sz="2000" dirty="0" smtClean="0"/>
              <a:t>visoki</a:t>
            </a:r>
            <a:r>
              <a:rPr lang="en-GB" sz="2000" dirty="0" smtClean="0"/>
              <a:t> </a:t>
            </a:r>
            <a:r>
              <a:rPr lang="en-GB" sz="2000" dirty="0" err="1" smtClean="0"/>
              <a:t>stepen</a:t>
            </a:r>
            <a:r>
              <a:rPr lang="en-GB" sz="2000" dirty="0" smtClean="0"/>
              <a:t> </a:t>
            </a:r>
            <a:r>
              <a:rPr lang="en-GB" sz="2000" dirty="0" err="1" smtClean="0"/>
              <a:t>preklapanja</a:t>
            </a:r>
            <a:r>
              <a:rPr lang="en-GB" sz="2000" dirty="0" smtClean="0"/>
              <a:t> </a:t>
            </a:r>
            <a:r>
              <a:rPr lang="en-GB" sz="2000" dirty="0" err="1" smtClean="0"/>
              <a:t>novčanih</a:t>
            </a:r>
            <a:r>
              <a:rPr lang="en-GB" sz="2000" dirty="0" smtClean="0"/>
              <a:t> </a:t>
            </a:r>
            <a:r>
              <a:rPr lang="en-GB" sz="2000" dirty="0" err="1" smtClean="0"/>
              <a:t>tokova</a:t>
            </a:r>
            <a:r>
              <a:rPr lang="sr-Latn-RS" sz="2000" dirty="0" smtClean="0"/>
              <a:t>,                                pa </a:t>
            </a:r>
            <a:r>
              <a:rPr lang="sr-Latn-RS" sz="2000" dirty="0" smtClean="0"/>
              <a:t>mogu </a:t>
            </a:r>
            <a:r>
              <a:rPr lang="sr-Latn-RS" sz="2000" dirty="0" smtClean="0"/>
              <a:t>da se koriste isti </a:t>
            </a:r>
            <a:r>
              <a:rPr lang="sr-Latn-RS" sz="2000" i="1" dirty="0" smtClean="0"/>
              <a:t>cash flow </a:t>
            </a:r>
            <a:r>
              <a:rPr lang="sr-Latn-RS" sz="2000" dirty="0" smtClean="0"/>
              <a:t>modeli uz određena prilagođavanja;</a:t>
            </a:r>
            <a:r>
              <a:rPr lang="en-GB" sz="2000" dirty="0" smtClean="0"/>
              <a:t> </a:t>
            </a:r>
            <a:endParaRPr lang="sr-Latn-RS" sz="2000" dirty="0" smtClean="0"/>
          </a:p>
          <a:p>
            <a:pPr lvl="1"/>
            <a:r>
              <a:rPr lang="en-GB" sz="2000" dirty="0" smtClean="0"/>
              <a:t> </a:t>
            </a:r>
            <a:r>
              <a:rPr lang="sr-Latn-RS" sz="2000" dirty="0" smtClean="0"/>
              <a:t>u </a:t>
            </a:r>
            <a:r>
              <a:rPr lang="en-GB" sz="2000" dirty="0" err="1" smtClean="0"/>
              <a:t>nekim</a:t>
            </a:r>
            <a:r>
              <a:rPr lang="en-GB" sz="2000" dirty="0" smtClean="0"/>
              <a:t> </a:t>
            </a:r>
            <a:r>
              <a:rPr lang="en-GB" sz="2000" dirty="0" err="1" smtClean="0"/>
              <a:t>linijama</a:t>
            </a:r>
            <a:r>
              <a:rPr lang="en-GB" sz="2000" dirty="0" smtClean="0"/>
              <a:t> </a:t>
            </a:r>
            <a:r>
              <a:rPr lang="en-GB" sz="2000" dirty="0" err="1" smtClean="0"/>
              <a:t>poslovanja</a:t>
            </a:r>
            <a:r>
              <a:rPr lang="en-GB" sz="2000" dirty="0" smtClean="0"/>
              <a:t> </a:t>
            </a:r>
            <a:r>
              <a:rPr lang="en-GB" sz="2000" dirty="0" err="1" smtClean="0"/>
              <a:t>može</a:t>
            </a:r>
            <a:r>
              <a:rPr lang="en-GB" sz="2000" dirty="0" smtClean="0"/>
              <a:t> </a:t>
            </a:r>
            <a:r>
              <a:rPr lang="sr-Latn-RS" sz="2000" dirty="0" smtClean="0"/>
              <a:t>da se koristi </a:t>
            </a:r>
            <a:r>
              <a:rPr lang="en-GB" sz="2000" dirty="0" err="1" smtClean="0"/>
              <a:t>ista</a:t>
            </a:r>
            <a:r>
              <a:rPr lang="en-GB" sz="2000" dirty="0" smtClean="0"/>
              <a:t> </a:t>
            </a:r>
            <a:r>
              <a:rPr lang="en-GB" sz="2000" dirty="0" err="1" smtClean="0"/>
              <a:t>diskontna</a:t>
            </a:r>
            <a:r>
              <a:rPr lang="en-GB" sz="2000" dirty="0" smtClean="0"/>
              <a:t> </a:t>
            </a:r>
            <a:r>
              <a:rPr lang="en-GB" sz="2000" dirty="0" err="1" smtClean="0"/>
              <a:t>stopa</a:t>
            </a:r>
            <a:r>
              <a:rPr lang="sr-Latn-RS" sz="2000" dirty="0" smtClean="0"/>
              <a:t>;</a:t>
            </a:r>
            <a:r>
              <a:rPr lang="en-GB" sz="2000" dirty="0" smtClean="0"/>
              <a:t> </a:t>
            </a:r>
            <a:endParaRPr lang="sr-Latn-RS" sz="2000" dirty="0" smtClean="0"/>
          </a:p>
          <a:p>
            <a:pPr lvl="1"/>
            <a:r>
              <a:rPr lang="en-GB" sz="2000" dirty="0" err="1" smtClean="0"/>
              <a:t>prilagođavanje</a:t>
            </a:r>
            <a:r>
              <a:rPr lang="en-GB" sz="2000" dirty="0" smtClean="0"/>
              <a:t> </a:t>
            </a:r>
            <a:r>
              <a:rPr lang="en-GB" sz="2000" dirty="0" err="1" smtClean="0"/>
              <a:t>za</a:t>
            </a:r>
            <a:r>
              <a:rPr lang="en-GB" sz="2000" dirty="0" smtClean="0"/>
              <a:t> </a:t>
            </a:r>
            <a:r>
              <a:rPr lang="en-GB" sz="2000" dirty="0" err="1" smtClean="0"/>
              <a:t>rizik</a:t>
            </a:r>
            <a:r>
              <a:rPr lang="en-GB" sz="2000" dirty="0" smtClean="0"/>
              <a:t> </a:t>
            </a:r>
            <a:r>
              <a:rPr lang="en-GB" sz="2000" dirty="0" err="1" smtClean="0"/>
              <a:t>može</a:t>
            </a:r>
            <a:r>
              <a:rPr lang="en-GB" sz="2000" dirty="0" smtClean="0"/>
              <a:t> </a:t>
            </a:r>
            <a:r>
              <a:rPr lang="sr-Latn-RS" sz="2000" dirty="0" smtClean="0"/>
              <a:t>da se odredi </a:t>
            </a:r>
            <a:r>
              <a:rPr lang="en-GB" sz="2000" dirty="0" err="1" smtClean="0"/>
              <a:t>na</a:t>
            </a:r>
            <a:r>
              <a:rPr lang="en-GB" sz="2000" dirty="0" smtClean="0"/>
              <a:t> </a:t>
            </a:r>
            <a:r>
              <a:rPr lang="en-GB" sz="2000" dirty="0" err="1" smtClean="0"/>
              <a:t>isti</a:t>
            </a:r>
            <a:r>
              <a:rPr lang="en-GB" sz="2000" dirty="0" smtClean="0"/>
              <a:t> </a:t>
            </a:r>
            <a:r>
              <a:rPr lang="en-GB" sz="2000" dirty="0" err="1" smtClean="0"/>
              <a:t>način</a:t>
            </a:r>
            <a:r>
              <a:rPr lang="en-GB" sz="2000" dirty="0" smtClean="0"/>
              <a:t> </a:t>
            </a:r>
            <a:r>
              <a:rPr lang="en-GB" sz="2000" dirty="0" err="1" smtClean="0"/>
              <a:t>kao</a:t>
            </a:r>
            <a:r>
              <a:rPr lang="en-GB" sz="2000" dirty="0" smtClean="0"/>
              <a:t> </a:t>
            </a:r>
            <a:r>
              <a:rPr lang="en-GB" sz="2000" dirty="0" err="1" smtClean="0"/>
              <a:t>riziko</a:t>
            </a:r>
            <a:r>
              <a:rPr lang="en-GB" sz="2000" dirty="0" smtClean="0"/>
              <a:t> </a:t>
            </a:r>
            <a:r>
              <a:rPr lang="en-GB" sz="2000" dirty="0" err="1" smtClean="0"/>
              <a:t>margina</a:t>
            </a:r>
            <a:r>
              <a:rPr lang="sr-Latn-RS" sz="2000" dirty="0" smtClean="0"/>
              <a:t>, </a:t>
            </a:r>
            <a:r>
              <a:rPr lang="sr-Latn-RS" sz="2000" dirty="0" smtClean="0"/>
              <a:t>                                               uz </a:t>
            </a:r>
            <a:r>
              <a:rPr lang="sr-Latn-RS" sz="2000" dirty="0" smtClean="0"/>
              <a:t>uvažavanje razlika u obuhvaćenim rizicima</a:t>
            </a:r>
            <a:r>
              <a:rPr lang="en-GB" sz="2000" dirty="0" smtClean="0"/>
              <a:t>, </a:t>
            </a:r>
            <a:r>
              <a:rPr lang="en-GB" sz="2000" dirty="0" err="1" smtClean="0"/>
              <a:t>itd</a:t>
            </a:r>
            <a:r>
              <a:rPr lang="en-GB" sz="2000" dirty="0" smtClean="0"/>
              <a:t>. </a:t>
            </a:r>
            <a:endParaRPr lang="sr-Latn-RS" sz="2000" dirty="0" smtClean="0"/>
          </a:p>
          <a:p>
            <a:pPr lvl="1"/>
            <a:endParaRPr lang="sr-Latn-RS" sz="500" dirty="0" smtClean="0"/>
          </a:p>
          <a:p>
            <a:r>
              <a:rPr lang="en-GB" sz="2200" dirty="0" err="1" smtClean="0"/>
              <a:t>Razlike</a:t>
            </a:r>
            <a:r>
              <a:rPr lang="en-GB" sz="2200" dirty="0" smtClean="0"/>
              <a:t> </a:t>
            </a:r>
            <a:r>
              <a:rPr lang="en-GB" sz="2200" dirty="0" err="1" smtClean="0"/>
              <a:t>između</a:t>
            </a:r>
            <a:r>
              <a:rPr lang="en-GB" sz="2200" dirty="0" smtClean="0"/>
              <a:t> </a:t>
            </a:r>
            <a:r>
              <a:rPr lang="en-GB" sz="2200" dirty="0" err="1" smtClean="0"/>
              <a:t>dva</a:t>
            </a:r>
            <a:r>
              <a:rPr lang="en-GB" sz="2200" dirty="0" smtClean="0"/>
              <a:t> </a:t>
            </a:r>
            <a:r>
              <a:rPr lang="en-GB" sz="2200" dirty="0" err="1" smtClean="0"/>
              <a:t>režima</a:t>
            </a:r>
            <a:r>
              <a:rPr lang="en-GB" sz="2200" dirty="0" smtClean="0"/>
              <a:t>, </a:t>
            </a:r>
            <a:r>
              <a:rPr lang="en-GB" sz="2200" dirty="0" err="1" smtClean="0"/>
              <a:t>sa</a:t>
            </a:r>
            <a:r>
              <a:rPr lang="en-GB" sz="2200" dirty="0" smtClean="0"/>
              <a:t> </a:t>
            </a:r>
            <a:r>
              <a:rPr lang="en-GB" sz="2200" dirty="0" err="1" smtClean="0"/>
              <a:t>druge</a:t>
            </a:r>
            <a:r>
              <a:rPr lang="en-GB" sz="2200" dirty="0" smtClean="0"/>
              <a:t> </a:t>
            </a:r>
            <a:r>
              <a:rPr lang="en-GB" sz="2200" dirty="0" err="1" smtClean="0"/>
              <a:t>strane</a:t>
            </a:r>
            <a:r>
              <a:rPr lang="en-GB" sz="2200" dirty="0" smtClean="0"/>
              <a:t>, </a:t>
            </a:r>
            <a:r>
              <a:rPr lang="en-GB" sz="2200" dirty="0" err="1" smtClean="0"/>
              <a:t>predstavljaju</a:t>
            </a:r>
            <a:r>
              <a:rPr lang="en-GB" sz="2200" dirty="0" smtClean="0"/>
              <a:t> </a:t>
            </a:r>
            <a:r>
              <a:rPr lang="en-GB" sz="2200" dirty="0" err="1" smtClean="0"/>
              <a:t>ključni</a:t>
            </a:r>
            <a:r>
              <a:rPr lang="en-GB" sz="2200" dirty="0" smtClean="0"/>
              <a:t> </a:t>
            </a:r>
            <a:r>
              <a:rPr lang="en-GB" sz="2200" dirty="0" err="1" smtClean="0"/>
              <a:t>orijentir</a:t>
            </a:r>
            <a:r>
              <a:rPr lang="en-GB" sz="2200" dirty="0" smtClean="0"/>
              <a:t> </a:t>
            </a:r>
            <a:r>
              <a:rPr lang="en-GB" sz="2200" dirty="0" err="1" smtClean="0"/>
              <a:t>za</a:t>
            </a:r>
            <a:r>
              <a:rPr lang="en-GB" sz="2200" dirty="0" smtClean="0"/>
              <a:t> </a:t>
            </a:r>
            <a:r>
              <a:rPr lang="sr-Latn-RS" sz="2200" dirty="0" smtClean="0"/>
              <a:t> </a:t>
            </a:r>
            <a:r>
              <a:rPr lang="en-GB" sz="2200" dirty="0" err="1" smtClean="0"/>
              <a:t>buduće</a:t>
            </a:r>
            <a:r>
              <a:rPr lang="en-GB" sz="2200" dirty="0" smtClean="0"/>
              <a:t> </a:t>
            </a:r>
            <a:r>
              <a:rPr lang="en-GB" sz="2200" dirty="0" err="1" smtClean="0"/>
              <a:t>izmene</a:t>
            </a:r>
            <a:r>
              <a:rPr lang="en-GB" sz="2200" dirty="0" smtClean="0"/>
              <a:t> </a:t>
            </a:r>
            <a:r>
              <a:rPr lang="en-GB" sz="2200" dirty="0" err="1" smtClean="0"/>
              <a:t>sistema</a:t>
            </a:r>
            <a:r>
              <a:rPr lang="en-GB" sz="2200" dirty="0" smtClean="0"/>
              <a:t> </a:t>
            </a:r>
            <a:r>
              <a:rPr lang="en-GB" sz="2200" dirty="0" err="1" smtClean="0"/>
              <a:t>i</a:t>
            </a:r>
            <a:r>
              <a:rPr lang="en-GB" sz="2200" dirty="0" smtClean="0"/>
              <a:t> </a:t>
            </a:r>
            <a:r>
              <a:rPr lang="en-GB" sz="2200" dirty="0" err="1" smtClean="0"/>
              <a:t>procesa</a:t>
            </a:r>
            <a:r>
              <a:rPr lang="sr-Latn-RS" sz="2200" dirty="0" smtClean="0"/>
              <a:t>.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>
                <a:alpha val="0"/>
              </a:srgb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60338"/>
            <a:ext cx="10972800" cy="728662"/>
          </a:xfrm>
        </p:spPr>
        <p:txBody>
          <a:bodyPr>
            <a:normAutofit/>
          </a:bodyPr>
          <a:lstStyle/>
          <a:p>
            <a:r>
              <a:rPr lang="sr-Latn-RS" sz="3600" dirty="0" smtClean="0"/>
              <a:t>UMESTO ZAKLJUČKA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41400"/>
            <a:ext cx="10972800" cy="5283200"/>
          </a:xfr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endParaRPr lang="sr-Latn-RS" sz="500" dirty="0" smtClean="0"/>
          </a:p>
          <a:p>
            <a:r>
              <a:rPr lang="en-GB" sz="2200" dirty="0" err="1" smtClean="0"/>
              <a:t>Uz</a:t>
            </a:r>
            <a:r>
              <a:rPr lang="en-GB" sz="2200" dirty="0" smtClean="0"/>
              <a:t> </a:t>
            </a:r>
            <a:r>
              <a:rPr lang="en-GB" sz="2200" dirty="0" err="1" smtClean="0"/>
              <a:t>enormne</a:t>
            </a:r>
            <a:r>
              <a:rPr lang="en-GB" sz="2200" dirty="0" smtClean="0"/>
              <a:t> </a:t>
            </a:r>
            <a:r>
              <a:rPr lang="en-GB" sz="2200" dirty="0" err="1" smtClean="0"/>
              <a:t>operativne</a:t>
            </a:r>
            <a:r>
              <a:rPr lang="en-GB" sz="2200" dirty="0" smtClean="0"/>
              <a:t>, </a:t>
            </a:r>
            <a:r>
              <a:rPr lang="en-GB" sz="2200" dirty="0" err="1" smtClean="0"/>
              <a:t>tehnološke</a:t>
            </a:r>
            <a:r>
              <a:rPr lang="en-GB" sz="2200" dirty="0" smtClean="0"/>
              <a:t>, </a:t>
            </a:r>
            <a:r>
              <a:rPr lang="en-GB" sz="2200" dirty="0" err="1" smtClean="0"/>
              <a:t>sistemske</a:t>
            </a:r>
            <a:r>
              <a:rPr lang="en-GB" sz="2200" dirty="0" smtClean="0"/>
              <a:t> </a:t>
            </a:r>
            <a:r>
              <a:rPr lang="en-GB" sz="2200" dirty="0" err="1" smtClean="0"/>
              <a:t>i</a:t>
            </a:r>
            <a:r>
              <a:rPr lang="en-GB" sz="2200" dirty="0" smtClean="0"/>
              <a:t> </a:t>
            </a:r>
            <a:r>
              <a:rPr lang="en-GB" sz="2200" dirty="0" err="1" smtClean="0"/>
              <a:t>finansijske</a:t>
            </a:r>
            <a:r>
              <a:rPr lang="en-GB" sz="2200" dirty="0" smtClean="0"/>
              <a:t> </a:t>
            </a:r>
            <a:r>
              <a:rPr lang="en-GB" sz="2200" dirty="0" err="1" smtClean="0"/>
              <a:t>zahteve</a:t>
            </a:r>
            <a:r>
              <a:rPr lang="en-GB" sz="2200" dirty="0" smtClean="0"/>
              <a:t> </a:t>
            </a:r>
            <a:r>
              <a:rPr lang="en-GB" sz="2200" dirty="0" err="1" smtClean="0"/>
              <a:t>sa</a:t>
            </a:r>
            <a:r>
              <a:rPr lang="en-GB" sz="2200" dirty="0" smtClean="0"/>
              <a:t> </a:t>
            </a:r>
            <a:r>
              <a:rPr lang="en-GB" sz="2200" dirty="0" err="1" smtClean="0"/>
              <a:t>kojima</a:t>
            </a:r>
            <a:r>
              <a:rPr lang="en-GB" sz="2200" dirty="0" smtClean="0"/>
              <a:t> </a:t>
            </a:r>
            <a:r>
              <a:rPr lang="en-GB" sz="2200" dirty="0" err="1" smtClean="0"/>
              <a:t>će</a:t>
            </a:r>
            <a:r>
              <a:rPr lang="en-GB" sz="2200" dirty="0" smtClean="0"/>
              <a:t> se </a:t>
            </a:r>
            <a:r>
              <a:rPr lang="en-GB" sz="2200" dirty="0" err="1" smtClean="0"/>
              <a:t>osiguravači</a:t>
            </a:r>
            <a:r>
              <a:rPr lang="en-GB" sz="2200" dirty="0" smtClean="0"/>
              <a:t> </a:t>
            </a:r>
            <a:r>
              <a:rPr lang="en-GB" sz="2200" dirty="0" err="1" smtClean="0"/>
              <a:t>suočiti</a:t>
            </a:r>
            <a:r>
              <a:rPr lang="en-GB" sz="2200" dirty="0" smtClean="0"/>
              <a:t>, </a:t>
            </a:r>
            <a:r>
              <a:rPr lang="en-GB" sz="2200" dirty="0" err="1" smtClean="0"/>
              <a:t>stiče</a:t>
            </a:r>
            <a:r>
              <a:rPr lang="en-GB" sz="2200" dirty="0" smtClean="0"/>
              <a:t> se </a:t>
            </a:r>
            <a:r>
              <a:rPr lang="en-GB" sz="2200" dirty="0" err="1" smtClean="0"/>
              <a:t>utisak</a:t>
            </a:r>
            <a:r>
              <a:rPr lang="en-GB" sz="2200" dirty="0" smtClean="0"/>
              <a:t> </a:t>
            </a:r>
            <a:r>
              <a:rPr lang="en-GB" sz="2200" dirty="0" err="1" smtClean="0"/>
              <a:t>da</a:t>
            </a:r>
            <a:r>
              <a:rPr lang="en-GB" sz="2200" dirty="0" smtClean="0"/>
              <a:t> </a:t>
            </a:r>
            <a:r>
              <a:rPr lang="sr-Latn-RS" sz="2200" dirty="0" smtClean="0"/>
              <a:t>MSFI</a:t>
            </a:r>
            <a:r>
              <a:rPr lang="en-GB" sz="2200" dirty="0" smtClean="0"/>
              <a:t> </a:t>
            </a:r>
            <a:r>
              <a:rPr lang="en-GB" sz="2200" dirty="0" smtClean="0"/>
              <a:t>17 </a:t>
            </a:r>
            <a:r>
              <a:rPr lang="en-GB" sz="2200" dirty="0" err="1" smtClean="0"/>
              <a:t>veliki</a:t>
            </a:r>
            <a:r>
              <a:rPr lang="en-GB" sz="2200" dirty="0" smtClean="0"/>
              <a:t> </a:t>
            </a:r>
            <a:r>
              <a:rPr lang="en-GB" sz="2200" dirty="0" err="1" smtClean="0"/>
              <a:t>broj</a:t>
            </a:r>
            <a:r>
              <a:rPr lang="en-GB" sz="2200" dirty="0" smtClean="0"/>
              <a:t> </a:t>
            </a:r>
            <a:r>
              <a:rPr lang="en-GB" sz="2200" dirty="0" err="1" smtClean="0"/>
              <a:t>važnih</a:t>
            </a:r>
            <a:r>
              <a:rPr lang="en-GB" sz="2200" dirty="0" smtClean="0"/>
              <a:t> </a:t>
            </a:r>
            <a:r>
              <a:rPr lang="en-GB" sz="2200" dirty="0" err="1" smtClean="0"/>
              <a:t>pitanja</a:t>
            </a:r>
            <a:r>
              <a:rPr lang="en-GB" sz="2200" dirty="0" smtClean="0"/>
              <a:t> </a:t>
            </a:r>
            <a:r>
              <a:rPr lang="en-GB" sz="2200" dirty="0" err="1" smtClean="0"/>
              <a:t>prepušta</a:t>
            </a:r>
            <a:r>
              <a:rPr lang="en-GB" sz="2200" dirty="0" smtClean="0"/>
              <a:t> </a:t>
            </a:r>
            <a:r>
              <a:rPr lang="en-GB" sz="2200" dirty="0" err="1" smtClean="0"/>
              <a:t>subjektivnom</a:t>
            </a:r>
            <a:r>
              <a:rPr lang="en-GB" sz="2200" dirty="0" smtClean="0"/>
              <a:t> </a:t>
            </a:r>
            <a:r>
              <a:rPr lang="en-GB" sz="2200" dirty="0" err="1" smtClean="0"/>
              <a:t>rasuđivanju</a:t>
            </a:r>
            <a:r>
              <a:rPr lang="en-GB" sz="2200" dirty="0" smtClean="0"/>
              <a:t> </a:t>
            </a:r>
            <a:r>
              <a:rPr lang="en-GB" sz="2200" dirty="0" err="1" smtClean="0"/>
              <a:t>i</a:t>
            </a:r>
            <a:r>
              <a:rPr lang="en-GB" sz="2200" dirty="0" smtClean="0"/>
              <a:t> </a:t>
            </a:r>
            <a:r>
              <a:rPr lang="en-GB" sz="2200" dirty="0" err="1" smtClean="0"/>
              <a:t>slobodnom</a:t>
            </a:r>
            <a:r>
              <a:rPr lang="en-GB" sz="2200" dirty="0" smtClean="0"/>
              <a:t> </a:t>
            </a:r>
            <a:r>
              <a:rPr lang="en-GB" sz="2200" dirty="0" err="1" smtClean="0"/>
              <a:t>izboru</a:t>
            </a:r>
            <a:r>
              <a:rPr lang="en-GB" sz="2200" dirty="0" smtClean="0"/>
              <a:t>. </a:t>
            </a:r>
            <a:r>
              <a:rPr lang="sr-Latn-RS" sz="2200" dirty="0" smtClean="0"/>
              <a:t> Otuda:</a:t>
            </a:r>
          </a:p>
          <a:p>
            <a:pPr lvl="1"/>
            <a:r>
              <a:rPr lang="sr-Latn-RS" sz="2000" dirty="0" smtClean="0"/>
              <a:t>f</a:t>
            </a:r>
            <a:r>
              <a:rPr lang="en-GB" sz="2000" dirty="0" err="1" smtClean="0"/>
              <a:t>leksibilnost</a:t>
            </a:r>
            <a:r>
              <a:rPr lang="en-GB" sz="2000" dirty="0" smtClean="0"/>
              <a:t> </a:t>
            </a:r>
            <a:r>
              <a:rPr lang="en-GB" sz="2000" dirty="0" err="1" smtClean="0"/>
              <a:t>i</a:t>
            </a:r>
            <a:r>
              <a:rPr lang="en-GB" sz="2000" dirty="0" smtClean="0"/>
              <a:t> </a:t>
            </a:r>
            <a:r>
              <a:rPr lang="en-GB" sz="2000" dirty="0" err="1" smtClean="0"/>
              <a:t>prilagodljivost</a:t>
            </a:r>
            <a:r>
              <a:rPr lang="en-GB" sz="2000" dirty="0" smtClean="0"/>
              <a:t> </a:t>
            </a:r>
            <a:r>
              <a:rPr lang="en-GB" sz="2000" dirty="0" err="1" smtClean="0"/>
              <a:t>rizičnim</a:t>
            </a:r>
            <a:r>
              <a:rPr lang="en-GB" sz="2000" dirty="0" smtClean="0"/>
              <a:t> </a:t>
            </a:r>
            <a:r>
              <a:rPr lang="en-GB" sz="2000" dirty="0" err="1" smtClean="0"/>
              <a:t>karakteristikama</a:t>
            </a:r>
            <a:r>
              <a:rPr lang="en-GB" sz="2000" dirty="0" smtClean="0"/>
              <a:t> </a:t>
            </a:r>
            <a:r>
              <a:rPr lang="en-GB" sz="2000" dirty="0" err="1" smtClean="0"/>
              <a:t>osiguravača</a:t>
            </a:r>
            <a:r>
              <a:rPr lang="sr-Latn-RS" sz="2000" dirty="0" smtClean="0"/>
              <a:t>, ali i ...</a:t>
            </a:r>
          </a:p>
          <a:p>
            <a:pPr lvl="1"/>
            <a:r>
              <a:rPr lang="sr-Latn-RS" sz="2000" dirty="0" smtClean="0"/>
              <a:t>manja m</a:t>
            </a:r>
            <a:r>
              <a:rPr lang="en-GB" sz="2000" dirty="0" err="1" smtClean="0"/>
              <a:t>ogućnost</a:t>
            </a:r>
            <a:r>
              <a:rPr lang="en-GB" sz="2000" dirty="0" smtClean="0"/>
              <a:t> </a:t>
            </a:r>
            <a:r>
              <a:rPr lang="en-GB" sz="2000" dirty="0" err="1" smtClean="0"/>
              <a:t>da</a:t>
            </a:r>
            <a:r>
              <a:rPr lang="en-GB" sz="2000" dirty="0" smtClean="0"/>
              <a:t> se </a:t>
            </a:r>
            <a:r>
              <a:rPr lang="en-GB" sz="2000" dirty="0" err="1" smtClean="0"/>
              <a:t>zaista</a:t>
            </a:r>
            <a:r>
              <a:rPr lang="en-GB" sz="2000" dirty="0" smtClean="0"/>
              <a:t> </a:t>
            </a:r>
            <a:r>
              <a:rPr lang="en-GB" sz="2000" dirty="0" err="1" smtClean="0"/>
              <a:t>ostvari</a:t>
            </a:r>
            <a:r>
              <a:rPr lang="en-GB" sz="2000" dirty="0" smtClean="0"/>
              <a:t> </a:t>
            </a:r>
            <a:r>
              <a:rPr lang="en-GB" sz="2000" dirty="0" err="1" smtClean="0"/>
              <a:t>veća</a:t>
            </a:r>
            <a:r>
              <a:rPr lang="en-GB" sz="2000" dirty="0" smtClean="0"/>
              <a:t> </a:t>
            </a:r>
            <a:r>
              <a:rPr lang="en-GB" sz="2000" dirty="0" err="1" smtClean="0"/>
              <a:t>uporedivost</a:t>
            </a:r>
            <a:r>
              <a:rPr lang="en-GB" sz="2000" dirty="0" smtClean="0"/>
              <a:t> </a:t>
            </a:r>
            <a:r>
              <a:rPr lang="en-GB" sz="2000" dirty="0" err="1" smtClean="0"/>
              <a:t>finansijskih</a:t>
            </a:r>
            <a:r>
              <a:rPr lang="en-GB" sz="2000" dirty="0" smtClean="0"/>
              <a:t> </a:t>
            </a:r>
            <a:r>
              <a:rPr lang="en-GB" sz="2000" dirty="0" err="1" smtClean="0"/>
              <a:t>izveštaja</a:t>
            </a:r>
            <a:r>
              <a:rPr lang="en-GB" sz="2000" dirty="0" smtClean="0"/>
              <a:t> </a:t>
            </a:r>
            <a:r>
              <a:rPr lang="sr-Latn-RS" sz="2000" dirty="0" smtClean="0"/>
              <a:t>osiguravača</a:t>
            </a:r>
            <a:r>
              <a:rPr lang="en-GB" sz="2000" dirty="0" smtClean="0"/>
              <a:t>. </a:t>
            </a:r>
            <a:endParaRPr lang="sr-Latn-RS" sz="2000" dirty="0" smtClean="0"/>
          </a:p>
          <a:p>
            <a:pPr lvl="1"/>
            <a:endParaRPr lang="sr-Latn-RS" sz="1000" dirty="0" smtClean="0"/>
          </a:p>
          <a:p>
            <a:r>
              <a:rPr lang="sr-Latn-RS" sz="2200" dirty="0" smtClean="0"/>
              <a:t>U oba režima, p</a:t>
            </a:r>
            <a:r>
              <a:rPr lang="en-GB" sz="2200" dirty="0" err="1" smtClean="0"/>
              <a:t>ozicije</a:t>
            </a:r>
            <a:r>
              <a:rPr lang="en-GB" sz="2200" dirty="0" smtClean="0"/>
              <a:t> </a:t>
            </a:r>
            <a:r>
              <a:rPr lang="en-GB" sz="2200" dirty="0" err="1" smtClean="0"/>
              <a:t>koje</a:t>
            </a:r>
            <a:r>
              <a:rPr lang="en-GB" sz="2200" dirty="0" smtClean="0"/>
              <a:t> </a:t>
            </a:r>
            <a:r>
              <a:rPr lang="en-GB" sz="2200" dirty="0" err="1" smtClean="0"/>
              <a:t>presudno</a:t>
            </a:r>
            <a:r>
              <a:rPr lang="en-GB" sz="2200" dirty="0" smtClean="0"/>
              <a:t> </a:t>
            </a:r>
            <a:r>
              <a:rPr lang="en-GB" sz="2200" dirty="0" err="1" smtClean="0"/>
              <a:t>utiču</a:t>
            </a:r>
            <a:r>
              <a:rPr lang="en-GB" sz="2200" dirty="0" smtClean="0"/>
              <a:t> </a:t>
            </a:r>
            <a:r>
              <a:rPr lang="en-GB" sz="2200" dirty="0" err="1" smtClean="0"/>
              <a:t>na</a:t>
            </a:r>
            <a:r>
              <a:rPr lang="en-GB" sz="2200" dirty="0" smtClean="0"/>
              <a:t> </a:t>
            </a:r>
            <a:r>
              <a:rPr lang="en-GB" sz="2200" dirty="0" err="1" smtClean="0"/>
              <a:t>ocenu</a:t>
            </a:r>
            <a:r>
              <a:rPr lang="en-GB" sz="2200" dirty="0" smtClean="0"/>
              <a:t> </a:t>
            </a:r>
            <a:r>
              <a:rPr lang="en-GB" sz="2200" dirty="0" err="1" smtClean="0"/>
              <a:t>finansijskog</a:t>
            </a:r>
            <a:r>
              <a:rPr lang="en-GB" sz="2200" dirty="0" smtClean="0"/>
              <a:t> </a:t>
            </a:r>
            <a:r>
              <a:rPr lang="en-GB" sz="2200" dirty="0" err="1" smtClean="0"/>
              <a:t>položaja</a:t>
            </a:r>
            <a:r>
              <a:rPr lang="en-GB" sz="2200" dirty="0" smtClean="0"/>
              <a:t> </a:t>
            </a:r>
            <a:r>
              <a:rPr lang="en-GB" sz="2200" dirty="0" err="1" smtClean="0"/>
              <a:t>i</a:t>
            </a:r>
            <a:r>
              <a:rPr lang="en-GB" sz="2200" dirty="0" smtClean="0"/>
              <a:t> </a:t>
            </a:r>
            <a:r>
              <a:rPr lang="en-GB" sz="2200" dirty="0" err="1" smtClean="0"/>
              <a:t>zarađivačke</a:t>
            </a:r>
            <a:r>
              <a:rPr lang="en-GB" sz="2200" dirty="0" smtClean="0"/>
              <a:t> </a:t>
            </a:r>
            <a:r>
              <a:rPr lang="en-GB" sz="2200" dirty="0" err="1" smtClean="0"/>
              <a:t>sposobnosti</a:t>
            </a:r>
            <a:r>
              <a:rPr lang="en-GB" sz="2200" dirty="0" smtClean="0"/>
              <a:t> </a:t>
            </a:r>
            <a:r>
              <a:rPr lang="en-GB" sz="2200" dirty="0" err="1" smtClean="0"/>
              <a:t>osiguravača</a:t>
            </a:r>
            <a:r>
              <a:rPr lang="en-GB" sz="2200" dirty="0" smtClean="0"/>
              <a:t> </a:t>
            </a:r>
            <a:r>
              <a:rPr lang="en-GB" sz="2200" dirty="0" smtClean="0"/>
              <a:t>s</a:t>
            </a:r>
            <a:r>
              <a:rPr lang="sr-Latn-RS" sz="2200" dirty="0" smtClean="0"/>
              <a:t>u</a:t>
            </a:r>
            <a:r>
              <a:rPr lang="en-GB" sz="2200" dirty="0" smtClean="0"/>
              <a:t> </a:t>
            </a:r>
            <a:r>
              <a:rPr lang="en-GB" sz="2200" dirty="0" err="1" smtClean="0"/>
              <a:t>predmet</a:t>
            </a:r>
            <a:r>
              <a:rPr lang="en-GB" sz="2200" dirty="0" smtClean="0"/>
              <a:t> </a:t>
            </a:r>
            <a:r>
              <a:rPr lang="en-GB" sz="2200" dirty="0" err="1" smtClean="0"/>
              <a:t>procene</a:t>
            </a:r>
            <a:r>
              <a:rPr lang="sr-Latn-RS" sz="2200" dirty="0" smtClean="0"/>
              <a:t>.</a:t>
            </a:r>
          </a:p>
          <a:p>
            <a:pPr lvl="1"/>
            <a:r>
              <a:rPr lang="sr-Latn-RS" sz="2000" dirty="0" smtClean="0"/>
              <a:t>U</a:t>
            </a:r>
            <a:r>
              <a:rPr lang="en-GB" sz="2000" dirty="0" smtClean="0"/>
              <a:t> </a:t>
            </a:r>
            <a:r>
              <a:rPr lang="en-GB" sz="2000" dirty="0" err="1" smtClean="0"/>
              <a:t>trenutku</a:t>
            </a:r>
            <a:r>
              <a:rPr lang="en-GB" sz="2000" dirty="0" smtClean="0"/>
              <a:t> </a:t>
            </a:r>
            <a:r>
              <a:rPr lang="en-GB" sz="2000" dirty="0" err="1" smtClean="0"/>
              <a:t>postavljanja</a:t>
            </a:r>
            <a:r>
              <a:rPr lang="en-GB" sz="2000" dirty="0" smtClean="0"/>
              <a:t> </a:t>
            </a:r>
            <a:r>
              <a:rPr lang="en-GB" sz="2000" dirty="0" err="1" smtClean="0"/>
              <a:t>procene</a:t>
            </a:r>
            <a:r>
              <a:rPr lang="en-GB" sz="2000" dirty="0" smtClean="0"/>
              <a:t> </a:t>
            </a:r>
            <a:r>
              <a:rPr lang="en-GB" sz="2000" dirty="0" err="1" smtClean="0"/>
              <a:t>nije</a:t>
            </a:r>
            <a:r>
              <a:rPr lang="en-GB" sz="2000" dirty="0" smtClean="0"/>
              <a:t> </a:t>
            </a:r>
            <a:r>
              <a:rPr lang="en-GB" sz="2000" dirty="0" err="1" smtClean="0"/>
              <a:t>moguće</a:t>
            </a:r>
            <a:r>
              <a:rPr lang="en-GB" sz="2000" dirty="0" smtClean="0"/>
              <a:t> </a:t>
            </a:r>
            <a:r>
              <a:rPr lang="en-GB" sz="2000" dirty="0" err="1" smtClean="0"/>
              <a:t>dokazati</a:t>
            </a:r>
            <a:r>
              <a:rPr lang="en-GB" sz="2000" dirty="0" smtClean="0"/>
              <a:t> </a:t>
            </a:r>
            <a:r>
              <a:rPr lang="en-GB" sz="2000" dirty="0" err="1" smtClean="0"/>
              <a:t>ili</a:t>
            </a:r>
            <a:r>
              <a:rPr lang="en-GB" sz="2000" dirty="0" smtClean="0"/>
              <a:t> </a:t>
            </a:r>
            <a:r>
              <a:rPr lang="en-GB" sz="2000" dirty="0" err="1" smtClean="0"/>
              <a:t>proveriti</a:t>
            </a:r>
            <a:r>
              <a:rPr lang="en-GB" sz="2000" dirty="0" smtClean="0"/>
              <a:t> </a:t>
            </a:r>
            <a:r>
              <a:rPr lang="en-GB" sz="2000" dirty="0" err="1" smtClean="0"/>
              <a:t>da</a:t>
            </a:r>
            <a:r>
              <a:rPr lang="en-GB" sz="2000" dirty="0" smtClean="0"/>
              <a:t> </a:t>
            </a:r>
            <a:r>
              <a:rPr lang="en-GB" sz="2000" dirty="0" err="1" smtClean="0"/>
              <a:t>li</a:t>
            </a:r>
            <a:r>
              <a:rPr lang="en-GB" sz="2000" dirty="0" smtClean="0"/>
              <a:t> je </a:t>
            </a:r>
            <a:r>
              <a:rPr lang="en-GB" sz="2000" dirty="0" err="1" smtClean="0"/>
              <a:t>ona</a:t>
            </a:r>
            <a:r>
              <a:rPr lang="en-GB" sz="2000" dirty="0" smtClean="0"/>
              <a:t> </a:t>
            </a:r>
            <a:r>
              <a:rPr lang="en-GB" sz="2000" dirty="0" err="1" smtClean="0"/>
              <a:t>validna</a:t>
            </a:r>
            <a:r>
              <a:rPr lang="en-GB" sz="2000" dirty="0" smtClean="0"/>
              <a:t>. </a:t>
            </a:r>
            <a:endParaRPr lang="sr-Latn-RS" sz="2000" dirty="0" smtClean="0"/>
          </a:p>
          <a:p>
            <a:pPr lvl="1"/>
            <a:endParaRPr lang="sr-Latn-RS" sz="1000" dirty="0" smtClean="0"/>
          </a:p>
          <a:p>
            <a:r>
              <a:rPr lang="en-GB" sz="2200" dirty="0" err="1" smtClean="0"/>
              <a:t>Visoka</a:t>
            </a:r>
            <a:r>
              <a:rPr lang="en-GB" sz="2200" dirty="0" smtClean="0"/>
              <a:t> </a:t>
            </a:r>
            <a:r>
              <a:rPr lang="en-GB" sz="2200" dirty="0" err="1" smtClean="0"/>
              <a:t>ulaganja</a:t>
            </a:r>
            <a:r>
              <a:rPr lang="en-GB" sz="2200" dirty="0" smtClean="0"/>
              <a:t> </a:t>
            </a:r>
            <a:r>
              <a:rPr lang="en-GB" sz="2200" dirty="0" err="1" smtClean="0"/>
              <a:t>kako</a:t>
            </a:r>
            <a:r>
              <a:rPr lang="en-GB" sz="2200" dirty="0" smtClean="0"/>
              <a:t> bi </a:t>
            </a:r>
            <a:r>
              <a:rPr lang="en-GB" sz="2200" dirty="0" err="1" smtClean="0"/>
              <a:t>osiguravači</a:t>
            </a:r>
            <a:r>
              <a:rPr lang="en-GB" sz="2200" dirty="0" smtClean="0"/>
              <a:t> </a:t>
            </a:r>
            <a:r>
              <a:rPr lang="en-GB" sz="2200" dirty="0" err="1" smtClean="0"/>
              <a:t>zadovoljili</a:t>
            </a:r>
            <a:r>
              <a:rPr lang="en-GB" sz="2200" dirty="0" smtClean="0"/>
              <a:t> </a:t>
            </a:r>
            <a:r>
              <a:rPr lang="en-GB" sz="2200" dirty="0" err="1" smtClean="0"/>
              <a:t>nove</a:t>
            </a:r>
            <a:r>
              <a:rPr lang="en-GB" sz="2200" dirty="0" smtClean="0"/>
              <a:t> </a:t>
            </a:r>
            <a:r>
              <a:rPr lang="en-GB" sz="2200" dirty="0" err="1" smtClean="0"/>
              <a:t>regulatorne</a:t>
            </a:r>
            <a:r>
              <a:rPr lang="en-GB" sz="2200" dirty="0" smtClean="0"/>
              <a:t> </a:t>
            </a:r>
            <a:r>
              <a:rPr lang="en-GB" sz="2200" dirty="0" err="1" smtClean="0"/>
              <a:t>i</a:t>
            </a:r>
            <a:r>
              <a:rPr lang="en-GB" sz="2200" dirty="0" smtClean="0"/>
              <a:t> </a:t>
            </a:r>
            <a:r>
              <a:rPr lang="en-GB" sz="2200" dirty="0" err="1" smtClean="0"/>
              <a:t>izveštajne</a:t>
            </a:r>
            <a:r>
              <a:rPr lang="en-GB" sz="2200" dirty="0" smtClean="0"/>
              <a:t> </a:t>
            </a:r>
            <a:r>
              <a:rPr lang="en-GB" sz="2200" dirty="0" err="1" smtClean="0"/>
              <a:t>zahteve</a:t>
            </a:r>
            <a:r>
              <a:rPr lang="en-GB" sz="2200" dirty="0" smtClean="0"/>
              <a:t> </a:t>
            </a:r>
            <a:r>
              <a:rPr lang="en-GB" sz="2200" dirty="0" err="1" smtClean="0"/>
              <a:t>su</a:t>
            </a:r>
            <a:r>
              <a:rPr lang="en-GB" sz="2200" dirty="0" smtClean="0"/>
              <a:t> </a:t>
            </a:r>
            <a:r>
              <a:rPr lang="en-GB" sz="2200" dirty="0" err="1" smtClean="0"/>
              <a:t>izvesna</a:t>
            </a:r>
            <a:r>
              <a:rPr lang="en-GB" sz="2200" dirty="0" smtClean="0"/>
              <a:t>, </a:t>
            </a:r>
            <a:r>
              <a:rPr lang="en-GB" sz="2200" dirty="0" err="1" smtClean="0"/>
              <a:t>ali</a:t>
            </a:r>
            <a:r>
              <a:rPr lang="en-GB" sz="2200" dirty="0" smtClean="0"/>
              <a:t> ne </a:t>
            </a:r>
            <a:r>
              <a:rPr lang="en-GB" sz="2200" dirty="0" err="1" smtClean="0"/>
              <a:t>i</a:t>
            </a:r>
            <a:r>
              <a:rPr lang="en-GB" sz="2200" dirty="0" smtClean="0"/>
              <a:t> </a:t>
            </a:r>
            <a:r>
              <a:rPr lang="en-GB" sz="2200" dirty="0" err="1" smtClean="0"/>
              <a:t>njihovi</a:t>
            </a:r>
            <a:r>
              <a:rPr lang="en-GB" sz="2200" dirty="0" smtClean="0"/>
              <a:t> </a:t>
            </a:r>
            <a:r>
              <a:rPr lang="en-GB" sz="2200" dirty="0" err="1" smtClean="0"/>
              <a:t>efekti</a:t>
            </a:r>
            <a:r>
              <a:rPr lang="en-GB" sz="2200" dirty="0" smtClean="0"/>
              <a:t> </a:t>
            </a:r>
            <a:r>
              <a:rPr lang="en-GB" sz="2200" dirty="0" err="1" smtClean="0"/>
              <a:t>iz</a:t>
            </a:r>
            <a:r>
              <a:rPr lang="en-GB" sz="2200" dirty="0" smtClean="0"/>
              <a:t> </a:t>
            </a:r>
            <a:r>
              <a:rPr lang="en-GB" sz="2200" dirty="0" err="1" smtClean="0"/>
              <a:t>trenutne</a:t>
            </a:r>
            <a:r>
              <a:rPr lang="en-GB" sz="2200" dirty="0" smtClean="0"/>
              <a:t> </a:t>
            </a:r>
            <a:r>
              <a:rPr lang="en-GB" sz="2200" dirty="0" err="1" smtClean="0"/>
              <a:t>perspektive</a:t>
            </a:r>
            <a:r>
              <a:rPr lang="en-GB" sz="2200" dirty="0" smtClean="0"/>
              <a:t>.</a:t>
            </a:r>
            <a:endParaRPr lang="sr-Latn-RS" sz="2200" dirty="0" smtClean="0"/>
          </a:p>
          <a:p>
            <a:endParaRPr lang="sr-Latn-RS" sz="1000" dirty="0" smtClean="0"/>
          </a:p>
          <a:p>
            <a:r>
              <a:rPr lang="en-GB" sz="2200" dirty="0" err="1" smtClean="0"/>
              <a:t>Vreme</a:t>
            </a:r>
            <a:r>
              <a:rPr lang="en-GB" sz="2200" dirty="0" smtClean="0"/>
              <a:t> </a:t>
            </a:r>
            <a:r>
              <a:rPr lang="en-GB" sz="2200" dirty="0" err="1" smtClean="0"/>
              <a:t>će</a:t>
            </a:r>
            <a:r>
              <a:rPr lang="en-GB" sz="2200" dirty="0" smtClean="0"/>
              <a:t> </a:t>
            </a:r>
            <a:r>
              <a:rPr lang="en-GB" sz="2200" dirty="0" err="1" smtClean="0"/>
              <a:t>pokazati</a:t>
            </a:r>
            <a:r>
              <a:rPr lang="en-GB" sz="2200" dirty="0" smtClean="0"/>
              <a:t> </a:t>
            </a:r>
            <a:r>
              <a:rPr lang="en-GB" sz="2200" dirty="0" err="1" smtClean="0"/>
              <a:t>da</a:t>
            </a:r>
            <a:r>
              <a:rPr lang="en-GB" sz="2200" dirty="0" smtClean="0"/>
              <a:t> </a:t>
            </a:r>
            <a:r>
              <a:rPr lang="en-GB" sz="2200" dirty="0" err="1" smtClean="0"/>
              <a:t>li</a:t>
            </a:r>
            <a:r>
              <a:rPr lang="en-GB" sz="2200" dirty="0" smtClean="0"/>
              <a:t> </a:t>
            </a:r>
            <a:r>
              <a:rPr lang="en-GB" sz="2200" dirty="0" err="1" smtClean="0"/>
              <a:t>su</a:t>
            </a:r>
            <a:r>
              <a:rPr lang="en-GB" sz="2200" dirty="0" smtClean="0"/>
              <a:t> </a:t>
            </a:r>
            <a:r>
              <a:rPr lang="en-GB" sz="2200" dirty="0" err="1" smtClean="0"/>
              <a:t>ona</a:t>
            </a:r>
            <a:r>
              <a:rPr lang="en-GB" sz="2200" dirty="0" smtClean="0"/>
              <a:t> </a:t>
            </a:r>
            <a:r>
              <a:rPr lang="en-GB" sz="2200" dirty="0" err="1" smtClean="0"/>
              <a:t>zaista</a:t>
            </a:r>
            <a:r>
              <a:rPr lang="en-GB" sz="2200" dirty="0" smtClean="0"/>
              <a:t> </a:t>
            </a:r>
            <a:r>
              <a:rPr lang="en-GB" sz="2200" dirty="0" err="1" smtClean="0"/>
              <a:t>opravdana</a:t>
            </a:r>
            <a:r>
              <a:rPr lang="en-GB" sz="2200" dirty="0" smtClean="0"/>
              <a:t>, </a:t>
            </a:r>
            <a:r>
              <a:rPr lang="en-GB" sz="2200" dirty="0" err="1" smtClean="0"/>
              <a:t>tj</a:t>
            </a:r>
            <a:r>
              <a:rPr lang="en-GB" sz="2200" dirty="0" smtClean="0"/>
              <a:t>. </a:t>
            </a:r>
            <a:r>
              <a:rPr lang="en-GB" sz="2200" dirty="0" err="1" smtClean="0"/>
              <a:t>da</a:t>
            </a:r>
            <a:r>
              <a:rPr lang="en-GB" sz="2200" dirty="0" smtClean="0"/>
              <a:t> </a:t>
            </a:r>
            <a:r>
              <a:rPr lang="en-GB" sz="2200" dirty="0" err="1" smtClean="0"/>
              <a:t>li</a:t>
            </a:r>
            <a:r>
              <a:rPr lang="en-GB" sz="2200" dirty="0" smtClean="0"/>
              <a:t> </a:t>
            </a:r>
            <a:r>
              <a:rPr lang="en-GB" sz="2200" dirty="0" err="1" smtClean="0"/>
              <a:t>zaista</a:t>
            </a:r>
            <a:r>
              <a:rPr lang="en-GB" sz="2200" dirty="0" smtClean="0"/>
              <a:t> </a:t>
            </a:r>
            <a:r>
              <a:rPr lang="en-GB" sz="2200" dirty="0" err="1" smtClean="0"/>
              <a:t>mogu</a:t>
            </a:r>
            <a:r>
              <a:rPr lang="en-GB" sz="2200" dirty="0" smtClean="0"/>
              <a:t> </a:t>
            </a:r>
            <a:r>
              <a:rPr lang="en-GB" sz="2200" dirty="0" err="1" smtClean="0"/>
              <a:t>biti</a:t>
            </a:r>
            <a:r>
              <a:rPr lang="en-GB" sz="2200" dirty="0" smtClean="0"/>
              <a:t> </a:t>
            </a:r>
            <a:r>
              <a:rPr lang="en-GB" sz="2200" dirty="0" err="1" smtClean="0"/>
              <a:t>postignuti</a:t>
            </a:r>
            <a:r>
              <a:rPr lang="en-GB" sz="2200" dirty="0" smtClean="0"/>
              <a:t> </a:t>
            </a:r>
            <a:r>
              <a:rPr lang="en-GB" sz="2200" dirty="0" err="1" smtClean="0"/>
              <a:t>ambiciozni</a:t>
            </a:r>
            <a:r>
              <a:rPr lang="en-GB" sz="2200" dirty="0" smtClean="0"/>
              <a:t> </a:t>
            </a:r>
            <a:r>
              <a:rPr lang="en-GB" sz="2200" dirty="0" err="1" smtClean="0"/>
              <a:t>ciljevi</a:t>
            </a:r>
            <a:r>
              <a:rPr lang="en-GB" sz="2200" dirty="0" smtClean="0"/>
              <a:t> </a:t>
            </a:r>
            <a:r>
              <a:rPr lang="en-GB" sz="2200" dirty="0" err="1" smtClean="0"/>
              <a:t>projekata</a:t>
            </a:r>
            <a:r>
              <a:rPr lang="en-GB" sz="2200" dirty="0" smtClean="0"/>
              <a:t> </a:t>
            </a:r>
            <a:r>
              <a:rPr lang="en-GB" sz="2200" dirty="0" err="1" smtClean="0"/>
              <a:t>Solventost</a:t>
            </a:r>
            <a:r>
              <a:rPr lang="en-GB" sz="2200" dirty="0" smtClean="0"/>
              <a:t> II </a:t>
            </a:r>
            <a:r>
              <a:rPr lang="en-GB" sz="2200" dirty="0" err="1" smtClean="0"/>
              <a:t>i</a:t>
            </a:r>
            <a:r>
              <a:rPr lang="en-GB" sz="2200" dirty="0" smtClean="0"/>
              <a:t> </a:t>
            </a:r>
            <a:r>
              <a:rPr lang="sr-Latn-RS" sz="2200" dirty="0" smtClean="0"/>
              <a:t>MSFI</a:t>
            </a:r>
            <a:r>
              <a:rPr lang="en-GB" sz="2200" dirty="0" smtClean="0"/>
              <a:t> </a:t>
            </a:r>
            <a:r>
              <a:rPr lang="en-GB" sz="2200" dirty="0" smtClean="0"/>
              <a:t>17</a:t>
            </a:r>
            <a:r>
              <a:rPr lang="sr-Latn-RS" sz="2200" dirty="0" smtClean="0"/>
              <a:t>.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>
                <a:alpha val="0"/>
              </a:srgb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22338"/>
            <a:ext cx="10972800" cy="1143000"/>
          </a:xfrm>
        </p:spPr>
        <p:txBody>
          <a:bodyPr/>
          <a:lstStyle/>
          <a:p>
            <a:r>
              <a:rPr lang="sr-Latn-RS" dirty="0" smtClean="0"/>
              <a:t>HVALA NA PAŽNJI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>
                <a:alpha val="0"/>
              </a:srgb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15962"/>
          </a:xfrm>
        </p:spPr>
        <p:txBody>
          <a:bodyPr>
            <a:normAutofit/>
          </a:bodyPr>
          <a:lstStyle/>
          <a:p>
            <a:r>
              <a:rPr lang="sr-Latn-RS" sz="3600" dirty="0" smtClean="0"/>
              <a:t>NOVI IZAZOVI ZA OSIGURAVAČE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93800"/>
            <a:ext cx="10972800" cy="5283199"/>
          </a:xfr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sr-Latn-RS" sz="2400" dirty="0" smtClean="0"/>
              <a:t>Nakon 15 godina razvoja, od 1.1.2016. na snazi je novi regulatorni okvir za EU (re)osiguravače – </a:t>
            </a:r>
            <a:r>
              <a:rPr lang="sr-Latn-RS" sz="2400" b="1" dirty="0" smtClean="0">
                <a:solidFill>
                  <a:srgbClr val="4F81BD"/>
                </a:solidFill>
              </a:rPr>
              <a:t>Solventnost II</a:t>
            </a:r>
            <a:r>
              <a:rPr lang="sr-Latn-RS" sz="2400" dirty="0" smtClean="0">
                <a:solidFill>
                  <a:srgbClr val="4F81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lvl="1"/>
            <a:r>
              <a:rPr lang="sr-Latn-RS" sz="2100" i="1" dirty="0" smtClean="0"/>
              <a:t>risk-based</a:t>
            </a:r>
            <a:r>
              <a:rPr lang="sr-Latn-RS" sz="2100" dirty="0" smtClean="0"/>
              <a:t> pristup evaluaciji solventnosti osiguravača.</a:t>
            </a:r>
          </a:p>
          <a:p>
            <a:endParaRPr lang="sr-Latn-R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r-Latn-RS" sz="2400" dirty="0" smtClean="0"/>
              <a:t>Tek što su osiguravači završili prvi godišnji ciklus izveštavanja u njemu ...</a:t>
            </a:r>
          </a:p>
          <a:p>
            <a:endParaRPr lang="sr-Latn-RS" sz="2200" dirty="0"/>
          </a:p>
          <a:p>
            <a:r>
              <a:rPr lang="sr-Latn-RS" sz="2400" dirty="0" smtClean="0"/>
              <a:t>Nakon 20 godina razvoja, maja 2017. godine objavljen je novi računovodstveni standard za ugovore o osiguranju – </a:t>
            </a:r>
            <a:r>
              <a:rPr lang="sr-Latn-RS" sz="2400" b="1" dirty="0" smtClean="0">
                <a:solidFill>
                  <a:srgbClr val="4F81BD"/>
                </a:solidFill>
              </a:rPr>
              <a:t>MSFI 17</a:t>
            </a:r>
            <a:r>
              <a:rPr lang="sr-Latn-R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lvl="1"/>
            <a:r>
              <a:rPr lang="sr-Latn-RS" sz="2100" dirty="0" smtClean="0"/>
              <a:t>nova epoha u računovodstvenoj praksi osiguravača od 1.1.2021.</a:t>
            </a:r>
          </a:p>
          <a:p>
            <a:endParaRPr lang="sr-Latn-RS" sz="2200" dirty="0" smtClean="0"/>
          </a:p>
          <a:p>
            <a:r>
              <a:rPr lang="sr-Latn-RS" sz="2400" dirty="0" smtClean="0"/>
              <a:t>Novi regulatorni i izveštajni zahtevi su, sami po sebi, izazov za </a:t>
            </a:r>
            <a:r>
              <a:rPr lang="sr-Latn-RS" sz="2400" dirty="0" smtClean="0"/>
              <a:t>osiguravače.        Utoliko veći </a:t>
            </a:r>
            <a:r>
              <a:rPr lang="sr-Latn-RS" sz="2400" dirty="0" smtClean="0"/>
              <a:t>ako </a:t>
            </a:r>
            <a:r>
              <a:rPr lang="sr-Latn-RS" sz="2400" dirty="0" smtClean="0"/>
              <a:t>nisu međusobno </a:t>
            </a:r>
            <a:r>
              <a:rPr lang="sr-Latn-RS" sz="2400" dirty="0" smtClean="0"/>
              <a:t>usklađeni</a:t>
            </a:r>
            <a:r>
              <a:rPr lang="sr-Latn-RS" sz="2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>
                <a:alpha val="0"/>
              </a:srgb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15962"/>
          </a:xfrm>
        </p:spPr>
        <p:txBody>
          <a:bodyPr>
            <a:normAutofit/>
          </a:bodyPr>
          <a:lstStyle/>
          <a:p>
            <a:r>
              <a:rPr lang="sr-Latn-RS" sz="3600" dirty="0" smtClean="0"/>
              <a:t>NOVI IZAZOVI ZA OSIGURAVAČE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93800"/>
            <a:ext cx="11112500" cy="5283199"/>
          </a:xfr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endParaRPr lang="sr-Latn-RS" sz="500" b="1" dirty="0" smtClean="0">
              <a:solidFill>
                <a:srgbClr val="4F81BD"/>
              </a:solidFill>
            </a:endParaRPr>
          </a:p>
          <a:p>
            <a:r>
              <a:rPr lang="sr-Latn-RS" sz="2400" b="1" dirty="0" smtClean="0">
                <a:solidFill>
                  <a:srgbClr val="4F81BD"/>
                </a:solidFill>
              </a:rPr>
              <a:t>Makroekonomski </a:t>
            </a:r>
            <a:r>
              <a:rPr lang="sr-Latn-RS" sz="2400" b="1" dirty="0" smtClean="0">
                <a:solidFill>
                  <a:srgbClr val="4F81BD"/>
                </a:solidFill>
              </a:rPr>
              <a:t>ambijent</a:t>
            </a:r>
            <a:r>
              <a:rPr lang="sr-Latn-RS" sz="2400" dirty="0" smtClean="0">
                <a:solidFill>
                  <a:srgbClr val="4F81BD"/>
                </a:solidFill>
              </a:rPr>
              <a:t> </a:t>
            </a:r>
            <a:r>
              <a:rPr lang="sr-Latn-RS" sz="2400" dirty="0" smtClean="0"/>
              <a:t>na početku primene Solventnosti II je nepovoljan...</a:t>
            </a:r>
          </a:p>
          <a:p>
            <a:pPr lvl="1"/>
            <a:r>
              <a:rPr lang="sr-Latn-RS" sz="2100" dirty="0" smtClean="0"/>
              <a:t>rekodno niske kamatne stope,</a:t>
            </a:r>
          </a:p>
          <a:p>
            <a:pPr lvl="1"/>
            <a:r>
              <a:rPr lang="sr-Latn-RS" sz="2100" dirty="0" smtClean="0"/>
              <a:t>rast cena rizične aktive,</a:t>
            </a:r>
          </a:p>
          <a:p>
            <a:pPr lvl="1"/>
            <a:r>
              <a:rPr lang="sr-Latn-RS" sz="2100" dirty="0" smtClean="0"/>
              <a:t>skroman ekonomski rast u post-kriznom periodu,</a:t>
            </a:r>
          </a:p>
          <a:p>
            <a:pPr lvl="1"/>
            <a:r>
              <a:rPr lang="sr-Latn-RS" sz="2100" dirty="0" smtClean="0"/>
              <a:t>politička nestabilnost, itd.</a:t>
            </a:r>
          </a:p>
          <a:p>
            <a:pPr lvl="1"/>
            <a:endParaRPr lang="sr-Latn-RS" sz="2000" dirty="0"/>
          </a:p>
          <a:p>
            <a:r>
              <a:rPr lang="sr-Latn-RS" sz="2400" dirty="0" smtClean="0"/>
              <a:t>... pa su se odmah ispoljili </a:t>
            </a:r>
            <a:r>
              <a:rPr lang="sr-Latn-RS" sz="2400" b="1" dirty="0" smtClean="0">
                <a:solidFill>
                  <a:srgbClr val="4F81BD"/>
                </a:solidFill>
              </a:rPr>
              <a:t>problemi</a:t>
            </a:r>
            <a:r>
              <a:rPr lang="sr-Latn-RS" sz="2400" dirty="0" smtClean="0"/>
              <a:t> za osiguravače:</a:t>
            </a:r>
          </a:p>
          <a:p>
            <a:pPr lvl="1"/>
            <a:r>
              <a:rPr lang="sr-Latn-RS" sz="2100" dirty="0" smtClean="0"/>
              <a:t>kamatna osetljivost riziko margine,</a:t>
            </a:r>
          </a:p>
          <a:p>
            <a:pPr lvl="1"/>
            <a:r>
              <a:rPr lang="sr-Latn-RS" sz="2100" dirty="0" smtClean="0"/>
              <a:t>volatilnost kapitala,</a:t>
            </a:r>
          </a:p>
          <a:p>
            <a:pPr lvl="1"/>
            <a:r>
              <a:rPr lang="sr-Latn-RS" sz="2100" dirty="0" smtClean="0"/>
              <a:t>visoki i nerecizni zahtevi za obelodanjivanjem,</a:t>
            </a:r>
          </a:p>
          <a:p>
            <a:pPr lvl="1"/>
            <a:r>
              <a:rPr lang="sr-Latn-RS" sz="2100" dirty="0" smtClean="0"/>
              <a:t>preterano konzrvativan standardni pristup,</a:t>
            </a:r>
          </a:p>
          <a:p>
            <a:pPr lvl="1"/>
            <a:r>
              <a:rPr lang="sr-Latn-RS" sz="2100" dirty="0" smtClean="0"/>
              <a:t>neprecizno merenje pojedinih rizika (katastrofalni, valutni, rizik </a:t>
            </a:r>
            <a:r>
              <a:rPr lang="sr-Latn-RS" sz="2100" dirty="0" smtClean="0"/>
              <a:t>dugovečnosti</a:t>
            </a:r>
            <a:r>
              <a:rPr lang="sr-Latn-RS" sz="2100" dirty="0" smtClean="0"/>
              <a:t>, itd.),</a:t>
            </a:r>
          </a:p>
          <a:p>
            <a:pPr lvl="1"/>
            <a:r>
              <a:rPr lang="sr-Latn-RS" sz="2100" dirty="0" smtClean="0">
                <a:solidFill>
                  <a:srgbClr val="4F81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neusklađenost sa MSFI.</a:t>
            </a:r>
            <a:endParaRPr lang="sr-Latn-RS" sz="2100" dirty="0">
              <a:solidFill>
                <a:srgbClr val="4F81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sr-Latn-RS" sz="2000" dirty="0" smtClean="0"/>
          </a:p>
          <a:p>
            <a:endParaRPr lang="sr-Latn-R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>
                <a:alpha val="0"/>
              </a:srgb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15962"/>
          </a:xfrm>
        </p:spPr>
        <p:txBody>
          <a:bodyPr>
            <a:normAutofit/>
          </a:bodyPr>
          <a:lstStyle/>
          <a:p>
            <a:r>
              <a:rPr lang="sr-Latn-RS" sz="3600" dirty="0" smtClean="0"/>
              <a:t>(NE)USKLAĐENOST  SOLVENTNOSTI  II  i  MSFI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066800"/>
            <a:ext cx="11544300" cy="5410199"/>
          </a:xfr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endParaRPr lang="sr-Latn-RS" sz="600" dirty="0" smtClean="0"/>
          </a:p>
          <a:p>
            <a:r>
              <a:rPr lang="en-GB" sz="2400" dirty="0" err="1" smtClean="0"/>
              <a:t>Nekonzistentnost</a:t>
            </a:r>
            <a:r>
              <a:rPr lang="en-GB" sz="2400" dirty="0" smtClean="0"/>
              <a:t> </a:t>
            </a:r>
            <a:r>
              <a:rPr lang="en-GB" sz="2400" dirty="0" err="1"/>
              <a:t>između</a:t>
            </a:r>
            <a:r>
              <a:rPr lang="en-GB" sz="2400" dirty="0"/>
              <a:t> </a:t>
            </a:r>
            <a:r>
              <a:rPr lang="en-GB" sz="2400" dirty="0" err="1"/>
              <a:t>finansijskog</a:t>
            </a:r>
            <a:r>
              <a:rPr lang="en-GB" sz="2400" dirty="0"/>
              <a:t> </a:t>
            </a:r>
            <a:r>
              <a:rPr lang="en-GB" sz="2400" dirty="0" err="1"/>
              <a:t>i</a:t>
            </a:r>
            <a:r>
              <a:rPr lang="en-GB" sz="2400" dirty="0"/>
              <a:t> </a:t>
            </a:r>
            <a:r>
              <a:rPr lang="en-GB" sz="2400" dirty="0" err="1"/>
              <a:t>regulatornog</a:t>
            </a:r>
            <a:r>
              <a:rPr lang="en-GB" sz="2400" dirty="0"/>
              <a:t> </a:t>
            </a:r>
            <a:r>
              <a:rPr lang="en-GB" sz="2400" dirty="0" err="1"/>
              <a:t>izveštavanja</a:t>
            </a:r>
            <a:r>
              <a:rPr lang="en-GB" sz="2400" dirty="0"/>
              <a:t> </a:t>
            </a:r>
            <a:r>
              <a:rPr lang="en-GB" sz="2400" dirty="0" err="1"/>
              <a:t>dovodi</a:t>
            </a:r>
            <a:r>
              <a:rPr lang="en-GB" sz="2400" dirty="0"/>
              <a:t> </a:t>
            </a:r>
            <a:r>
              <a:rPr lang="en-GB" sz="2400" dirty="0" smtClean="0"/>
              <a:t>do</a:t>
            </a:r>
            <a:r>
              <a:rPr lang="sr-Latn-RS" sz="2400" dirty="0" smtClean="0"/>
              <a:t>:</a:t>
            </a:r>
          </a:p>
          <a:p>
            <a:endParaRPr lang="sr-Latn-RS" sz="2400" dirty="0" smtClean="0"/>
          </a:p>
          <a:p>
            <a:pPr>
              <a:buFont typeface="Wingdings" pitchFamily="2" charset="2"/>
              <a:buChar char="ü"/>
            </a:pPr>
            <a:r>
              <a:rPr lang="sr-Latn-RS" sz="2400" b="1" dirty="0" smtClean="0">
                <a:solidFill>
                  <a:srgbClr val="4F81BD"/>
                </a:solidFill>
              </a:rPr>
              <a:t>D</a:t>
            </a:r>
            <a:r>
              <a:rPr lang="en-GB" sz="2400" b="1" dirty="0" err="1" smtClean="0">
                <a:solidFill>
                  <a:srgbClr val="4F81BD"/>
                </a:solidFill>
              </a:rPr>
              <a:t>va</a:t>
            </a:r>
            <a:r>
              <a:rPr lang="en-GB" sz="2400" b="1" dirty="0" smtClean="0">
                <a:solidFill>
                  <a:srgbClr val="4F81BD"/>
                </a:solidFill>
              </a:rPr>
              <a:t> </a:t>
            </a:r>
            <a:r>
              <a:rPr lang="en-GB" sz="2400" b="1" dirty="0" err="1">
                <a:solidFill>
                  <a:srgbClr val="4F81BD"/>
                </a:solidFill>
              </a:rPr>
              <a:t>bilansa</a:t>
            </a:r>
            <a:r>
              <a:rPr lang="en-GB" sz="2400" b="1" dirty="0">
                <a:solidFill>
                  <a:srgbClr val="4F81BD"/>
                </a:solidFill>
              </a:rPr>
              <a:t> </a:t>
            </a:r>
            <a:r>
              <a:rPr lang="en-GB" sz="2400" b="1" dirty="0" err="1">
                <a:solidFill>
                  <a:srgbClr val="4F81BD"/>
                </a:solidFill>
              </a:rPr>
              <a:t>stanja</a:t>
            </a:r>
            <a:r>
              <a:rPr lang="en-GB" sz="2400" dirty="0">
                <a:solidFill>
                  <a:srgbClr val="4F81BD"/>
                </a:solidFill>
              </a:rPr>
              <a:t> </a:t>
            </a:r>
            <a:r>
              <a:rPr lang="en-GB" sz="2400" dirty="0"/>
              <a:t>(</a:t>
            </a:r>
            <a:r>
              <a:rPr lang="en-GB" sz="2400" dirty="0" err="1"/>
              <a:t>prema</a:t>
            </a:r>
            <a:r>
              <a:rPr lang="en-GB" sz="2400" dirty="0"/>
              <a:t> </a:t>
            </a:r>
            <a:r>
              <a:rPr lang="sr-Latn-RS" sz="2400" dirty="0" smtClean="0"/>
              <a:t>MSFI</a:t>
            </a:r>
            <a:r>
              <a:rPr lang="en-GB" sz="2400" dirty="0" smtClean="0"/>
              <a:t> </a:t>
            </a:r>
            <a:r>
              <a:rPr lang="en-GB" sz="2400" dirty="0" err="1"/>
              <a:t>i</a:t>
            </a:r>
            <a:r>
              <a:rPr lang="en-GB" sz="2400" dirty="0"/>
              <a:t> </a:t>
            </a:r>
            <a:r>
              <a:rPr lang="en-GB" sz="2400" dirty="0" err="1"/>
              <a:t>Solventnosti</a:t>
            </a:r>
            <a:r>
              <a:rPr lang="en-GB" sz="2400" dirty="0"/>
              <a:t> II</a:t>
            </a:r>
            <a:r>
              <a:rPr lang="en-GB" sz="2400" dirty="0" smtClean="0"/>
              <a:t>)</a:t>
            </a:r>
            <a:r>
              <a:rPr lang="sr-Latn-RS" sz="2400" dirty="0" smtClean="0"/>
              <a:t>, što stvara konfuziju za korisnike finansijskih izveštaja:</a:t>
            </a:r>
          </a:p>
          <a:p>
            <a:pPr lvl="1"/>
            <a:r>
              <a:rPr lang="sr-Latn-RS" sz="2100" dirty="0" smtClean="0"/>
              <a:t>na</a:t>
            </a:r>
            <a:r>
              <a:rPr lang="sr-Latn-RS" sz="2100" dirty="0" smtClean="0"/>
              <a:t>rušava se</a:t>
            </a:r>
            <a:r>
              <a:rPr lang="en-GB" sz="2100" dirty="0" smtClean="0"/>
              <a:t> </a:t>
            </a:r>
            <a:r>
              <a:rPr lang="en-GB" sz="2100" dirty="0" err="1" smtClean="0"/>
              <a:t>poverenj</a:t>
            </a:r>
            <a:r>
              <a:rPr lang="sr-Latn-RS" sz="2100" dirty="0" smtClean="0"/>
              <a:t>a</a:t>
            </a:r>
            <a:r>
              <a:rPr lang="en-GB" sz="2100" dirty="0" smtClean="0"/>
              <a:t> </a:t>
            </a:r>
            <a:r>
              <a:rPr lang="en-GB" sz="2100" dirty="0" err="1"/>
              <a:t>investitora</a:t>
            </a:r>
            <a:r>
              <a:rPr lang="en-GB" sz="2100" dirty="0"/>
              <a:t> u </a:t>
            </a:r>
            <a:r>
              <a:rPr lang="en-GB" sz="2100" dirty="0" err="1"/>
              <a:t>sektor</a:t>
            </a:r>
            <a:r>
              <a:rPr lang="en-GB" sz="2100" dirty="0"/>
              <a:t> </a:t>
            </a:r>
            <a:r>
              <a:rPr lang="en-GB" sz="2100" dirty="0" err="1" smtClean="0"/>
              <a:t>osiguranja</a:t>
            </a:r>
            <a:r>
              <a:rPr lang="sr-Latn-RS" sz="2100" dirty="0" smtClean="0"/>
              <a:t>,</a:t>
            </a:r>
          </a:p>
          <a:p>
            <a:pPr lvl="1"/>
            <a:r>
              <a:rPr lang="sr-Latn-RS" sz="2100" dirty="0" smtClean="0"/>
              <a:t>javlja se dilema koja </a:t>
            </a:r>
            <a:r>
              <a:rPr lang="sr-Latn-RS" sz="2100" dirty="0" smtClean="0"/>
              <a:t>je primarna metrika u ocenjivanju performansi osiguravača,</a:t>
            </a:r>
          </a:p>
          <a:p>
            <a:pPr lvl="1"/>
            <a:r>
              <a:rPr lang="sr-Latn-RS" sz="2100" dirty="0" smtClean="0"/>
              <a:t>otežano </a:t>
            </a:r>
            <a:r>
              <a:rPr lang="sr-Latn-RS" sz="2100" dirty="0" smtClean="0"/>
              <a:t>je praćenje </a:t>
            </a:r>
            <a:r>
              <a:rPr lang="sr-Latn-RS" sz="2100" dirty="0" smtClean="0"/>
              <a:t>kapitalne pozicije tokom vremena.</a:t>
            </a:r>
          </a:p>
          <a:p>
            <a:pPr lvl="1"/>
            <a:endParaRPr lang="sr-Latn-RS" sz="2100" dirty="0"/>
          </a:p>
          <a:p>
            <a:pPr>
              <a:buFont typeface="Wingdings" pitchFamily="2" charset="2"/>
              <a:buChar char="ü"/>
            </a:pPr>
            <a:r>
              <a:rPr lang="sr-Latn-RS" sz="2400" b="1" dirty="0" smtClean="0">
                <a:solidFill>
                  <a:srgbClr val="4F81BD"/>
                </a:solidFill>
              </a:rPr>
              <a:t>Troškovi za osiguravače</a:t>
            </a:r>
            <a:r>
              <a:rPr lang="sr-Latn-RS" sz="2400" dirty="0" smtClean="0">
                <a:solidFill>
                  <a:srgbClr val="4F81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sr-Latn-RS" sz="2400" dirty="0" smtClean="0"/>
              <a:t>po osnovu usklađivanja sa </a:t>
            </a:r>
            <a:r>
              <a:rPr lang="sr-Latn-RS" sz="2400" dirty="0" smtClean="0"/>
              <a:t>nekonzistentnim  </a:t>
            </a:r>
            <a:r>
              <a:rPr lang="sr-Latn-RS" sz="2400" dirty="0" smtClean="0"/>
              <a:t>zahtevima su       utoliko veći:</a:t>
            </a:r>
          </a:p>
          <a:p>
            <a:pPr lvl="1">
              <a:buFont typeface="Calibri" pitchFamily="34" charset="0"/>
              <a:buChar char="̶"/>
            </a:pPr>
            <a:r>
              <a:rPr lang="en-GB" sz="2000" dirty="0" err="1"/>
              <a:t>Prognozira</a:t>
            </a:r>
            <a:r>
              <a:rPr lang="en-GB" sz="2000" dirty="0"/>
              <a:t> se </a:t>
            </a:r>
            <a:r>
              <a:rPr lang="en-GB" sz="2000" dirty="0" err="1"/>
              <a:t>da</a:t>
            </a:r>
            <a:r>
              <a:rPr lang="en-GB" sz="2000" dirty="0"/>
              <a:t> </a:t>
            </a:r>
            <a:r>
              <a:rPr lang="en-GB" sz="2000" dirty="0" err="1"/>
              <a:t>će</a:t>
            </a:r>
            <a:r>
              <a:rPr lang="en-GB" sz="2000" dirty="0"/>
              <a:t> </a:t>
            </a:r>
            <a:r>
              <a:rPr lang="en-GB" sz="2000" dirty="0" err="1"/>
              <a:t>troškovi</a:t>
            </a:r>
            <a:r>
              <a:rPr lang="en-GB" sz="2000" dirty="0"/>
              <a:t> </a:t>
            </a:r>
            <a:r>
              <a:rPr lang="en-GB" sz="2000" dirty="0" err="1"/>
              <a:t>izazvani</a:t>
            </a:r>
            <a:r>
              <a:rPr lang="en-GB" sz="2000" dirty="0"/>
              <a:t> </a:t>
            </a:r>
            <a:r>
              <a:rPr lang="sr-Latn-RS" sz="2000" dirty="0" smtClean="0"/>
              <a:t>MSFI  17 </a:t>
            </a:r>
            <a:r>
              <a:rPr lang="en-GB" sz="2000" dirty="0" err="1" smtClean="0"/>
              <a:t>biti</a:t>
            </a:r>
            <a:r>
              <a:rPr lang="en-GB" sz="2000" dirty="0" smtClean="0"/>
              <a:t> </a:t>
            </a:r>
            <a:r>
              <a:rPr lang="en-GB" sz="2000" dirty="0" err="1"/>
              <a:t>uporedivi</a:t>
            </a:r>
            <a:r>
              <a:rPr lang="en-GB" sz="2000" dirty="0"/>
              <a:t> </a:t>
            </a:r>
            <a:r>
              <a:rPr lang="en-GB" sz="2000" dirty="0" err="1"/>
              <a:t>ili</a:t>
            </a:r>
            <a:r>
              <a:rPr lang="en-GB" sz="2000" dirty="0"/>
              <a:t> </a:t>
            </a:r>
            <a:r>
              <a:rPr lang="en-GB" sz="2000" dirty="0" err="1"/>
              <a:t>veći</a:t>
            </a:r>
            <a:r>
              <a:rPr lang="en-GB" sz="2000" dirty="0"/>
              <a:t> </a:t>
            </a:r>
            <a:r>
              <a:rPr lang="en-GB" sz="2000" dirty="0" err="1"/>
              <a:t>od</a:t>
            </a:r>
            <a:r>
              <a:rPr lang="en-GB" sz="2000" dirty="0"/>
              <a:t> </a:t>
            </a:r>
            <a:r>
              <a:rPr lang="en-GB" sz="2000" dirty="0" err="1"/>
              <a:t>troškova</a:t>
            </a:r>
            <a:r>
              <a:rPr lang="en-GB" sz="2000" dirty="0"/>
              <a:t> </a:t>
            </a:r>
            <a:r>
              <a:rPr lang="en-GB" sz="2000" dirty="0" err="1"/>
              <a:t>primene</a:t>
            </a:r>
            <a:r>
              <a:rPr lang="en-GB" sz="2000" dirty="0"/>
              <a:t> </a:t>
            </a:r>
            <a:r>
              <a:rPr lang="en-GB" sz="2000" dirty="0" err="1"/>
              <a:t>Solventnosti</a:t>
            </a:r>
            <a:r>
              <a:rPr lang="en-GB" sz="2000" dirty="0"/>
              <a:t> </a:t>
            </a:r>
            <a:r>
              <a:rPr lang="en-GB" sz="2000" dirty="0" smtClean="0"/>
              <a:t>II</a:t>
            </a:r>
            <a:r>
              <a:rPr lang="sr-Latn-RS" sz="2000" dirty="0" smtClean="0"/>
              <a:t>,</a:t>
            </a:r>
          </a:p>
          <a:p>
            <a:pPr lvl="1">
              <a:buFont typeface="Calibri" pitchFamily="34" charset="0"/>
              <a:buChar char="̶"/>
            </a:pPr>
            <a:r>
              <a:rPr lang="sr-Latn-RS" sz="2000" dirty="0"/>
              <a:t>Prema procenama Evropske komisije, trošak primene Solventnosti II za EU sektor osiguranja je iznosio </a:t>
            </a:r>
            <a:r>
              <a:rPr lang="sr-Latn-RS" sz="2000" dirty="0" smtClean="0"/>
              <a:t>3-4 </a:t>
            </a:r>
            <a:r>
              <a:rPr lang="sr-Latn-RS" sz="2000" dirty="0"/>
              <a:t>milijarde </a:t>
            </a:r>
            <a:r>
              <a:rPr lang="sr-Latn-RS" sz="2000" dirty="0" smtClean="0"/>
              <a:t>EUR.</a:t>
            </a:r>
          </a:p>
          <a:p>
            <a:pPr lvl="1"/>
            <a:endParaRPr lang="sr-Latn-RS" sz="2000" dirty="0" smtClean="0"/>
          </a:p>
          <a:p>
            <a:endParaRPr lang="sr-Latn-RS" sz="2400" dirty="0" smtClean="0"/>
          </a:p>
          <a:p>
            <a:endParaRPr lang="sr-Latn-R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>
                <a:alpha val="0"/>
              </a:srgb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3838"/>
            <a:ext cx="10972800" cy="715962"/>
          </a:xfrm>
        </p:spPr>
        <p:txBody>
          <a:bodyPr>
            <a:normAutofit/>
          </a:bodyPr>
          <a:lstStyle/>
          <a:p>
            <a:r>
              <a:rPr lang="sr-Latn-RS" sz="3600" dirty="0" smtClean="0"/>
              <a:t>(NE)USKLAĐENOST  SOLVENTNOSTI  II  i  MSFI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066800"/>
            <a:ext cx="11442700" cy="5410199"/>
          </a:xfr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endParaRPr lang="sr-Latn-RS" sz="600" dirty="0" smtClean="0"/>
          </a:p>
          <a:p>
            <a:r>
              <a:rPr lang="sr-Latn-RS" sz="2400" dirty="0" smtClean="0"/>
              <a:t>Sličnosti </a:t>
            </a:r>
            <a:r>
              <a:rPr lang="sr-Latn-RS" sz="2400" dirty="0" smtClean="0"/>
              <a:t>između Solvetnosti II i MSFI 17 su višestruke:</a:t>
            </a:r>
          </a:p>
          <a:p>
            <a:endParaRPr lang="sr-Latn-RS" sz="2400" dirty="0" smtClean="0"/>
          </a:p>
          <a:p>
            <a:pPr lvl="1"/>
            <a:r>
              <a:rPr lang="en-US" sz="2100" dirty="0" smtClean="0"/>
              <a:t>Z</a:t>
            </a:r>
            <a:r>
              <a:rPr lang="sr-Latn-RS" sz="2100" dirty="0" smtClean="0"/>
              <a:t>asnovanost na principima (</a:t>
            </a:r>
            <a:r>
              <a:rPr lang="sr-Latn-RS" sz="2100" b="1" i="1" dirty="0" smtClean="0">
                <a:solidFill>
                  <a:srgbClr val="4F81BD"/>
                </a:solidFill>
              </a:rPr>
              <a:t>principle-based</a:t>
            </a:r>
            <a:r>
              <a:rPr lang="sr-Latn-RS" sz="2100" dirty="0" smtClean="0"/>
              <a:t>) umesto na striktnim pravilima (</a:t>
            </a:r>
            <a:r>
              <a:rPr lang="sr-Latn-RS" sz="2100" i="1" dirty="0" smtClean="0"/>
              <a:t>rules-based</a:t>
            </a:r>
            <a:r>
              <a:rPr lang="sr-Latn-RS" sz="2100" dirty="0" smtClean="0"/>
              <a:t>),</a:t>
            </a:r>
          </a:p>
          <a:p>
            <a:pPr lvl="1"/>
            <a:endParaRPr lang="sr-Latn-RS" sz="2100" dirty="0" smtClean="0"/>
          </a:p>
          <a:p>
            <a:pPr lvl="1"/>
            <a:r>
              <a:rPr lang="sr-Latn-RS" sz="2100" dirty="0" smtClean="0"/>
              <a:t>Vrednovanje imovine i obaveza prema </a:t>
            </a:r>
            <a:r>
              <a:rPr lang="sr-Latn-RS" sz="2100" b="1" dirty="0" smtClean="0">
                <a:solidFill>
                  <a:srgbClr val="4F81BD"/>
                </a:solidFill>
              </a:rPr>
              <a:t>fer vrednosti</a:t>
            </a:r>
            <a:r>
              <a:rPr lang="sr-Latn-RS" sz="2100" dirty="0" smtClean="0"/>
              <a:t>,</a:t>
            </a:r>
          </a:p>
          <a:p>
            <a:pPr lvl="1"/>
            <a:endParaRPr lang="sr-Latn-RS" sz="2100" dirty="0" smtClean="0"/>
          </a:p>
          <a:p>
            <a:pPr lvl="1"/>
            <a:r>
              <a:rPr lang="en-US" sz="2100" dirty="0" smtClean="0"/>
              <a:t>U</a:t>
            </a:r>
            <a:r>
              <a:rPr lang="sr-Latn-RS" sz="2100" dirty="0" smtClean="0"/>
              <a:t>važavanje vremenske vrednosti novca pri odmeravanju obaveza iz osiguranja kroz </a:t>
            </a:r>
            <a:r>
              <a:rPr lang="sr-Latn-RS" sz="2100" b="1" dirty="0" smtClean="0">
                <a:solidFill>
                  <a:srgbClr val="4F81BD"/>
                </a:solidFill>
              </a:rPr>
              <a:t>diskontovanje</a:t>
            </a:r>
            <a:r>
              <a:rPr lang="sr-Latn-RS" sz="2100" dirty="0" smtClean="0"/>
              <a:t> očekivanih budućih novčanih tokova,</a:t>
            </a:r>
          </a:p>
          <a:p>
            <a:pPr lvl="1"/>
            <a:endParaRPr lang="sr-Latn-RS" sz="2100" dirty="0" smtClean="0"/>
          </a:p>
          <a:p>
            <a:pPr lvl="1"/>
            <a:r>
              <a:rPr lang="en-US" sz="2100" b="1" dirty="0" smtClean="0">
                <a:solidFill>
                  <a:srgbClr val="4F81BD"/>
                </a:solidFill>
              </a:rPr>
              <a:t>D</a:t>
            </a:r>
            <a:r>
              <a:rPr lang="sr-Latn-RS" sz="2100" b="1" dirty="0" smtClean="0">
                <a:solidFill>
                  <a:srgbClr val="4F81BD"/>
                </a:solidFill>
              </a:rPr>
              <a:t>odatak za rizik</a:t>
            </a:r>
            <a:r>
              <a:rPr lang="sr-Latn-RS" sz="2100" dirty="0" smtClean="0">
                <a:solidFill>
                  <a:srgbClr val="4F81BD"/>
                </a:solidFill>
              </a:rPr>
              <a:t> </a:t>
            </a:r>
            <a:r>
              <a:rPr lang="sr-Latn-RS" sz="2100" dirty="0" smtClean="0"/>
              <a:t>kao element tehničkih rezervi (riziko margina vs. prilagođavanje za rizik),</a:t>
            </a:r>
          </a:p>
          <a:p>
            <a:pPr lvl="1"/>
            <a:endParaRPr lang="sr-Latn-RS" sz="2100" dirty="0" smtClean="0"/>
          </a:p>
          <a:p>
            <a:pPr lvl="1"/>
            <a:r>
              <a:rPr lang="en-US" sz="2100" dirty="0" smtClean="0"/>
              <a:t>Z</a:t>
            </a:r>
            <a:r>
              <a:rPr lang="sr-Latn-RS" sz="2100" dirty="0" smtClean="0"/>
              <a:t>abranjeno “prebijanje” imovine i obaveza, prihoda i rashoda iz osiguranja i </a:t>
            </a:r>
            <a:r>
              <a:rPr lang="sr-Latn-RS" sz="2100" b="1" dirty="0" smtClean="0">
                <a:solidFill>
                  <a:srgbClr val="4F81BD"/>
                </a:solidFill>
              </a:rPr>
              <a:t>reosiguranja</a:t>
            </a:r>
            <a:r>
              <a:rPr lang="sr-Latn-RS" sz="2100" dirty="0" smtClean="0"/>
              <a:t>.</a:t>
            </a:r>
          </a:p>
          <a:p>
            <a:endParaRPr lang="sr-Latn-RS" sz="2400" dirty="0" smtClean="0"/>
          </a:p>
          <a:p>
            <a:pPr lvl="1"/>
            <a:endParaRPr lang="sr-Latn-RS" sz="2000" dirty="0" smtClean="0"/>
          </a:p>
          <a:p>
            <a:endParaRPr lang="sr-Latn-RS" sz="2400" dirty="0" smtClean="0"/>
          </a:p>
          <a:p>
            <a:endParaRPr lang="sr-Latn-R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>
                <a:alpha val="0"/>
              </a:srgb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3838"/>
            <a:ext cx="10972800" cy="715962"/>
          </a:xfrm>
        </p:spPr>
        <p:txBody>
          <a:bodyPr>
            <a:normAutofit/>
          </a:bodyPr>
          <a:lstStyle/>
          <a:p>
            <a:r>
              <a:rPr lang="sr-Latn-RS" sz="3600" dirty="0" smtClean="0"/>
              <a:t>(NE)USKLAĐENOST  SOLVENTNOSTI  II  i  MSFI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066800"/>
            <a:ext cx="11442700" cy="5410199"/>
          </a:xfr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endParaRPr lang="sr-Latn-RS" sz="500" dirty="0" smtClean="0"/>
          </a:p>
          <a:p>
            <a:r>
              <a:rPr lang="sr-Latn-RS" sz="2400" dirty="0" smtClean="0"/>
              <a:t>Ipak, ova dva režima imaju različitu svrhu...</a:t>
            </a:r>
          </a:p>
          <a:p>
            <a:endParaRPr lang="sr-Latn-RS" sz="2400" dirty="0"/>
          </a:p>
          <a:p>
            <a:endParaRPr lang="sr-Latn-RS" sz="2400" dirty="0" smtClean="0"/>
          </a:p>
          <a:p>
            <a:endParaRPr lang="sr-Latn-RS" sz="2400" dirty="0"/>
          </a:p>
          <a:p>
            <a:endParaRPr lang="sr-Latn-RS" sz="2400" dirty="0" smtClean="0"/>
          </a:p>
          <a:p>
            <a:endParaRPr lang="sr-Latn-RS" sz="2400" dirty="0"/>
          </a:p>
          <a:p>
            <a:endParaRPr lang="sr-Latn-RS" sz="2400" dirty="0" smtClean="0"/>
          </a:p>
          <a:p>
            <a:endParaRPr lang="sr-Latn-RS" sz="2400" dirty="0"/>
          </a:p>
          <a:p>
            <a:endParaRPr lang="sr-Latn-RS" sz="2400" dirty="0" smtClean="0"/>
          </a:p>
          <a:p>
            <a:endParaRPr lang="sr-Latn-RS" sz="2400" dirty="0"/>
          </a:p>
          <a:p>
            <a:r>
              <a:rPr lang="sr-Latn-RS" sz="2400" dirty="0" smtClean="0"/>
              <a:t>... iz čega proizilaze i njihove neusaglašenosti.</a:t>
            </a:r>
          </a:p>
          <a:p>
            <a:endParaRPr lang="sr-Latn-RS" sz="2400" dirty="0"/>
          </a:p>
          <a:p>
            <a:endParaRPr lang="sr-Latn-RS" sz="2400" dirty="0" smtClean="0"/>
          </a:p>
          <a:p>
            <a:pPr lvl="1"/>
            <a:endParaRPr lang="sr-Latn-RS" sz="2000" dirty="0" smtClean="0"/>
          </a:p>
          <a:p>
            <a:endParaRPr lang="sr-Latn-RS" sz="2400" dirty="0" smtClean="0"/>
          </a:p>
          <a:p>
            <a:endParaRPr lang="sr-Latn-R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23900" y="2032001"/>
          <a:ext cx="10693400" cy="3470531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2133600"/>
                <a:gridCol w="4191000"/>
                <a:gridCol w="4368800"/>
              </a:tblGrid>
              <a:tr h="419536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200" dirty="0" smtClean="0"/>
                        <a:t>Solventnost</a:t>
                      </a:r>
                      <a:r>
                        <a:rPr lang="sr-Latn-RS" sz="2200" baseline="0" dirty="0" smtClean="0"/>
                        <a:t>  II</a:t>
                      </a:r>
                      <a:endParaRPr lang="en-US" sz="2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200" dirty="0" smtClean="0"/>
                        <a:t>MSFI  17</a:t>
                      </a:r>
                      <a:endParaRPr lang="en-US" sz="2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627379"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 smtClean="0"/>
                        <a:t>Karakter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FEF0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r>
                        <a:rPr lang="sr-Latn-RS" dirty="0" smtClean="0"/>
                        <a:t>rudencijalni</a:t>
                      </a:r>
                      <a:r>
                        <a:rPr lang="sr-Latn-RS" baseline="0" dirty="0" smtClean="0"/>
                        <a:t> regulatorni režim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r>
                        <a:rPr lang="sr-Latn-RS" dirty="0" smtClean="0"/>
                        <a:t>ežim finansijskog izveštavanja</a:t>
                      </a:r>
                      <a:endParaRPr lang="en-US" dirty="0"/>
                    </a:p>
                  </a:txBody>
                  <a:tcPr anchor="ctr"/>
                </a:tc>
              </a:tr>
              <a:tr h="711200"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 smtClean="0"/>
                        <a:t>Cilj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FEF0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Preciznije merenje rizika i upravljanje njima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r>
                        <a:rPr lang="sr-Latn-RS" dirty="0" smtClean="0"/>
                        <a:t>eća transparentnost i uporedivost finansijskih izveštaja osiguravača</a:t>
                      </a:r>
                    </a:p>
                  </a:txBody>
                  <a:tcPr anchor="ctr"/>
                </a:tc>
              </a:tr>
              <a:tr h="615480"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 smtClean="0"/>
                        <a:t>Prvenstveno u</a:t>
                      </a:r>
                      <a:r>
                        <a:rPr lang="sr-Latn-RS" b="1" baseline="0" dirty="0" smtClean="0"/>
                        <a:t> interesu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FEF0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osiguranika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dirty="0" smtClean="0"/>
                        <a:t>investitora</a:t>
                      </a:r>
                      <a:endParaRPr lang="en-US" dirty="0"/>
                    </a:p>
                  </a:txBody>
                  <a:tcPr anchor="ctr"/>
                </a:tc>
              </a:tr>
              <a:tr h="106515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r>
                        <a:rPr lang="sr-Latn-RS" b="1" dirty="0" smtClean="0"/>
                        <a:t>okus</a:t>
                      </a:r>
                      <a:r>
                        <a:rPr lang="sr-Latn-RS" b="1" baseline="0" dirty="0" smtClean="0"/>
                        <a:t> </a:t>
                      </a:r>
                      <a:endParaRPr lang="sr-Latn-RS" b="1" baseline="0" dirty="0" smtClean="0"/>
                    </a:p>
                    <a:p>
                      <a:pPr algn="ctr"/>
                      <a:r>
                        <a:rPr lang="sr-Latn-RS" b="1" baseline="0" dirty="0" smtClean="0"/>
                        <a:t>(</a:t>
                      </a:r>
                      <a:r>
                        <a:rPr lang="sr-Latn-RS" b="1" baseline="0" dirty="0" smtClean="0"/>
                        <a:t>sa aspekta </a:t>
                      </a:r>
                      <a:r>
                        <a:rPr lang="sr-Latn-RS" b="1" baseline="0" dirty="0" smtClean="0"/>
                        <a:t>izveštavanja)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FEF0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sr-Latn-RS" dirty="0" smtClean="0"/>
                        <a:t>ilans stanja</a:t>
                      </a:r>
                    </a:p>
                    <a:p>
                      <a:pPr algn="ctr"/>
                      <a:r>
                        <a:rPr lang="en-US" dirty="0" smtClean="0"/>
                        <a:t>Z</a:t>
                      </a:r>
                      <a:r>
                        <a:rPr lang="sr-Latn-RS" dirty="0" smtClean="0"/>
                        <a:t>ahtevani </a:t>
                      </a:r>
                      <a:r>
                        <a:rPr lang="sr-Latn-RS" dirty="0" smtClean="0"/>
                        <a:t>kapital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sr-Latn-RS" dirty="0" smtClean="0"/>
                        <a:t>ilans uspeha</a:t>
                      </a:r>
                    </a:p>
                    <a:p>
                      <a:pPr algn="ctr"/>
                      <a:r>
                        <a:rPr lang="sr-Latn-RS" dirty="0" smtClean="0"/>
                        <a:t>Raspoloživi </a:t>
                      </a:r>
                      <a:r>
                        <a:rPr lang="sr-Latn-RS" dirty="0" smtClean="0"/>
                        <a:t>kapital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>
                <a:alpha val="0"/>
              </a:srgb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3838"/>
            <a:ext cx="10972800" cy="715962"/>
          </a:xfrm>
        </p:spPr>
        <p:txBody>
          <a:bodyPr>
            <a:normAutofit/>
          </a:bodyPr>
          <a:lstStyle/>
          <a:p>
            <a:r>
              <a:rPr lang="sr-Latn-RS" sz="3600" dirty="0" smtClean="0"/>
              <a:t>RAZLIKE IZMEĐU SOLVENTNOSTI  II  i  MSFI</a:t>
            </a:r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9409" y="1041400"/>
          <a:ext cx="11415091" cy="530860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547280"/>
                <a:gridCol w="4320121"/>
                <a:gridCol w="5547690"/>
              </a:tblGrid>
              <a:tr h="478665">
                <a:tc>
                  <a:txBody>
                    <a:bodyPr/>
                    <a:lstStyle/>
                    <a:p>
                      <a:pPr algn="ctr"/>
                      <a:r>
                        <a:rPr lang="sr-Latn-RS" sz="2000" dirty="0" smtClean="0"/>
                        <a:t>Kriterijum</a:t>
                      </a:r>
                      <a:endParaRPr lang="en-US" sz="20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200" dirty="0" smtClean="0"/>
                        <a:t>Solventnost</a:t>
                      </a:r>
                      <a:r>
                        <a:rPr lang="sr-Latn-RS" sz="2200" baseline="0" dirty="0" smtClean="0"/>
                        <a:t>  II</a:t>
                      </a:r>
                      <a:endParaRPr lang="en-US" sz="2200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200" dirty="0" smtClean="0"/>
                        <a:t>MSFI  17</a:t>
                      </a:r>
                      <a:endParaRPr lang="en-US" sz="2200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118940"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 smtClean="0"/>
                        <a:t>Delokrug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FEF0F6"/>
                    </a:solidFill>
                  </a:tcPr>
                </a:tc>
                <a:tc>
                  <a:txBody>
                    <a:bodyPr/>
                    <a:lstStyle/>
                    <a:p>
                      <a:pPr marL="119063" indent="-119063" algn="l"/>
                      <a:r>
                        <a:rPr lang="sr-Latn-RS" dirty="0" smtClean="0"/>
                        <a:t>-</a:t>
                      </a:r>
                      <a:r>
                        <a:rPr lang="sr-Latn-RS" baseline="0" dirty="0" smtClean="0"/>
                        <a:t> Svi ugovori o (re)osiguranju koje emituju (re)osiguravači u EEA,</a:t>
                      </a:r>
                    </a:p>
                    <a:p>
                      <a:pPr marL="119063" indent="-119063" algn="l"/>
                      <a:endParaRPr lang="sr-Latn-RS" baseline="0" dirty="0" smtClean="0"/>
                    </a:p>
                    <a:p>
                      <a:pPr marL="119063" indent="-119063" algn="l">
                        <a:buFontTx/>
                        <a:buChar char="-"/>
                      </a:pPr>
                      <a:r>
                        <a:rPr lang="en-GB" sz="1800" kern="1200" dirty="0" err="1" smtClean="0"/>
                        <a:t>Izuzeća</a:t>
                      </a:r>
                      <a:r>
                        <a:rPr lang="sr-Latn-RS" sz="1800" kern="1200" dirty="0" smtClean="0"/>
                        <a:t> </a:t>
                      </a:r>
                      <a:r>
                        <a:rPr lang="en-GB" sz="1800" kern="1200" dirty="0" err="1" smtClean="0"/>
                        <a:t>pojedinih</a:t>
                      </a:r>
                      <a:r>
                        <a:rPr lang="en-GB" sz="1800" kern="1200" dirty="0" smtClean="0"/>
                        <a:t> </a:t>
                      </a:r>
                      <a:r>
                        <a:rPr lang="en-GB" sz="1800" kern="1200" dirty="0" err="1" smtClean="0"/>
                        <a:t>subjekata</a:t>
                      </a:r>
                      <a:r>
                        <a:rPr lang="en-GB" sz="1800" kern="1200" dirty="0" smtClean="0"/>
                        <a:t> </a:t>
                      </a:r>
                      <a:r>
                        <a:rPr lang="sr-Latn-RS" sz="1800" kern="1200" dirty="0" smtClean="0"/>
                        <a:t>zavisno</a:t>
                      </a:r>
                      <a:r>
                        <a:rPr lang="en-GB" sz="1800" kern="1200" dirty="0" smtClean="0"/>
                        <a:t> </a:t>
                      </a:r>
                      <a:r>
                        <a:rPr lang="en-GB" sz="1800" kern="1200" dirty="0" err="1" smtClean="0"/>
                        <a:t>od</a:t>
                      </a:r>
                      <a:r>
                        <a:rPr lang="en-GB" sz="1800" kern="1200" dirty="0" smtClean="0"/>
                        <a:t> </a:t>
                      </a:r>
                      <a:r>
                        <a:rPr lang="en-GB" sz="1800" kern="1200" dirty="0" err="1" smtClean="0"/>
                        <a:t>veličine</a:t>
                      </a:r>
                      <a:r>
                        <a:rPr lang="en-GB" sz="1800" kern="1200" dirty="0" smtClean="0"/>
                        <a:t>, </a:t>
                      </a:r>
                      <a:r>
                        <a:rPr lang="en-GB" sz="1800" kern="1200" dirty="0" err="1" smtClean="0"/>
                        <a:t>pravnog</a:t>
                      </a:r>
                      <a:r>
                        <a:rPr lang="en-GB" sz="1800" kern="1200" dirty="0" smtClean="0"/>
                        <a:t> </a:t>
                      </a:r>
                      <a:r>
                        <a:rPr lang="en-GB" sz="1800" kern="1200" dirty="0" err="1" smtClean="0"/>
                        <a:t>statusa</a:t>
                      </a:r>
                      <a:r>
                        <a:rPr lang="en-GB" sz="1800" kern="1200" dirty="0" smtClean="0"/>
                        <a:t> </a:t>
                      </a:r>
                      <a:r>
                        <a:rPr lang="en-GB" sz="1800" kern="1200" dirty="0" err="1" smtClean="0"/>
                        <a:t>ili</a:t>
                      </a:r>
                      <a:r>
                        <a:rPr lang="en-GB" sz="1800" kern="1200" dirty="0" smtClean="0"/>
                        <a:t> </a:t>
                      </a:r>
                      <a:r>
                        <a:rPr lang="en-GB" sz="1800" kern="1200" dirty="0" err="1" smtClean="0"/>
                        <a:t>prirode</a:t>
                      </a:r>
                      <a:r>
                        <a:rPr lang="en-GB" sz="1800" kern="1200" dirty="0" smtClean="0"/>
                        <a:t> </a:t>
                      </a:r>
                      <a:r>
                        <a:rPr lang="en-GB" sz="1800" kern="1200" dirty="0" err="1" smtClean="0"/>
                        <a:t>usluga</a:t>
                      </a:r>
                      <a:r>
                        <a:rPr lang="sr-Latn-RS" sz="1800" kern="1200" dirty="0" smtClean="0"/>
                        <a:t>.</a:t>
                      </a:r>
                      <a:endParaRPr lang="sr-Latn-RS" sz="1800" kern="1200" dirty="0" smtClean="0"/>
                    </a:p>
                    <a:p>
                      <a:pPr marL="119063" indent="-119063" algn="l">
                        <a:buFontTx/>
                        <a:buNone/>
                      </a:pPr>
                      <a:endParaRPr lang="sr-Latn-R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9063" indent="-119063" algn="l"/>
                      <a:endParaRPr lang="sr-Latn-RS" sz="400" kern="1200" dirty="0" smtClean="0"/>
                    </a:p>
                    <a:p>
                      <a:pPr marL="119063" indent="-119063" algn="l"/>
                      <a:r>
                        <a:rPr lang="sr-Latn-RS" sz="1800" kern="1200" dirty="0" smtClean="0"/>
                        <a:t>- </a:t>
                      </a:r>
                      <a:r>
                        <a:rPr lang="en-GB" sz="1800" kern="1200" dirty="0" err="1" smtClean="0"/>
                        <a:t>Samo</a:t>
                      </a:r>
                      <a:r>
                        <a:rPr lang="en-GB" sz="1800" kern="1200" dirty="0" smtClean="0"/>
                        <a:t> </a:t>
                      </a:r>
                      <a:r>
                        <a:rPr lang="en-GB" sz="1800" kern="1200" dirty="0" err="1" smtClean="0"/>
                        <a:t>ugovori</a:t>
                      </a:r>
                      <a:r>
                        <a:rPr lang="en-GB" sz="1800" kern="1200" dirty="0" smtClean="0"/>
                        <a:t> </a:t>
                      </a:r>
                      <a:r>
                        <a:rPr lang="en-GB" sz="1800" kern="1200" dirty="0" err="1" smtClean="0"/>
                        <a:t>koji</a:t>
                      </a:r>
                      <a:r>
                        <a:rPr lang="en-GB" sz="1800" kern="1200" dirty="0" smtClean="0"/>
                        <a:t> </a:t>
                      </a:r>
                      <a:r>
                        <a:rPr lang="en-GB" sz="1800" kern="1200" dirty="0" err="1" smtClean="0"/>
                        <a:t>zadovoljavaju</a:t>
                      </a:r>
                      <a:r>
                        <a:rPr lang="en-GB" sz="1800" kern="1200" dirty="0" smtClean="0"/>
                        <a:t> </a:t>
                      </a:r>
                      <a:r>
                        <a:rPr lang="en-GB" sz="1800" kern="1200" dirty="0" err="1" smtClean="0"/>
                        <a:t>definiciju</a:t>
                      </a:r>
                      <a:r>
                        <a:rPr lang="en-GB" sz="1800" kern="1200" dirty="0" smtClean="0"/>
                        <a:t> </a:t>
                      </a:r>
                      <a:r>
                        <a:rPr lang="en-GB" sz="1800" kern="1200" dirty="0" err="1" smtClean="0"/>
                        <a:t>ugovora</a:t>
                      </a:r>
                      <a:r>
                        <a:rPr lang="en-GB" sz="1800" kern="1200" dirty="0" smtClean="0"/>
                        <a:t> o </a:t>
                      </a:r>
                      <a:r>
                        <a:rPr lang="en-GB" sz="1800" kern="1200" dirty="0" err="1" smtClean="0"/>
                        <a:t>osiguranju</a:t>
                      </a:r>
                      <a:r>
                        <a:rPr lang="en-GB" sz="1800" kern="1200" dirty="0" smtClean="0"/>
                        <a:t> </a:t>
                      </a:r>
                      <a:r>
                        <a:rPr lang="en-GB" sz="1800" kern="1200" dirty="0" err="1" smtClean="0"/>
                        <a:t>i</a:t>
                      </a:r>
                      <a:r>
                        <a:rPr lang="en-GB" sz="1800" kern="1200" dirty="0" smtClean="0"/>
                        <a:t> </a:t>
                      </a:r>
                      <a:r>
                        <a:rPr lang="sr-Latn-RS" sz="1800" kern="1200" dirty="0" smtClean="0"/>
                        <a:t>ugovori sa obeležjem diskrecionog</a:t>
                      </a:r>
                      <a:r>
                        <a:rPr lang="sr-Latn-RS" sz="1800" kern="1200" baseline="0" dirty="0" smtClean="0"/>
                        <a:t> učešća (</a:t>
                      </a:r>
                      <a:r>
                        <a:rPr lang="sr-Latn-RS" sz="1800" i="1" kern="1200" baseline="0" dirty="0" smtClean="0"/>
                        <a:t>dpf</a:t>
                      </a:r>
                      <a:r>
                        <a:rPr lang="sr-Latn-RS" sz="1800" kern="1200" baseline="0" dirty="0" smtClean="0"/>
                        <a:t>)</a:t>
                      </a:r>
                      <a:r>
                        <a:rPr lang="en-GB" sz="1800" kern="1200" dirty="0" smtClean="0"/>
                        <a:t> </a:t>
                      </a:r>
                      <a:r>
                        <a:rPr lang="en-GB" sz="1800" kern="1200" dirty="0" err="1" smtClean="0"/>
                        <a:t>koje</a:t>
                      </a:r>
                      <a:r>
                        <a:rPr lang="en-GB" sz="1800" kern="1200" dirty="0" smtClean="0"/>
                        <a:t> </a:t>
                      </a:r>
                      <a:r>
                        <a:rPr lang="en-GB" sz="1800" kern="1200" dirty="0" err="1" smtClean="0"/>
                        <a:t>emituju</a:t>
                      </a:r>
                      <a:r>
                        <a:rPr lang="en-GB" sz="1800" kern="1200" dirty="0" smtClean="0"/>
                        <a:t> </a:t>
                      </a:r>
                      <a:r>
                        <a:rPr lang="en-GB" sz="1800" kern="1200" dirty="0" err="1" smtClean="0"/>
                        <a:t>osiguravači</a:t>
                      </a:r>
                      <a:r>
                        <a:rPr lang="sr-Latn-RS" sz="1800" kern="1200" dirty="0" smtClean="0"/>
                        <a:t>,</a:t>
                      </a:r>
                    </a:p>
                    <a:p>
                      <a:pPr marL="119063" indent="-119063" algn="l"/>
                      <a:endParaRPr lang="sr-Latn-RS" sz="1800" kern="1200" dirty="0" smtClean="0"/>
                    </a:p>
                    <a:p>
                      <a:pPr marL="119063" indent="-119063" algn="l"/>
                      <a:r>
                        <a:rPr lang="sr-Latn-RS" sz="1800" kern="1200" dirty="0" smtClean="0"/>
                        <a:t>-</a:t>
                      </a:r>
                      <a:r>
                        <a:rPr lang="sr-Latn-RS" sz="1800" kern="1200" baseline="0" dirty="0" smtClean="0"/>
                        <a:t> Na ugovore bez </a:t>
                      </a:r>
                      <a:r>
                        <a:rPr lang="sr-Latn-RS" sz="1800" i="1" kern="1200" baseline="0" dirty="0" smtClean="0"/>
                        <a:t>dpf</a:t>
                      </a:r>
                      <a:r>
                        <a:rPr lang="sr-Latn-RS" sz="1800" kern="1200" baseline="0" dirty="0" smtClean="0"/>
                        <a:t> i bez značajnog transfera rizika osiguranja </a:t>
                      </a:r>
                      <a:r>
                        <a:rPr lang="sr-Latn-RS" sz="1800" kern="1200" baseline="0" dirty="0" smtClean="0"/>
                        <a:t>(</a:t>
                      </a:r>
                      <a:r>
                        <a:rPr lang="sr-Latn-RS" sz="1800" kern="1200" dirty="0" smtClean="0"/>
                        <a:t>'</a:t>
                      </a:r>
                      <a:r>
                        <a:rPr lang="sr-Latn-RS" sz="1800" kern="1200" baseline="0" dirty="0" smtClean="0"/>
                        <a:t>investicione ugovore</a:t>
                      </a:r>
                      <a:r>
                        <a:rPr lang="sr-Latn-RS" sz="1800" kern="1200" dirty="0" smtClean="0"/>
                        <a:t>'</a:t>
                      </a:r>
                      <a:r>
                        <a:rPr lang="sr-Latn-RS" sz="1800" kern="1200" baseline="0" dirty="0" smtClean="0"/>
                        <a:t>) </a:t>
                      </a:r>
                      <a:r>
                        <a:rPr lang="sr-Latn-RS" sz="1800" kern="1200" baseline="0" dirty="0" smtClean="0"/>
                        <a:t>ne primenjuje se MSFI 17, već MSFI 9.</a:t>
                      </a:r>
                      <a:endParaRPr 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776170"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 smtClean="0"/>
                        <a:t>Grupisanje ugovora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FEF0F6"/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-114300" algn="l">
                        <a:buFontTx/>
                        <a:buChar char="-"/>
                      </a:pPr>
                      <a:r>
                        <a:rPr lang="sr-Latn-RS" dirty="0" smtClean="0"/>
                        <a:t>Najmanje na nivou propisanih linija </a:t>
                      </a:r>
                      <a:r>
                        <a:rPr lang="sr-Latn-RS" dirty="0" smtClean="0"/>
                        <a:t>poslovanja,</a:t>
                      </a:r>
                      <a:endParaRPr lang="sr-Latn-RS" dirty="0" smtClean="0"/>
                    </a:p>
                    <a:p>
                      <a:pPr marL="114300" indent="-114300" algn="l">
                        <a:buFontTx/>
                        <a:buChar char="-"/>
                      </a:pPr>
                      <a:endParaRPr lang="sr-Latn-RS" dirty="0" smtClean="0"/>
                    </a:p>
                    <a:p>
                      <a:pPr marL="114300" indent="-114300" algn="l">
                        <a:buFontTx/>
                        <a:buChar char="-"/>
                      </a:pPr>
                      <a:r>
                        <a:rPr lang="en-US" dirty="0" smtClean="0"/>
                        <a:t>O</a:t>
                      </a:r>
                      <a:r>
                        <a:rPr lang="sr-Latn-RS" dirty="0" smtClean="0"/>
                        <a:t>bavezna</a:t>
                      </a:r>
                      <a:r>
                        <a:rPr lang="sr-Latn-RS" baseline="0" dirty="0" smtClean="0"/>
                        <a:t> razgraničavanja kod ugovora koji sadrže rizične karakteristike </a:t>
                      </a:r>
                      <a:r>
                        <a:rPr lang="sr-Latn-RS" baseline="0" dirty="0" smtClean="0"/>
                        <a:t>različitih linija poslovanja.</a:t>
                      </a:r>
                      <a:endParaRPr lang="en-US" i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-114300" algn="l">
                        <a:buFontTx/>
                        <a:buChar char="-"/>
                      </a:pPr>
                      <a:r>
                        <a:rPr lang="sr-Latn-RS" dirty="0" smtClean="0"/>
                        <a:t>P</a:t>
                      </a:r>
                      <a:r>
                        <a:rPr lang="en-GB" sz="1800" kern="1200" dirty="0" err="1" smtClean="0"/>
                        <a:t>rema</a:t>
                      </a:r>
                      <a:r>
                        <a:rPr lang="en-GB" sz="1800" kern="1200" dirty="0" smtClean="0"/>
                        <a:t> </a:t>
                      </a:r>
                      <a:r>
                        <a:rPr lang="en-GB" sz="1800" kern="1200" dirty="0" err="1" smtClean="0"/>
                        <a:t>očekivanoj</a:t>
                      </a:r>
                      <a:r>
                        <a:rPr lang="en-GB" sz="1800" kern="1200" dirty="0" smtClean="0"/>
                        <a:t> </a:t>
                      </a:r>
                      <a:r>
                        <a:rPr lang="en-GB" sz="1800" kern="1200" dirty="0" err="1" smtClean="0"/>
                        <a:t>profitabilnosti</a:t>
                      </a:r>
                      <a:r>
                        <a:rPr lang="en-GB" sz="1800" kern="1200" dirty="0" smtClean="0"/>
                        <a:t> </a:t>
                      </a:r>
                      <a:r>
                        <a:rPr lang="sr-Latn-RS" sz="1800" kern="1200" dirty="0" smtClean="0"/>
                        <a:t>i periodu u kome su ugovori emitovani,</a:t>
                      </a:r>
                    </a:p>
                    <a:p>
                      <a:pPr algn="l">
                        <a:buFontTx/>
                        <a:buChar char="-"/>
                      </a:pPr>
                      <a:endParaRPr lang="sr-Latn-RS" sz="1800" kern="1200" dirty="0" smtClean="0"/>
                    </a:p>
                    <a:p>
                      <a:pPr marL="114300" indent="-114300" algn="l">
                        <a:buFontTx/>
                        <a:buChar char="-"/>
                      </a:pPr>
                      <a:r>
                        <a:rPr lang="sr-Latn-RS" sz="1800" kern="1200" dirty="0" smtClean="0"/>
                        <a:t> K</a:t>
                      </a:r>
                      <a:r>
                        <a:rPr lang="en-GB" sz="1800" kern="1200" dirty="0" err="1" smtClean="0"/>
                        <a:t>retanje</a:t>
                      </a:r>
                      <a:r>
                        <a:rPr lang="en-GB" sz="1800" kern="1200" dirty="0" smtClean="0"/>
                        <a:t> </a:t>
                      </a:r>
                      <a:r>
                        <a:rPr lang="en-GB" sz="1800" kern="1200" dirty="0" err="1" smtClean="0"/>
                        <a:t>obaveza</a:t>
                      </a:r>
                      <a:r>
                        <a:rPr lang="en-GB" sz="1800" kern="1200" dirty="0" smtClean="0"/>
                        <a:t> </a:t>
                      </a:r>
                      <a:r>
                        <a:rPr lang="en-GB" sz="1800" kern="1200" dirty="0" err="1" smtClean="0"/>
                        <a:t>iz</a:t>
                      </a:r>
                      <a:r>
                        <a:rPr lang="en-GB" sz="1800" kern="1200" dirty="0" smtClean="0"/>
                        <a:t> </a:t>
                      </a:r>
                      <a:r>
                        <a:rPr lang="en-GB" sz="1800" kern="1200" dirty="0" err="1" smtClean="0"/>
                        <a:t>osiguranja</a:t>
                      </a:r>
                      <a:r>
                        <a:rPr lang="en-GB" sz="1800" kern="1200" dirty="0" smtClean="0"/>
                        <a:t> </a:t>
                      </a:r>
                      <a:r>
                        <a:rPr lang="sr-Latn-RS" sz="1800" kern="1200" dirty="0" smtClean="0"/>
                        <a:t>se </a:t>
                      </a:r>
                      <a:r>
                        <a:rPr lang="en-GB" sz="1800" kern="1200" dirty="0" err="1" smtClean="0"/>
                        <a:t>prati</a:t>
                      </a:r>
                      <a:r>
                        <a:rPr lang="en-GB" sz="1800" kern="1200" dirty="0" smtClean="0"/>
                        <a:t> </a:t>
                      </a:r>
                      <a:r>
                        <a:rPr lang="en-GB" sz="1800" kern="1200" dirty="0" err="1" smtClean="0"/>
                        <a:t>na</a:t>
                      </a:r>
                      <a:r>
                        <a:rPr lang="en-GB" sz="1800" kern="1200" dirty="0" smtClean="0"/>
                        <a:t> </a:t>
                      </a:r>
                      <a:r>
                        <a:rPr lang="en-GB" sz="1800" kern="1200" dirty="0" err="1" smtClean="0"/>
                        <a:t>detaljnijem</a:t>
                      </a:r>
                      <a:r>
                        <a:rPr lang="en-GB" sz="1800" kern="1200" dirty="0" smtClean="0"/>
                        <a:t> </a:t>
                      </a:r>
                      <a:r>
                        <a:rPr lang="en-GB" sz="1800" kern="1200" dirty="0" err="1" smtClean="0"/>
                        <a:t>nivou</a:t>
                      </a:r>
                      <a:r>
                        <a:rPr lang="sr-Latn-RS" sz="1800" kern="1200" dirty="0" smtClean="0"/>
                        <a:t>,</a:t>
                      </a:r>
                      <a:r>
                        <a:rPr lang="en-GB" sz="1800" kern="1200" dirty="0" smtClean="0"/>
                        <a:t> </a:t>
                      </a:r>
                      <a:r>
                        <a:rPr lang="en-GB" sz="1800" kern="1200" dirty="0" err="1" smtClean="0"/>
                        <a:t>što</a:t>
                      </a:r>
                      <a:r>
                        <a:rPr lang="en-GB" sz="1800" kern="1200" dirty="0" smtClean="0"/>
                        <a:t> </a:t>
                      </a:r>
                      <a:r>
                        <a:rPr lang="sr-Latn-RS" sz="1800" kern="1200" dirty="0" smtClean="0"/>
                        <a:t>zahteva</a:t>
                      </a:r>
                      <a:r>
                        <a:rPr lang="en-GB" sz="1800" kern="1200" dirty="0" smtClean="0"/>
                        <a:t> </a:t>
                      </a:r>
                      <a:r>
                        <a:rPr lang="en-GB" sz="1800" kern="1200" dirty="0" err="1" smtClean="0"/>
                        <a:t>dodatne</a:t>
                      </a:r>
                      <a:r>
                        <a:rPr lang="en-GB" sz="1800" kern="1200" dirty="0" smtClean="0"/>
                        <a:t> </a:t>
                      </a:r>
                      <a:r>
                        <a:rPr lang="en-GB" sz="1800" kern="1200" dirty="0" err="1" smtClean="0"/>
                        <a:t>podatke</a:t>
                      </a:r>
                      <a:r>
                        <a:rPr lang="en-GB" sz="1800" kern="1200" dirty="0" smtClean="0"/>
                        <a:t> </a:t>
                      </a:r>
                      <a:r>
                        <a:rPr lang="en-GB" sz="1800" kern="1200" dirty="0" err="1" smtClean="0"/>
                        <a:t>i</a:t>
                      </a:r>
                      <a:r>
                        <a:rPr lang="en-GB" sz="1800" kern="1200" dirty="0" smtClean="0"/>
                        <a:t> </a:t>
                      </a:r>
                      <a:r>
                        <a:rPr lang="en-GB" sz="1800" kern="1200" dirty="0" err="1" smtClean="0"/>
                        <a:t>modele</a:t>
                      </a:r>
                      <a:r>
                        <a:rPr lang="sr-Latn-RS" sz="1800" kern="1200" dirty="0" smtClean="0"/>
                        <a:t>.</a:t>
                      </a:r>
                      <a:endParaRPr lang="sr-Latn-RS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934825"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 smtClean="0"/>
                        <a:t>Model vrednovanja obaveza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FEF0F6"/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-114300" algn="l">
                        <a:buFontTx/>
                        <a:buChar char="-"/>
                      </a:pPr>
                      <a:r>
                        <a:rPr lang="sr-Latn-RS" dirty="0" smtClean="0"/>
                        <a:t>Model</a:t>
                      </a:r>
                      <a:r>
                        <a:rPr lang="sr-Latn-RS" baseline="0" dirty="0" smtClean="0"/>
                        <a:t> novčanih tokova, bez mogućnosti izbora.</a:t>
                      </a:r>
                      <a:endParaRPr lang="en-US" i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-114300" algn="l">
                        <a:buFontTx/>
                        <a:buChar char="-"/>
                      </a:pPr>
                      <a:r>
                        <a:rPr lang="sr-Latn-RS" sz="1800" kern="1200" dirty="0" smtClean="0"/>
                        <a:t>Model</a:t>
                      </a:r>
                      <a:r>
                        <a:rPr lang="sr-Latn-RS" sz="1800" kern="1200" baseline="0" dirty="0" smtClean="0"/>
                        <a:t> blokova (</a:t>
                      </a:r>
                      <a:r>
                        <a:rPr lang="en-GB" sz="1800" i="1" kern="1200" dirty="0" smtClean="0"/>
                        <a:t>Building Blocks Approach</a:t>
                      </a:r>
                      <a:r>
                        <a:rPr lang="en-GB" sz="1800" kern="1200" dirty="0" smtClean="0"/>
                        <a:t> </a:t>
                      </a:r>
                      <a:r>
                        <a:rPr lang="sr-Latn-RS" sz="1800" kern="1200" dirty="0" smtClean="0"/>
                        <a:t>- </a:t>
                      </a:r>
                      <a:r>
                        <a:rPr lang="en-GB" sz="1800" kern="1200" dirty="0" smtClean="0"/>
                        <a:t>BBA) </a:t>
                      </a:r>
                      <a:r>
                        <a:rPr lang="en-GB" sz="1800" kern="1200" dirty="0" err="1" smtClean="0"/>
                        <a:t>ili</a:t>
                      </a:r>
                      <a:r>
                        <a:rPr lang="en-GB" sz="1800" kern="1200" dirty="0" smtClean="0"/>
                        <a:t> </a:t>
                      </a:r>
                      <a:r>
                        <a:rPr lang="sr-Latn-RS" sz="1800" kern="1200" dirty="0" smtClean="0"/>
                        <a:t>pojednostavljeni model (</a:t>
                      </a:r>
                      <a:r>
                        <a:rPr lang="en-GB" sz="1800" i="1" kern="1200" dirty="0" smtClean="0"/>
                        <a:t>Premium Allocation </a:t>
                      </a:r>
                      <a:r>
                        <a:rPr lang="en-GB" sz="1800" i="1" kern="1200" dirty="0" err="1" smtClean="0"/>
                        <a:t>Aproach</a:t>
                      </a:r>
                      <a:r>
                        <a:rPr lang="en-GB" sz="1800" kern="1200" dirty="0" smtClean="0"/>
                        <a:t> </a:t>
                      </a:r>
                      <a:r>
                        <a:rPr lang="sr-Latn-RS" sz="1800" kern="1200" dirty="0" smtClean="0"/>
                        <a:t>- </a:t>
                      </a:r>
                      <a:r>
                        <a:rPr lang="en-GB" sz="1800" kern="1200" dirty="0" smtClean="0"/>
                        <a:t>PPA) </a:t>
                      </a:r>
                      <a:r>
                        <a:rPr lang="en-GB" sz="1800" kern="1200" dirty="0" err="1" smtClean="0"/>
                        <a:t>opciono</a:t>
                      </a:r>
                      <a:r>
                        <a:rPr lang="en-GB" sz="1800" kern="1200" dirty="0" smtClean="0"/>
                        <a:t>, pod </a:t>
                      </a:r>
                      <a:r>
                        <a:rPr lang="en-GB" sz="1800" kern="1200" dirty="0" err="1" smtClean="0"/>
                        <a:t>određenim</a:t>
                      </a:r>
                      <a:r>
                        <a:rPr lang="en-GB" sz="1800" kern="1200" dirty="0" smtClean="0"/>
                        <a:t> </a:t>
                      </a:r>
                      <a:r>
                        <a:rPr lang="en-GB" sz="1800" kern="1200" dirty="0" err="1" smtClean="0"/>
                        <a:t>uslovima</a:t>
                      </a:r>
                      <a:r>
                        <a:rPr lang="sr-Latn-RS" sz="1800" kern="1200" dirty="0" smtClean="0"/>
                        <a:t>.</a:t>
                      </a:r>
                      <a:endParaRPr lang="sr-Latn-RS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>
                <a:alpha val="0"/>
              </a:srgb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3838"/>
            <a:ext cx="10972800" cy="715962"/>
          </a:xfrm>
        </p:spPr>
        <p:txBody>
          <a:bodyPr>
            <a:normAutofit/>
          </a:bodyPr>
          <a:lstStyle/>
          <a:p>
            <a:r>
              <a:rPr lang="sr-Latn-RS" sz="3600" dirty="0" smtClean="0"/>
              <a:t>RAZLIKE IZMEĐU SOLVENTNOSTI  II  i  MSFI</a:t>
            </a:r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19101" y="965200"/>
          <a:ext cx="11326190" cy="5701904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535230"/>
                <a:gridCol w="4626705"/>
                <a:gridCol w="5164255"/>
              </a:tblGrid>
              <a:tr h="520304">
                <a:tc>
                  <a:txBody>
                    <a:bodyPr/>
                    <a:lstStyle/>
                    <a:p>
                      <a:pPr algn="ctr"/>
                      <a:r>
                        <a:rPr lang="sr-Latn-RS" sz="2000" dirty="0" smtClean="0"/>
                        <a:t>Kriterijum</a:t>
                      </a:r>
                      <a:endParaRPr lang="en-US" sz="20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dirty="0" smtClean="0"/>
                        <a:t>Solventnost</a:t>
                      </a:r>
                      <a:r>
                        <a:rPr lang="sr-Latn-RS" sz="2000" baseline="0" dirty="0" smtClean="0"/>
                        <a:t>  II</a:t>
                      </a:r>
                      <a:endParaRPr lang="en-US" sz="2000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200" dirty="0" smtClean="0"/>
                        <a:t>MSFI  17</a:t>
                      </a:r>
                      <a:endParaRPr lang="en-US" sz="2200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078386"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 smtClean="0"/>
                        <a:t>Diskontna stopa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FEF0F6"/>
                    </a:solidFill>
                  </a:tcPr>
                </a:tc>
                <a:tc>
                  <a:txBody>
                    <a:bodyPr/>
                    <a:lstStyle/>
                    <a:p>
                      <a:pPr marL="119063" indent="-119063" algn="l">
                        <a:buFontTx/>
                        <a:buChar char="-"/>
                      </a:pPr>
                      <a:r>
                        <a:rPr lang="sr-Latn-RS" sz="1800" kern="1200" dirty="0" smtClean="0"/>
                        <a:t>EIOPA </a:t>
                      </a:r>
                      <a:r>
                        <a:rPr lang="sr-Latn-RS" sz="1800" kern="1200" baseline="0" dirty="0" smtClean="0"/>
                        <a:t> propisuje e</a:t>
                      </a:r>
                      <a:r>
                        <a:rPr lang="sr-Latn-RS" sz="1800" kern="1200" dirty="0" smtClean="0"/>
                        <a:t>ksplicitne krive prinosa </a:t>
                      </a:r>
                      <a:r>
                        <a:rPr lang="en-GB" sz="1800" kern="1200" dirty="0" err="1" smtClean="0"/>
                        <a:t>po</a:t>
                      </a:r>
                      <a:r>
                        <a:rPr lang="en-GB" sz="1800" kern="1200" dirty="0" smtClean="0"/>
                        <a:t> </a:t>
                      </a:r>
                      <a:r>
                        <a:rPr lang="en-GB" sz="1800" kern="1200" dirty="0" err="1" smtClean="0"/>
                        <a:t>različitim</a:t>
                      </a:r>
                      <a:r>
                        <a:rPr lang="en-GB" sz="1800" kern="1200" dirty="0" smtClean="0"/>
                        <a:t> </a:t>
                      </a:r>
                      <a:r>
                        <a:rPr lang="en-GB" sz="1800" kern="1200" dirty="0" err="1" smtClean="0"/>
                        <a:t>valutama</a:t>
                      </a:r>
                      <a:r>
                        <a:rPr lang="sr-Latn-RS" sz="1800" kern="1200" dirty="0" smtClean="0"/>
                        <a:t>.</a:t>
                      </a:r>
                    </a:p>
                    <a:p>
                      <a:pPr marL="119063" indent="-119063" algn="l">
                        <a:buFontTx/>
                        <a:buChar char="-"/>
                      </a:pPr>
                      <a:endParaRPr lang="sr-Latn-RS" baseline="0" dirty="0" smtClean="0"/>
                    </a:p>
                    <a:p>
                      <a:pPr marL="119063" indent="-119063" algn="l">
                        <a:buFontTx/>
                        <a:buChar char="-"/>
                      </a:pPr>
                      <a:r>
                        <a:rPr lang="en-US" sz="1800" kern="1200" dirty="0" smtClean="0"/>
                        <a:t>U</a:t>
                      </a:r>
                      <a:r>
                        <a:rPr lang="sr-Latn-RS" sz="1800" kern="1200" dirty="0" smtClean="0"/>
                        <a:t>vek </a:t>
                      </a:r>
                      <a:r>
                        <a:rPr lang="sr-Latn-RS" sz="1800" kern="1200" dirty="0" smtClean="0"/>
                        <a:t>aktuelna </a:t>
                      </a:r>
                      <a:r>
                        <a:rPr lang="sr-Latn-RS" sz="1800" kern="1200" dirty="0" smtClean="0"/>
                        <a:t>diskontna stopa.</a:t>
                      </a:r>
                    </a:p>
                    <a:p>
                      <a:pPr marL="119063" indent="-119063" algn="l">
                        <a:buFontTx/>
                        <a:buNone/>
                      </a:pPr>
                      <a:endParaRPr lang="sr-Latn-R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9063" indent="-119063" algn="l"/>
                      <a:endParaRPr lang="sr-Latn-RS" sz="400" kern="1200" dirty="0" smtClean="0"/>
                    </a:p>
                    <a:p>
                      <a:pPr marL="119063" indent="-119063" algn="l"/>
                      <a:r>
                        <a:rPr lang="sr-Latn-RS" sz="1800" kern="1200" dirty="0" smtClean="0"/>
                        <a:t>- N</a:t>
                      </a:r>
                      <a:r>
                        <a:rPr lang="en-GB" sz="1800" kern="1200" dirty="0" smtClean="0"/>
                        <a:t>e </a:t>
                      </a:r>
                      <a:r>
                        <a:rPr lang="en-GB" sz="1800" kern="1200" dirty="0" err="1" smtClean="0"/>
                        <a:t>specificira</a:t>
                      </a:r>
                      <a:r>
                        <a:rPr lang="en-GB" sz="1800" kern="1200" dirty="0" smtClean="0"/>
                        <a:t> </a:t>
                      </a:r>
                      <a:r>
                        <a:rPr lang="en-GB" sz="1800" kern="1200" dirty="0" err="1" smtClean="0"/>
                        <a:t>niti</a:t>
                      </a:r>
                      <a:r>
                        <a:rPr lang="en-GB" sz="1800" kern="1200" dirty="0" smtClean="0"/>
                        <a:t> </a:t>
                      </a:r>
                      <a:r>
                        <a:rPr lang="en-GB" sz="1800" kern="1200" dirty="0" err="1" smtClean="0"/>
                        <a:t>krivu</a:t>
                      </a:r>
                      <a:r>
                        <a:rPr lang="en-GB" sz="1800" kern="1200" dirty="0" smtClean="0"/>
                        <a:t> </a:t>
                      </a:r>
                      <a:r>
                        <a:rPr lang="en-GB" sz="1800" kern="1200" dirty="0" err="1" smtClean="0"/>
                        <a:t>prinosa</a:t>
                      </a:r>
                      <a:r>
                        <a:rPr lang="en-GB" sz="1800" kern="1200" dirty="0" smtClean="0"/>
                        <a:t>, </a:t>
                      </a:r>
                      <a:r>
                        <a:rPr lang="en-GB" sz="1800" kern="1200" dirty="0" err="1" smtClean="0"/>
                        <a:t>niti</a:t>
                      </a:r>
                      <a:r>
                        <a:rPr lang="en-GB" sz="1800" kern="1200" dirty="0" smtClean="0"/>
                        <a:t> </a:t>
                      </a:r>
                      <a:r>
                        <a:rPr lang="en-GB" sz="1800" kern="1200" dirty="0" err="1" smtClean="0"/>
                        <a:t>jedinstvenu</a:t>
                      </a:r>
                      <a:r>
                        <a:rPr lang="en-GB" sz="1800" kern="1200" dirty="0" smtClean="0"/>
                        <a:t> </a:t>
                      </a:r>
                      <a:r>
                        <a:rPr lang="en-GB" sz="1800" kern="1200" dirty="0" err="1" smtClean="0"/>
                        <a:t>diskontnu</a:t>
                      </a:r>
                      <a:r>
                        <a:rPr lang="en-GB" sz="1800" kern="1200" dirty="0" smtClean="0"/>
                        <a:t> </a:t>
                      </a:r>
                      <a:r>
                        <a:rPr lang="en-GB" sz="1800" kern="1200" dirty="0" err="1" smtClean="0"/>
                        <a:t>stopu</a:t>
                      </a:r>
                      <a:r>
                        <a:rPr lang="en-GB" sz="1800" kern="1200" dirty="0" smtClean="0"/>
                        <a:t>, </a:t>
                      </a:r>
                      <a:r>
                        <a:rPr lang="en-GB" sz="1800" kern="1200" dirty="0" err="1" smtClean="0"/>
                        <a:t>već</a:t>
                      </a:r>
                      <a:r>
                        <a:rPr lang="en-GB" sz="1800" kern="1200" dirty="0" smtClean="0"/>
                        <a:t> </a:t>
                      </a:r>
                      <a:r>
                        <a:rPr lang="en-GB" sz="1800" kern="1200" dirty="0" err="1" smtClean="0"/>
                        <a:t>samo</a:t>
                      </a:r>
                      <a:r>
                        <a:rPr lang="en-GB" sz="1800" kern="1200" dirty="0" smtClean="0"/>
                        <a:t> </a:t>
                      </a:r>
                      <a:r>
                        <a:rPr lang="en-GB" sz="1800" kern="1200" dirty="0" err="1" smtClean="0"/>
                        <a:t>pristupe</a:t>
                      </a:r>
                      <a:r>
                        <a:rPr lang="en-GB" sz="1800" kern="1200" dirty="0" smtClean="0"/>
                        <a:t> </a:t>
                      </a:r>
                      <a:r>
                        <a:rPr lang="en-GB" sz="1800" kern="1200" dirty="0" err="1" smtClean="0"/>
                        <a:t>za</a:t>
                      </a:r>
                      <a:r>
                        <a:rPr lang="en-GB" sz="1800" kern="1200" dirty="0" smtClean="0"/>
                        <a:t> </a:t>
                      </a:r>
                      <a:r>
                        <a:rPr lang="en-GB" sz="1800" kern="1200" dirty="0" err="1" smtClean="0"/>
                        <a:t>njeno</a:t>
                      </a:r>
                      <a:r>
                        <a:rPr lang="en-GB" sz="1800" kern="1200" dirty="0" smtClean="0"/>
                        <a:t> </a:t>
                      </a:r>
                      <a:r>
                        <a:rPr lang="en-GB" sz="1800" kern="1200" dirty="0" err="1" smtClean="0"/>
                        <a:t>izvođenje</a:t>
                      </a:r>
                      <a:r>
                        <a:rPr lang="en-GB" sz="1800" kern="1200" dirty="0" smtClean="0"/>
                        <a:t> (</a:t>
                      </a:r>
                      <a:r>
                        <a:rPr lang="sr-Latn-RS" sz="1800" kern="1200" dirty="0" smtClean="0"/>
                        <a:t>'</a:t>
                      </a:r>
                      <a:r>
                        <a:rPr lang="en-GB" sz="1800" i="1" kern="1200" dirty="0" smtClean="0"/>
                        <a:t>bottom-up</a:t>
                      </a:r>
                      <a:r>
                        <a:rPr lang="sr-Latn-RS" sz="1800" kern="1200" dirty="0" smtClean="0"/>
                        <a:t>‘ i </a:t>
                      </a:r>
                      <a:r>
                        <a:rPr lang="en-GB" sz="1800" kern="1200" dirty="0" smtClean="0"/>
                        <a:t> </a:t>
                      </a:r>
                      <a:r>
                        <a:rPr lang="sr-Latn-RS" sz="1800" kern="1200" dirty="0" smtClean="0"/>
                        <a:t>'</a:t>
                      </a:r>
                      <a:r>
                        <a:rPr lang="en-GB" sz="1800" i="1" kern="1200" dirty="0" smtClean="0"/>
                        <a:t>top-down</a:t>
                      </a:r>
                      <a:r>
                        <a:rPr lang="sr-Latn-RS" sz="1800" kern="1200" dirty="0" smtClean="0"/>
                        <a:t>‘),</a:t>
                      </a:r>
                      <a:r>
                        <a:rPr lang="en-GB" sz="1800" kern="1200" dirty="0" smtClean="0"/>
                        <a:t> </a:t>
                      </a:r>
                      <a:endParaRPr lang="sr-Latn-RS" sz="1800" kern="1200" dirty="0" smtClean="0"/>
                    </a:p>
                    <a:p>
                      <a:pPr marL="119063" indent="-119063" algn="l"/>
                      <a:endParaRPr lang="sr-Latn-RS" sz="1800" kern="1200" dirty="0" smtClean="0"/>
                    </a:p>
                    <a:p>
                      <a:pPr marL="119063" indent="-119063" algn="l">
                        <a:buFontTx/>
                        <a:buChar char="-"/>
                      </a:pPr>
                      <a:r>
                        <a:rPr lang="en-US" sz="1800" kern="1200" baseline="0" dirty="0" smtClean="0"/>
                        <a:t>V</a:t>
                      </a:r>
                      <a:r>
                        <a:rPr lang="sr-Latn-RS" sz="1800" kern="1200" baseline="0" dirty="0" smtClean="0"/>
                        <a:t>iše zasnovan na principima,</a:t>
                      </a:r>
                    </a:p>
                    <a:p>
                      <a:pPr marL="119063" indent="-119063" algn="l">
                        <a:buFontTx/>
                        <a:buChar char="-"/>
                      </a:pPr>
                      <a:endParaRPr lang="sr-Latn-RS" sz="1800" kern="1200" baseline="0" dirty="0" smtClean="0"/>
                    </a:p>
                    <a:p>
                      <a:pPr marL="119063" indent="-119063" algn="l">
                        <a:buFontTx/>
                        <a:buChar char="-"/>
                      </a:pPr>
                      <a:r>
                        <a:rPr lang="sr-Latn-RS" sz="1800" kern="1200" dirty="0" smtClean="0"/>
                        <a:t>U </a:t>
                      </a:r>
                      <a:r>
                        <a:rPr lang="sr-Latn-RS" sz="1800" kern="1200" dirty="0" smtClean="0"/>
                        <a:t>pojedinim slučajevima </a:t>
                      </a:r>
                      <a:r>
                        <a:rPr lang="sr-Latn-RS" sz="1800" kern="1200" dirty="0" smtClean="0"/>
                        <a:t>zahteva primenu diskontne stope koja je važila u trenutku izdavanja </a:t>
                      </a:r>
                      <a:r>
                        <a:rPr lang="sr-Latn-RS" sz="1800" kern="1200" dirty="0" smtClean="0"/>
                        <a:t>ugovora, a ne</a:t>
                      </a:r>
                      <a:r>
                        <a:rPr lang="sr-Latn-RS" sz="1800" kern="1200" baseline="0" dirty="0" smtClean="0"/>
                        <a:t> aktuelne stope</a:t>
                      </a:r>
                      <a:r>
                        <a:rPr lang="sr-Latn-RS" sz="1800" kern="1200" dirty="0" smtClean="0"/>
                        <a:t>.</a:t>
                      </a:r>
                      <a:endParaRPr lang="sr-Latn-RS" sz="18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742176"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 smtClean="0"/>
                        <a:t>Obuhvat novčanih tokova pri vrednovanju</a:t>
                      </a:r>
                      <a:r>
                        <a:rPr lang="sr-Latn-RS" b="1" baseline="0" dirty="0" smtClean="0"/>
                        <a:t> obaveza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FEF0F6"/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-114300" algn="l">
                        <a:buFontTx/>
                        <a:buChar char="-"/>
                      </a:pPr>
                      <a:r>
                        <a:rPr lang="en-US" dirty="0" smtClean="0"/>
                        <a:t>N</a:t>
                      </a:r>
                      <a:r>
                        <a:rPr lang="sr-Latn-RS" dirty="0" smtClean="0"/>
                        <a:t>e prepoznaje</a:t>
                      </a:r>
                      <a:r>
                        <a:rPr lang="sr-Latn-RS" baseline="0" dirty="0" smtClean="0"/>
                        <a:t> koncept “odlaganja “ troškova pribave (iskazuju se kao rashod kada nastanu),</a:t>
                      </a:r>
                      <a:endParaRPr lang="sr-Latn-RS" dirty="0" smtClean="0"/>
                    </a:p>
                    <a:p>
                      <a:pPr marL="114300" indent="-114300" algn="l">
                        <a:buFontTx/>
                        <a:buChar char="-"/>
                      </a:pPr>
                      <a:endParaRPr lang="sr-Latn-RS" dirty="0" smtClean="0"/>
                    </a:p>
                    <a:p>
                      <a:pPr marL="114300" indent="-114300" algn="l">
                        <a:buFontTx/>
                        <a:buChar char="-"/>
                      </a:pPr>
                      <a:r>
                        <a:rPr lang="en-GB" sz="1800" kern="1200" dirty="0" err="1" smtClean="0"/>
                        <a:t>Svi</a:t>
                      </a:r>
                      <a:r>
                        <a:rPr lang="en-GB" sz="1800" kern="1200" dirty="0" smtClean="0"/>
                        <a:t> </a:t>
                      </a:r>
                      <a:r>
                        <a:rPr lang="sr-Latn-RS" sz="1800" kern="1200" dirty="0" smtClean="0"/>
                        <a:t>administrativni </a:t>
                      </a:r>
                      <a:r>
                        <a:rPr lang="en-GB" sz="1800" kern="1200" dirty="0" err="1" smtClean="0"/>
                        <a:t>tro</a:t>
                      </a:r>
                      <a:r>
                        <a:rPr lang="sr-Latn-RS" sz="1800" kern="1200" dirty="0" smtClean="0"/>
                        <a:t>š</a:t>
                      </a:r>
                      <a:r>
                        <a:rPr lang="en-GB" sz="1800" kern="1200" dirty="0" err="1" smtClean="0"/>
                        <a:t>kovi</a:t>
                      </a:r>
                      <a:r>
                        <a:rPr lang="en-GB" sz="1800" kern="1200" dirty="0" smtClean="0"/>
                        <a:t> </a:t>
                      </a:r>
                      <a:r>
                        <a:rPr lang="en-GB" sz="1800" kern="1200" dirty="0" err="1" smtClean="0"/>
                        <a:t>koji</a:t>
                      </a:r>
                      <a:r>
                        <a:rPr lang="en-GB" sz="1800" kern="1200" dirty="0" smtClean="0"/>
                        <a:t> </a:t>
                      </a:r>
                      <a:r>
                        <a:rPr lang="en-GB" sz="1800" kern="1200" dirty="0" err="1" smtClean="0"/>
                        <a:t>će</a:t>
                      </a:r>
                      <a:r>
                        <a:rPr lang="en-GB" sz="1800" kern="1200" dirty="0" smtClean="0"/>
                        <a:t> </a:t>
                      </a:r>
                      <a:r>
                        <a:rPr lang="en-GB" sz="1800" kern="1200" dirty="0" err="1" smtClean="0"/>
                        <a:t>nastati</a:t>
                      </a:r>
                      <a:r>
                        <a:rPr lang="en-GB" sz="1800" kern="1200" dirty="0" smtClean="0"/>
                        <a:t> u </a:t>
                      </a:r>
                      <a:r>
                        <a:rPr lang="en-GB" sz="1800" kern="1200" dirty="0" err="1" smtClean="0"/>
                        <a:t>izmirenju</a:t>
                      </a:r>
                      <a:r>
                        <a:rPr lang="en-GB" sz="1800" kern="1200" dirty="0" smtClean="0"/>
                        <a:t> </a:t>
                      </a:r>
                      <a:r>
                        <a:rPr lang="en-GB" sz="1800" kern="1200" dirty="0" err="1" smtClean="0"/>
                        <a:t>svih</a:t>
                      </a:r>
                      <a:r>
                        <a:rPr lang="en-GB" sz="1800" kern="1200" dirty="0" smtClean="0"/>
                        <a:t> </a:t>
                      </a:r>
                      <a:r>
                        <a:rPr lang="en-GB" sz="1800" kern="1200" dirty="0" err="1" smtClean="0"/>
                        <a:t>obaveza</a:t>
                      </a:r>
                      <a:r>
                        <a:rPr lang="en-GB" sz="1800" kern="1200" dirty="0" smtClean="0"/>
                        <a:t> </a:t>
                      </a:r>
                      <a:r>
                        <a:rPr lang="en-GB" sz="1800" kern="1200" dirty="0" err="1" smtClean="0"/>
                        <a:t>tokom</a:t>
                      </a:r>
                      <a:r>
                        <a:rPr lang="en-GB" sz="1800" kern="1200" dirty="0" smtClean="0"/>
                        <a:t> </a:t>
                      </a:r>
                      <a:r>
                        <a:rPr lang="en-GB" sz="1800" kern="1200" dirty="0" err="1" smtClean="0"/>
                        <a:t>važenja</a:t>
                      </a:r>
                      <a:r>
                        <a:rPr lang="en-GB" sz="1800" kern="1200" dirty="0" smtClean="0"/>
                        <a:t> </a:t>
                      </a:r>
                      <a:r>
                        <a:rPr lang="en-GB" sz="1800" kern="1200" dirty="0" err="1" smtClean="0"/>
                        <a:t>ugovora</a:t>
                      </a:r>
                      <a:r>
                        <a:rPr lang="en-GB" sz="1800" kern="1200" dirty="0" smtClean="0"/>
                        <a:t> o </a:t>
                      </a:r>
                      <a:r>
                        <a:rPr lang="en-GB" sz="1800" kern="1200" dirty="0" err="1" smtClean="0"/>
                        <a:t>osiguranju</a:t>
                      </a:r>
                      <a:r>
                        <a:rPr lang="en-GB" sz="1800" kern="1200" dirty="0" smtClean="0"/>
                        <a:t> </a:t>
                      </a:r>
                      <a:r>
                        <a:rPr lang="en-GB" sz="1800" kern="1200" dirty="0" err="1" smtClean="0"/>
                        <a:t>ulaze</a:t>
                      </a:r>
                      <a:r>
                        <a:rPr lang="en-GB" sz="1800" kern="1200" dirty="0" smtClean="0"/>
                        <a:t> u </a:t>
                      </a:r>
                      <a:r>
                        <a:rPr lang="en-GB" sz="1800" kern="1200" dirty="0" err="1" smtClean="0"/>
                        <a:t>najbolju</a:t>
                      </a:r>
                      <a:r>
                        <a:rPr lang="en-GB" sz="1800" kern="1200" dirty="0" smtClean="0"/>
                        <a:t> </a:t>
                      </a:r>
                      <a:r>
                        <a:rPr lang="en-GB" sz="1800" kern="1200" dirty="0" err="1" smtClean="0"/>
                        <a:t>procenu</a:t>
                      </a:r>
                      <a:r>
                        <a:rPr lang="sr-Latn-RS" baseline="0" dirty="0" smtClean="0"/>
                        <a:t>.</a:t>
                      </a:r>
                    </a:p>
                    <a:p>
                      <a:pPr marL="114300" indent="-114300" algn="l">
                        <a:buFontTx/>
                        <a:buChar char="-"/>
                      </a:pPr>
                      <a:endParaRPr lang="sr-Latn-RS" baseline="0" dirty="0" smtClean="0"/>
                    </a:p>
                    <a:p>
                      <a:pPr marL="114300" indent="-114300" algn="l">
                        <a:buFontTx/>
                        <a:buChar char="-"/>
                      </a:pPr>
                      <a:r>
                        <a:rPr lang="en-US" baseline="0" dirty="0" smtClean="0"/>
                        <a:t>N</a:t>
                      </a:r>
                      <a:r>
                        <a:rPr lang="sr-Latn-RS" baseline="0" dirty="0" smtClean="0"/>
                        <a:t>ema odvajanja komponenti.</a:t>
                      </a:r>
                      <a:endParaRPr lang="en-US" i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-114300" algn="l">
                        <a:buFontTx/>
                        <a:buChar char="-"/>
                      </a:pPr>
                      <a:r>
                        <a:rPr lang="sr-Latn-RS" sz="1800" kern="1200" dirty="0" smtClean="0"/>
                        <a:t>T</a:t>
                      </a:r>
                      <a:r>
                        <a:rPr lang="en-GB" sz="1800" kern="1200" dirty="0" err="1" smtClean="0"/>
                        <a:t>roškovi</a:t>
                      </a:r>
                      <a:r>
                        <a:rPr lang="en-GB" sz="1800" kern="1200" dirty="0" smtClean="0"/>
                        <a:t> </a:t>
                      </a:r>
                      <a:r>
                        <a:rPr lang="en-GB" sz="1800" kern="1200" dirty="0" err="1" smtClean="0"/>
                        <a:t>pribave</a:t>
                      </a:r>
                      <a:r>
                        <a:rPr lang="en-GB" sz="1800" kern="1200" dirty="0" smtClean="0"/>
                        <a:t> se </a:t>
                      </a:r>
                      <a:r>
                        <a:rPr lang="en-GB" sz="1800" kern="1200" dirty="0" err="1" smtClean="0"/>
                        <a:t>uključuju</a:t>
                      </a:r>
                      <a:r>
                        <a:rPr lang="sr-Latn-RS" sz="1800" kern="1200" dirty="0" smtClean="0"/>
                        <a:t> </a:t>
                      </a:r>
                      <a:r>
                        <a:rPr lang="en-GB" sz="1800" kern="1200" dirty="0" smtClean="0"/>
                        <a:t>u </a:t>
                      </a:r>
                      <a:r>
                        <a:rPr lang="en-GB" sz="1800" kern="1200" dirty="0" err="1" smtClean="0"/>
                        <a:t>najbolju</a:t>
                      </a:r>
                      <a:r>
                        <a:rPr lang="en-GB" sz="1800" kern="1200" dirty="0" smtClean="0"/>
                        <a:t> </a:t>
                      </a:r>
                      <a:r>
                        <a:rPr lang="en-GB" sz="1800" kern="1200" dirty="0" err="1" smtClean="0"/>
                        <a:t>procenu</a:t>
                      </a:r>
                      <a:r>
                        <a:rPr lang="en-GB" sz="1800" kern="1200" dirty="0" smtClean="0"/>
                        <a:t> </a:t>
                      </a:r>
                      <a:r>
                        <a:rPr lang="en-GB" sz="1800" kern="1200" dirty="0" err="1" smtClean="0"/>
                        <a:t>i</a:t>
                      </a:r>
                      <a:r>
                        <a:rPr lang="en-GB" sz="1800" kern="1200" dirty="0" smtClean="0"/>
                        <a:t> </a:t>
                      </a:r>
                      <a:r>
                        <a:rPr lang="en-GB" sz="1800" kern="1200" dirty="0" smtClean="0"/>
                        <a:t>time se </a:t>
                      </a:r>
                      <a:r>
                        <a:rPr lang="en-GB" sz="1800" kern="1200" dirty="0" err="1" smtClean="0"/>
                        <a:t>implicitno</a:t>
                      </a:r>
                      <a:r>
                        <a:rPr lang="en-GB" sz="1800" kern="1200" dirty="0" smtClean="0"/>
                        <a:t> </a:t>
                      </a:r>
                      <a:r>
                        <a:rPr lang="en-GB" sz="1800" kern="1200" dirty="0" err="1" smtClean="0"/>
                        <a:t>odlažu</a:t>
                      </a:r>
                      <a:r>
                        <a:rPr lang="en-GB" sz="1800" kern="1200" dirty="0" smtClean="0"/>
                        <a:t> u </a:t>
                      </a:r>
                      <a:r>
                        <a:rPr lang="en-GB" sz="1800" kern="1200" dirty="0" err="1" smtClean="0"/>
                        <a:t>toku</a:t>
                      </a:r>
                      <a:r>
                        <a:rPr lang="en-GB" sz="1800" kern="1200" dirty="0" smtClean="0"/>
                        <a:t> </a:t>
                      </a:r>
                      <a:r>
                        <a:rPr lang="en-GB" sz="1800" kern="1200" dirty="0" err="1" smtClean="0"/>
                        <a:t>vremena</a:t>
                      </a:r>
                      <a:r>
                        <a:rPr lang="sr-Latn-RS" sz="1800" kern="1200" dirty="0" smtClean="0"/>
                        <a:t>,</a:t>
                      </a:r>
                    </a:p>
                    <a:p>
                      <a:pPr marL="114300" indent="-114300" algn="l">
                        <a:buFontTx/>
                        <a:buChar char="-"/>
                      </a:pPr>
                      <a:endParaRPr lang="sr-Latn-RS" sz="1800" kern="1200" dirty="0" smtClean="0"/>
                    </a:p>
                    <a:p>
                      <a:pPr marL="114300" indent="-114300" algn="l">
                        <a:buFontTx/>
                        <a:buChar char="-"/>
                      </a:pPr>
                      <a:r>
                        <a:rPr lang="sr-Latn-RS" sz="1800" kern="1200" dirty="0" smtClean="0"/>
                        <a:t>Administrativni</a:t>
                      </a:r>
                      <a:r>
                        <a:rPr lang="sr-Latn-RS" sz="1800" kern="1200" baseline="0" dirty="0" smtClean="0"/>
                        <a:t> t</a:t>
                      </a:r>
                      <a:r>
                        <a:rPr lang="en-GB" sz="1800" kern="1200" dirty="0" err="1" smtClean="0"/>
                        <a:t>roškovi</a:t>
                      </a:r>
                      <a:r>
                        <a:rPr lang="en-GB" sz="1800" kern="1200" dirty="0" smtClean="0"/>
                        <a:t> </a:t>
                      </a:r>
                      <a:r>
                        <a:rPr lang="en-GB" sz="1800" kern="1200" dirty="0" err="1" smtClean="0"/>
                        <a:t>koji</a:t>
                      </a:r>
                      <a:r>
                        <a:rPr lang="en-GB" sz="1800" kern="1200" dirty="0" smtClean="0"/>
                        <a:t> se ne </a:t>
                      </a:r>
                      <a:r>
                        <a:rPr lang="en-GB" sz="1800" kern="1200" dirty="0" err="1" smtClean="0"/>
                        <a:t>odnose</a:t>
                      </a:r>
                      <a:r>
                        <a:rPr lang="en-GB" sz="1800" kern="1200" dirty="0" smtClean="0"/>
                        <a:t> </a:t>
                      </a:r>
                      <a:r>
                        <a:rPr lang="en-GB" sz="1800" kern="1200" dirty="0" err="1" smtClean="0"/>
                        <a:t>direktno</a:t>
                      </a:r>
                      <a:r>
                        <a:rPr lang="en-GB" sz="1800" kern="1200" dirty="0" smtClean="0"/>
                        <a:t> </a:t>
                      </a:r>
                      <a:r>
                        <a:rPr lang="en-GB" sz="1800" kern="1200" dirty="0" err="1" smtClean="0"/>
                        <a:t>na</a:t>
                      </a:r>
                      <a:r>
                        <a:rPr lang="en-GB" sz="1800" kern="1200" dirty="0" smtClean="0"/>
                        <a:t> </a:t>
                      </a:r>
                      <a:r>
                        <a:rPr lang="en-GB" sz="1800" kern="1200" dirty="0" err="1" smtClean="0"/>
                        <a:t>dati</a:t>
                      </a:r>
                      <a:r>
                        <a:rPr lang="en-GB" sz="1800" kern="1200" dirty="0" smtClean="0"/>
                        <a:t> portfolio (</a:t>
                      </a:r>
                      <a:r>
                        <a:rPr lang="sr-Latn-RS" sz="1800" kern="1200" dirty="0" smtClean="0"/>
                        <a:t>npr. neki </a:t>
                      </a:r>
                      <a:r>
                        <a:rPr lang="en-GB" sz="1800" kern="1200" dirty="0" err="1" smtClean="0"/>
                        <a:t>troškovi</a:t>
                      </a:r>
                      <a:r>
                        <a:rPr lang="en-GB" sz="1800" kern="1200" dirty="0" smtClean="0"/>
                        <a:t> </a:t>
                      </a:r>
                      <a:r>
                        <a:rPr lang="en-GB" sz="1800" kern="1200" dirty="0" err="1" smtClean="0"/>
                        <a:t>razvoja</a:t>
                      </a:r>
                      <a:r>
                        <a:rPr lang="en-GB" sz="1800" kern="1200" dirty="0" smtClean="0"/>
                        <a:t> </a:t>
                      </a:r>
                      <a:r>
                        <a:rPr lang="en-GB" sz="1800" kern="1200" dirty="0" err="1" smtClean="0"/>
                        <a:t>proizvoda</a:t>
                      </a:r>
                      <a:r>
                        <a:rPr lang="en-GB" sz="1800" kern="1200" dirty="0" smtClean="0"/>
                        <a:t>) </a:t>
                      </a:r>
                      <a:r>
                        <a:rPr lang="sr-Latn-RS" sz="1800" kern="1200" dirty="0" smtClean="0"/>
                        <a:t>ne ulaze u najbolju procenu.</a:t>
                      </a:r>
                    </a:p>
                    <a:p>
                      <a:pPr marL="114300" indent="-114300" algn="l">
                        <a:buFontTx/>
                        <a:buChar char="-"/>
                      </a:pPr>
                      <a:endParaRPr lang="sr-Latn-RS" sz="1800" kern="1200" dirty="0" smtClean="0"/>
                    </a:p>
                    <a:p>
                      <a:pPr marL="114300" indent="-114300" algn="l">
                        <a:buFontTx/>
                        <a:buChar char="-"/>
                      </a:pPr>
                      <a:r>
                        <a:rPr lang="en-US" sz="1800" kern="1200" dirty="0" smtClean="0"/>
                        <a:t>Z</a:t>
                      </a:r>
                      <a:r>
                        <a:rPr lang="sr-Latn-RS" sz="1800" kern="1200" dirty="0" smtClean="0"/>
                        <a:t>ahteva odvajanje investicionih komponenti i ugrađenih derivata (delokrug IFRS 9).</a:t>
                      </a:r>
                      <a:endParaRPr lang="sr-Latn-RS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>
                <a:alpha val="0"/>
              </a:srgb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3838"/>
            <a:ext cx="10972800" cy="715962"/>
          </a:xfrm>
        </p:spPr>
        <p:txBody>
          <a:bodyPr>
            <a:normAutofit/>
          </a:bodyPr>
          <a:lstStyle/>
          <a:p>
            <a:r>
              <a:rPr lang="sr-Latn-RS" sz="3600" dirty="0" smtClean="0"/>
              <a:t>RAZLIKE IZMEĐU SOLVENTNOSTI  II  i  MSFI</a:t>
            </a:r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30199" y="939800"/>
          <a:ext cx="11415091" cy="571500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778001"/>
                <a:gridCol w="4483100"/>
                <a:gridCol w="5153990"/>
              </a:tblGrid>
              <a:tr h="480552">
                <a:tc>
                  <a:txBody>
                    <a:bodyPr/>
                    <a:lstStyle/>
                    <a:p>
                      <a:pPr algn="ctr"/>
                      <a:r>
                        <a:rPr lang="sr-Latn-RS" sz="2000" dirty="0" smtClean="0"/>
                        <a:t>Kriterijum</a:t>
                      </a:r>
                      <a:endParaRPr lang="en-US" sz="20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000" dirty="0" smtClean="0"/>
                        <a:t>Solventnost</a:t>
                      </a:r>
                      <a:r>
                        <a:rPr lang="sr-Latn-RS" sz="2000" baseline="0" dirty="0" smtClean="0"/>
                        <a:t>  II</a:t>
                      </a:r>
                      <a:endParaRPr lang="en-US" sz="2000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200" dirty="0" smtClean="0"/>
                        <a:t>MSFI  17</a:t>
                      </a:r>
                      <a:endParaRPr lang="en-US" sz="2200" b="1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640348"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 smtClean="0"/>
                        <a:t>Priznavanje </a:t>
                      </a:r>
                      <a:r>
                        <a:rPr lang="sr-Latn-RS" b="1" dirty="0" smtClean="0"/>
                        <a:t>profita</a:t>
                      </a:r>
                      <a:r>
                        <a:rPr lang="en-US" b="1" dirty="0" smtClean="0"/>
                        <a:t> / </a:t>
                      </a:r>
                      <a:r>
                        <a:rPr lang="en-US" b="1" dirty="0" err="1" smtClean="0"/>
                        <a:t>gubitka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FEF0F6"/>
                    </a:solidFill>
                  </a:tcPr>
                </a:tc>
                <a:tc>
                  <a:txBody>
                    <a:bodyPr/>
                    <a:lstStyle/>
                    <a:p>
                      <a:pPr marL="119063" indent="-119063" algn="l">
                        <a:buFontTx/>
                        <a:buChar char="-"/>
                      </a:pPr>
                      <a:endParaRPr lang="sr-Latn-RS" sz="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19063" indent="-119063" algn="l">
                        <a:buFontTx/>
                        <a:buChar char="-"/>
                      </a:pPr>
                      <a:endParaRPr lang="sr-Latn-RS" sz="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19063" indent="-119063" algn="l">
                        <a:buFontTx/>
                        <a:buChar char="-"/>
                      </a:pP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Odmah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zaključenju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ugovora</a:t>
                      </a:r>
                      <a:r>
                        <a:rPr lang="sr-Latn-R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marL="119063" indent="-119063" algn="l">
                        <a:buFontTx/>
                        <a:buChar char="-"/>
                      </a:pPr>
                      <a:endParaRPr lang="sr-Latn-R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19063" indent="-119063" algn="l">
                        <a:buFontTx/>
                        <a:buChar char="-"/>
                      </a:pPr>
                      <a:r>
                        <a:rPr lang="sr-Latn-R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 postoji marža za ugovorenu uslugu</a:t>
                      </a:r>
                      <a:r>
                        <a:rPr lang="sr-Latn-R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sr-Latn-RS" sz="180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Contractual Service Margin</a:t>
                      </a:r>
                      <a:r>
                        <a:rPr lang="sr-Latn-R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CSM).</a:t>
                      </a:r>
                      <a:endParaRPr lang="sr-Latn-RS" sz="1800" kern="1200" dirty="0" smtClean="0"/>
                    </a:p>
                    <a:p>
                      <a:pPr marL="119063" indent="-119063" algn="l">
                        <a:buFontTx/>
                        <a:buChar char="-"/>
                      </a:pPr>
                      <a:endParaRPr lang="sr-Latn-RS" baseline="0" dirty="0" smtClean="0"/>
                    </a:p>
                    <a:p>
                      <a:pPr marL="119063" indent="-119063" algn="l">
                        <a:buFontTx/>
                        <a:buNone/>
                      </a:pPr>
                      <a:endParaRPr lang="sr-Latn-R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9063" indent="-119063" algn="l"/>
                      <a:endParaRPr lang="sr-Latn-RS" sz="400" kern="1200" dirty="0" smtClean="0"/>
                    </a:p>
                    <a:p>
                      <a:pPr marL="119063" indent="-119063" algn="l"/>
                      <a:r>
                        <a:rPr lang="sr-Latn-RS" sz="1800" kern="1200" dirty="0" smtClean="0"/>
                        <a:t>- 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Profit se 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priznaje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postepeno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tokom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celokupnog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perioda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važenja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ugovora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</a:t>
                      </a:r>
                      <a:r>
                        <a:rPr lang="sr-Latn-R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</a:t>
                      </a:r>
                      <a:r>
                        <a:rPr lang="en-US" sz="18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mar</a:t>
                      </a:r>
                      <a:r>
                        <a:rPr lang="sr-Latn-R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že za ugovorenu uslugu (CSM),</a:t>
                      </a:r>
                      <a:endParaRPr lang="sr-Latn-RS" sz="1800" kern="1200" dirty="0" smtClean="0"/>
                    </a:p>
                    <a:p>
                      <a:pPr marL="119063" indent="-119063" algn="l"/>
                      <a:endParaRPr lang="sr-Latn-RS" sz="1800" kern="1200" dirty="0" smtClean="0"/>
                    </a:p>
                    <a:p>
                      <a:pPr marL="119063" indent="-119063" algn="l">
                        <a:buFontTx/>
                        <a:buChar char="-"/>
                      </a:pP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Gubici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se 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priznaju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r-Latn-R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emitovanju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ugovora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sr-Latn-RS" sz="18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813068"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 smtClean="0"/>
                        <a:t>Dodatak</a:t>
                      </a:r>
                      <a:r>
                        <a:rPr lang="sr-Latn-RS" b="1" baseline="0" dirty="0" smtClean="0"/>
                        <a:t> za rizik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FEF0F6"/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-114300" algn="l">
                        <a:buFontTx/>
                        <a:buChar char="-"/>
                      </a:pPr>
                      <a:endParaRPr lang="sr-Latn-RS" sz="400" dirty="0" smtClean="0"/>
                    </a:p>
                    <a:p>
                      <a:pPr marL="114300" indent="-114300" algn="l">
                        <a:buFontTx/>
                        <a:buChar char="-"/>
                      </a:pPr>
                      <a:r>
                        <a:rPr lang="en-US" dirty="0" smtClean="0"/>
                        <a:t>R</a:t>
                      </a:r>
                      <a:r>
                        <a:rPr lang="sr-Latn-RS" dirty="0" smtClean="0"/>
                        <a:t>iziko margina</a:t>
                      </a:r>
                      <a:r>
                        <a:rPr lang="sr-Latn-RS" baseline="0" dirty="0" smtClean="0"/>
                        <a:t>,</a:t>
                      </a:r>
                      <a:endParaRPr lang="sr-Latn-RS" dirty="0" smtClean="0"/>
                    </a:p>
                    <a:p>
                      <a:pPr marL="114300" indent="-114300" algn="l">
                        <a:buFontTx/>
                        <a:buChar char="-"/>
                      </a:pPr>
                      <a:endParaRPr lang="sr-Latn-RS" dirty="0" smtClean="0"/>
                    </a:p>
                    <a:p>
                      <a:pPr marL="114300" indent="-114300" algn="l">
                        <a:buFontTx/>
                        <a:buChar char="-"/>
                      </a:pPr>
                      <a:r>
                        <a:rPr lang="en-US" sz="1800" kern="1200" dirty="0" smtClean="0"/>
                        <a:t>P</a:t>
                      </a:r>
                      <a:r>
                        <a:rPr lang="sr-Latn-RS" sz="1800" kern="1200" dirty="0" smtClean="0"/>
                        <a:t>ropisan način obračuna (metod troškova kapitala (</a:t>
                      </a:r>
                      <a:r>
                        <a:rPr lang="sr-Latn-RS" sz="1800" i="1" kern="1200" dirty="0" smtClean="0"/>
                        <a:t>Cost of</a:t>
                      </a:r>
                      <a:r>
                        <a:rPr lang="sr-Latn-RS" sz="1800" i="1" kern="1200" baseline="0" dirty="0" smtClean="0"/>
                        <a:t> Capital</a:t>
                      </a:r>
                      <a:r>
                        <a:rPr lang="sr-Latn-RS" sz="1800" kern="1200" baseline="0" dirty="0" smtClean="0"/>
                        <a:t>)</a:t>
                      </a:r>
                      <a:r>
                        <a:rPr lang="sr-Latn-RS" sz="1800" kern="1200" dirty="0" smtClean="0"/>
                        <a:t>,</a:t>
                      </a:r>
                      <a:endParaRPr lang="sr-Latn-RS" baseline="0" dirty="0" smtClean="0"/>
                    </a:p>
                    <a:p>
                      <a:pPr marL="114300" indent="-114300" algn="l">
                        <a:buFontTx/>
                        <a:buChar char="-"/>
                      </a:pPr>
                      <a:endParaRPr lang="sr-Latn-RS" baseline="0" dirty="0" smtClean="0"/>
                    </a:p>
                    <a:p>
                      <a:pPr marL="114300" indent="-114300" algn="l">
                        <a:buFontTx/>
                        <a:buChar char="-"/>
                      </a:pPr>
                      <a:r>
                        <a:rPr lang="sr-Latn-RS" baseline="0" dirty="0" smtClean="0"/>
                        <a:t>Svi rizici koji ulaze u obračun SCR,</a:t>
                      </a:r>
                    </a:p>
                    <a:p>
                      <a:pPr marL="114300" indent="-114300" algn="l">
                        <a:buFontTx/>
                        <a:buChar char="-"/>
                      </a:pPr>
                      <a:endParaRPr lang="sr-Latn-RS" baseline="0" dirty="0" smtClean="0"/>
                    </a:p>
                    <a:p>
                      <a:pPr marL="114300" indent="-114300" algn="l">
                        <a:buFontTx/>
                        <a:buChar char="-"/>
                      </a:pPr>
                      <a:r>
                        <a:rPr lang="sr-Latn-RS" baseline="0" dirty="0" smtClean="0"/>
                        <a:t>Iskazuje se na neto osnovi.</a:t>
                      </a:r>
                      <a:endParaRPr lang="en-US" i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-114300" algn="l">
                        <a:buFontTx/>
                        <a:buChar char="-"/>
                      </a:pPr>
                      <a:r>
                        <a:rPr lang="sr-Latn-RS" sz="1800" kern="1200" dirty="0" smtClean="0"/>
                        <a:t>Prilagođavanje</a:t>
                      </a:r>
                      <a:r>
                        <a:rPr lang="sr-Latn-RS" sz="1800" kern="1200" baseline="0" dirty="0" smtClean="0"/>
                        <a:t> za rizik,</a:t>
                      </a:r>
                      <a:endParaRPr lang="sr-Latn-RS" sz="1800" kern="1200" dirty="0" smtClean="0"/>
                    </a:p>
                    <a:p>
                      <a:pPr marL="114300" indent="-114300" algn="l">
                        <a:buFontTx/>
                        <a:buChar char="-"/>
                      </a:pPr>
                      <a:endParaRPr lang="sr-Latn-RS" sz="1800" kern="1200" dirty="0" smtClean="0"/>
                    </a:p>
                    <a:p>
                      <a:pPr marL="114300" indent="-114300" algn="l">
                        <a:buFontTx/>
                        <a:buChar char="-"/>
                      </a:pPr>
                      <a:r>
                        <a:rPr lang="sr-Latn-RS" sz="1800" kern="1200" dirty="0" smtClean="0"/>
                        <a:t>Nije propisan metod obračuna,</a:t>
                      </a:r>
                    </a:p>
                    <a:p>
                      <a:pPr marL="114300" indent="-114300" algn="l">
                        <a:buFontTx/>
                        <a:buChar char="-"/>
                      </a:pPr>
                      <a:endParaRPr lang="sr-Latn-RS" sz="1800" kern="1200" dirty="0" smtClean="0"/>
                    </a:p>
                    <a:p>
                      <a:pPr marL="114300" indent="-114300" algn="l">
                        <a:buFontTx/>
                        <a:buChar char="-"/>
                      </a:pPr>
                      <a:r>
                        <a:rPr lang="sr-Latn-RS" sz="1800" kern="1200" dirty="0" smtClean="0"/>
                        <a:t>Samo ne-finansijski rizici,</a:t>
                      </a:r>
                      <a:endParaRPr lang="sr-Latn-RS" sz="1800" kern="1200" dirty="0" smtClean="0"/>
                    </a:p>
                    <a:p>
                      <a:pPr marL="114300" indent="-114300" algn="l">
                        <a:buFontTx/>
                        <a:buChar char="-"/>
                      </a:pPr>
                      <a:endParaRPr lang="sr-Latn-RS" sz="1800" kern="1200" dirty="0" smtClean="0"/>
                    </a:p>
                    <a:p>
                      <a:pPr marL="114300" indent="-114300" algn="l">
                        <a:buFontTx/>
                        <a:buChar char="-"/>
                      </a:pPr>
                      <a:r>
                        <a:rPr lang="sr-Latn-RS" sz="1800" kern="1200" dirty="0" smtClean="0"/>
                        <a:t>Iskazuje</a:t>
                      </a:r>
                      <a:r>
                        <a:rPr lang="sr-Latn-RS" sz="1800" kern="1200" baseline="0" dirty="0" smtClean="0"/>
                        <a:t> se na bruto osnovi.</a:t>
                      </a:r>
                      <a:endParaRPr lang="sr-Latn-RS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028208"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 smtClean="0">
                          <a:solidFill>
                            <a:schemeClr val="tx1"/>
                          </a:solidFill>
                        </a:rPr>
                        <a:t>Obelodanjivanje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EF0F6"/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-114300" algn="l">
                        <a:buFontTx/>
                        <a:buChar char="-"/>
                      </a:pPr>
                      <a:r>
                        <a:rPr lang="en-US" i="0" dirty="0" smtClean="0"/>
                        <a:t>O</a:t>
                      </a:r>
                      <a:r>
                        <a:rPr lang="sr-Latn-RS" i="0" dirty="0" smtClean="0"/>
                        <a:t>bimni i neprecizni zahtevi.</a:t>
                      </a:r>
                      <a:endParaRPr lang="en-US" i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-114300" algn="l">
                        <a:buFontTx/>
                        <a:buChar char="-"/>
                      </a:pPr>
                      <a:r>
                        <a:rPr lang="sr-Latn-RS" dirty="0" smtClean="0"/>
                        <a:t>Dodatni i strožiji</a:t>
                      </a:r>
                      <a:r>
                        <a:rPr lang="sr-Latn-RS" baseline="0" dirty="0" smtClean="0"/>
                        <a:t> zahtevi </a:t>
                      </a:r>
                    </a:p>
                    <a:p>
                      <a:pPr marL="114300" indent="-114300" algn="l">
                        <a:buFontTx/>
                        <a:buNone/>
                      </a:pPr>
                      <a:r>
                        <a:rPr lang="sr-Latn-RS" baseline="0" dirty="0" smtClean="0"/>
                        <a:t>   (npr. nivo poverenja kod prilagođavanja za rizik).</a:t>
                      </a:r>
                      <a:endParaRPr lang="sr-Latn-RS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9006</TotalTime>
  <Words>1368</Words>
  <Application>Microsoft Office PowerPoint</Application>
  <PresentationFormat>Custom</PresentationFormat>
  <Paragraphs>211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NOVI IZAZOVI NA TRŽIŠTU OSIGURANJA: SOLVENTNOST II vs. MSFI 17</vt:lpstr>
      <vt:lpstr>NOVI IZAZOVI ZA OSIGURAVAČE</vt:lpstr>
      <vt:lpstr>NOVI IZAZOVI ZA OSIGURAVAČE</vt:lpstr>
      <vt:lpstr>(NE)USKLAĐENOST  SOLVENTNOSTI  II  i  MSFI</vt:lpstr>
      <vt:lpstr>(NE)USKLAĐENOST  SOLVENTNOSTI  II  i  MSFI</vt:lpstr>
      <vt:lpstr>(NE)USKLAĐENOST  SOLVENTNOSTI  II  i  MSFI</vt:lpstr>
      <vt:lpstr>RAZLIKE IZMEĐU SOLVENTNOSTI  II  i  MSFI</vt:lpstr>
      <vt:lpstr>RAZLIKE IZMEĐU SOLVENTNOSTI  II  i  MSFI</vt:lpstr>
      <vt:lpstr>RAZLIKE IZMEĐU SOLVENTNOSTI  II  i  MSFI</vt:lpstr>
      <vt:lpstr>KAKO POVEZATI ZAHTEVE ZA FINANSIJSKIM I  REGULATORNIM IZVEŠTAVANJEM?</vt:lpstr>
      <vt:lpstr>KAKO POVEZATI ZAHTEVE ZA FINANSIJSKIM I  REGULATORNIM IZVEŠTAVANJEM?</vt:lpstr>
      <vt:lpstr>UMESTO ZAKLJUČKA</vt:lpstr>
      <vt:lpstr>HVALA NA PAŽNJI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Marija</dc:creator>
  <cp:lastModifiedBy>Tanja&amp;Marija</cp:lastModifiedBy>
  <cp:revision>89</cp:revision>
  <dcterms:created xsi:type="dcterms:W3CDTF">2014-08-26T23:52:37Z</dcterms:created>
  <dcterms:modified xsi:type="dcterms:W3CDTF">2018-04-27T09:15:57Z</dcterms:modified>
</cp:coreProperties>
</file>