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0" r:id="rId6"/>
  </p:sldMasterIdLst>
  <p:notesMasterIdLst>
    <p:notesMasterId r:id="rId16"/>
  </p:notesMasterIdLst>
  <p:handoutMasterIdLst>
    <p:handoutMasterId r:id="rId17"/>
  </p:handoutMasterIdLst>
  <p:sldIdLst>
    <p:sldId id="371" r:id="rId7"/>
    <p:sldId id="388" r:id="rId8"/>
    <p:sldId id="389" r:id="rId9"/>
    <p:sldId id="360" r:id="rId10"/>
    <p:sldId id="390" r:id="rId11"/>
    <p:sldId id="391" r:id="rId12"/>
    <p:sldId id="362" r:id="rId13"/>
    <p:sldId id="370" r:id="rId14"/>
    <p:sldId id="387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 Ivkovic" initials="AI" lastIdx="6" clrIdx="0"/>
  <p:cmAuthor id="1" name="Branko Hinic" initials="BH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264779"/>
    <a:srgbClr val="003366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2806" autoAdjust="0"/>
  </p:normalViewPr>
  <p:slideViewPr>
    <p:cSldViewPr>
      <p:cViewPr>
        <p:scale>
          <a:sx n="110" d="100"/>
          <a:sy n="110" d="100"/>
        </p:scale>
        <p:origin x="-13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7"/>
    </p:cViewPr>
  </p:sorterViewPr>
  <p:notesViewPr>
    <p:cSldViewPr>
      <p:cViewPr varScale="1">
        <p:scale>
          <a:sx n="76" d="100"/>
          <a:sy n="76" d="100"/>
        </p:scale>
        <p:origin x="-2196" y="-96"/>
      </p:cViewPr>
      <p:guideLst>
        <p:guide orient="horz" pos="3127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 algn="r"/>
            <a:r>
              <a:rPr lang="sr-Cyrl-RS" sz="1000" smtClean="0">
                <a:solidFill>
                  <a:srgbClr val="000000"/>
                </a:solidFill>
                <a:latin typeface="Arial"/>
              </a:rPr>
              <a:t>УНУТРАШЊА УПОТРЕБА</a:t>
            </a:r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0" y="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3C43E9E-F1D5-4513-9E64-DC73A8E5B325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5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 algn="ctr"/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0" y="942975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DC8DFD22-4149-4866-9BC0-AAD0BFEE5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623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sr-Cyrl-RS" smtClean="0"/>
              <a:t>УНУТРАШЊА УПОТРЕБА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0" y="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0BCBDC7-3879-4523-B2D9-A21C1C3B9EE2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7" y="4716464"/>
            <a:ext cx="5438464" cy="446722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0" y="9429751"/>
            <a:ext cx="2944958" cy="496889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31178DBE-B3D8-45F2-B963-4A0F1330ED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7922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Cyrl-C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04597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16933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285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285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2854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6058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8DBE-B3D8-45F2-B963-4A0F1330ED3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169338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1184275" y="1159060"/>
            <a:ext cx="4476750" cy="26165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Cyrl-C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958" cy="496889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958" cy="496889"/>
          </a:xfrm>
        </p:spPr>
        <p:txBody>
          <a:bodyPr/>
          <a:lstStyle/>
          <a:p>
            <a:r>
              <a:rPr lang="sr-Cyrl-RS" smtClean="0"/>
              <a:t>​‌УНУТРАШЊА УПОТРЕБА‌​</a:t>
            </a:r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8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8200" y="5410200"/>
            <a:ext cx="7239000" cy="1447800"/>
          </a:xfrm>
        </p:spPr>
        <p:txBody>
          <a:bodyPr anchor="b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noProof="0" dirty="0" smtClean="0"/>
              <a:t/>
            </a:r>
            <a:br>
              <a:rPr lang="sr-Cyrl-RS" noProof="0" dirty="0" smtClean="0"/>
            </a:br>
            <a:endParaRPr lang="sr-Latn-CS" noProof="0" dirty="0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8288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 sz="2400" b="1" baseline="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1795997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204237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268457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9696859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5881887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2167072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76350180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50836060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1633075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2964035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_graf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76200"/>
            <a:ext cx="7848600" cy="914400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kern="1200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6032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54880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52400" y="4800600"/>
            <a:ext cx="43434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48200" y="4800600"/>
            <a:ext cx="41910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6344" y="18288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5001768" y="1828800"/>
            <a:ext cx="3608832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9"/>
          </p:nvPr>
        </p:nvSpPr>
        <p:spPr>
          <a:xfrm>
            <a:off x="466344" y="22098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20"/>
          </p:nvPr>
        </p:nvSpPr>
        <p:spPr>
          <a:xfrm>
            <a:off x="5001768" y="22098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21"/>
          </p:nvPr>
        </p:nvSpPr>
        <p:spPr>
          <a:xfrm>
            <a:off x="8458200" y="6537325"/>
            <a:ext cx="685800" cy="320675"/>
          </a:xfrm>
          <a:ln/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buFontTx/>
              <a:buNone/>
              <a:def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81FA140-605D-47DD-A689-C991D13E4A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106556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3468826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_grafikona podig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76200"/>
            <a:ext cx="7848600" cy="914400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kern="1200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6032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54880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52400" y="4572000"/>
            <a:ext cx="43434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48200" y="4572000"/>
            <a:ext cx="41910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6344" y="16764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5001768" y="1676400"/>
            <a:ext cx="3608832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9"/>
          </p:nvPr>
        </p:nvSpPr>
        <p:spPr>
          <a:xfrm>
            <a:off x="466344" y="1981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20"/>
          </p:nvPr>
        </p:nvSpPr>
        <p:spPr>
          <a:xfrm>
            <a:off x="5001768" y="1981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21"/>
          </p:nvPr>
        </p:nvSpPr>
        <p:spPr>
          <a:xfrm>
            <a:off x="8458200" y="6537325"/>
            <a:ext cx="685800" cy="320675"/>
          </a:xfrm>
          <a:ln/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buFontTx/>
              <a:buNone/>
              <a:def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81FA140-605D-47DD-A689-C991D13E4A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985865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va_grafikona podignut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76200"/>
            <a:ext cx="7848600" cy="914400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kern="1200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56032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54880" y="1033272"/>
            <a:ext cx="4142232" cy="795528"/>
          </a:xfrm>
        </p:spPr>
        <p:txBody>
          <a:bodyPr/>
          <a:lstStyle>
            <a:lvl1pPr marL="0" indent="0" algn="just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400" b="1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52400" y="4572000"/>
            <a:ext cx="43434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48200" y="4572000"/>
            <a:ext cx="4191000" cy="1600200"/>
          </a:xfrm>
        </p:spPr>
        <p:txBody>
          <a:bodyPr/>
          <a:lstStyle>
            <a:lvl1pPr marL="90488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lang="en-US" sz="1200" b="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6344" y="16002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5001768" y="1600200"/>
            <a:ext cx="3608832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9"/>
          </p:nvPr>
        </p:nvSpPr>
        <p:spPr>
          <a:xfrm>
            <a:off x="466344" y="1981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20"/>
          </p:nvPr>
        </p:nvSpPr>
        <p:spPr>
          <a:xfrm>
            <a:off x="5001768" y="1981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21"/>
          </p:nvPr>
        </p:nvSpPr>
        <p:spPr>
          <a:xfrm>
            <a:off x="8458200" y="6537325"/>
            <a:ext cx="685800" cy="320675"/>
          </a:xfrm>
          <a:ln/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buFontTx/>
              <a:buNone/>
              <a:def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81FA140-605D-47DD-A689-C991D13E4A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261129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Један график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72390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537325"/>
            <a:ext cx="6858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5C118A-B6EC-4E7E-ABA6-84820A0C9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9600" y="5400675"/>
            <a:ext cx="7696200" cy="1447800"/>
          </a:xfrm>
        </p:spPr>
        <p:txBody>
          <a:bodyPr/>
          <a:lstStyle>
            <a:lvl1pPr marL="342900" indent="-342900">
              <a:buNone/>
              <a:defRPr/>
            </a:lvl1pPr>
            <a:lvl2pPr>
              <a:defRPr lang="en-US" sz="1200" dirty="0">
                <a:solidFill>
                  <a:srgbClr val="002060"/>
                </a:solidFill>
                <a:latin typeface="+mn-lt"/>
              </a:defRPr>
            </a:lvl2pPr>
          </a:lstStyle>
          <a:p>
            <a:pPr marL="90488" lvl="1" indent="-90488" algn="just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914400" y="12954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914400" y="1676400"/>
            <a:ext cx="7200000" cy="37404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3200861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ел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537325"/>
            <a:ext cx="6858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1457D4-5623-4C88-A7D8-02A09871C4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0000" cy="39600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6766391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ел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2400" b="1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537325"/>
            <a:ext cx="6858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1457D4-5623-4C88-A7D8-02A09871C4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143000" y="1295400"/>
            <a:ext cx="6624000" cy="49536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7756312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 grafik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2F54E-5AEC-4D9D-9089-C31DF52ABF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1"/>
          <p:cNvSpPr>
            <a:spLocks noGrp="1"/>
          </p:cNvSpPr>
          <p:nvPr>
            <p:ph sz="quarter" idx="19"/>
          </p:nvPr>
        </p:nvSpPr>
        <p:spPr>
          <a:xfrm>
            <a:off x="609600" y="838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21"/>
          <p:cNvSpPr>
            <a:spLocks noGrp="1"/>
          </p:cNvSpPr>
          <p:nvPr>
            <p:ph sz="quarter" idx="20"/>
          </p:nvPr>
        </p:nvSpPr>
        <p:spPr>
          <a:xfrm>
            <a:off x="4800600" y="8382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1"/>
          <p:cNvSpPr>
            <a:spLocks noGrp="1"/>
          </p:cNvSpPr>
          <p:nvPr>
            <p:ph sz="quarter" idx="21"/>
          </p:nvPr>
        </p:nvSpPr>
        <p:spPr>
          <a:xfrm>
            <a:off x="609600" y="40386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1"/>
          <p:cNvSpPr>
            <a:spLocks noGrp="1"/>
          </p:cNvSpPr>
          <p:nvPr>
            <p:ph sz="quarter" idx="22"/>
          </p:nvPr>
        </p:nvSpPr>
        <p:spPr>
          <a:xfrm>
            <a:off x="4800600" y="4038600"/>
            <a:ext cx="3657600" cy="26060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09600" y="4572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800600" y="4572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9600" y="36576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4800600" y="3657600"/>
            <a:ext cx="3648456" cy="374904"/>
          </a:xfr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900" b="0" baseline="0" dirty="0" smtClean="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6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388601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8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" y="5257800"/>
            <a:ext cx="7239000" cy="1447800"/>
          </a:xfrm>
        </p:spPr>
        <p:txBody>
          <a:bodyPr anchor="b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" y="18288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253393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8-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Наслов слајда</a:t>
            </a:r>
            <a:endParaRPr lang="en-US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553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848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CB84DB39-CB9B-459A-8B56-8F8C17567C02}" type="slidenum">
              <a:rPr lang="en-US" sz="1200">
                <a:solidFill>
                  <a:srgbClr val="DDDDDD"/>
                </a:solidFill>
              </a:rPr>
              <a:pPr algn="r"/>
              <a:t>‹#›</a:t>
            </a:fld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6705600" y="6553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 dirty="0">
              <a:solidFill>
                <a:srgbClr val="DDDDDD"/>
              </a:solidFill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52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19.11.2015</a:t>
            </a:r>
            <a:endParaRPr lang="en-US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6629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71457D4-5623-4C88-A7D8-02A09871C4C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r-Cyrl-RS" sz="1000" b="0" i="0" u="none" smtClean="0">
                <a:solidFill>
                  <a:srgbClr val="000000"/>
                </a:solidFill>
                <a:latin typeface="Arial"/>
              </a:rPr>
              <a:t>​‌УНУТРАШЊА УПОТРЕБА‌​</a:t>
            </a:r>
            <a:endParaRPr lang="sr-Latn-RS" sz="1000" b="0" i="0" u="none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  <p:sldLayoutId id="2147483667" r:id="rId4"/>
    <p:sldLayoutId id="2147483654" r:id="rId5"/>
    <p:sldLayoutId id="2147483661" r:id="rId6"/>
    <p:sldLayoutId id="2147483662" r:id="rId7"/>
    <p:sldLayoutId id="2147483663" r:id="rId8"/>
    <p:sldLayoutId id="21474836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8-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Наслов слајда</a:t>
            </a:r>
            <a:endParaRPr lang="en-US" smtClean="0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553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smtClean="0"/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r-Cyrl-RS" sz="1000" b="0" i="0" u="none" smtClean="0">
                <a:solidFill>
                  <a:srgbClr val="000000"/>
                </a:solidFill>
                <a:latin typeface="Arial"/>
              </a:rPr>
              <a:t>​‌УНУТРАШЊА УПОТРЕБА‌​</a:t>
            </a:r>
            <a:endParaRPr lang="sr-Latn-RS" sz="1000" b="0" i="0" u="non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6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4"/>
          <p:cNvSpPr>
            <a:spLocks noGrp="1"/>
          </p:cNvSpPr>
          <p:nvPr>
            <p:ph type="subTitle" sz="quarter" idx="1"/>
          </p:nvPr>
        </p:nvSpPr>
        <p:spPr>
          <a:xfrm>
            <a:off x="899592" y="1988840"/>
            <a:ext cx="7315200" cy="1500188"/>
          </a:xfrm>
        </p:spPr>
        <p:txBody>
          <a:bodyPr/>
          <a:lstStyle/>
          <a:p>
            <a:pPr algn="ctr" eaLnBrk="1" hangingPunct="1"/>
            <a:r>
              <a:rPr lang="sr-Cyrl-RS" sz="3000" b="0" dirty="0" smtClean="0">
                <a:latin typeface="Arial" pitchFamily="34" charset="0"/>
              </a:rPr>
              <a:t>Ризични профил финансијских институција: </a:t>
            </a:r>
            <a:r>
              <a:rPr lang="sr-Cyrl-RS" sz="3000" b="0" dirty="0" err="1" smtClean="0">
                <a:latin typeface="Arial" pitchFamily="34" charset="0"/>
              </a:rPr>
              <a:t>пруденциони</a:t>
            </a:r>
            <a:r>
              <a:rPr lang="sr-Cyrl-RS" sz="3000" b="0" dirty="0" smtClean="0">
                <a:latin typeface="Arial" pitchFamily="34" charset="0"/>
              </a:rPr>
              <a:t> аспект</a:t>
            </a:r>
            <a:endParaRPr lang="sr-Cyrl-CS" sz="3000" b="0" dirty="0" smtClean="0">
              <a:latin typeface="Arial" pitchFamily="34" charset="0"/>
            </a:endParaRPr>
          </a:p>
        </p:txBody>
      </p:sp>
      <p:sp>
        <p:nvSpPr>
          <p:cNvPr id="21507" name="Title 3"/>
          <p:cNvSpPr>
            <a:spLocks noGrp="1"/>
          </p:cNvSpPr>
          <p:nvPr>
            <p:ph type="ctrTitle"/>
          </p:nvPr>
        </p:nvSpPr>
        <p:spPr>
          <a:xfrm>
            <a:off x="323850" y="4876800"/>
            <a:ext cx="8450263" cy="1371600"/>
          </a:xfrm>
        </p:spPr>
        <p:txBody>
          <a:bodyPr/>
          <a:lstStyle/>
          <a:p>
            <a:pPr eaLnBrk="1" hangingPunct="1">
              <a:defRPr/>
            </a:pPr>
            <a:r>
              <a:rPr lang="sr-Cyrl-R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др Жељко Јовић</a:t>
            </a:r>
            <a:r>
              <a:rPr lang="sr-Latn-C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sr-Cyrl-R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Народна банка Србије</a:t>
            </a:r>
            <a:r>
              <a:rPr lang="en-US" sz="20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sr-Cyrl-R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Милена Лутовац</a:t>
            </a:r>
            <a:r>
              <a:rPr lang="en-U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2000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MSc., </a:t>
            </a:r>
            <a:r>
              <a:rPr lang="sr-Cyrl-RS" sz="2000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Економски </a:t>
            </a:r>
            <a:r>
              <a:rPr lang="sr-Cyrl-R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факултет у Београду</a:t>
            </a:r>
            <a:br>
              <a:rPr lang="sr-Cyrl-R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sr-Cyrl-C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sr-Cyrl-CS" sz="20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sr-Cyrl-C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Аранђеловац, </a:t>
            </a:r>
            <a:r>
              <a:rPr lang="sr-Cyrl-R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</a:t>
            </a:r>
            <a:r>
              <a:rPr lang="en-U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sr-Cyrl-C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мај 201</a:t>
            </a:r>
            <a:r>
              <a:rPr lang="sr-Cyrl-R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sr-Cyrl-CS" sz="2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године</a:t>
            </a:r>
            <a:endParaRPr lang="en-US" sz="1800" b="0" dirty="0" smtClean="0"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9689"/>
            <a:ext cx="1066800" cy="99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99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0668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УВОД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8534400" cy="4114800"/>
          </a:xfrm>
        </p:spPr>
        <p:txBody>
          <a:bodyPr/>
          <a:lstStyle/>
          <a:p>
            <a:pPr algn="just"/>
            <a:r>
              <a:rPr lang="sr-Cyrl-RS" sz="1800" dirty="0" smtClean="0"/>
              <a:t>Финансијска криза и њен утицај на развој приступа за управљање ризицима и </a:t>
            </a:r>
            <a:r>
              <a:rPr lang="sr-Cyrl-RS" sz="1800" dirty="0" err="1" smtClean="0"/>
              <a:t>супервизију</a:t>
            </a:r>
            <a:r>
              <a:rPr lang="sr-Cyrl-RS" sz="1800" dirty="0" smtClean="0"/>
              <a:t>:</a:t>
            </a:r>
          </a:p>
          <a:p>
            <a:pPr marL="0" indent="0" algn="just">
              <a:buNone/>
            </a:pPr>
            <a:r>
              <a:rPr lang="sr-Cyrl-RS" sz="1800" dirty="0" smtClean="0"/>
              <a:t>	-</a:t>
            </a:r>
            <a:r>
              <a:rPr lang="en-US" sz="1800" dirty="0" smtClean="0"/>
              <a:t> </a:t>
            </a:r>
            <a:r>
              <a:rPr lang="sr-Cyrl-RS" sz="1800" dirty="0" smtClean="0"/>
              <a:t>могућност да се оцени ефикасност примењених приступа,</a:t>
            </a:r>
          </a:p>
          <a:p>
            <a:pPr marL="0" indent="0" algn="just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-</a:t>
            </a:r>
            <a:r>
              <a:rPr lang="en-US" sz="1800" dirty="0" smtClean="0"/>
              <a:t> </a:t>
            </a:r>
            <a:r>
              <a:rPr lang="sr-Cyrl-RS" sz="1800" dirty="0" smtClean="0"/>
              <a:t>прилика да се стечена искустава уграде у развој напреднијих 	приступа;</a:t>
            </a:r>
          </a:p>
          <a:p>
            <a:pPr algn="just"/>
            <a:r>
              <a:rPr lang="sr-Cyrl-RS" sz="1800" dirty="0" smtClean="0"/>
              <a:t>Из последње финансијске кризе, између осталог, изашли смо са спознајом да </a:t>
            </a:r>
            <a:r>
              <a:rPr lang="sr-Cyrl-RS" sz="1800" dirty="0" err="1" smtClean="0"/>
              <a:t>пруденциона</a:t>
            </a:r>
            <a:r>
              <a:rPr lang="sr-Cyrl-RS" sz="1800" dirty="0" smtClean="0"/>
              <a:t> политика треба да буде видљивија;</a:t>
            </a:r>
            <a:endParaRPr lang="sr-Cyrl-RS" sz="1800" dirty="0"/>
          </a:p>
          <a:p>
            <a:pPr algn="just"/>
            <a:r>
              <a:rPr lang="sr-Cyrl-RS" sz="1800" dirty="0" smtClean="0"/>
              <a:t>Квантитативно доказан утицај бруто домаћег производа на ниво кредитног ризика банкарског сектора у Републици Србији представља огледни пример изражене потребе за применом инструмената </a:t>
            </a:r>
            <a:r>
              <a:rPr lang="sr-Cyrl-RS" sz="1800" dirty="0" err="1" smtClean="0"/>
              <a:t>пруденционе</a:t>
            </a:r>
            <a:r>
              <a:rPr lang="sr-Cyrl-RS" sz="1800" dirty="0" smtClean="0"/>
              <a:t> политике</a:t>
            </a:r>
            <a:r>
              <a:rPr lang="ru-RU" sz="1800" dirty="0" smtClean="0"/>
              <a:t>;</a:t>
            </a:r>
          </a:p>
          <a:p>
            <a:pPr algn="just"/>
            <a:r>
              <a:rPr lang="sr-Cyrl-RS" sz="1800" dirty="0" smtClean="0"/>
              <a:t>На овај начин индукован кредитни ризик путем мрежне повезаности прелива се из банкарског сектора у сектор осигурања, што је још један доказ потребе за </a:t>
            </a:r>
            <a:r>
              <a:rPr lang="sr-Cyrl-RS" sz="1800" dirty="0" err="1" smtClean="0"/>
              <a:t>пруденционим</a:t>
            </a:r>
            <a:r>
              <a:rPr lang="sr-Cyrl-RS" sz="1800" dirty="0" smtClean="0"/>
              <a:t> приступом – анализом ефеката и применом одговарајућих инструмената</a:t>
            </a:r>
            <a:endParaRPr lang="sr-Cyrl-R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099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sr-Cyrl-RS" dirty="0" smtClean="0">
                <a:latin typeface="+mn-lt"/>
              </a:rPr>
              <a:t>Улога </a:t>
            </a:r>
            <a:r>
              <a:rPr lang="sr-Cyrl-RS" dirty="0" err="1" smtClean="0">
                <a:latin typeface="+mn-lt"/>
              </a:rPr>
              <a:t>пруденционе</a:t>
            </a:r>
            <a:r>
              <a:rPr lang="sr-Cyrl-RS" dirty="0" smtClean="0">
                <a:latin typeface="+mn-lt"/>
              </a:rPr>
              <a:t> политике и </a:t>
            </a:r>
            <a:r>
              <a:rPr lang="sr-Cyrl-RS" dirty="0" err="1" smtClean="0">
                <a:latin typeface="+mn-lt"/>
              </a:rPr>
              <a:t>супервизије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3962400" cy="2667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Пруденциони приступ има дугу историју али је употреба термина новијег датума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Изражени значај пруденциона политика добија тек са искуствима из последње финансијске кризе – постаје део Базел </a:t>
            </a:r>
            <a:r>
              <a:rPr lang="sr-Latn-RS" sz="1400" dirty="0" smtClean="0"/>
              <a:t>III </a:t>
            </a:r>
            <a:r>
              <a:rPr lang="sr-Cyrl-RS" sz="1400" dirty="0" smtClean="0"/>
              <a:t>стандарда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Препозната је ограничена могућност монетарне политике у оств</a:t>
            </a:r>
            <a:r>
              <a:rPr lang="en-US" sz="1400" dirty="0" smtClean="0"/>
              <a:t>a</a:t>
            </a:r>
            <a:r>
              <a:rPr lang="ru-RU" sz="1400" dirty="0" smtClean="0"/>
              <a:t>ривању макропруденционих циљева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Појављују се научни радови који доказују бенефите макропруденционих мера (</a:t>
            </a:r>
            <a:r>
              <a:rPr lang="sr-Latn-CS" sz="1400" dirty="0" err="1">
                <a:latin typeface="Times New Roman"/>
                <a:ea typeface="Calibri"/>
              </a:rPr>
              <a:t>Clement</a:t>
            </a:r>
            <a:r>
              <a:rPr lang="sr-Latn-CS" sz="1400" dirty="0">
                <a:latin typeface="Times New Roman"/>
                <a:ea typeface="Calibri"/>
              </a:rPr>
              <a:t>, P</a:t>
            </a:r>
            <a:r>
              <a:rPr lang="sr-Latn-CS" sz="1400" dirty="0" smtClean="0">
                <a:latin typeface="Times New Roman"/>
                <a:ea typeface="Calibri"/>
              </a:rPr>
              <a:t>.</a:t>
            </a:r>
            <a:r>
              <a:rPr lang="sr-Cyrl-RS" sz="1400" dirty="0" smtClean="0">
                <a:latin typeface="Times New Roman"/>
                <a:ea typeface="Calibri"/>
              </a:rPr>
              <a:t>, </a:t>
            </a:r>
            <a:r>
              <a:rPr lang="sr-Latn-CS" sz="1400" dirty="0" smtClean="0">
                <a:latin typeface="Times New Roman"/>
                <a:ea typeface="Calibri"/>
              </a:rPr>
              <a:t>2010</a:t>
            </a:r>
            <a:r>
              <a:rPr lang="sr-Cyrl-RS" sz="1400" dirty="0" smtClean="0">
                <a:latin typeface="Times New Roman"/>
                <a:ea typeface="Calibri"/>
              </a:rPr>
              <a:t>, </a:t>
            </a:r>
            <a:r>
              <a:rPr lang="sr-Latn-CS" sz="1400" dirty="0" smtClean="0">
                <a:latin typeface="Times New Roman"/>
                <a:ea typeface="Calibri"/>
              </a:rPr>
              <a:t>Borio</a:t>
            </a:r>
            <a:r>
              <a:rPr lang="sr-Latn-CS" sz="1400" dirty="0">
                <a:latin typeface="Times New Roman"/>
                <a:ea typeface="Calibri"/>
              </a:rPr>
              <a:t>, C</a:t>
            </a:r>
            <a:r>
              <a:rPr lang="sr-Latn-CS" sz="1400" dirty="0" smtClean="0">
                <a:latin typeface="Times New Roman"/>
                <a:ea typeface="Calibri"/>
              </a:rPr>
              <a:t>.</a:t>
            </a:r>
            <a:r>
              <a:rPr lang="sr-Cyrl-RS" sz="1400" dirty="0" smtClean="0">
                <a:latin typeface="Times New Roman"/>
                <a:ea typeface="Calibri"/>
              </a:rPr>
              <a:t>,</a:t>
            </a:r>
            <a:r>
              <a:rPr lang="sr-Latn-CS" sz="1400" dirty="0" smtClean="0">
                <a:latin typeface="Times New Roman"/>
                <a:ea typeface="Calibri"/>
              </a:rPr>
              <a:t>2003</a:t>
            </a:r>
            <a:r>
              <a:rPr lang="sr-Cyrl-RS" sz="1400" dirty="0" smtClean="0">
                <a:latin typeface="Times New Roman"/>
                <a:ea typeface="Calibri"/>
              </a:rPr>
              <a:t>, </a:t>
            </a:r>
            <a:r>
              <a:rPr lang="sr-Latn-CS" sz="1400" dirty="0" err="1">
                <a:latin typeface="Times New Roman"/>
                <a:ea typeface="Calibri"/>
              </a:rPr>
              <a:t>Arregui</a:t>
            </a:r>
            <a:r>
              <a:rPr lang="sr-Latn-CS" sz="1400" dirty="0">
                <a:latin typeface="Times New Roman"/>
                <a:ea typeface="Calibri"/>
              </a:rPr>
              <a:t> et </a:t>
            </a:r>
            <a:r>
              <a:rPr lang="sr-Latn-CS" sz="1400" dirty="0" smtClean="0">
                <a:latin typeface="Times New Roman"/>
                <a:ea typeface="Calibri"/>
              </a:rPr>
              <a:t>al.</a:t>
            </a:r>
            <a:r>
              <a:rPr lang="sr-Cyrl-RS" sz="1400" dirty="0" smtClean="0">
                <a:latin typeface="Times New Roman"/>
                <a:ea typeface="Calibri"/>
              </a:rPr>
              <a:t>, </a:t>
            </a:r>
            <a:r>
              <a:rPr lang="sr-Latn-CS" sz="1400" dirty="0" smtClean="0">
                <a:latin typeface="Times New Roman"/>
                <a:ea typeface="Calibri"/>
              </a:rPr>
              <a:t>2013</a:t>
            </a:r>
            <a:r>
              <a:rPr lang="sr-Cyrl-RS" sz="1400" dirty="0" smtClean="0">
                <a:latin typeface="Times New Roman"/>
                <a:ea typeface="Calibri"/>
              </a:rPr>
              <a:t> и сл.</a:t>
            </a:r>
            <a:r>
              <a:rPr lang="ru-RU" sz="14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Дефинише се јасна разлика између макропруденционог и микропруденционог аспекта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880265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sz="1400" kern="0" dirty="0">
                <a:solidFill>
                  <a:srgbClr val="000066"/>
                </a:solidFill>
                <a:latin typeface="Arial"/>
              </a:rPr>
              <a:t>Утицај бруто домаћег производа на ниво кредитног ризика финансијских институција је </a:t>
            </a:r>
            <a:r>
              <a:rPr lang="ru-RU" sz="1400" kern="0" dirty="0" smtClean="0">
                <a:solidFill>
                  <a:srgbClr val="000066"/>
                </a:solidFill>
                <a:latin typeface="Arial"/>
              </a:rPr>
              <a:t>емпиријски </a:t>
            </a:r>
            <a:r>
              <a:rPr lang="ru-RU" sz="1400" kern="0" dirty="0">
                <a:solidFill>
                  <a:srgbClr val="000066"/>
                </a:solidFill>
                <a:latin typeface="Arial"/>
              </a:rPr>
              <a:t>пример препознате потребе за </a:t>
            </a:r>
            <a:r>
              <a:rPr lang="ru-RU" sz="1400" kern="0" dirty="0" smtClean="0">
                <a:solidFill>
                  <a:srgbClr val="000066"/>
                </a:solidFill>
                <a:latin typeface="Arial"/>
              </a:rPr>
              <a:t>применом микро </a:t>
            </a:r>
            <a:r>
              <a:rPr lang="ru-RU" sz="1400" kern="0" dirty="0">
                <a:solidFill>
                  <a:srgbClr val="000066"/>
                </a:solidFill>
                <a:latin typeface="Arial"/>
              </a:rPr>
              <a:t>и макро </a:t>
            </a:r>
            <a:r>
              <a:rPr lang="ru-RU" sz="1400" kern="0" dirty="0" smtClean="0">
                <a:solidFill>
                  <a:srgbClr val="000066"/>
                </a:solidFill>
                <a:latin typeface="Arial"/>
              </a:rPr>
              <a:t>пруденционих мера</a:t>
            </a:r>
            <a:endParaRPr lang="ru-RU" sz="1400" kern="0" dirty="0">
              <a:solidFill>
                <a:srgbClr val="000066"/>
              </a:solid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44942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91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r>
              <a:rPr lang="sr-Cyrl-RS" dirty="0" smtClean="0">
                <a:latin typeface="+mn-lt"/>
              </a:rPr>
              <a:t>Бруто домаћи производ као фактор кредитног ризика (1/3)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392556" cy="40767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1600" b="1" dirty="0" smtClean="0"/>
              <a:t>Преглед одабраних радова</a:t>
            </a:r>
          </a:p>
          <a:p>
            <a:pPr marL="0" indent="0" algn="just">
              <a:buNone/>
            </a:pPr>
            <a:endParaRPr lang="sr-Cyrl-RS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smtClean="0"/>
              <a:t>Финансијска акцелерација (</a:t>
            </a:r>
            <a:r>
              <a:rPr lang="sr-Latn-CS" sz="1600" dirty="0" err="1">
                <a:latin typeface="Times New Roman"/>
                <a:ea typeface="Calibri"/>
              </a:rPr>
              <a:t>Bernanke</a:t>
            </a:r>
            <a:r>
              <a:rPr lang="sr-Latn-CS" sz="1600" dirty="0">
                <a:latin typeface="Times New Roman"/>
                <a:ea typeface="Calibri"/>
              </a:rPr>
              <a:t>, B., </a:t>
            </a:r>
            <a:r>
              <a:rPr lang="sr-Latn-CS" sz="1600" dirty="0" err="1">
                <a:latin typeface="Times New Roman"/>
                <a:ea typeface="Calibri"/>
              </a:rPr>
              <a:t>Gertler</a:t>
            </a:r>
            <a:r>
              <a:rPr lang="sr-Latn-CS" sz="1600" dirty="0">
                <a:latin typeface="Times New Roman"/>
                <a:ea typeface="Calibri"/>
              </a:rPr>
              <a:t> М., &amp; </a:t>
            </a:r>
            <a:r>
              <a:rPr lang="sr-Latn-CS" sz="1600" dirty="0" err="1">
                <a:latin typeface="Times New Roman"/>
                <a:ea typeface="Calibri"/>
              </a:rPr>
              <a:t>Gilchrist</a:t>
            </a:r>
            <a:r>
              <a:rPr lang="sr-Latn-CS" sz="1600" dirty="0">
                <a:latin typeface="Times New Roman"/>
                <a:ea typeface="Calibri"/>
              </a:rPr>
              <a:t>, </a:t>
            </a:r>
            <a:r>
              <a:rPr lang="sr-Latn-CS" sz="1600" dirty="0" smtClean="0">
                <a:latin typeface="Times New Roman"/>
                <a:ea typeface="Calibri"/>
              </a:rPr>
              <a:t>S.</a:t>
            </a:r>
            <a:r>
              <a:rPr lang="sr-Cyrl-RS" sz="1600" dirty="0" smtClean="0">
                <a:latin typeface="Times New Roman"/>
                <a:ea typeface="Calibri"/>
              </a:rPr>
              <a:t>, </a:t>
            </a:r>
            <a:r>
              <a:rPr lang="sr-Latn-CS" sz="1600" dirty="0" smtClean="0">
                <a:latin typeface="Times New Roman"/>
                <a:ea typeface="Calibri"/>
              </a:rPr>
              <a:t>1996</a:t>
            </a:r>
            <a:r>
              <a:rPr lang="sr-Cyrl-RS" sz="16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err="1" smtClean="0"/>
              <a:t>Процикличност</a:t>
            </a:r>
            <a:r>
              <a:rPr lang="sr-Cyrl-RS" sz="1600" dirty="0" smtClean="0"/>
              <a:t> и временска димензија ризика (</a:t>
            </a:r>
            <a:r>
              <a:rPr lang="sr-Latn-CS" sz="1600" dirty="0">
                <a:latin typeface="Times New Roman"/>
                <a:ea typeface="Calibri"/>
              </a:rPr>
              <a:t>Borio, C., </a:t>
            </a:r>
            <a:r>
              <a:rPr lang="sr-Latn-CS" sz="1600" dirty="0" err="1">
                <a:latin typeface="Times New Roman"/>
                <a:ea typeface="Calibri"/>
              </a:rPr>
              <a:t>Furfine</a:t>
            </a:r>
            <a:r>
              <a:rPr lang="sr-Latn-CS" sz="1600" dirty="0">
                <a:latin typeface="Times New Roman"/>
                <a:ea typeface="Calibri"/>
              </a:rPr>
              <a:t>, C &amp; </a:t>
            </a:r>
            <a:r>
              <a:rPr lang="sr-Latn-CS" sz="1600" dirty="0" err="1">
                <a:latin typeface="Times New Roman"/>
                <a:ea typeface="Calibri"/>
              </a:rPr>
              <a:t>Lowe</a:t>
            </a:r>
            <a:r>
              <a:rPr lang="sr-Latn-CS" sz="1600" dirty="0">
                <a:latin typeface="Times New Roman"/>
                <a:ea typeface="Calibri"/>
              </a:rPr>
              <a:t>, </a:t>
            </a:r>
            <a:r>
              <a:rPr lang="sr-Latn-CS" sz="1600" dirty="0" smtClean="0">
                <a:latin typeface="Times New Roman"/>
                <a:ea typeface="Calibri"/>
              </a:rPr>
              <a:t>P.</a:t>
            </a:r>
            <a:r>
              <a:rPr lang="sr-Cyrl-RS" sz="1600" dirty="0" smtClean="0">
                <a:latin typeface="Times New Roman"/>
                <a:ea typeface="Calibri"/>
              </a:rPr>
              <a:t>, </a:t>
            </a:r>
            <a:r>
              <a:rPr lang="sr-Latn-CS" sz="1600" dirty="0" smtClean="0">
                <a:latin typeface="Times New Roman"/>
                <a:ea typeface="Calibri"/>
              </a:rPr>
              <a:t>2001</a:t>
            </a:r>
            <a:r>
              <a:rPr lang="sr-Cyrl-RS" sz="16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Кредитни раст са одређеним временским кашњењем има утицаја на ниво кредитног ризика (</a:t>
            </a:r>
            <a:r>
              <a:rPr lang="sr-Latn-CS" sz="1600" dirty="0" err="1">
                <a:latin typeface="Times New Roman"/>
                <a:ea typeface="Calibri"/>
              </a:rPr>
              <a:t>Jimenez</a:t>
            </a:r>
            <a:r>
              <a:rPr lang="sr-Latn-CS" sz="1600" dirty="0">
                <a:latin typeface="Times New Roman"/>
                <a:ea typeface="Calibri"/>
              </a:rPr>
              <a:t>, G. &amp; </a:t>
            </a:r>
            <a:r>
              <a:rPr lang="sr-Latn-CS" sz="1600" dirty="0" err="1">
                <a:latin typeface="Times New Roman"/>
                <a:ea typeface="Calibri"/>
              </a:rPr>
              <a:t>Saurina</a:t>
            </a:r>
            <a:r>
              <a:rPr lang="sr-Latn-CS" sz="1600" dirty="0">
                <a:latin typeface="Times New Roman"/>
                <a:ea typeface="Calibri"/>
              </a:rPr>
              <a:t>, J</a:t>
            </a:r>
            <a:r>
              <a:rPr lang="sr-Latn-CS" sz="1600" dirty="0" smtClean="0">
                <a:latin typeface="Times New Roman"/>
                <a:ea typeface="Calibri"/>
              </a:rPr>
              <a:t>.</a:t>
            </a:r>
            <a:r>
              <a:rPr lang="sr-Cyrl-RS" sz="1600" dirty="0" smtClean="0">
                <a:latin typeface="Times New Roman"/>
                <a:ea typeface="Calibri"/>
              </a:rPr>
              <a:t>, </a:t>
            </a:r>
            <a:r>
              <a:rPr lang="sr-Latn-CS" sz="1600" dirty="0" smtClean="0">
                <a:latin typeface="Times New Roman"/>
                <a:ea typeface="Calibri"/>
              </a:rPr>
              <a:t>2005</a:t>
            </a:r>
            <a:r>
              <a:rPr lang="ru-RU" sz="16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Бруто домаћи производ је квантитативно потврђен као детерминанта кредитног ризика у банкарском сектору Србије у периоду од 2008. до 2014. године (</a:t>
            </a:r>
            <a:r>
              <a:rPr lang="sr-Cyrl-RS" sz="1600" dirty="0" smtClean="0">
                <a:latin typeface="Times New Roman"/>
                <a:ea typeface="Calibri"/>
              </a:rPr>
              <a:t>Јовић, Ж., </a:t>
            </a:r>
            <a:r>
              <a:rPr lang="sr-Latn-RS" sz="1600" dirty="0" smtClean="0">
                <a:latin typeface="Times New Roman"/>
                <a:ea typeface="Calibri"/>
              </a:rPr>
              <a:t>2017</a:t>
            </a:r>
            <a:r>
              <a:rPr lang="ru-RU" sz="16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207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r>
              <a:rPr lang="sr-Cyrl-RS" dirty="0" smtClean="0">
                <a:latin typeface="+mn-lt"/>
              </a:rPr>
              <a:t>Бруто домаћи производ као фактор кредитног ризика (2/3)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14356" y="1485900"/>
            <a:ext cx="3911600" cy="5372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1600" dirty="0" smtClean="0"/>
              <a:t>У узлазној фази пословног циклуса постоји процикличност кредитне активности (финансијска акцелерација)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 smtClean="0"/>
              <a:t>У силазној фази пословног циклуса постоји изражен пораст нивоа кредитног ризика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 dirty="0" smtClean="0"/>
              <a:t>Поставља се питање у којој мери је кредитни раст у узлазној фази пословног циклуса са временским кашњењем определио пораст нивоа кредитног ризика у силазној фази пословног циклуса (временска димензија кредитног ризика)</a:t>
            </a: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9989" y="1101116"/>
            <a:ext cx="4202011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6850" algn="l"/>
              </a:tabLst>
            </a:pPr>
            <a:endParaRPr kumimoji="0" lang="sr-Cyrl-R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6850" algn="l"/>
              </a:tabLst>
            </a:pPr>
            <a:r>
              <a:rPr lang="sr-Cyrl-RS" sz="1100" i="1" dirty="0" smtClean="0">
                <a:cs typeface="Times New Roman" pitchFamily="18" charset="0"/>
              </a:rPr>
              <a:t>Слика 2. Производни јаз и кредитна активност према привреди (милиони евра)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68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113" y="1676400"/>
            <a:ext cx="4733925" cy="131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9238" y="2954896"/>
            <a:ext cx="328761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6850" algn="l"/>
              </a:tabLst>
            </a:pPr>
            <a:r>
              <a:rPr lang="sr-Cyrl-RS" sz="1000" i="1" dirty="0" smtClean="0">
                <a:cs typeface="Times New Roman" pitchFamily="18" charset="0"/>
              </a:rPr>
              <a:t>Извор: комп</a:t>
            </a:r>
            <a:r>
              <a:rPr lang="sr-Cyrl-RS" sz="1000" i="1" dirty="0">
                <a:cs typeface="Times New Roman" pitchFamily="18" charset="0"/>
              </a:rPr>
              <a:t>и</a:t>
            </a:r>
            <a:r>
              <a:rPr lang="sr-Cyrl-RS" sz="1000" i="1" dirty="0" smtClean="0">
                <a:cs typeface="Times New Roman" pitchFamily="18" charset="0"/>
              </a:rPr>
              <a:t>лација аутора према подацима НБС</a:t>
            </a:r>
            <a:endParaRPr kumimoji="0" 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4782677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29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r>
              <a:rPr lang="sr-Cyrl-RS" dirty="0" smtClean="0">
                <a:latin typeface="+mn-lt"/>
              </a:rPr>
              <a:t>Бруто домаћи производ као фактор кредитног ризика (3/3)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14356" y="1485900"/>
            <a:ext cx="3911600" cy="53721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smtClean="0"/>
              <a:t>Највише учешће проблематичних кредита бележе гране које су били значајни носиоци привредног раста у </a:t>
            </a:r>
            <a:r>
              <a:rPr lang="sr-Cyrl-RS" sz="1600" dirty="0" err="1" smtClean="0"/>
              <a:t>преткризном</a:t>
            </a:r>
            <a:r>
              <a:rPr lang="sr-Cyrl-RS" sz="1600" dirty="0" smtClean="0"/>
              <a:t> периоду</a:t>
            </a:r>
          </a:p>
          <a:p>
            <a:pPr marL="0" indent="0" algn="just">
              <a:buNone/>
            </a:pPr>
            <a:endParaRPr lang="sr-Cyrl-RS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smtClean="0"/>
              <a:t>Механизам финансијске акцелерације је определио да се банке управо према овим гранама највише кредитно изложе у </a:t>
            </a:r>
            <a:r>
              <a:rPr lang="sr-Cyrl-RS" sz="1600" dirty="0" err="1" smtClean="0"/>
              <a:t>преткризном</a:t>
            </a:r>
            <a:r>
              <a:rPr lang="sr-Cyrl-RS" sz="1600" dirty="0" smtClean="0"/>
              <a:t> периоду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smtClean="0"/>
              <a:t>Ризици преузети у узлазној фази пословног циклуса материјално су се манифестовали у силазној фази пословног циклуса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600" dirty="0" smtClean="0"/>
              <a:t>Пораст кредитног ризика се издвојио као кључни разлог који је опредељивао ризични профил банака</a:t>
            </a:r>
            <a:endParaRPr lang="ru-RU" sz="16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15" y="4114800"/>
            <a:ext cx="4556185" cy="251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15" y="1522473"/>
            <a:ext cx="4556185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75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0668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Преливање кредитног ризика из банкарског сектора у сектор осигурања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5867400"/>
            <a:ext cx="8153400" cy="685800"/>
          </a:xfrm>
        </p:spPr>
        <p:txBody>
          <a:bodyPr/>
          <a:lstStyle/>
          <a:p>
            <a:pPr algn="just"/>
            <a:r>
              <a:rPr lang="sr-Cyrl-RS" sz="1800" dirty="0" smtClean="0"/>
              <a:t>Управо ови резултати показују значај моделирања мрежног утицаја и употребе истог у контексту </a:t>
            </a:r>
            <a:r>
              <a:rPr lang="sr-Cyrl-RS" sz="1800" dirty="0" err="1" smtClean="0"/>
              <a:t>пруденционе</a:t>
            </a:r>
            <a:r>
              <a:rPr lang="sr-Cyrl-RS" sz="1800" dirty="0" smtClean="0"/>
              <a:t> политике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33400" y="1524000"/>
            <a:ext cx="815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/>
            <a:r>
              <a:rPr lang="sr-Cyrl-RS" sz="1800" kern="0" dirty="0" smtClean="0"/>
              <a:t>Анализа мрежног ширења екстерних шокова у теоријском и емпиријском смислу, на примеру банкарског сектора РС (Божовић, 2016)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24150"/>
            <a:ext cx="47244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70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sr-Cyrl-RS" dirty="0" smtClean="0">
                <a:latin typeface="+mn-lt"/>
              </a:rPr>
              <a:t>Карактер економске политике и импликације на вођење </a:t>
            </a:r>
            <a:r>
              <a:rPr lang="sr-Cyrl-RS" dirty="0" err="1" smtClean="0">
                <a:latin typeface="+mn-lt"/>
              </a:rPr>
              <a:t>пруденционе</a:t>
            </a:r>
            <a:r>
              <a:rPr lang="sr-Cyrl-RS" dirty="0" smtClean="0">
                <a:latin typeface="+mn-lt"/>
              </a:rPr>
              <a:t> политике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57D4-5623-4C88-A7D8-02A09871C4C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533400" y="15240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/>
            <a:r>
              <a:rPr lang="sr-Cyrl-RS" sz="1800" kern="0" dirty="0" smtClean="0"/>
              <a:t>Давање предности краткорочним над дугорочним ефектима економске политике отварало је простор за појачано преузимање ризика у банкарском сектору кроз</a:t>
            </a:r>
          </a:p>
          <a:p>
            <a:pPr marL="0" indent="0" algn="just">
              <a:buNone/>
            </a:pPr>
            <a:r>
              <a:rPr lang="sr-Cyrl-RS" sz="1800" kern="0" dirty="0"/>
              <a:t>	</a:t>
            </a:r>
            <a:r>
              <a:rPr lang="sr-Cyrl-RS" sz="1800" kern="0" dirty="0" smtClean="0"/>
              <a:t>- </a:t>
            </a:r>
            <a:r>
              <a:rPr lang="sr-Cyrl-RS" sz="1800" kern="0" dirty="0" err="1" smtClean="0"/>
              <a:t>процикличност</a:t>
            </a:r>
            <a:r>
              <a:rPr lang="sr-Cyrl-RS" sz="1800" kern="0" dirty="0" smtClean="0"/>
              <a:t> кредитне активности у узлазној фази пословног 	циклуса</a:t>
            </a:r>
          </a:p>
          <a:p>
            <a:pPr marL="0" indent="0" algn="just">
              <a:buNone/>
            </a:pPr>
            <a:r>
              <a:rPr lang="sr-Cyrl-RS" sz="1800" kern="0" dirty="0"/>
              <a:t>	</a:t>
            </a:r>
            <a:r>
              <a:rPr lang="sr-Cyrl-RS" sz="1800" kern="0" dirty="0" smtClean="0"/>
              <a:t>- неодрживост економске активности и последично кредитне 	способности клијената у силазној фази пословног циклуса</a:t>
            </a:r>
          </a:p>
          <a:p>
            <a:pPr marL="0" indent="0" algn="just">
              <a:buNone/>
            </a:pPr>
            <a:endParaRPr lang="sr-Cyrl-RS" sz="1800" kern="0" dirty="0" smtClean="0"/>
          </a:p>
          <a:p>
            <a:pPr algn="just"/>
            <a:r>
              <a:rPr lang="sr-Cyrl-RS" sz="1800" kern="0" dirty="0" err="1" smtClean="0"/>
              <a:t>Макропруденционе</a:t>
            </a:r>
            <a:r>
              <a:rPr lang="sr-Cyrl-RS" sz="1800" kern="0" dirty="0" smtClean="0"/>
              <a:t> мере које је могуће предузети:</a:t>
            </a:r>
          </a:p>
          <a:p>
            <a:pPr marL="0" indent="0" algn="just">
              <a:buNone/>
            </a:pPr>
            <a:r>
              <a:rPr lang="sr-Cyrl-RS" sz="1800" kern="0" dirty="0"/>
              <a:t>	</a:t>
            </a:r>
            <a:r>
              <a:rPr lang="sr-Cyrl-RS" sz="1800" kern="0" dirty="0" smtClean="0"/>
              <a:t>- </a:t>
            </a:r>
            <a:r>
              <a:rPr lang="sr-Cyrl-RS" sz="1800" kern="0" dirty="0" err="1" smtClean="0"/>
              <a:t>контрациклични</a:t>
            </a:r>
            <a:r>
              <a:rPr lang="sr-Cyrl-RS" sz="1800" kern="0" dirty="0" smtClean="0"/>
              <a:t> капитални </a:t>
            </a:r>
            <a:r>
              <a:rPr lang="sr-Cyrl-RS" sz="1800" kern="0" dirty="0" err="1" smtClean="0"/>
              <a:t>бафери</a:t>
            </a:r>
            <a:r>
              <a:rPr lang="sr-Cyrl-RS" sz="1800" kern="0" dirty="0" smtClean="0"/>
              <a:t>,</a:t>
            </a:r>
          </a:p>
          <a:p>
            <a:pPr marL="0" indent="0" algn="just">
              <a:buNone/>
            </a:pPr>
            <a:r>
              <a:rPr lang="sr-Cyrl-RS" sz="1800" kern="0" dirty="0"/>
              <a:t>	</a:t>
            </a:r>
            <a:r>
              <a:rPr lang="sr-Cyrl-RS" sz="1800" kern="0" dirty="0" smtClean="0"/>
              <a:t>- ограничавање кредитне способности клијената,</a:t>
            </a:r>
          </a:p>
          <a:p>
            <a:pPr marL="0" indent="0" algn="just">
              <a:buNone/>
            </a:pPr>
            <a:r>
              <a:rPr lang="sr-Cyrl-RS" sz="1800" kern="0" dirty="0"/>
              <a:t>	</a:t>
            </a:r>
            <a:r>
              <a:rPr lang="sr-Cyrl-RS" sz="1800" kern="0" dirty="0" smtClean="0"/>
              <a:t>- спровођење стрес тестова,</a:t>
            </a:r>
          </a:p>
          <a:p>
            <a:pPr marL="0" indent="0" algn="just">
              <a:buNone/>
            </a:pPr>
            <a:r>
              <a:rPr lang="sr-Cyrl-RS" sz="1800" kern="0" dirty="0" smtClean="0"/>
              <a:t>	- анализа мрежног ширења заразе и сл.</a:t>
            </a:r>
          </a:p>
          <a:p>
            <a:pPr marL="0" indent="0" algn="just">
              <a:buNone/>
            </a:pPr>
            <a:endParaRPr lang="sr-Cyrl-RS" sz="1800" kern="0" dirty="0" smtClean="0"/>
          </a:p>
          <a:p>
            <a:pPr algn="just"/>
            <a:r>
              <a:rPr lang="sr-Cyrl-RS" sz="1800" kern="0" dirty="0" smtClean="0"/>
              <a:t>Микропруденционе мере (нпр. увођење ограничења за пласирање средстава техничких резерви)</a:t>
            </a:r>
          </a:p>
        </p:txBody>
      </p:sp>
    </p:spTree>
    <p:extLst>
      <p:ext uri="{BB962C8B-B14F-4D97-AF65-F5344CB8AC3E}">
        <p14:creationId xmlns:p14="http://schemas.microsoft.com/office/powerpoint/2010/main" xmlns="" val="16725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827088" y="2852738"/>
            <a:ext cx="7315200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sr-Cyrl-CS" sz="3600" dirty="0" smtClean="0">
                <a:solidFill>
                  <a:schemeClr val="bg1"/>
                </a:solidFill>
              </a:rPr>
              <a:t>Хвала на пажњи!</a:t>
            </a:r>
          </a:p>
          <a:p>
            <a:pPr marL="0" indent="0" algn="ctr" eaLnBrk="1" hangingPunct="1">
              <a:buFontTx/>
              <a:buNone/>
            </a:pPr>
            <a:endParaRPr lang="sr-Cyrl-CS" sz="9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0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BS-master4">
  <a:themeElements>
    <a:clrScheme name="1_NBS-master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BS-master4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BS-master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S-master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S-master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S-master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S-master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S-master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S-master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 xsi:nil="true"/>
    <_dlc_DocId xmlns="f1e05292-02e6-4c76-8990-743f783400d5">FTWX2NTYJV7K-18-72088</_dlc_DocId>
    <_dlc_DocIdUrl xmlns="f1e05292-02e6-4c76-8990-743f783400d5">
      <Url>http://sharepoint/analizeistatistika/_layouts/DocIdRedir.aspx?ID=FTWX2NTYJV7K-18-72088</Url>
      <Description>FTWX2NTYJV7K-18-72088</Description>
    </_dlc_DocIdUrl>
    <Napomena xmlns="bf1fe35c-498f-4608-8b5e-29e2439cfb7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28EAB5B6FC241B605972B29D15499" ma:contentTypeVersion="3" ma:contentTypeDescription="Create a new document." ma:contentTypeScope="" ma:versionID="0f1175270e8e13104223f9f557e16f02">
  <xsd:schema xmlns:xsd="http://www.w3.org/2001/XMLSchema" xmlns:xs="http://www.w3.org/2001/XMLSchema" xmlns:p="http://schemas.microsoft.com/office/2006/metadata/properties" xmlns:ns2="f1e05292-02e6-4c76-8990-743f783400d5" xmlns:ns3="http://schemas.microsoft.com/sharepoint/v3/fields" xmlns:ns4="bf1fe35c-498f-4608-8b5e-29e2439cfb78" targetNamespace="http://schemas.microsoft.com/office/2006/metadata/properties" ma:root="true" ma:fieldsID="ab6150e99bd0e9732ba96d2bed145b3a" ns2:_="" ns3:_="" ns4:_="">
    <xsd:import namespace="f1e05292-02e6-4c76-8990-743f783400d5"/>
    <xsd:import namespace="http://schemas.microsoft.com/sharepoint/v3/fields"/>
    <xsd:import namespace="bf1fe35c-498f-4608-8b5e-29e2439cfb7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DCDateCreated" minOccurs="0"/>
                <xsd:element ref="ns4:Napomen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05292-02e6-4c76-8990-743f783400d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fe35c-498f-4608-8b5e-29e2439cfb78" elementFormDefault="qualified">
    <xsd:import namespace="http://schemas.microsoft.com/office/2006/documentManagement/types"/>
    <xsd:import namespace="http://schemas.microsoft.com/office/infopath/2007/PartnerControls"/>
    <xsd:element name="Napomena" ma:index="13" nillable="true" ma:displayName="Napomena" ma:internalName="Napomen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2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734948-56EE-4FF5-A037-1FF7A399690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5FA2A91-2D89-44FD-8CEE-7CA68BB073A8}">
  <ds:schemaRefs>
    <ds:schemaRef ds:uri="http://purl.org/dc/elements/1.1/"/>
    <ds:schemaRef ds:uri="http://schemas.microsoft.com/office/2006/documentManagement/types"/>
    <ds:schemaRef ds:uri="http://schemas.microsoft.com/sharepoint/v3/fields"/>
    <ds:schemaRef ds:uri="f1e05292-02e6-4c76-8990-743f783400d5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f1fe35c-498f-4608-8b5e-29e2439cfb78"/>
  </ds:schemaRefs>
</ds:datastoreItem>
</file>

<file path=customXml/itemProps3.xml><?xml version="1.0" encoding="utf-8"?>
<ds:datastoreItem xmlns:ds="http://schemas.openxmlformats.org/officeDocument/2006/customXml" ds:itemID="{71BD66F1-58BA-45D9-B2E3-595A0C2DF4C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BAD611-EB63-4010-9347-69A2EE64C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e05292-02e6-4c76-8990-743f783400d5"/>
    <ds:schemaRef ds:uri="http://schemas.microsoft.com/sharepoint/v3/fields"/>
    <ds:schemaRef ds:uri="bf1fe35c-498f-4608-8b5e-29e2439cfb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32417</TotalTime>
  <Words>537</Words>
  <Application>Microsoft Office PowerPoint</Application>
  <PresentationFormat>On-screen Show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1_NBS-master4</vt:lpstr>
      <vt:lpstr>др Жељко Јовић, Народна банка Србије Милена Лутовац, MSc., Економски факултет у Београду  Аранђеловац, 18. мај 2018. године</vt:lpstr>
      <vt:lpstr>УВОД</vt:lpstr>
      <vt:lpstr>Улога пруденционе политике и супервизије</vt:lpstr>
      <vt:lpstr>Бруто домаћи производ као фактор кредитног ризика (1/3)</vt:lpstr>
      <vt:lpstr>Бруто домаћи производ као фактор кредитног ризика (2/3)</vt:lpstr>
      <vt:lpstr>Бруто домаћи производ као фактор кредитног ризика (3/3)</vt:lpstr>
      <vt:lpstr>Преливање кредитног ризика из банкарског сектора у сектор осигурања</vt:lpstr>
      <vt:lpstr>Карактер економске политике и импликације на вођење пруденционе политике </vt:lpstr>
      <vt:lpstr>Slide 9</vt:lpstr>
    </vt:vector>
  </TitlesOfParts>
  <Company>nbs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Danilo Cerović</dc:creator>
  <cp:keywords>[SEC=UNUTRASNJA UPOTREBA]</cp:keywords>
  <cp:lastModifiedBy>Tanja&amp;Marija</cp:lastModifiedBy>
  <cp:revision>2946</cp:revision>
  <cp:lastPrinted>2016-09-15T11:52:47Z</cp:lastPrinted>
  <dcterms:created xsi:type="dcterms:W3CDTF">2005-12-14T13:41:56Z</dcterms:created>
  <dcterms:modified xsi:type="dcterms:W3CDTF">2018-05-14T21:27:46Z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0x01010062D28EAB5B6FC241B605972B29D15499</vt:lpwstr>
  </property>
  <property fmtid="{D5CDD505-2E9C-101B-9397-08002B2CF9AE}" pid="3" name="_dlc_DocIdItemGuid">
    <vt:lpwstr>2c36bad5-538d-479c-95f3-f4a0cbe7f9cd</vt:lpwstr>
  </property>
  <property fmtid="{D5CDD505-2E9C-101B-9397-08002B2CF9AE}" pid="4" name="PM_ProtectiveMarkingValue_Header">
    <vt:lpwstr>УНУТРАШЊА УПОТРЕБА</vt:lpwstr>
  </property>
  <property fmtid="{D5CDD505-2E9C-101B-9397-08002B2CF9AE}" pid="5" name="PM_Caveats_Count">
    <vt:lpwstr>0</vt:lpwstr>
  </property>
  <property fmtid="{D5CDD505-2E9C-101B-9397-08002B2CF9AE}" pid="6" name="PM_ProtectiveMarkingValue_Footer">
    <vt:lpwstr>УНУТРАШЊА УПОТРЕБА</vt:lpwstr>
  </property>
  <property fmtid="{D5CDD505-2E9C-101B-9397-08002B2CF9AE}" pid="7" name="PM_Originator_Hash_SHA1">
    <vt:lpwstr>176115CF86E1C4B41CAC5D6D539CBA12BD394E11</vt:lpwstr>
  </property>
  <property fmtid="{D5CDD505-2E9C-101B-9397-08002B2CF9AE}" pid="8" name="PM_SecurityClassification">
    <vt:lpwstr>UNUTRASNJA UPOTREBA</vt:lpwstr>
  </property>
  <property fmtid="{D5CDD505-2E9C-101B-9397-08002B2CF9AE}" pid="9" name="PM_DisplayValueSecClassificationWithQualifier">
    <vt:lpwstr>УНУТРАШЊА УПОТРЕБА</vt:lpwstr>
  </property>
  <property fmtid="{D5CDD505-2E9C-101B-9397-08002B2CF9AE}" pid="10" name="PM_Qualifier">
    <vt:lpwstr/>
  </property>
  <property fmtid="{D5CDD505-2E9C-101B-9397-08002B2CF9AE}" pid="11" name="PM_Hash_SHA1">
    <vt:lpwstr>C97AEBBCDFA83A6B1912C88019725E3910C36BBF</vt:lpwstr>
  </property>
  <property fmtid="{D5CDD505-2E9C-101B-9397-08002B2CF9AE}" pid="12" name="PM_ProtectiveMarkingImage_Header">
    <vt:lpwstr>C:\Program Files (x86)\Common Files\janusNET Shared\janusSEAL\Images\DocumentSlashBlue.png</vt:lpwstr>
  </property>
  <property fmtid="{D5CDD505-2E9C-101B-9397-08002B2CF9AE}" pid="13" name="PM_InsertionValue">
    <vt:lpwstr>UNUTRAŠNJA UPOTREBA</vt:lpwstr>
  </property>
  <property fmtid="{D5CDD505-2E9C-101B-9397-08002B2CF9AE}" pid="14" name="PM_ProtectiveMarkingImage_Footer">
    <vt:lpwstr>C:\Program Files (x86)\Common Files\janusNET Shared\janusSEAL\Images\DocumentSlashBlue.png</vt:lpwstr>
  </property>
  <property fmtid="{D5CDD505-2E9C-101B-9397-08002B2CF9AE}" pid="15" name="PM_Namespace">
    <vt:lpwstr>NBS</vt:lpwstr>
  </property>
  <property fmtid="{D5CDD505-2E9C-101B-9397-08002B2CF9AE}" pid="16" name="PM_Version">
    <vt:lpwstr>v2</vt:lpwstr>
  </property>
  <property fmtid="{D5CDD505-2E9C-101B-9397-08002B2CF9AE}" pid="17" name="PM_Originating_FileId">
    <vt:lpwstr>40D2F3FB9D02474792B6CB75C9EB31CB</vt:lpwstr>
  </property>
  <property fmtid="{D5CDD505-2E9C-101B-9397-08002B2CF9AE}" pid="18" name="PM_OriginationTimeStamp">
    <vt:lpwstr>2018-05-07T14:46:03Z</vt:lpwstr>
  </property>
  <property fmtid="{D5CDD505-2E9C-101B-9397-08002B2CF9AE}" pid="19" name="PM_Hash_Version">
    <vt:lpwstr>2016.1</vt:lpwstr>
  </property>
  <property fmtid="{D5CDD505-2E9C-101B-9397-08002B2CF9AE}" pid="20" name="PM_Hash_Salt_Prev">
    <vt:lpwstr>D9C046E85AF2EA5628C1A6D47A1519E7</vt:lpwstr>
  </property>
  <property fmtid="{D5CDD505-2E9C-101B-9397-08002B2CF9AE}" pid="21" name="PM_Hash_Salt">
    <vt:lpwstr>D9C046E85AF2EA5628C1A6D47A1519E7</vt:lpwstr>
  </property>
  <property fmtid="{D5CDD505-2E9C-101B-9397-08002B2CF9AE}" pid="22" name="PM_PrintOutPlacement_PPT">
    <vt:lpwstr>HandoutHeader,NotesHandoutHeader,SlideHeader</vt:lpwstr>
  </property>
</Properties>
</file>