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86" r:id="rId4"/>
    <p:sldId id="287" r:id="rId5"/>
    <p:sldId id="288" r:id="rId6"/>
    <p:sldId id="295" r:id="rId7"/>
    <p:sldId id="258" r:id="rId8"/>
    <p:sldId id="290" r:id="rId9"/>
    <p:sldId id="265" r:id="rId10"/>
    <p:sldId id="291" r:id="rId11"/>
    <p:sldId id="298" r:id="rId12"/>
    <p:sldId id="293" r:id="rId13"/>
    <p:sldId id="299" r:id="rId14"/>
    <p:sldId id="279" r:id="rId15"/>
  </p:sldIdLst>
  <p:sldSz cx="9144000" cy="5143500" type="screen16x9"/>
  <p:notesSz cx="6797675" cy="9928225"/>
  <p:embeddedFontLst>
    <p:embeddedFont>
      <p:font typeface="Arial Narrow" panose="020B0606020202030204" pitchFamily="34" charset="0"/>
      <p:regular r:id="rId18"/>
      <p:bold r:id="rId19"/>
      <p:italic r:id="rId20"/>
      <p:boldItalic r:id="rId21"/>
    </p:embeddedFont>
    <p:embeddedFont>
      <p:font typeface="Encode Sans" panose="020B0604020202020204" charset="-18"/>
      <p:regular r:id="rId22"/>
      <p:bold r:id="rId23"/>
    </p:embeddedFont>
    <p:embeddedFont>
      <p:font typeface="Encode Sans ExtraLight" panose="020B0604020202020204" charset="-18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erma Kurtagic" initials="NK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5C21"/>
    <a:srgbClr val="BA3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173433-56BB-44C1-AF79-D7EAE60C8BE2}">
  <a:tblStyle styleId="{08173433-56BB-44C1-AF79-D7EAE60C8B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655" autoAdjust="0"/>
  </p:normalViewPr>
  <p:slideViewPr>
    <p:cSldViewPr snapToGrid="0">
      <p:cViewPr>
        <p:scale>
          <a:sx n="122" d="100"/>
          <a:sy n="122" d="100"/>
        </p:scale>
        <p:origin x="-678" y="-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B1565-E07E-497D-A572-8CC3CD7784A8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41E2B-B799-4B28-86E8-A851C2446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78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65581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4018614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u="non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BA3B2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4225159"/>
            <a:ext cx="9144000" cy="918191"/>
          </a:xfrm>
          <a:prstGeom prst="rect">
            <a:avLst/>
          </a:prstGeom>
          <a:solidFill>
            <a:srgbClr val="2727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3766219" y="4231665"/>
            <a:ext cx="1649400" cy="911835"/>
          </a:xfrm>
          <a:prstGeom prst="rect">
            <a:avLst/>
          </a:prstGeom>
          <a:solidFill>
            <a:srgbClr val="4F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984050" y="0"/>
            <a:ext cx="7175700" cy="3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hort + 1 column + image">
  <p:cSld name="TITLE_AND_BODY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Shape 36"/>
          <p:cNvGrpSpPr/>
          <p:nvPr/>
        </p:nvGrpSpPr>
        <p:grpSpPr>
          <a:xfrm>
            <a:off x="0" y="445765"/>
            <a:ext cx="4312200" cy="0"/>
            <a:chOff x="-11050" y="887200"/>
            <a:chExt cx="4312200" cy="0"/>
          </a:xfrm>
        </p:grpSpPr>
        <p:cxnSp>
          <p:nvCxnSpPr>
            <p:cNvPr id="37" name="Shape 37"/>
            <p:cNvCxnSpPr/>
            <p:nvPr/>
          </p:nvCxnSpPr>
          <p:spPr>
            <a:xfrm>
              <a:off x="-11050" y="887200"/>
              <a:ext cx="4312200" cy="0"/>
            </a:xfrm>
            <a:prstGeom prst="straightConnector1">
              <a:avLst/>
            </a:prstGeom>
            <a:noFill/>
            <a:ln w="19050" cap="flat" cmpd="sng">
              <a:solidFill>
                <a:srgbClr val="BA3B21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40" name="Shape 40"/>
            <p:cNvCxnSpPr/>
            <p:nvPr/>
          </p:nvCxnSpPr>
          <p:spPr>
            <a:xfrm>
              <a:off x="-11050" y="887200"/>
              <a:ext cx="552900" cy="0"/>
            </a:xfrm>
            <a:prstGeom prst="straightConnector1">
              <a:avLst/>
            </a:prstGeom>
            <a:noFill/>
            <a:ln w="19050" cap="flat" cmpd="sng">
              <a:solidFill>
                <a:srgbClr val="F55C2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549600" y="361375"/>
            <a:ext cx="37404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549600" y="1200150"/>
            <a:ext cx="3740400" cy="2946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046600" y="4783500"/>
            <a:ext cx="10974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Shape 45"/>
          <p:cNvGrpSpPr/>
          <p:nvPr/>
        </p:nvGrpSpPr>
        <p:grpSpPr>
          <a:xfrm>
            <a:off x="-11050" y="452073"/>
            <a:ext cx="8060400" cy="0"/>
            <a:chOff x="-11050" y="887200"/>
            <a:chExt cx="8060400" cy="0"/>
          </a:xfrm>
        </p:grpSpPr>
        <p:cxnSp>
          <p:nvCxnSpPr>
            <p:cNvPr id="46" name="Shape 46"/>
            <p:cNvCxnSpPr/>
            <p:nvPr/>
          </p:nvCxnSpPr>
          <p:spPr>
            <a:xfrm>
              <a:off x="-11050" y="887200"/>
              <a:ext cx="8060400" cy="0"/>
            </a:xfrm>
            <a:prstGeom prst="straightConnector1">
              <a:avLst/>
            </a:prstGeom>
            <a:noFill/>
            <a:ln w="19050" cap="flat" cmpd="sng">
              <a:solidFill>
                <a:srgbClr val="BA3B21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49" name="Shape 49"/>
            <p:cNvCxnSpPr/>
            <p:nvPr/>
          </p:nvCxnSpPr>
          <p:spPr>
            <a:xfrm>
              <a:off x="-11050" y="887200"/>
              <a:ext cx="552900" cy="0"/>
            </a:xfrm>
            <a:prstGeom prst="straightConnector1">
              <a:avLst/>
            </a:prstGeom>
            <a:noFill/>
            <a:ln w="19050" cap="flat" cmpd="sng">
              <a:solidFill>
                <a:srgbClr val="F55C2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549600" y="1200150"/>
            <a:ext cx="3639000" cy="3108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4407604" y="1200150"/>
            <a:ext cx="3639000" cy="3108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286356" y="4748574"/>
            <a:ext cx="857644" cy="3948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4023300" y="4795412"/>
            <a:ext cx="10974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27272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Encode Sans"/>
              <a:buNone/>
              <a:defRPr sz="1800" b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Encode Sans"/>
              <a:buNone/>
              <a:defRPr sz="1800" b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Encode Sans"/>
              <a:buNone/>
              <a:defRPr sz="1800" b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Encode Sans"/>
              <a:buNone/>
              <a:defRPr sz="1800" b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Encode Sans"/>
              <a:buNone/>
              <a:defRPr sz="1800" b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Encode Sans"/>
              <a:buNone/>
              <a:defRPr sz="1800" b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Encode Sans"/>
              <a:buNone/>
              <a:defRPr sz="1800" b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Encode Sans"/>
              <a:buNone/>
              <a:defRPr sz="1800" b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Encode Sans"/>
              <a:buNone/>
              <a:defRPr sz="1800" b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549600" y="1200150"/>
            <a:ext cx="7497000" cy="29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55C21"/>
              </a:buClr>
              <a:buSzPts val="2400"/>
              <a:buFont typeface="Encode Sans ExtraLight"/>
              <a:buChar char="▪"/>
              <a:defRPr sz="240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3B21"/>
              </a:buClr>
              <a:buSzPts val="2400"/>
              <a:buFont typeface="Encode Sans ExtraLight"/>
              <a:buChar char="▫"/>
              <a:defRPr sz="240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3B21"/>
              </a:buClr>
              <a:buSzPts val="2400"/>
              <a:buFont typeface="Encode Sans ExtraLight"/>
              <a:buChar char="▫"/>
              <a:defRPr sz="240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3B21"/>
              </a:buClr>
              <a:buSzPts val="2400"/>
              <a:buFont typeface="Encode Sans ExtraLight"/>
              <a:buChar char="▫"/>
              <a:defRPr sz="240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3B21"/>
              </a:buClr>
              <a:buSzPts val="2400"/>
              <a:buFont typeface="Encode Sans ExtraLight"/>
              <a:buChar char="▫"/>
              <a:defRPr sz="240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3B21"/>
              </a:buClr>
              <a:buSzPts val="2400"/>
              <a:buFont typeface="Encode Sans ExtraLight"/>
              <a:buChar char="▫"/>
              <a:defRPr sz="240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3B21"/>
              </a:buClr>
              <a:buSzPts val="2400"/>
              <a:buFont typeface="Encode Sans ExtraLight"/>
              <a:buChar char="▫"/>
              <a:defRPr sz="240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3B21"/>
              </a:buClr>
              <a:buSzPts val="2400"/>
              <a:buFont typeface="Encode Sans ExtraLight"/>
              <a:buChar char="▫"/>
              <a:defRPr sz="240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3B21"/>
              </a:buClr>
              <a:buSzPts val="2400"/>
              <a:buFont typeface="Encode Sans ExtraLight"/>
              <a:buChar char="▫"/>
              <a:defRPr sz="240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046650" y="4593850"/>
            <a:ext cx="1097400" cy="549600"/>
          </a:xfrm>
          <a:prstGeom prst="rect">
            <a:avLst/>
          </a:prstGeom>
          <a:solidFill>
            <a:srgbClr val="D4D3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 b="1">
                <a:solidFill>
                  <a:srgbClr val="27272D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>
              <a:buNone/>
              <a:defRPr sz="1300" b="1">
                <a:solidFill>
                  <a:srgbClr val="27272D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lvl="2" algn="ctr">
              <a:buNone/>
              <a:defRPr sz="1300" b="1">
                <a:solidFill>
                  <a:srgbClr val="27272D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lvl="3" algn="ctr">
              <a:buNone/>
              <a:defRPr sz="1300" b="1">
                <a:solidFill>
                  <a:srgbClr val="27272D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lvl="4" algn="ctr">
              <a:buNone/>
              <a:defRPr sz="1300" b="1">
                <a:solidFill>
                  <a:srgbClr val="27272D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lvl="5" algn="ctr">
              <a:buNone/>
              <a:defRPr sz="1300" b="1">
                <a:solidFill>
                  <a:srgbClr val="27272D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lvl="6" algn="ctr">
              <a:buNone/>
              <a:defRPr sz="1300" b="1">
                <a:solidFill>
                  <a:srgbClr val="27272D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lvl="7" algn="ctr">
              <a:buNone/>
              <a:defRPr sz="1300" b="1">
                <a:solidFill>
                  <a:srgbClr val="27272D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lvl="8" algn="ctr">
              <a:buNone/>
              <a:defRPr sz="1300" b="1">
                <a:solidFill>
                  <a:srgbClr val="27272D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7" r:id="rId4"/>
  </p:sldLayoutIdLst>
  <p:transition spd="slow">
    <p:cover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tif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7F8C016-E5C7-4124-A7DA-BF2E24AA7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518" y="140564"/>
            <a:ext cx="5105201" cy="33689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15400" y="2969204"/>
            <a:ext cx="395633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sz="2000" dirty="0">
                <a:solidFill>
                  <a:schemeClr val="bg1">
                    <a:lumMod val="85000"/>
                  </a:schemeClr>
                </a:solidFill>
              </a:rPr>
              <a:t>Tržište osiguranja Crne Gore</a:t>
            </a:r>
          </a:p>
          <a:p>
            <a:pPr algn="ctr">
              <a:defRPr/>
            </a:pPr>
            <a:endParaRPr lang="hr-HR" sz="1600" dirty="0">
              <a:solidFill>
                <a:schemeClr val="bg1">
                  <a:lumMod val="85000"/>
                </a:schemeClr>
              </a:solidFill>
            </a:endParaRPr>
          </a:p>
          <a:p>
            <a:pPr algn="ctr">
              <a:defRPr/>
            </a:pPr>
            <a:r>
              <a:rPr lang="hr-HR" sz="1600" dirty="0">
                <a:solidFill>
                  <a:schemeClr val="bg1">
                    <a:lumMod val="85000"/>
                  </a:schemeClr>
                </a:solidFill>
              </a:rPr>
              <a:t>mr Biljana Pantović</a:t>
            </a:r>
          </a:p>
          <a:p>
            <a:pPr algn="ctr">
              <a:defRPr/>
            </a:pPr>
            <a:r>
              <a:rPr lang="hr-HR" sz="1600" dirty="0">
                <a:solidFill>
                  <a:schemeClr val="bg1">
                    <a:lumMod val="85000"/>
                  </a:schemeClr>
                </a:solidFill>
              </a:rPr>
              <a:t>direktorica</a:t>
            </a:r>
          </a:p>
        </p:txBody>
      </p:sp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536987" y="0"/>
            <a:ext cx="7497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dirty="0"/>
              <a:t>Racio solventnosti</a:t>
            </a:r>
            <a:endParaRPr dirty="0"/>
          </a:p>
        </p:txBody>
      </p:sp>
      <p:sp>
        <p:nvSpPr>
          <p:cNvPr id="9" name="Shape 106"/>
          <p:cNvSpPr txBox="1">
            <a:spLocks noGrp="1"/>
          </p:cNvSpPr>
          <p:nvPr>
            <p:ph type="sldNum" idx="12"/>
          </p:nvPr>
        </p:nvSpPr>
        <p:spPr>
          <a:xfrm>
            <a:off x="8236424" y="4728949"/>
            <a:ext cx="907576" cy="3530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83754"/>
            <a:ext cx="1098645" cy="6597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B18FCF3-3881-4929-A980-8CEBD8E07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817" y="873867"/>
            <a:ext cx="5328366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07305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536987" y="0"/>
            <a:ext cx="7497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dirty="0"/>
              <a:t>Tehničke rezerve</a:t>
            </a:r>
            <a:endParaRPr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45" y="885067"/>
            <a:ext cx="3594858" cy="284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253" y="880281"/>
            <a:ext cx="4719500" cy="283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Shape 418"/>
          <p:cNvGrpSpPr/>
          <p:nvPr/>
        </p:nvGrpSpPr>
        <p:grpSpPr>
          <a:xfrm rot="16200000">
            <a:off x="99202" y="638742"/>
            <a:ext cx="336633" cy="336633"/>
            <a:chOff x="2594325" y="1627175"/>
            <a:chExt cx="440850" cy="440850"/>
          </a:xfrm>
        </p:grpSpPr>
        <p:sp>
          <p:nvSpPr>
            <p:cNvPr id="19" name="Shape 419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0" t="0" r="0" b="0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420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0" t="0" r="0" b="0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421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0" t="0" r="0" b="0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Shape 418"/>
          <p:cNvGrpSpPr/>
          <p:nvPr/>
        </p:nvGrpSpPr>
        <p:grpSpPr>
          <a:xfrm rot="21411086">
            <a:off x="8798376" y="641019"/>
            <a:ext cx="336633" cy="336633"/>
            <a:chOff x="2594325" y="1627175"/>
            <a:chExt cx="440850" cy="440850"/>
          </a:xfrm>
        </p:grpSpPr>
        <p:sp>
          <p:nvSpPr>
            <p:cNvPr id="23" name="Shape 419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0" t="0" r="0" b="0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420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0" t="0" r="0" b="0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421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0" t="0" r="0" b="0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Shape 106"/>
          <p:cNvSpPr txBox="1">
            <a:spLocks noGrp="1"/>
          </p:cNvSpPr>
          <p:nvPr>
            <p:ph type="sldNum" idx="12"/>
          </p:nvPr>
        </p:nvSpPr>
        <p:spPr>
          <a:xfrm>
            <a:off x="8236424" y="4728949"/>
            <a:ext cx="907576" cy="3530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83754"/>
            <a:ext cx="1098645" cy="65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72378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536987" y="0"/>
            <a:ext cx="7497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dirty="0"/>
              <a:t>Deponovanje i ulaganje bruto tehničkih rezervi u 2017. godini</a:t>
            </a:r>
            <a:endParaRPr dirty="0"/>
          </a:p>
        </p:txBody>
      </p:sp>
      <p:sp>
        <p:nvSpPr>
          <p:cNvPr id="15" name="Shape 106"/>
          <p:cNvSpPr txBox="1">
            <a:spLocks noGrp="1"/>
          </p:cNvSpPr>
          <p:nvPr>
            <p:ph type="sldNum" idx="12"/>
          </p:nvPr>
        </p:nvSpPr>
        <p:spPr>
          <a:xfrm>
            <a:off x="8236424" y="4728949"/>
            <a:ext cx="907576" cy="3530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83754"/>
            <a:ext cx="1098645" cy="6597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2733" y="990600"/>
            <a:ext cx="4334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bg1"/>
                </a:solidFill>
              </a:rPr>
              <a:t>Bruto tehničke rezerve – 122,1 mil EUR (↑5,7%)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399CE75-83CD-40B9-9C41-4DE52BA28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744" y="1325348"/>
            <a:ext cx="5956308" cy="32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38055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Budući izazovi: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600" y="1200149"/>
            <a:ext cx="7445538" cy="3512527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pl-PL" altLang="sr-Latn-RS" sz="1200" b="1" dirty="0">
                <a:latin typeface="Arial" charset="0"/>
                <a:ea typeface="Calibri" pitchFamily="34" charset="0"/>
                <a:cs typeface="Arial" charset="0"/>
              </a:rPr>
              <a:t>Razvoj regulative tržišta osiguranja:</a:t>
            </a:r>
            <a:endParaRPr lang="sr-Latn-ME" altLang="sr-Latn-RS" sz="1200" dirty="0">
              <a:latin typeface="Arial" charset="0"/>
              <a:ea typeface="Calibri" pitchFamily="34" charset="0"/>
              <a:cs typeface="Arial" charset="0"/>
            </a:endParaRPr>
          </a:p>
          <a:p>
            <a:pPr algn="just">
              <a:buNone/>
            </a:pPr>
            <a:r>
              <a:rPr lang="pl-PL" altLang="sr-Latn-RS" sz="1200" dirty="0">
                <a:latin typeface="Arial" charset="0"/>
                <a:ea typeface="Calibri" pitchFamily="34" charset="0"/>
                <a:cs typeface="Arial" charset="0"/>
              </a:rPr>
              <a:t>usklađivanje regulative sa zahtjevima Solventnost II</a:t>
            </a:r>
          </a:p>
          <a:p>
            <a:pPr algn="just">
              <a:buNone/>
            </a:pPr>
            <a:endParaRPr lang="sr-Latn-ME" altLang="sr-Latn-RS" sz="1200" dirty="0">
              <a:latin typeface="Arial" charset="0"/>
              <a:ea typeface="Calibri" pitchFamily="34" charset="0"/>
              <a:cs typeface="Arial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pl-PL" altLang="sr-Latn-RS" sz="1200" b="1" dirty="0">
                <a:latin typeface="Arial" charset="0"/>
                <a:ea typeface="Calibri" pitchFamily="34" charset="0"/>
                <a:cs typeface="Arial" charset="0"/>
              </a:rPr>
              <a:t>Pripremne aktivnosti u postupku usklađivanja:</a:t>
            </a:r>
          </a:p>
          <a:p>
            <a:pPr algn="just">
              <a:buNone/>
            </a:pPr>
            <a:r>
              <a:rPr lang="pl-PL" altLang="sr-Latn-RS" sz="1200" dirty="0">
                <a:latin typeface="Arial" charset="0"/>
                <a:ea typeface="Calibri" pitchFamily="34" charset="0"/>
                <a:cs typeface="Arial" charset="0"/>
              </a:rPr>
              <a:t>1) Izrada nacrta Zakona o osiguranju  - rok 2019. godina (Solventnost II, elementi IDD) </a:t>
            </a:r>
          </a:p>
          <a:p>
            <a:pPr algn="just">
              <a:buNone/>
            </a:pPr>
            <a:r>
              <a:rPr lang="pl-PL" altLang="sr-Latn-RS" sz="1200" dirty="0">
                <a:latin typeface="Arial" charset="0"/>
                <a:ea typeface="Calibri" pitchFamily="34" charset="0"/>
                <a:cs typeface="Arial" charset="0"/>
              </a:rPr>
              <a:t>2) Pripremne smjernice o upravljanju društvima za osiguranje</a:t>
            </a:r>
          </a:p>
          <a:p>
            <a:pPr algn="just">
              <a:buNone/>
            </a:pPr>
            <a:endParaRPr lang="pl-PL" altLang="sr-Latn-RS" sz="1200" dirty="0">
              <a:latin typeface="Arial" charset="0"/>
              <a:ea typeface="Calibri" pitchFamily="34" charset="0"/>
              <a:cs typeface="Arial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hr-HR" altLang="sr-Latn-RS" sz="1200" b="1" dirty="0">
                <a:latin typeface="Arial" charset="0"/>
                <a:ea typeface="Calibri" pitchFamily="34" charset="0"/>
                <a:cs typeface="Arial" charset="0"/>
              </a:rPr>
              <a:t>2 projekta u okviru </a:t>
            </a:r>
            <a:r>
              <a:rPr lang="sr-Latn-ME" altLang="sr-Latn-RS" sz="1200" b="1" dirty="0">
                <a:latin typeface="Arial" charset="0"/>
                <a:ea typeface="Calibri" pitchFamily="34" charset="0"/>
                <a:cs typeface="Arial" charset="0"/>
              </a:rPr>
              <a:t>instrumenta „</a:t>
            </a:r>
            <a:r>
              <a:rPr lang="sr-Latn-ME" altLang="sr-Latn-RS" sz="1200" b="1" i="1" dirty="0">
                <a:latin typeface="Arial" charset="0"/>
                <a:ea typeface="Calibri" pitchFamily="34" charset="0"/>
                <a:cs typeface="Arial" charset="0"/>
              </a:rPr>
              <a:t>Assistance IPA II 2014-2020“</a:t>
            </a:r>
            <a:endParaRPr lang="sr-Latn-ME" altLang="sr-Latn-RS" sz="1200" b="1" dirty="0">
              <a:latin typeface="Arial" charset="0"/>
              <a:ea typeface="Calibri" pitchFamily="34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sr-Latn-ME" altLang="sr-Latn-RS" sz="1200" dirty="0">
                <a:latin typeface="Arial" charset="0"/>
                <a:ea typeface="Calibri" pitchFamily="34" charset="0"/>
                <a:cs typeface="Arial" charset="0"/>
              </a:rPr>
              <a:t>Twining  projekat „Podrška regulaciji finansijskih usluga“  - ekspertska pomoć u transponovanju Solventnosti II, razvoju internih procedura supervizije i obuke zaposlenih u domenu primjene Solventnosti II  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sr-Latn-ME" altLang="sr-Latn-RS" sz="1200" dirty="0">
                <a:latin typeface="Arial" charset="0"/>
                <a:ea typeface="Calibri" pitchFamily="34" charset="0"/>
                <a:cs typeface="Arial" charset="0"/>
              </a:rPr>
              <a:t>Razvoj specijalizovanog softverskog rješenja za oblast supervizije osiguranja</a:t>
            </a:r>
            <a:endParaRPr lang="pl-PL" altLang="sr-Latn-RS" sz="1200" dirty="0">
              <a:latin typeface="Arial" charset="0"/>
              <a:ea typeface="Calibri" pitchFamily="34" charset="0"/>
              <a:cs typeface="Arial" charset="0"/>
            </a:endParaRPr>
          </a:p>
          <a:p>
            <a:pPr algn="just">
              <a:buFont typeface="Wingdings" pitchFamily="2" charset="2"/>
              <a:buChar char="q"/>
            </a:pPr>
            <a:endParaRPr lang="pl-PL" altLang="sr-Latn-RS" sz="1200" dirty="0">
              <a:latin typeface="Arial Narrow" pitchFamily="34" charset="0"/>
              <a:ea typeface="Calibri" pitchFamily="34" charset="0"/>
              <a:cs typeface="Arial" charset="0"/>
            </a:endParaRPr>
          </a:p>
          <a:p>
            <a:endParaRPr lang="sr-Latn-CS" sz="1200" dirty="0"/>
          </a:p>
          <a:p>
            <a:endParaRPr lang="sr-Latn-C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76057218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ctrTitle" idx="4294967295"/>
          </p:nvPr>
        </p:nvSpPr>
        <p:spPr>
          <a:xfrm>
            <a:off x="2421467" y="406483"/>
            <a:ext cx="437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6000" dirty="0">
                <a:solidFill>
                  <a:srgbClr val="F55C21"/>
                </a:solidFill>
              </a:rPr>
              <a:t>Hvala</a:t>
            </a:r>
            <a:r>
              <a:rPr lang="en" sz="6000" dirty="0">
                <a:solidFill>
                  <a:srgbClr val="F55C21"/>
                </a:solidFill>
              </a:rPr>
              <a:t>!</a:t>
            </a:r>
            <a:endParaRPr sz="6000" dirty="0">
              <a:solidFill>
                <a:srgbClr val="F55C21"/>
              </a:solidFill>
            </a:endParaRPr>
          </a:p>
        </p:txBody>
      </p:sp>
      <p:sp>
        <p:nvSpPr>
          <p:cNvPr id="309" name="Shape 309"/>
          <p:cNvSpPr txBox="1">
            <a:spLocks noGrp="1"/>
          </p:cNvSpPr>
          <p:nvPr>
            <p:ph type="subTitle" idx="4294967295"/>
          </p:nvPr>
        </p:nvSpPr>
        <p:spPr>
          <a:xfrm>
            <a:off x="782471" y="1517146"/>
            <a:ext cx="4465093" cy="31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ME" smtClean="0"/>
              <a:t>Možete </a:t>
            </a:r>
            <a:r>
              <a:rPr lang="sr-Latn-ME" dirty="0"/>
              <a:t>nas kontaktirati na</a:t>
            </a:r>
            <a:r>
              <a:rPr lang="en" dirty="0"/>
              <a:t>:</a:t>
            </a:r>
            <a:endParaRPr dirty="0"/>
          </a:p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F55C21"/>
              </a:buClr>
              <a:buSzPts val="2400"/>
              <a:buChar char="▪"/>
            </a:pPr>
            <a:r>
              <a:rPr lang="sr-Latn-ME" dirty="0"/>
              <a:t>b</a:t>
            </a:r>
            <a:r>
              <a:rPr lang="sr-Latn-ME" dirty="0">
                <a:solidFill>
                  <a:srgbClr val="FFFFFF"/>
                </a:solidFill>
              </a:rPr>
              <a:t>iljana.pantovic</a:t>
            </a:r>
            <a:r>
              <a:rPr lang="en" dirty="0">
                <a:solidFill>
                  <a:srgbClr val="FFFFFF"/>
                </a:solidFill>
              </a:rPr>
              <a:t>@</a:t>
            </a:r>
            <a:r>
              <a:rPr lang="sr-Latn-ME" dirty="0">
                <a:solidFill>
                  <a:srgbClr val="FFFFFF"/>
                </a:solidFill>
              </a:rPr>
              <a:t>ano.co.me</a:t>
            </a:r>
            <a:endParaRPr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</a:pPr>
            <a:r>
              <a:rPr lang="sr-Latn-ME" dirty="0"/>
              <a:t>agencija</a:t>
            </a:r>
            <a:r>
              <a:rPr lang="en" dirty="0"/>
              <a:t>@</a:t>
            </a:r>
            <a:r>
              <a:rPr lang="sr-Latn-ME" dirty="0"/>
              <a:t>ano.co.me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84998" y="3649323"/>
            <a:ext cx="27909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en-US" sz="1600" dirty="0" err="1">
                <a:solidFill>
                  <a:schemeClr val="tx2">
                    <a:lumMod val="50000"/>
                  </a:schemeClr>
                </a:solidFill>
                <a:ea typeface="LF_Kai"/>
                <a:cs typeface="Arial" panose="020B0604020202020204" pitchFamily="34" charset="0"/>
              </a:rPr>
              <a:t>Moskovska</a:t>
            </a:r>
            <a:r>
              <a:rPr lang="sr-Latn-ME" altLang="en-US" sz="1600" dirty="0">
                <a:solidFill>
                  <a:schemeClr val="tx2">
                    <a:lumMod val="50000"/>
                  </a:schemeClr>
                </a:solidFill>
                <a:ea typeface="LF_Kai"/>
                <a:cs typeface="Arial" panose="020B0604020202020204" pitchFamily="34" charset="0"/>
              </a:rPr>
              <a:t>1</a:t>
            </a:r>
            <a:r>
              <a:rPr lang="en-US" altLang="en-US" sz="1600" dirty="0">
                <a:solidFill>
                  <a:schemeClr val="tx2">
                    <a:lumMod val="50000"/>
                  </a:schemeClr>
                </a:solidFill>
                <a:ea typeface="LF_Kai"/>
                <a:cs typeface="Arial" panose="020B0604020202020204" pitchFamily="34" charset="0"/>
              </a:rPr>
              <a:t>7A</a:t>
            </a: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en-US" sz="1600" dirty="0">
                <a:solidFill>
                  <a:schemeClr val="tx2">
                    <a:lumMod val="50000"/>
                  </a:schemeClr>
                </a:solidFill>
                <a:ea typeface="LF_Kai"/>
                <a:cs typeface="Arial" panose="020B0604020202020204" pitchFamily="34" charset="0"/>
              </a:rPr>
              <a:t>81000 Podgorica, </a:t>
            </a:r>
            <a:r>
              <a:rPr lang="sr-Latn-CS" altLang="en-US" sz="1600" dirty="0">
                <a:solidFill>
                  <a:schemeClr val="tx2">
                    <a:lumMod val="50000"/>
                  </a:schemeClr>
                </a:solidFill>
                <a:ea typeface="LF_Kai"/>
                <a:cs typeface="Arial" panose="020B0604020202020204" pitchFamily="34" charset="0"/>
              </a:rPr>
              <a:t>Crna Gora</a:t>
            </a:r>
            <a:endParaRPr lang="en-US" altLang="en-US" sz="1600" dirty="0">
              <a:solidFill>
                <a:schemeClr val="tx2">
                  <a:lumMod val="50000"/>
                </a:schemeClr>
              </a:solidFill>
              <a:ea typeface="LF_Kai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en-US" sz="1600" dirty="0" err="1">
                <a:solidFill>
                  <a:schemeClr val="tx2">
                    <a:lumMod val="50000"/>
                  </a:schemeClr>
                </a:solidFill>
                <a:ea typeface="LF_Kai"/>
                <a:cs typeface="Arial" panose="020B0604020202020204" pitchFamily="34" charset="0"/>
              </a:rPr>
              <a:t>tel</a:t>
            </a:r>
            <a:r>
              <a:rPr lang="en-US" altLang="en-US" sz="1600" dirty="0">
                <a:solidFill>
                  <a:schemeClr val="tx2">
                    <a:lumMod val="50000"/>
                  </a:schemeClr>
                </a:solidFill>
                <a:ea typeface="LF_Kai"/>
                <a:cs typeface="Arial" panose="020B0604020202020204" pitchFamily="34" charset="0"/>
              </a:rPr>
              <a:t>: +382 20 </a:t>
            </a:r>
            <a:r>
              <a:rPr lang="sr-Latn-ME" altLang="en-US" sz="1600" dirty="0">
                <a:solidFill>
                  <a:schemeClr val="tx2">
                    <a:lumMod val="50000"/>
                  </a:schemeClr>
                </a:solidFill>
                <a:ea typeface="LF_Kai"/>
                <a:cs typeface="Arial" panose="020B0604020202020204" pitchFamily="34" charset="0"/>
              </a:rPr>
              <a:t>513</a:t>
            </a:r>
            <a:r>
              <a:rPr lang="en-US" altLang="en-US" sz="1600" dirty="0">
                <a:solidFill>
                  <a:schemeClr val="tx2">
                    <a:lumMod val="50000"/>
                  </a:schemeClr>
                </a:solidFill>
                <a:ea typeface="LF_Kai"/>
                <a:cs typeface="Arial" panose="020B0604020202020204" pitchFamily="34" charset="0"/>
              </a:rPr>
              <a:t> 5</a:t>
            </a:r>
            <a:r>
              <a:rPr lang="sr-Latn-ME" altLang="en-US" sz="1600" dirty="0">
                <a:solidFill>
                  <a:schemeClr val="tx2">
                    <a:lumMod val="50000"/>
                  </a:schemeClr>
                </a:solidFill>
                <a:ea typeface="LF_Kai"/>
                <a:cs typeface="Arial" panose="020B0604020202020204" pitchFamily="34" charset="0"/>
              </a:rPr>
              <a:t>02</a:t>
            </a:r>
            <a:endParaRPr lang="en-US" altLang="en-US" sz="1600" dirty="0">
              <a:solidFill>
                <a:schemeClr val="tx2">
                  <a:lumMod val="50000"/>
                </a:schemeClr>
              </a:solidFill>
              <a:ea typeface="LF_Kai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en-US" sz="1600" dirty="0">
                <a:solidFill>
                  <a:schemeClr val="tx2">
                    <a:lumMod val="50000"/>
                  </a:schemeClr>
                </a:solidFill>
                <a:ea typeface="LF_Kai"/>
                <a:cs typeface="Arial" panose="020B0604020202020204" pitchFamily="34" charset="0"/>
              </a:rPr>
              <a:t>fax: +382 20 513 503</a:t>
            </a:r>
          </a:p>
          <a:p>
            <a:endParaRPr lang="en-US" dirty="0"/>
          </a:p>
        </p:txBody>
      </p:sp>
      <p:sp>
        <p:nvSpPr>
          <p:cNvPr id="9" name="Shape 106"/>
          <p:cNvSpPr txBox="1">
            <a:spLocks/>
          </p:cNvSpPr>
          <p:nvPr/>
        </p:nvSpPr>
        <p:spPr>
          <a:xfrm>
            <a:off x="4135272" y="4674356"/>
            <a:ext cx="982639" cy="394029"/>
          </a:xfrm>
          <a:prstGeom prst="rect">
            <a:avLst/>
          </a:prstGeom>
          <a:solidFill>
            <a:srgbClr val="D4D3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rgbClr val="27272D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rgbClr val="27272D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rgbClr val="27272D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rgbClr val="27272D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rgbClr val="27272D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rgbClr val="27272D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rgbClr val="27272D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rgbClr val="27272D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rgbClr val="27272D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355" y="0"/>
            <a:ext cx="1098645" cy="65974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536987" y="0"/>
            <a:ext cx="7497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dirty="0"/>
              <a:t>Učesnici na tržištu osiguranja u 2017. godini</a:t>
            </a:r>
            <a:endParaRPr dirty="0"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524376" y="632591"/>
            <a:ext cx="3639000" cy="19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buClr>
                <a:schemeClr val="bg1">
                  <a:lumMod val="95000"/>
                </a:schemeClr>
              </a:buClr>
              <a:buSzPts val="1100"/>
            </a:pPr>
            <a:r>
              <a:rPr lang="en-US" sz="1200" b="1" dirty="0"/>
              <a:t>10 </a:t>
            </a:r>
            <a:r>
              <a:rPr lang="en-US" sz="1200" b="1" dirty="0" err="1"/>
              <a:t>društava</a:t>
            </a:r>
            <a:r>
              <a:rPr lang="en-US" sz="1200" b="1" dirty="0"/>
              <a:t> </a:t>
            </a:r>
            <a:r>
              <a:rPr lang="en-US" sz="1200" b="1" dirty="0" err="1"/>
              <a:t>za</a:t>
            </a:r>
            <a:r>
              <a:rPr lang="en-US" sz="1200" b="1" dirty="0"/>
              <a:t> </a:t>
            </a:r>
            <a:r>
              <a:rPr lang="en-US" sz="1200" b="1" dirty="0" err="1"/>
              <a:t>osiguranje</a:t>
            </a:r>
            <a:endParaRPr lang="en-US" sz="1200" b="1" dirty="0"/>
          </a:p>
          <a:p>
            <a:pPr marL="171450" indent="-171450">
              <a:buClr>
                <a:schemeClr val="bg1">
                  <a:lumMod val="95000"/>
                </a:schemeClr>
              </a:buClr>
              <a:buSzPts val="1100"/>
            </a:pPr>
            <a:r>
              <a:rPr lang="en-US" sz="1200" b="1" dirty="0"/>
              <a:t>20 </a:t>
            </a:r>
            <a:r>
              <a:rPr lang="en-US" sz="1200" b="1" dirty="0" err="1"/>
              <a:t>društava</a:t>
            </a:r>
            <a:r>
              <a:rPr lang="en-US" sz="1200" b="1" dirty="0"/>
              <a:t> </a:t>
            </a:r>
            <a:r>
              <a:rPr lang="en-US" sz="1200" b="1" dirty="0" err="1"/>
              <a:t>za</a:t>
            </a:r>
            <a:r>
              <a:rPr lang="en-US" sz="1200" b="1" dirty="0"/>
              <a:t> </a:t>
            </a:r>
            <a:r>
              <a:rPr lang="en-US" sz="1200" b="1" dirty="0" err="1"/>
              <a:t>zastupanje</a:t>
            </a:r>
            <a:endParaRPr lang="en-US" sz="1200" b="1" dirty="0"/>
          </a:p>
          <a:p>
            <a:pPr marL="171450" indent="-171450">
              <a:buClr>
                <a:schemeClr val="bg1">
                  <a:lumMod val="95000"/>
                </a:schemeClr>
              </a:buClr>
              <a:buSzPts val="1100"/>
            </a:pPr>
            <a:r>
              <a:rPr lang="en-US" sz="1200" b="1" dirty="0"/>
              <a:t>8 </a:t>
            </a:r>
            <a:r>
              <a:rPr lang="en-US" sz="1200" b="1" dirty="0" err="1"/>
              <a:t>društava</a:t>
            </a:r>
            <a:r>
              <a:rPr lang="en-US" sz="1200" b="1" dirty="0"/>
              <a:t> </a:t>
            </a:r>
            <a:r>
              <a:rPr lang="en-US" sz="1200" b="1" dirty="0" err="1"/>
              <a:t>za</a:t>
            </a:r>
            <a:r>
              <a:rPr lang="en-US" sz="1200" b="1" dirty="0"/>
              <a:t> </a:t>
            </a:r>
            <a:r>
              <a:rPr lang="en-US" sz="1200" b="1" dirty="0" err="1"/>
              <a:t>posredovanje</a:t>
            </a:r>
            <a:endParaRPr lang="en-US" sz="1200" b="1" dirty="0"/>
          </a:p>
          <a:p>
            <a:pPr marL="171450" indent="-171450">
              <a:buClr>
                <a:schemeClr val="bg1">
                  <a:lumMod val="95000"/>
                </a:schemeClr>
              </a:buClr>
              <a:buSzPts val="1100"/>
            </a:pPr>
            <a:r>
              <a:rPr lang="en-US" sz="1200" b="1" dirty="0"/>
              <a:t>2 </a:t>
            </a:r>
            <a:r>
              <a:rPr lang="en-US" sz="1200" b="1" dirty="0" err="1"/>
              <a:t>preduzetnika</a:t>
            </a:r>
            <a:r>
              <a:rPr lang="en-US" sz="1200" b="1" dirty="0"/>
              <a:t> – </a:t>
            </a:r>
            <a:r>
              <a:rPr lang="en-US" sz="1200" b="1" dirty="0" err="1"/>
              <a:t>zastupnika</a:t>
            </a:r>
            <a:r>
              <a:rPr lang="en-US" sz="1200" b="1" dirty="0"/>
              <a:t> u </a:t>
            </a:r>
            <a:r>
              <a:rPr lang="en-US" sz="1200" b="1" dirty="0" err="1"/>
              <a:t>osiguranju</a:t>
            </a:r>
            <a:r>
              <a:rPr lang="en-US" sz="1200" b="1" dirty="0"/>
              <a:t> </a:t>
            </a:r>
          </a:p>
          <a:p>
            <a:pPr marL="171450" indent="-171450">
              <a:buClr>
                <a:schemeClr val="bg1">
                  <a:lumMod val="95000"/>
                </a:schemeClr>
              </a:buClr>
              <a:buSzPts val="1100"/>
            </a:pPr>
            <a:r>
              <a:rPr lang="en-US" sz="1200" b="1" dirty="0"/>
              <a:t>6 </a:t>
            </a:r>
            <a:r>
              <a:rPr lang="en-US" sz="1200" b="1" dirty="0" err="1"/>
              <a:t>banaka</a:t>
            </a:r>
            <a:endParaRPr lang="en-US" sz="1200" b="1" dirty="0"/>
          </a:p>
          <a:p>
            <a:pPr marL="171450" indent="-171450">
              <a:buClr>
                <a:schemeClr val="bg1">
                  <a:lumMod val="95000"/>
                </a:schemeClr>
              </a:buClr>
              <a:buSzPts val="1100"/>
            </a:pPr>
            <a:r>
              <a:rPr lang="en-US" sz="1200" b="1" dirty="0"/>
              <a:t>576 </a:t>
            </a:r>
            <a:r>
              <a:rPr lang="en-US" sz="1200" b="1" dirty="0" err="1"/>
              <a:t>ovlašćenih</a:t>
            </a:r>
            <a:r>
              <a:rPr lang="en-US" sz="1200" b="1" dirty="0"/>
              <a:t> </a:t>
            </a:r>
            <a:r>
              <a:rPr lang="en-US" sz="1200" b="1" dirty="0" err="1"/>
              <a:t>zastupnika</a:t>
            </a:r>
            <a:endParaRPr lang="en-US" sz="1200" b="1" dirty="0"/>
          </a:p>
          <a:p>
            <a:pPr marL="171450" indent="-171450">
              <a:buClr>
                <a:schemeClr val="bg1">
                  <a:lumMod val="95000"/>
                </a:schemeClr>
              </a:buClr>
              <a:buSzPts val="1100"/>
            </a:pPr>
            <a:r>
              <a:rPr lang="en-US" sz="1200" b="1" dirty="0"/>
              <a:t>249 </a:t>
            </a:r>
            <a:r>
              <a:rPr lang="en-US" sz="1200" b="1" dirty="0" err="1"/>
              <a:t>ovlašćenih</a:t>
            </a:r>
            <a:r>
              <a:rPr lang="en-US" sz="1200" b="1" dirty="0"/>
              <a:t> </a:t>
            </a:r>
            <a:r>
              <a:rPr lang="en-US" sz="1200" b="1" dirty="0" err="1"/>
              <a:t>zastupnika</a:t>
            </a:r>
            <a:r>
              <a:rPr lang="en-US" sz="1200" b="1" dirty="0"/>
              <a:t>/</a:t>
            </a:r>
            <a:r>
              <a:rPr lang="en-US" sz="1200" b="1" dirty="0" err="1"/>
              <a:t>posrednika</a:t>
            </a:r>
            <a:endParaRPr lang="en-US" sz="1200" b="1" dirty="0"/>
          </a:p>
          <a:p>
            <a:pPr marL="171450" indent="-171450">
              <a:buClr>
                <a:schemeClr val="bg1">
                  <a:lumMod val="95000"/>
                </a:schemeClr>
              </a:buClr>
              <a:buSzPts val="1100"/>
            </a:pPr>
            <a:r>
              <a:rPr lang="en-US" sz="1200" b="1" dirty="0"/>
              <a:t>50 </a:t>
            </a:r>
            <a:r>
              <a:rPr lang="en-US" sz="1200" b="1" dirty="0" err="1"/>
              <a:t>ovlašćenih</a:t>
            </a:r>
            <a:r>
              <a:rPr lang="en-US" sz="1200" b="1" dirty="0"/>
              <a:t> </a:t>
            </a:r>
            <a:r>
              <a:rPr lang="en-US" sz="1200" b="1" dirty="0" err="1"/>
              <a:t>posrednika</a:t>
            </a:r>
            <a:endParaRPr lang="en-US" sz="1200" b="1" dirty="0"/>
          </a:p>
          <a:p>
            <a:pPr marL="171450" indent="-171450">
              <a:buClr>
                <a:schemeClr val="bg1">
                  <a:lumMod val="95000"/>
                </a:schemeClr>
              </a:buClr>
              <a:buSzPts val="1100"/>
            </a:pPr>
            <a:r>
              <a:rPr lang="en-US" sz="1200" b="1" dirty="0"/>
              <a:t>969 </a:t>
            </a:r>
            <a:r>
              <a:rPr lang="en-US" sz="1200" b="1" dirty="0" err="1"/>
              <a:t>zaposlenih</a:t>
            </a:r>
            <a:endParaRPr lang="en-US" sz="1200" b="1" dirty="0"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8236424" y="4728949"/>
            <a:ext cx="907576" cy="3530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249238"/>
              </p:ext>
            </p:extLst>
          </p:nvPr>
        </p:nvGraphicFramePr>
        <p:xfrm>
          <a:off x="2456597" y="3148511"/>
          <a:ext cx="6342526" cy="1247155"/>
        </p:xfrm>
        <a:graphic>
          <a:graphicData uri="http://schemas.openxmlformats.org/drawingml/2006/table">
            <a:tbl>
              <a:tblPr/>
              <a:tblGrid>
                <a:gridCol w="11584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13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13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413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13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7743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4133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78165">
                <a:tc>
                  <a:txBody>
                    <a:bodyPr/>
                    <a:lstStyle/>
                    <a:p>
                      <a:pPr algn="l" fontAlgn="ctr"/>
                      <a:r>
                        <a:rPr lang="sr-Latn-ME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Pokazatelji</a:t>
                      </a:r>
                      <a:r>
                        <a:rPr lang="sr-Latn-ME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A3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A3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2013.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A3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2014.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A3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2015.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A3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2016.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A3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2017.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A3B2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8165">
                <a:tc>
                  <a:txBody>
                    <a:bodyPr/>
                    <a:lstStyle/>
                    <a:p>
                      <a:pPr algn="l" fontAlgn="b"/>
                      <a:r>
                        <a:rPr lang="sr-Latn-M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PENETRACIJA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8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život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0,30%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0,32%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0,36%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0,35%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0,35%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0,34%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8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neživot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1,81%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1,84%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1,73%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1,75%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1,68%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1,61%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8165">
                <a:tc>
                  <a:txBody>
                    <a:bodyPr/>
                    <a:lstStyle/>
                    <a:p>
                      <a:pPr algn="l" fontAlgn="b"/>
                      <a:r>
                        <a:rPr lang="sr-Latn-M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GUSTINA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107,83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117,15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116,46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123,64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128,78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131,38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8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život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15,27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17,51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20,19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20,77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22,00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22,76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8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neživot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92,57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99,64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96,27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102,87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106,78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108,62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83754"/>
            <a:ext cx="1098645" cy="65974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530682" y="0"/>
            <a:ext cx="7497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dirty="0"/>
              <a:t>BFP i BRŠ</a:t>
            </a:r>
            <a:endParaRPr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51701" y="495956"/>
            <a:ext cx="3692375" cy="552976"/>
          </a:xfrm>
        </p:spPr>
        <p:txBody>
          <a:bodyPr/>
          <a:lstStyle/>
          <a:p>
            <a:r>
              <a:rPr lang="sr-Latn-ME" sz="1400" dirty="0">
                <a:latin typeface="Calibri" panose="020F0502020204030204" pitchFamily="34" charset="0"/>
              </a:rPr>
              <a:t>Bruto fakturisana premija (000 EUR)</a:t>
            </a:r>
            <a:endParaRPr lang="en-US" sz="1400" dirty="0">
              <a:latin typeface="Calibri" panose="020F0502020204030204" pitchFamily="34" charset="0"/>
            </a:endParaRPr>
          </a:p>
          <a:p>
            <a:endParaRPr lang="en-US" sz="1400" dirty="0">
              <a:latin typeface="Calibri" panose="020F050202020403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747668"/>
              </p:ext>
            </p:extLst>
          </p:nvPr>
        </p:nvGraphicFramePr>
        <p:xfrm>
          <a:off x="1603611" y="951268"/>
          <a:ext cx="5801466" cy="15773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4453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8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985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985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985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sr-Latn-ME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Godina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A3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A3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A3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A3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A3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A3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A3B2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Životna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osiguranja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9.474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10.876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12.556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12.925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13.696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14.163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Neživotna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osiguranja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57.448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61.898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59.861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64.008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66.467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67.607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Ukupno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66.922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72.774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72.417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76.933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80.163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81.770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Promjena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A3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12/11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A3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13/12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A3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14/13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A3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15/14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A3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16/15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A3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17/16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A3B2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Životna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osiguranja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4,60%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14,80%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15,45%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2,94%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5,96%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3,41%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Neživotna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osiguranja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3,07%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7,75%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-3,29%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6,93%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3,84%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1,71%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Ukupno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-0,49%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569569" y="2456137"/>
            <a:ext cx="3806939" cy="552976"/>
          </a:xfrm>
        </p:spPr>
        <p:txBody>
          <a:bodyPr/>
          <a:lstStyle/>
          <a:p>
            <a:r>
              <a:rPr lang="sr-Latn-ME" sz="1400" dirty="0">
                <a:latin typeface="Calibri" panose="020F0502020204030204" pitchFamily="34" charset="0"/>
              </a:rPr>
              <a:t>Bruto riješene štete bez troškova (000 EUR)</a:t>
            </a:r>
            <a:endParaRPr lang="en-US" sz="1400" dirty="0">
              <a:latin typeface="Calibri" panose="020F05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098619"/>
              </p:ext>
            </p:extLst>
          </p:nvPr>
        </p:nvGraphicFramePr>
        <p:xfrm>
          <a:off x="1617259" y="2909908"/>
          <a:ext cx="5842408" cy="1577340"/>
        </p:xfrm>
        <a:graphic>
          <a:graphicData uri="http://schemas.openxmlformats.org/drawingml/2006/table">
            <a:tbl>
              <a:tblPr/>
              <a:tblGrid>
                <a:gridCol w="14863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8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985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985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985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sr-Latn-ME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Godina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A3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A3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A3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A3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A3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A3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A3B2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Životna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osiguranja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1.684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2.961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4.043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3.070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3.970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4.426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Neživotna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osiguranja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25.060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23.902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26.481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25.834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30.247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29.535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Ukupno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26.744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26.863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30.524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28.904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34.217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33.961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Promjena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A3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12/11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A3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13/12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A3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14/13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A3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15/14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A3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16/15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A3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17/16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A3B2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Životna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osiguranja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47,20%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75,79%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36,53%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-24,06%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29,30%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11,50%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Neživotna osiguranja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6,52%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-4,62%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10,79%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-2,44%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17,08%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-2,35%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Ukupno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13,63%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-5,31%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-0,75%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" name="Shape 106"/>
          <p:cNvSpPr txBox="1">
            <a:spLocks noGrp="1"/>
          </p:cNvSpPr>
          <p:nvPr>
            <p:ph type="sldNum" idx="12"/>
          </p:nvPr>
        </p:nvSpPr>
        <p:spPr>
          <a:xfrm>
            <a:off x="8236424" y="4728949"/>
            <a:ext cx="907576" cy="3530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83754"/>
            <a:ext cx="1098645" cy="65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43292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530682" y="0"/>
            <a:ext cx="7497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dirty="0"/>
              <a:t>BFP po vrstama osiguranja</a:t>
            </a:r>
            <a:endParaRPr dirty="0"/>
          </a:p>
        </p:txBody>
      </p:sp>
      <p:sp>
        <p:nvSpPr>
          <p:cNvPr id="15" name="Shape 106"/>
          <p:cNvSpPr txBox="1">
            <a:spLocks noGrp="1"/>
          </p:cNvSpPr>
          <p:nvPr>
            <p:ph type="sldNum" idx="12"/>
          </p:nvPr>
        </p:nvSpPr>
        <p:spPr>
          <a:xfrm>
            <a:off x="8236424" y="4728949"/>
            <a:ext cx="907576" cy="3530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83754"/>
            <a:ext cx="1098645" cy="6597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0071174-0D06-48A3-8902-66CE1FD03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187" y="506157"/>
            <a:ext cx="7681626" cy="45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41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530682" y="0"/>
            <a:ext cx="7497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dirty="0"/>
              <a:t>Broj osiguranja</a:t>
            </a:r>
            <a:endParaRPr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610023"/>
              </p:ext>
            </p:extLst>
          </p:nvPr>
        </p:nvGraphicFramePr>
        <p:xfrm>
          <a:off x="498143" y="1358315"/>
          <a:ext cx="7479529" cy="2062512"/>
        </p:xfrm>
        <a:graphic>
          <a:graphicData uri="http://schemas.openxmlformats.org/drawingml/2006/table">
            <a:tbl>
              <a:tblPr/>
              <a:tblGrid>
                <a:gridCol w="33694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50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0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50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50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850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8501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718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A3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A3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A3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A3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A3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A3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A3B2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18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Osiguranje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od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odgovornosti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zbog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upotrebe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motornih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vozila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259.256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271.707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285.699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295.797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323.136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354.322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18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Životna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osiguranja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12.021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28.304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33.565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64.687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66.488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69.983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18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Putno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osiguranje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4.107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21.046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31.041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31.660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36.957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56.751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18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Osiguranje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od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posljedica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nezgode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9.766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14.513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20.421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24.761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23.251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41.458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18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Dopunsko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osiguranje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lica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uz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osiguranje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života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3.226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7.164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9.842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31.055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32.747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34.840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18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Zdravstveno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osiguranje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24.899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10.700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9.040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17.143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15.498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21.452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18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Ostala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osiguranja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imovine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10.124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11.027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11.818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13.624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14.394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15.168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18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Osiguranje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motornih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vozila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11.451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11.630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11.836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12.884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12.794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14.579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187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Osiguranje imovine od požara i drugih opasnosti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8.266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8.389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9.671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10.128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9.598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10.318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18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Ostale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vrste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neživotnih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osiguranja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4.539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4.567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5.067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10.725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13.880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19.262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18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/>
                        </a:rPr>
                        <a:t>UKUPNO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A3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/>
                        </a:rPr>
                        <a:t>347.655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A3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/>
                        </a:rPr>
                        <a:t>389.047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A3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/>
                        </a:rPr>
                        <a:t>428.000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A3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/>
                        </a:rPr>
                        <a:t>512.464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A3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/>
                        </a:rPr>
                        <a:t>548.743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A3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/>
                        </a:rPr>
                        <a:t>638.133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BA3B2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6" name="Shape 106"/>
          <p:cNvSpPr txBox="1">
            <a:spLocks noGrp="1"/>
          </p:cNvSpPr>
          <p:nvPr>
            <p:ph type="sldNum" idx="12"/>
          </p:nvPr>
        </p:nvSpPr>
        <p:spPr>
          <a:xfrm>
            <a:off x="8236424" y="4728949"/>
            <a:ext cx="907576" cy="3530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83754"/>
            <a:ext cx="1098645" cy="65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27498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02"/>
          <p:cNvSpPr txBox="1">
            <a:spLocks/>
          </p:cNvSpPr>
          <p:nvPr/>
        </p:nvSpPr>
        <p:spPr>
          <a:xfrm>
            <a:off x="530682" y="0"/>
            <a:ext cx="7497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sr-Latn-ME" sz="1800" b="1" dirty="0">
                <a:solidFill>
                  <a:schemeClr val="bg1"/>
                </a:solidFill>
                <a:latin typeface="Encode Sans"/>
                <a:ea typeface="Encode Sans"/>
                <a:cs typeface="Encode Sans"/>
                <a:sym typeface="Encode Sans"/>
              </a:rPr>
              <a:t>Kanali prodaje u 2017. godini</a:t>
            </a:r>
          </a:p>
        </p:txBody>
      </p:sp>
      <p:sp>
        <p:nvSpPr>
          <p:cNvPr id="12" name="Shape 102"/>
          <p:cNvSpPr txBox="1">
            <a:spLocks/>
          </p:cNvSpPr>
          <p:nvPr/>
        </p:nvSpPr>
        <p:spPr>
          <a:xfrm>
            <a:off x="657857" y="152400"/>
            <a:ext cx="2564615" cy="4593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sr-Latn-ME" sz="1200" dirty="0">
              <a:solidFill>
                <a:srgbClr val="F55C21"/>
              </a:solidFill>
            </a:endParaRPr>
          </a:p>
        </p:txBody>
      </p:sp>
      <p:sp>
        <p:nvSpPr>
          <p:cNvPr id="17" name="Shape 106"/>
          <p:cNvSpPr txBox="1">
            <a:spLocks noGrp="1"/>
          </p:cNvSpPr>
          <p:nvPr>
            <p:ph type="sldNum" idx="12"/>
          </p:nvPr>
        </p:nvSpPr>
        <p:spPr>
          <a:xfrm>
            <a:off x="4073857" y="4681182"/>
            <a:ext cx="907576" cy="3530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83754"/>
            <a:ext cx="1098645" cy="6597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649678E-8940-464C-A514-7A36F8836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2313" y="1078100"/>
            <a:ext cx="5139373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1217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02"/>
          <p:cNvSpPr txBox="1">
            <a:spLocks/>
          </p:cNvSpPr>
          <p:nvPr/>
        </p:nvSpPr>
        <p:spPr>
          <a:xfrm>
            <a:off x="530682" y="0"/>
            <a:ext cx="7497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sr-Latn-ME" sz="1800" b="1" dirty="0">
                <a:solidFill>
                  <a:schemeClr val="bg1"/>
                </a:solidFill>
                <a:latin typeface="Encode Sans"/>
                <a:ea typeface="Encode Sans"/>
                <a:cs typeface="Encode Sans"/>
                <a:sym typeface="Encode Sans"/>
              </a:rPr>
              <a:t>Učešća društava u BFP po grupama osiguranja</a:t>
            </a:r>
          </a:p>
        </p:txBody>
      </p:sp>
      <p:sp>
        <p:nvSpPr>
          <p:cNvPr id="12" name="Shape 102"/>
          <p:cNvSpPr txBox="1">
            <a:spLocks/>
          </p:cNvSpPr>
          <p:nvPr/>
        </p:nvSpPr>
        <p:spPr>
          <a:xfrm>
            <a:off x="657857" y="152400"/>
            <a:ext cx="2564615" cy="4593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r-Latn-ME" sz="1200" dirty="0">
                <a:solidFill>
                  <a:srgbClr val="F55C21"/>
                </a:solidFill>
              </a:rPr>
              <a:t>Životna osiguranja</a:t>
            </a:r>
          </a:p>
        </p:txBody>
      </p:sp>
      <p:sp>
        <p:nvSpPr>
          <p:cNvPr id="13" name="Shape 102"/>
          <p:cNvSpPr txBox="1">
            <a:spLocks/>
          </p:cNvSpPr>
          <p:nvPr/>
        </p:nvSpPr>
        <p:spPr>
          <a:xfrm>
            <a:off x="673506" y="2355017"/>
            <a:ext cx="2564615" cy="4593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sr-Latn-ME" sz="1200" dirty="0">
              <a:solidFill>
                <a:srgbClr val="F55C21"/>
              </a:solidFill>
            </a:endParaRPr>
          </a:p>
          <a:p>
            <a:endParaRPr lang="sr-Latn-ME" sz="1200" dirty="0">
              <a:solidFill>
                <a:srgbClr val="F55C21"/>
              </a:solidFill>
            </a:endParaRPr>
          </a:p>
          <a:p>
            <a:endParaRPr lang="sr-Latn-ME" sz="1200" dirty="0">
              <a:solidFill>
                <a:srgbClr val="F55C21"/>
              </a:solidFill>
            </a:endParaRPr>
          </a:p>
          <a:p>
            <a:endParaRPr lang="sr-Latn-ME" sz="1200" dirty="0">
              <a:solidFill>
                <a:srgbClr val="F55C21"/>
              </a:solidFill>
            </a:endParaRPr>
          </a:p>
          <a:p>
            <a:r>
              <a:rPr lang="sr-Latn-ME" sz="1200" dirty="0">
                <a:solidFill>
                  <a:srgbClr val="F55C21"/>
                </a:solidFill>
              </a:rPr>
              <a:t>Neživotna osiguranja</a:t>
            </a:r>
          </a:p>
        </p:txBody>
      </p:sp>
      <p:sp>
        <p:nvSpPr>
          <p:cNvPr id="17" name="Shape 106"/>
          <p:cNvSpPr txBox="1">
            <a:spLocks noGrp="1"/>
          </p:cNvSpPr>
          <p:nvPr>
            <p:ph type="sldNum" idx="12"/>
          </p:nvPr>
        </p:nvSpPr>
        <p:spPr>
          <a:xfrm>
            <a:off x="4073857" y="4681182"/>
            <a:ext cx="907576" cy="3530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83754"/>
            <a:ext cx="1098645" cy="659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2F6D1A2-D9F4-4D9C-9333-65B69B228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88" y="512089"/>
            <a:ext cx="5261304" cy="21033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ACBC50E-394E-40BA-A256-BFE66A6E09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964" y="2615391"/>
            <a:ext cx="5352752" cy="1975275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536987" y="0"/>
            <a:ext cx="7497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dirty="0"/>
              <a:t>Učešća društava u ukupnoj BFP</a:t>
            </a:r>
            <a:endParaRPr dirty="0"/>
          </a:p>
        </p:txBody>
      </p:sp>
      <p:sp>
        <p:nvSpPr>
          <p:cNvPr id="15" name="Shape 106"/>
          <p:cNvSpPr txBox="1">
            <a:spLocks noGrp="1"/>
          </p:cNvSpPr>
          <p:nvPr>
            <p:ph type="sldNum" idx="12"/>
          </p:nvPr>
        </p:nvSpPr>
        <p:spPr>
          <a:xfrm>
            <a:off x="8236424" y="4728949"/>
            <a:ext cx="907576" cy="3530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83754"/>
            <a:ext cx="1098645" cy="6597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C97DB4E-0744-4744-80C3-85AE777B6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011" y="549600"/>
            <a:ext cx="7645047" cy="427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69651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240596" y="-50450"/>
            <a:ext cx="4211586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err="1"/>
              <a:t>Neto</a:t>
            </a:r>
            <a:r>
              <a:rPr lang="en-US" dirty="0"/>
              <a:t> </a:t>
            </a:r>
            <a:r>
              <a:rPr lang="en-US" dirty="0" err="1"/>
              <a:t>finansijski</a:t>
            </a:r>
            <a:r>
              <a:rPr lang="en-US" dirty="0"/>
              <a:t> </a:t>
            </a:r>
            <a:r>
              <a:rPr lang="en-US" dirty="0" err="1"/>
              <a:t>rezultat</a:t>
            </a:r>
            <a:r>
              <a:rPr lang="en-US" dirty="0"/>
              <a:t> </a:t>
            </a:r>
            <a:r>
              <a:rPr lang="en-US" dirty="0" err="1"/>
              <a:t>poslovanja</a:t>
            </a:r>
            <a:endParaRPr lang="en-US" dirty="0"/>
          </a:p>
        </p:txBody>
      </p:sp>
      <p:sp>
        <p:nvSpPr>
          <p:cNvPr id="12" name="Shape 106"/>
          <p:cNvSpPr txBox="1">
            <a:spLocks noGrp="1"/>
          </p:cNvSpPr>
          <p:nvPr>
            <p:ph type="sldNum" idx="12"/>
          </p:nvPr>
        </p:nvSpPr>
        <p:spPr>
          <a:xfrm>
            <a:off x="8236424" y="4728949"/>
            <a:ext cx="907576" cy="3530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83754"/>
            <a:ext cx="1098645" cy="6597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A72B2E7-6260-427D-86FA-14BE5AA0A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741" y="883011"/>
            <a:ext cx="5590517" cy="3377477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Laert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4713</TotalTime>
  <Words>569</Words>
  <Application>Microsoft Office PowerPoint</Application>
  <PresentationFormat>On-screen Show (16:9)</PresentationFormat>
  <Paragraphs>311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Encode Sans</vt:lpstr>
      <vt:lpstr>Wingdings</vt:lpstr>
      <vt:lpstr>Encode Sans ExtraLight</vt:lpstr>
      <vt:lpstr>Calibri</vt:lpstr>
      <vt:lpstr>LF_Kai</vt:lpstr>
      <vt:lpstr>Laertes template</vt:lpstr>
      <vt:lpstr>PowerPoint Presentation</vt:lpstr>
      <vt:lpstr>Učesnici na tržištu osiguranja u 2017. godini</vt:lpstr>
      <vt:lpstr>BFP i BRŠ</vt:lpstr>
      <vt:lpstr>BFP po vrstama osiguranja</vt:lpstr>
      <vt:lpstr>Broj osiguranja</vt:lpstr>
      <vt:lpstr>PowerPoint Presentation</vt:lpstr>
      <vt:lpstr>PowerPoint Presentation</vt:lpstr>
      <vt:lpstr>Učešća društava u ukupnoj BFP</vt:lpstr>
      <vt:lpstr>Neto finansijski rezultat poslovanja</vt:lpstr>
      <vt:lpstr>Racio solventnosti</vt:lpstr>
      <vt:lpstr>Tehničke rezerve</vt:lpstr>
      <vt:lpstr>Deponovanje i ulaganje bruto tehničkih rezervi u 2017. godini</vt:lpstr>
      <vt:lpstr>Budući izazovi:</vt:lpstr>
      <vt:lpstr>Hvala!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Agencija za nadzor osiguranja</dc:title>
  <dc:creator>Zarko Vukovic</dc:creator>
  <cp:lastModifiedBy>Biljana Pantovic</cp:lastModifiedBy>
  <cp:revision>84</cp:revision>
  <cp:lastPrinted>2018-05-15T06:37:41Z</cp:lastPrinted>
  <dcterms:modified xsi:type="dcterms:W3CDTF">2018-05-17T09:25:43Z</dcterms:modified>
</cp:coreProperties>
</file>