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3" r:id="rId2"/>
    <p:sldMasterId id="2147483864" r:id="rId3"/>
    <p:sldMasterId id="2147483941" r:id="rId4"/>
    <p:sldMasterId id="2147483951" r:id="rId5"/>
    <p:sldMasterId id="2147483965" r:id="rId6"/>
  </p:sldMasterIdLst>
  <p:notesMasterIdLst>
    <p:notesMasterId r:id="rId16"/>
  </p:notesMasterIdLst>
  <p:sldIdLst>
    <p:sldId id="369" r:id="rId7"/>
    <p:sldId id="370" r:id="rId8"/>
    <p:sldId id="366" r:id="rId9"/>
    <p:sldId id="358" r:id="rId10"/>
    <p:sldId id="368" r:id="rId11"/>
    <p:sldId id="364" r:id="rId12"/>
    <p:sldId id="367" r:id="rId13"/>
    <p:sldId id="365" r:id="rId14"/>
    <p:sldId id="371" r:id="rId15"/>
  </p:sldIdLst>
  <p:sldSz cx="9144000" cy="6858000" type="screen4x3"/>
  <p:notesSz cx="6735763" cy="98663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23">
          <p15:clr>
            <a:srgbClr val="A4A3A4"/>
          </p15:clr>
        </p15:guide>
        <p15:guide id="3" orient="horz" pos="3107">
          <p15:clr>
            <a:srgbClr val="A4A3A4"/>
          </p15:clr>
        </p15:guide>
        <p15:guide id="4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a Mulic" initials="I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00"/>
    <a:srgbClr val="669900"/>
    <a:srgbClr val="FF0000"/>
    <a:srgbClr val="0099CC"/>
    <a:srgbClr val="92D050"/>
    <a:srgbClr val="CC0000"/>
    <a:srgbClr val="FFFFFF"/>
    <a:srgbClr val="000000"/>
    <a:srgbClr val="006699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9846" autoAdjust="0"/>
  </p:normalViewPr>
  <p:slideViewPr>
    <p:cSldViewPr>
      <p:cViewPr>
        <p:scale>
          <a:sx n="81" d="100"/>
          <a:sy n="81" d="100"/>
        </p:scale>
        <p:origin x="-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6" y="-102"/>
      </p:cViewPr>
      <p:guideLst>
        <p:guide orient="horz" pos="3109"/>
        <p:guide orient="horz" pos="3107"/>
        <p:guide pos="2123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837067DB-0C5D-47E8-A2A5-7BACBAD70703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DB5813FF-9F4A-4764-8843-FAEF3CFD5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74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Podaci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Evropu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uzeti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 www.insuranceeurope.eu,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p</a:t>
            </a:r>
            <a:r>
              <a:rPr lang="en-US" dirty="0" err="1" smtClean="0"/>
              <a:t>odaci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Evropu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2016 </a:t>
            </a:r>
            <a:r>
              <a:rPr lang="en-US" baseline="0" dirty="0" err="1" smtClean="0"/>
              <a:t>nisu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objavljeni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zvanicnom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sajtu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Podaci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godine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godinu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mogu</a:t>
            </a:r>
            <a:r>
              <a:rPr lang="en-US" baseline="0" dirty="0" smtClean="0"/>
              <a:t> previse </a:t>
            </a:r>
            <a:r>
              <a:rPr lang="en-US" baseline="0" dirty="0" err="1" smtClean="0"/>
              <a:t>razlikovati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jer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Evropsko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trziste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razvijeno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zasiceno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13FF-9F4A-4764-8843-FAEF3CFD50F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31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13FF-9F4A-4764-8843-FAEF3CFD50F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13FF-9F4A-4764-8843-FAEF3CFD50F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2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13FF-9F4A-4764-8843-FAEF3CFD50F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2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13FF-9F4A-4764-8843-FAEF3CFD50F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23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13FF-9F4A-4764-8843-FAEF3CFD50F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23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13FF-9F4A-4764-8843-FAEF3CFD50F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62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Presentation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8" name="object 3"/>
          <p:cNvSpPr txBox="1"/>
          <p:nvPr userDrawn="1"/>
        </p:nvSpPr>
        <p:spPr>
          <a:xfrm>
            <a:off x="347299" y="6459984"/>
            <a:ext cx="197718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ct val="95825"/>
              </a:lnSpc>
              <a:spcBef>
                <a:spcPts val="10"/>
              </a:spcBef>
              <a:defRPr/>
            </a:pPr>
            <a:r>
              <a:rPr lang="en-US" sz="700" dirty="0">
                <a:solidFill>
                  <a:srgbClr val="BD2027"/>
                </a:solidFill>
                <a:latin typeface="Arial"/>
                <a:cs typeface="Arial"/>
              </a:rPr>
              <a:t>Generali Osiguranje Srbija </a:t>
            </a:r>
            <a:r>
              <a:rPr lang="en-US" sz="700" dirty="0" err="1">
                <a:solidFill>
                  <a:srgbClr val="BD2027"/>
                </a:solidFill>
                <a:latin typeface="Arial"/>
                <a:cs typeface="Arial"/>
              </a:rPr>
              <a:t>a.d.o</a:t>
            </a:r>
            <a:r>
              <a:rPr lang="en-US" sz="700" dirty="0">
                <a:solidFill>
                  <a:srgbClr val="BD2027"/>
                </a:solidFill>
                <a:latin typeface="Arial"/>
                <a:cs typeface="Arial"/>
              </a:rPr>
              <a:t>.</a:t>
            </a:r>
            <a:endParaRPr lang="it-IT" sz="700" dirty="0">
              <a:solidFill>
                <a:srgbClr val="BD2027"/>
              </a:solidFill>
              <a:latin typeface="Arial"/>
              <a:cs typeface="Arial"/>
            </a:endParaRPr>
          </a:p>
          <a:p>
            <a:pPr marL="12700" defTabSz="457200">
              <a:lnSpc>
                <a:spcPct val="95825"/>
              </a:lnSpc>
              <a:spcBef>
                <a:spcPts val="10"/>
              </a:spcBef>
            </a:pPr>
            <a:endParaRPr sz="7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2449613" y="6459984"/>
            <a:ext cx="112178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>
              <a:lnSpc>
                <a:spcPct val="95825"/>
              </a:lnSpc>
              <a:spcBef>
                <a:spcPts val="10"/>
              </a:spcBef>
              <a:defRPr/>
            </a:pPr>
            <a:r>
              <a:rPr lang="it-IT" sz="700" dirty="0">
                <a:solidFill>
                  <a:srgbClr val="BD2027"/>
                </a:solidFill>
                <a:latin typeface="Arial"/>
                <a:cs typeface="Arial"/>
              </a:rPr>
              <a:t>Belgrade</a:t>
            </a:r>
          </a:p>
          <a:p>
            <a:pPr marL="12700" defTabSz="457200">
              <a:lnSpc>
                <a:spcPct val="95825"/>
              </a:lnSpc>
              <a:spcBef>
                <a:spcPts val="10"/>
              </a:spcBef>
            </a:pPr>
            <a:endParaRPr sz="7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D2027"/>
                </a:solidFill>
              </a:rPr>
              <a:t>15.06.2016.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>
                <a:solidFill>
                  <a:srgbClr val="BD2027"/>
                </a:solidFill>
              </a:rPr>
              <a:t>HR NPS Network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87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AF0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640"/>
            <a:ext cx="8301046" cy="1156889"/>
          </a:xfr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White)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White)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White)</a:t>
            </a:r>
          </a:p>
        </p:txBody>
      </p:sp>
      <p:pic>
        <p:nvPicPr>
          <p:cNvPr id="12" name="Immagine 17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6134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99544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147825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86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09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690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88"/>
            <a:ext cx="268288" cy="385763"/>
          </a:xfrm>
          <a:prstGeom prst="rect">
            <a:avLst/>
          </a:prstGeom>
          <a:solidFill>
            <a:srgbClr val="C21C1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374738"/>
            <a:ext cx="268288" cy="352425"/>
          </a:xfrm>
          <a:prstGeom prst="rect">
            <a:avLst/>
          </a:prstGeom>
          <a:solidFill>
            <a:srgbClr val="E957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727163"/>
            <a:ext cx="268288" cy="246063"/>
          </a:xfrm>
          <a:prstGeom prst="rect">
            <a:avLst/>
          </a:prstGeom>
          <a:solidFill>
            <a:srgbClr val="7521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58788" y="236538"/>
            <a:ext cx="36703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70000"/>
              </a:lnSpc>
              <a:defRPr/>
            </a:pPr>
            <a:r>
              <a:rPr lang="en-GB">
                <a:solidFill>
                  <a:srgbClr val="C21C1D"/>
                </a:solidFill>
                <a:ea typeface="ＭＳ Ｐゴシック" charset="0"/>
                <a:cs typeface="Arial"/>
              </a:rPr>
              <a:t> </a:t>
            </a:r>
            <a:endParaRPr lang="en-GB" dirty="0">
              <a:solidFill>
                <a:srgbClr val="C21C1D"/>
              </a:solidFill>
              <a:ea typeface="ＭＳ Ｐゴシック" charset="0"/>
              <a:cs typeface="Arial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2524169" y="6327775"/>
            <a:ext cx="179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dirty="0" smtClean="0">
                <a:solidFill>
                  <a:srgbClr val="C21C1D"/>
                </a:solidFill>
              </a:rPr>
              <a:t> </a:t>
            </a: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4800600" y="6327775"/>
            <a:ext cx="179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0" dirty="0" smtClean="0">
                <a:solidFill>
                  <a:srgbClr val="C21C1D"/>
                </a:solidFill>
              </a:rPr>
              <a:t> </a:t>
            </a:r>
          </a:p>
          <a:p>
            <a:pPr>
              <a:defRPr/>
            </a:pPr>
            <a:endParaRPr lang="en-US" sz="1000" b="0" dirty="0" smtClean="0">
              <a:solidFill>
                <a:srgbClr val="C21C1D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376946" y="236625"/>
            <a:ext cx="325730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70000"/>
              </a:lnSpc>
              <a:defRPr/>
            </a:pPr>
            <a:fld id="{23898CDA-EE78-4F30-85AF-52371C29F53E}" type="slidenum">
              <a:rPr lang="en-GB" altLang="en-US" b="0" smtClean="0">
                <a:solidFill>
                  <a:srgbClr val="C21C1D"/>
                </a:solidFill>
                <a:cs typeface="Arial" pitchFamily="34" charset="0"/>
              </a:rPr>
              <a:pPr algn="r">
                <a:lnSpc>
                  <a:spcPct val="70000"/>
                </a:lnSpc>
                <a:defRPr/>
              </a:pPr>
              <a:t>‹#›</a:t>
            </a:fld>
            <a:endParaRPr lang="en-GB" altLang="en-US" b="0" dirty="0" smtClean="0">
              <a:solidFill>
                <a:srgbClr val="C21C1D"/>
              </a:solidFill>
              <a:cs typeface="Arial" pitchFamily="34" charset="0"/>
            </a:endParaRPr>
          </a:p>
        </p:txBody>
      </p:sp>
      <p:pic>
        <p:nvPicPr>
          <p:cNvPr id="9" name="Picture 9" descr="LogoGenerali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816600"/>
            <a:ext cx="990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194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/>
        </p:nvGraphicFramePr>
        <p:xfrm>
          <a:off x="1631" y="1676"/>
          <a:ext cx="1587" cy="1587"/>
        </p:xfrm>
        <a:graphic>
          <a:graphicData uri="http://schemas.openxmlformats.org/presentationml/2006/ole">
            <p:oleObj spid="_x0000_s29929" name="think-cell Slide" r:id="rId3" imgW="360" imgH="360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/>
          <a:srcRect r="21050"/>
          <a:stretch/>
        </p:blipFill>
        <p:spPr>
          <a:xfrm>
            <a:off x="6" y="0"/>
            <a:ext cx="20053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640"/>
            <a:ext cx="8301046" cy="1156889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Dark Red)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Gray)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Gray)</a:t>
            </a:r>
          </a:p>
        </p:txBody>
      </p:sp>
      <p:pic>
        <p:nvPicPr>
          <p:cNvPr id="19" name="Immagine 1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002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640"/>
            <a:ext cx="8301046" cy="1156889"/>
          </a:xfr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White)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White)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White)</a:t>
            </a:r>
          </a:p>
        </p:txBody>
      </p:sp>
      <p:pic>
        <p:nvPicPr>
          <p:cNvPr id="12" name="Immagine 17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455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297645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457200"/>
            <a:fld id="{C465A074-71B0-1C47-A455-7677837C124E}" type="slidenum">
              <a:rPr lang="it-IT" smtClean="0">
                <a:solidFill>
                  <a:srgbClr val="BD2027"/>
                </a:solidFill>
              </a:rPr>
              <a:pPr defTabSz="457200"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D2027"/>
                </a:solidFill>
              </a:rPr>
              <a:t>15.06.2016.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78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134218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8250" y="6444784"/>
            <a:ext cx="439869" cy="35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4572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234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88"/>
            <a:ext cx="268288" cy="385763"/>
          </a:xfrm>
          <a:prstGeom prst="rect">
            <a:avLst/>
          </a:prstGeom>
          <a:solidFill>
            <a:srgbClr val="C21C1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374738"/>
            <a:ext cx="268288" cy="352425"/>
          </a:xfrm>
          <a:prstGeom prst="rect">
            <a:avLst/>
          </a:prstGeom>
          <a:solidFill>
            <a:srgbClr val="E957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727163"/>
            <a:ext cx="268288" cy="246063"/>
          </a:xfrm>
          <a:prstGeom prst="rect">
            <a:avLst/>
          </a:prstGeom>
          <a:solidFill>
            <a:srgbClr val="7521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58788" y="236538"/>
            <a:ext cx="36703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70000"/>
              </a:lnSpc>
              <a:defRPr/>
            </a:pPr>
            <a:r>
              <a:rPr lang="en-GB">
                <a:solidFill>
                  <a:srgbClr val="C21C1D"/>
                </a:solidFill>
                <a:ea typeface="ＭＳ Ｐゴシック" charset="0"/>
                <a:cs typeface="Arial"/>
              </a:rPr>
              <a:t> </a:t>
            </a:r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2524169" y="6327775"/>
            <a:ext cx="179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smtClean="0">
                <a:solidFill>
                  <a:srgbClr val="C21C1D"/>
                </a:solidFill>
              </a:rPr>
              <a:t> </a:t>
            </a: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4800600" y="6327775"/>
            <a:ext cx="179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0" smtClean="0">
                <a:solidFill>
                  <a:srgbClr val="C21C1D"/>
                </a:solidFill>
              </a:rPr>
              <a:t> </a:t>
            </a:r>
          </a:p>
          <a:p>
            <a:pPr>
              <a:defRPr/>
            </a:pPr>
            <a:endParaRPr lang="en-US" sz="1000" b="0" smtClean="0">
              <a:solidFill>
                <a:srgbClr val="C21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43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5" y="1682752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Arial Regular 20/22pt</a:t>
            </a:r>
            <a:endParaRPr lang="en-US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</a:t>
            </a:r>
            <a:br>
              <a:rPr lang="en-US" dirty="0" smtClean="0"/>
            </a:br>
            <a:r>
              <a:rPr lang="en-US" dirty="0" smtClean="0"/>
              <a:t>Arial Regular 15/17pt</a:t>
            </a:r>
            <a:endParaRPr lang="en-US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3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2"/>
                </a:solidFill>
              </a:defRPr>
            </a:lvl1pPr>
          </a:lstStyle>
          <a:p>
            <a:endParaRPr lang="it-IT" smtClean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134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8"/>
            <a:ext cx="8386686" cy="71227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Presentazione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Regualar</a:t>
            </a:r>
            <a:r>
              <a:rPr lang="it-IT" dirty="0" smtClean="0"/>
              <a:t> 20/24pt</a:t>
            </a:r>
            <a:endParaRPr lang="it-IT" dirty="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 rotWithShape="1">
          <a:blip r:embed="rId2" cstate="print"/>
          <a:srcRect r="21050"/>
          <a:stretch/>
        </p:blipFill>
        <p:spPr>
          <a:xfrm>
            <a:off x="43" y="26"/>
            <a:ext cx="238082" cy="6858000"/>
          </a:xfrm>
          <a:prstGeom prst="rect">
            <a:avLst/>
          </a:prstGeom>
        </p:spPr>
      </p:pic>
      <p:pic>
        <p:nvPicPr>
          <p:cNvPr id="9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1443" y="260738"/>
            <a:ext cx="773931" cy="599539"/>
          </a:xfrm>
          <a:prstGeom prst="rect">
            <a:avLst/>
          </a:prstGeom>
        </p:spPr>
      </p:pic>
      <p:sp>
        <p:nvSpPr>
          <p:cNvPr id="11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3540633" y="6459993"/>
            <a:ext cx="2471546" cy="13736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 defTabSz="455216"/>
            <a:endParaRPr lang="it-IT">
              <a:solidFill>
                <a:srgbClr val="BD2027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905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/>
        </p:nvGraphicFramePr>
        <p:xfrm>
          <a:off x="1631" y="1676"/>
          <a:ext cx="1587" cy="1587"/>
        </p:xfrm>
        <a:graphic>
          <a:graphicData uri="http://schemas.openxmlformats.org/presentationml/2006/ole">
            <p:oleObj spid="_x0000_s38117" name="think-cell Slide" r:id="rId3" imgW="360" imgH="360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/>
          <a:srcRect r="21050"/>
          <a:stretch/>
        </p:blipFill>
        <p:spPr>
          <a:xfrm>
            <a:off x="6" y="0"/>
            <a:ext cx="20053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640"/>
            <a:ext cx="8301046" cy="1156889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Dark Red)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Gray)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Gray)</a:t>
            </a:r>
          </a:p>
        </p:txBody>
      </p:sp>
      <p:pic>
        <p:nvPicPr>
          <p:cNvPr id="19" name="Immagine 1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89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AF0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640"/>
            <a:ext cx="8301046" cy="1156889"/>
          </a:xfr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White)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White)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White)</a:t>
            </a:r>
          </a:p>
        </p:txBody>
      </p:sp>
      <p:pic>
        <p:nvPicPr>
          <p:cNvPr id="12" name="Immagine 17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189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333702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732723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6175" name="think-cell Slide" r:id="rId3" imgW="360" imgH="360" progId="">
              <p:embed/>
            </p:oleObj>
          </a:graphicData>
        </a:graphic>
      </p:graphicFrame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457200"/>
            <a:fld id="{C465A074-71B0-1C47-A455-7677837C124E}" type="slidenum">
              <a:rPr lang="it-IT" smtClean="0">
                <a:solidFill>
                  <a:srgbClr val="BD2027"/>
                </a:solidFill>
              </a:rPr>
              <a:pPr defTabSz="457200"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626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338485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617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86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954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88"/>
            <a:ext cx="268288" cy="385763"/>
          </a:xfrm>
          <a:prstGeom prst="rect">
            <a:avLst/>
          </a:prstGeom>
          <a:solidFill>
            <a:srgbClr val="C21C1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374738"/>
            <a:ext cx="268288" cy="352425"/>
          </a:xfrm>
          <a:prstGeom prst="rect">
            <a:avLst/>
          </a:prstGeom>
          <a:solidFill>
            <a:srgbClr val="E957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727163"/>
            <a:ext cx="268288" cy="246063"/>
          </a:xfrm>
          <a:prstGeom prst="rect">
            <a:avLst/>
          </a:prstGeom>
          <a:solidFill>
            <a:srgbClr val="7521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58788" y="236538"/>
            <a:ext cx="36703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70000"/>
              </a:lnSpc>
              <a:defRPr/>
            </a:pPr>
            <a:r>
              <a:rPr lang="en-GB">
                <a:solidFill>
                  <a:srgbClr val="C21C1D"/>
                </a:solidFill>
                <a:ea typeface="ＭＳ Ｐゴシック" charset="0"/>
                <a:cs typeface="Arial"/>
              </a:rPr>
              <a:t> </a:t>
            </a:r>
            <a:endParaRPr lang="en-GB" dirty="0">
              <a:solidFill>
                <a:srgbClr val="C21C1D"/>
              </a:solidFill>
              <a:ea typeface="ＭＳ Ｐゴシック" charset="0"/>
              <a:cs typeface="Arial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2524169" y="6327775"/>
            <a:ext cx="179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dirty="0" smtClean="0">
                <a:solidFill>
                  <a:srgbClr val="C21C1D"/>
                </a:solidFill>
              </a:rPr>
              <a:t> </a:t>
            </a: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4800600" y="6327775"/>
            <a:ext cx="179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0" dirty="0" smtClean="0">
                <a:solidFill>
                  <a:srgbClr val="C21C1D"/>
                </a:solidFill>
              </a:rPr>
              <a:t> </a:t>
            </a:r>
          </a:p>
          <a:p>
            <a:pPr>
              <a:defRPr/>
            </a:pPr>
            <a:endParaRPr lang="en-US" sz="1000" b="0" dirty="0" smtClean="0">
              <a:solidFill>
                <a:srgbClr val="C21C1D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8376946" y="236625"/>
            <a:ext cx="325730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70000"/>
              </a:lnSpc>
              <a:defRPr/>
            </a:pPr>
            <a:fld id="{23898CDA-EE78-4F30-85AF-52371C29F53E}" type="slidenum">
              <a:rPr lang="en-GB" altLang="en-US" b="0" smtClean="0">
                <a:solidFill>
                  <a:srgbClr val="C21C1D"/>
                </a:solidFill>
                <a:cs typeface="Arial" pitchFamily="34" charset="0"/>
              </a:rPr>
              <a:pPr algn="r">
                <a:lnSpc>
                  <a:spcPct val="70000"/>
                </a:lnSpc>
                <a:defRPr/>
              </a:pPr>
              <a:t>‹#›</a:t>
            </a:fld>
            <a:endParaRPr lang="en-GB" altLang="en-US" b="0" dirty="0" smtClean="0">
              <a:solidFill>
                <a:srgbClr val="C21C1D"/>
              </a:solidFill>
              <a:cs typeface="Arial" pitchFamily="34" charset="0"/>
            </a:endParaRPr>
          </a:p>
        </p:txBody>
      </p:sp>
      <p:pic>
        <p:nvPicPr>
          <p:cNvPr id="9" name="Picture 9" descr="LogoGenerali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816600"/>
            <a:ext cx="990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584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5" y="1682752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Arial Regular 20/22pt</a:t>
            </a:r>
            <a:endParaRPr lang="en-US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</a:t>
            </a:r>
            <a:br>
              <a:rPr lang="en-US" dirty="0" smtClean="0"/>
            </a:br>
            <a:r>
              <a:rPr lang="en-US" dirty="0" smtClean="0"/>
              <a:t>Arial Regular 15/17pt</a:t>
            </a:r>
            <a:endParaRPr lang="en-US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93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/>
        </p:nvGraphicFramePr>
        <p:xfrm>
          <a:off x="1588" y="1590"/>
          <a:ext cx="1587" cy="1587"/>
        </p:xfrm>
        <a:graphic>
          <a:graphicData uri="http://schemas.openxmlformats.org/presentationml/2006/ole">
            <p:oleObj spid="_x0000_s40086" name="think-cell Slide" r:id="rId3" imgW="360" imgH="360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/>
          <a:srcRect r="21050"/>
          <a:stretch/>
        </p:blipFill>
        <p:spPr>
          <a:xfrm>
            <a:off x="1" y="0"/>
            <a:ext cx="20053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554"/>
            <a:ext cx="8301046" cy="1156889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Dark Red)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Gray)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Gray)</a:t>
            </a:r>
          </a:p>
        </p:txBody>
      </p:sp>
      <p:pic>
        <p:nvPicPr>
          <p:cNvPr id="19" name="Immagine 1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3687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AF0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554"/>
            <a:ext cx="8301046" cy="1156889"/>
          </a:xfr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White)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White)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White)</a:t>
            </a:r>
          </a:p>
        </p:txBody>
      </p:sp>
      <p:pic>
        <p:nvPicPr>
          <p:cNvPr id="12" name="Immagine 17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589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298445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393908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457200"/>
            <a:fld id="{C465A074-71B0-1C47-A455-7677837C124E}" type="slidenum">
              <a:rPr lang="it-IT" smtClean="0">
                <a:solidFill>
                  <a:srgbClr val="BD2027"/>
                </a:solidFill>
              </a:rPr>
              <a:pPr defTabSz="457200"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9196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925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0" y="1508760"/>
            <a:ext cx="830556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575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0" y="1508760"/>
            <a:ext cx="830556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40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452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har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1" y="1682752"/>
            <a:ext cx="8391888" cy="43783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6535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453824" y="6530079"/>
            <a:ext cx="405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prstClr val="white"/>
                </a:solidFill>
              </a:rPr>
              <a:t>Commercial in Confidence</a:t>
            </a:r>
          </a:p>
          <a:p>
            <a:pPr algn="ctr"/>
            <a:r>
              <a:rPr lang="en-GB" sz="800" dirty="0">
                <a:solidFill>
                  <a:prstClr val="white"/>
                </a:solidFill>
              </a:rPr>
              <a:t> Duke CE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260384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2"/>
            <a:ext cx="268288" cy="385763"/>
          </a:xfrm>
          <a:prstGeom prst="rect">
            <a:avLst/>
          </a:prstGeom>
          <a:solidFill>
            <a:srgbClr val="C21C1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374652"/>
            <a:ext cx="268288" cy="352425"/>
          </a:xfrm>
          <a:prstGeom prst="rect">
            <a:avLst/>
          </a:prstGeom>
          <a:solidFill>
            <a:srgbClr val="E957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727077"/>
            <a:ext cx="268288" cy="246063"/>
          </a:xfrm>
          <a:prstGeom prst="rect">
            <a:avLst/>
          </a:prstGeom>
          <a:solidFill>
            <a:srgbClr val="7521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58788" y="236538"/>
            <a:ext cx="36703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70000"/>
              </a:lnSpc>
              <a:defRPr/>
            </a:pPr>
            <a:r>
              <a:rPr lang="en-GB">
                <a:solidFill>
                  <a:srgbClr val="C21C1D"/>
                </a:solidFill>
                <a:ea typeface="ＭＳ Ｐゴシック" charset="0"/>
                <a:cs typeface="Arial"/>
              </a:rPr>
              <a:t> </a:t>
            </a:r>
            <a:endParaRPr lang="en-GB" dirty="0">
              <a:solidFill>
                <a:srgbClr val="C21C1D"/>
              </a:solidFill>
              <a:ea typeface="ＭＳ Ｐゴシック" charset="0"/>
              <a:cs typeface="Arial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2524126" y="6327775"/>
            <a:ext cx="179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dirty="0" smtClean="0">
                <a:solidFill>
                  <a:srgbClr val="C21C1D"/>
                </a:solidFill>
              </a:rPr>
              <a:t> </a:t>
            </a: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4800600" y="6327775"/>
            <a:ext cx="179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0" dirty="0" smtClean="0">
                <a:solidFill>
                  <a:srgbClr val="C21C1D"/>
                </a:solidFill>
              </a:rPr>
              <a:t> </a:t>
            </a:r>
          </a:p>
          <a:p>
            <a:pPr>
              <a:defRPr/>
            </a:pPr>
            <a:endParaRPr lang="en-US" sz="1000" b="0" dirty="0" smtClean="0">
              <a:solidFill>
                <a:srgbClr val="C21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08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abl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5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18"/>
          <p:cNvSpPr>
            <a:spLocks noGrp="1"/>
          </p:cNvSpPr>
          <p:nvPr>
            <p:ph type="tbl" sz="quarter" idx="18"/>
          </p:nvPr>
        </p:nvSpPr>
        <p:spPr>
          <a:xfrm>
            <a:off x="347665" y="1682752"/>
            <a:ext cx="8386762" cy="4378325"/>
          </a:xfrm>
        </p:spPr>
        <p:txBody>
          <a:bodyPr/>
          <a:lstStyle/>
          <a:p>
            <a:r>
              <a:rPr lang="it-IT" smtClean="0"/>
              <a:t>Fare clic sull'icona per inserire una tabella</a:t>
            </a:r>
            <a:endParaRPr lang="it-IT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7631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/>
        </p:nvGraphicFramePr>
        <p:xfrm>
          <a:off x="1588" y="1590"/>
          <a:ext cx="1587" cy="1587"/>
        </p:xfrm>
        <a:graphic>
          <a:graphicData uri="http://schemas.openxmlformats.org/presentationml/2006/ole">
            <p:oleObj spid="_x0000_s43129" name="think-cell Slide" r:id="rId3" imgW="360" imgH="360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/>
          <a:srcRect r="21050"/>
          <a:stretch/>
        </p:blipFill>
        <p:spPr>
          <a:xfrm>
            <a:off x="1" y="0"/>
            <a:ext cx="20053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554"/>
            <a:ext cx="8301046" cy="1156889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Dark Red)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Gray)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Gray)</a:t>
            </a:r>
          </a:p>
        </p:txBody>
      </p:sp>
      <p:pic>
        <p:nvPicPr>
          <p:cNvPr id="19" name="Immagine 1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439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AF0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554"/>
            <a:ext cx="8301046" cy="1156889"/>
          </a:xfr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White)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White)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White)</a:t>
            </a:r>
          </a:p>
        </p:txBody>
      </p:sp>
      <p:pic>
        <p:nvPicPr>
          <p:cNvPr id="12" name="Immagine 17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2746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8034283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5152" name="think-cell Slide" r:id="rId3" imgW="360" imgH="360" progId="">
              <p:embed/>
            </p:oleObj>
          </a:graphicData>
        </a:graphic>
      </p:graphicFrame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6000" cy="96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9"/>
              </a:lnSpc>
              <a:defRPr sz="3300" b="1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201" y="273571"/>
            <a:ext cx="200160" cy="178541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defTabSz="892385" fontAlgn="base">
              <a:spcBef>
                <a:spcPct val="0"/>
              </a:spcBef>
              <a:spcAft>
                <a:spcPct val="0"/>
              </a:spcAft>
              <a:defRPr sz="70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B9F8A4B-EBD6-4E25-8C04-EBFBADD088F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200" y="6460602"/>
            <a:ext cx="799200" cy="113748"/>
          </a:xfrm>
          <a:prstGeom prst="rect">
            <a:avLst/>
          </a:prstGeom>
        </p:spPr>
        <p:txBody>
          <a:bodyPr lIns="0" tIns="0" rIns="0" bIns="0" anchor="t" anchorCtr="0"/>
          <a:lstStyle>
            <a:lvl1pPr defTabSz="892385" fontAlgn="base">
              <a:spcBef>
                <a:spcPct val="0"/>
              </a:spcBef>
              <a:spcAft>
                <a:spcPct val="0"/>
              </a:spcAft>
              <a:defRPr sz="70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15.06.2016.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761" y="6460602"/>
            <a:ext cx="2895840" cy="113748"/>
          </a:xfrm>
          <a:prstGeom prst="rect">
            <a:avLst/>
          </a:prstGeom>
        </p:spPr>
        <p:txBody>
          <a:bodyPr lIns="0" tIns="0" rIns="0" bIns="0"/>
          <a:lstStyle>
            <a:lvl1pPr algn="l" defTabSz="892385" fontAlgn="base">
              <a:spcBef>
                <a:spcPct val="0"/>
              </a:spcBef>
              <a:spcAft>
                <a:spcPct val="0"/>
              </a:spcAft>
              <a:defRPr sz="700" baseline="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r-Latn-RS" dirty="0" smtClean="0"/>
              <a:t>HR NPS Network</a:t>
            </a:r>
            <a:endParaRPr lang="it-IT" dirty="0"/>
          </a:p>
        </p:txBody>
      </p:sp>
      <p:pic>
        <p:nvPicPr>
          <p:cNvPr id="10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19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93802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2" y="0"/>
            <a:ext cx="2945057" cy="170656"/>
          </a:xfrm>
        </p:spPr>
        <p:txBody>
          <a:bodyPr wrap="none" anchor="ctr"/>
          <a:lstStyle>
            <a:lvl1pPr>
              <a:defRPr sz="1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xmlns="" val="328006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940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0" y="1508760"/>
            <a:ext cx="830556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30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0" y="1508760"/>
            <a:ext cx="830556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96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94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har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1" y="1682752"/>
            <a:ext cx="8391888" cy="43783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523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453824" y="6530079"/>
            <a:ext cx="405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prstClr val="white"/>
                </a:solidFill>
              </a:rPr>
              <a:t>Commercial in Confidence</a:t>
            </a:r>
          </a:p>
          <a:p>
            <a:pPr algn="ctr"/>
            <a:r>
              <a:rPr lang="en-GB" sz="800" dirty="0">
                <a:solidFill>
                  <a:prstClr val="white"/>
                </a:solidFill>
              </a:rPr>
              <a:t> Duke CE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10124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2"/>
            <a:ext cx="268288" cy="385763"/>
          </a:xfrm>
          <a:prstGeom prst="rect">
            <a:avLst/>
          </a:prstGeom>
          <a:solidFill>
            <a:srgbClr val="C21C1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374652"/>
            <a:ext cx="268288" cy="352425"/>
          </a:xfrm>
          <a:prstGeom prst="rect">
            <a:avLst/>
          </a:prstGeom>
          <a:solidFill>
            <a:srgbClr val="E957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727077"/>
            <a:ext cx="268288" cy="246063"/>
          </a:xfrm>
          <a:prstGeom prst="rect">
            <a:avLst/>
          </a:prstGeom>
          <a:solidFill>
            <a:srgbClr val="7521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58788" y="236538"/>
            <a:ext cx="36703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70000"/>
              </a:lnSpc>
              <a:defRPr/>
            </a:pPr>
            <a:r>
              <a:rPr lang="en-GB">
                <a:solidFill>
                  <a:srgbClr val="C21C1D"/>
                </a:solidFill>
                <a:ea typeface="ＭＳ Ｐゴシック" charset="0"/>
                <a:cs typeface="Arial"/>
              </a:rPr>
              <a:t> </a:t>
            </a:r>
            <a:endParaRPr lang="en-GB" dirty="0">
              <a:solidFill>
                <a:srgbClr val="C21C1D"/>
              </a:solidFill>
              <a:ea typeface="ＭＳ Ｐゴシック" charset="0"/>
              <a:cs typeface="Arial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2524126" y="6327775"/>
            <a:ext cx="1795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dirty="0" smtClean="0">
                <a:solidFill>
                  <a:srgbClr val="C21C1D"/>
                </a:solidFill>
              </a:rPr>
              <a:t> </a:t>
            </a: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4800600" y="6327775"/>
            <a:ext cx="179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0" dirty="0" smtClean="0">
                <a:solidFill>
                  <a:srgbClr val="C21C1D"/>
                </a:solidFill>
              </a:rPr>
              <a:t> </a:t>
            </a:r>
          </a:p>
          <a:p>
            <a:pPr>
              <a:defRPr/>
            </a:pPr>
            <a:endParaRPr lang="en-US" sz="1000" b="0" dirty="0" smtClean="0">
              <a:solidFill>
                <a:srgbClr val="C21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00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abl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5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18"/>
          <p:cNvSpPr>
            <a:spLocks noGrp="1"/>
          </p:cNvSpPr>
          <p:nvPr>
            <p:ph type="tbl" sz="quarter" idx="18"/>
          </p:nvPr>
        </p:nvSpPr>
        <p:spPr>
          <a:xfrm>
            <a:off x="347665" y="1682752"/>
            <a:ext cx="8386762" cy="4378325"/>
          </a:xfrm>
        </p:spPr>
        <p:txBody>
          <a:bodyPr/>
          <a:lstStyle/>
          <a:p>
            <a:r>
              <a:rPr lang="it-IT" smtClean="0"/>
              <a:t>Fare clic sull'icona per inserire una tabella</a:t>
            </a:r>
            <a:endParaRPr lang="it-IT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3263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6000" cy="96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9"/>
              </a:lnSpc>
              <a:defRPr sz="3300" b="1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201" y="273571"/>
            <a:ext cx="200160" cy="178541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defTabSz="892385" fontAlgn="base">
              <a:spcBef>
                <a:spcPct val="0"/>
              </a:spcBef>
              <a:spcAft>
                <a:spcPct val="0"/>
              </a:spcAft>
              <a:defRPr sz="70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B9F8A4B-EBD6-4E25-8C04-EBFBADD088F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200" y="6460602"/>
            <a:ext cx="799200" cy="113748"/>
          </a:xfrm>
          <a:prstGeom prst="rect">
            <a:avLst/>
          </a:prstGeom>
        </p:spPr>
        <p:txBody>
          <a:bodyPr lIns="0" tIns="0" rIns="0" bIns="0" anchor="t" anchorCtr="0"/>
          <a:lstStyle>
            <a:lvl1pPr defTabSz="892385" fontAlgn="base">
              <a:spcBef>
                <a:spcPct val="0"/>
              </a:spcBef>
              <a:spcAft>
                <a:spcPct val="0"/>
              </a:spcAft>
              <a:defRPr sz="70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15.06.2016.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761" y="6460602"/>
            <a:ext cx="2895840" cy="113748"/>
          </a:xfrm>
          <a:prstGeom prst="rect">
            <a:avLst/>
          </a:prstGeom>
        </p:spPr>
        <p:txBody>
          <a:bodyPr lIns="0" tIns="0" rIns="0" bIns="0"/>
          <a:lstStyle>
            <a:lvl1pPr algn="l" defTabSz="892385" fontAlgn="base">
              <a:spcBef>
                <a:spcPct val="0"/>
              </a:spcBef>
              <a:spcAft>
                <a:spcPct val="0"/>
              </a:spcAft>
              <a:defRPr sz="700" baseline="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r-Latn-RS" dirty="0" smtClean="0"/>
              <a:t>HR NPS Network</a:t>
            </a:r>
            <a:endParaRPr lang="it-IT" dirty="0"/>
          </a:p>
        </p:txBody>
      </p:sp>
      <p:pic>
        <p:nvPicPr>
          <p:cNvPr id="10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61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6000" cy="96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9"/>
              </a:lnSpc>
              <a:defRPr sz="3300" b="1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201" y="273571"/>
            <a:ext cx="200160" cy="178541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defTabSz="892385" fontAlgn="base">
              <a:spcBef>
                <a:spcPct val="0"/>
              </a:spcBef>
              <a:spcAft>
                <a:spcPct val="0"/>
              </a:spcAft>
              <a:defRPr sz="70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B9F8A4B-EBD6-4E25-8C04-EBFBADD088F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200" y="6460602"/>
            <a:ext cx="799200" cy="113748"/>
          </a:xfrm>
          <a:prstGeom prst="rect">
            <a:avLst/>
          </a:prstGeom>
        </p:spPr>
        <p:txBody>
          <a:bodyPr lIns="0" tIns="0" rIns="0" bIns="0" anchor="t" anchorCtr="0"/>
          <a:lstStyle>
            <a:lvl1pPr defTabSz="892385" fontAlgn="base">
              <a:spcBef>
                <a:spcPct val="0"/>
              </a:spcBef>
              <a:spcAft>
                <a:spcPct val="0"/>
              </a:spcAft>
              <a:defRPr sz="70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15.06.2016.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761" y="6460602"/>
            <a:ext cx="2895840" cy="113748"/>
          </a:xfrm>
          <a:prstGeom prst="rect">
            <a:avLst/>
          </a:prstGeom>
        </p:spPr>
        <p:txBody>
          <a:bodyPr lIns="0" tIns="0" rIns="0" bIns="0"/>
          <a:lstStyle>
            <a:lvl1pPr algn="l" defTabSz="892385" fontAlgn="base">
              <a:spcBef>
                <a:spcPct val="0"/>
              </a:spcBef>
              <a:spcAft>
                <a:spcPct val="0"/>
              </a:spcAft>
              <a:defRPr sz="700" baseline="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r-Latn-RS" dirty="0" smtClean="0"/>
              <a:t>HR NPS Network</a:t>
            </a:r>
            <a:endParaRPr lang="it-IT" dirty="0"/>
          </a:p>
        </p:txBody>
      </p:sp>
      <p:pic>
        <p:nvPicPr>
          <p:cNvPr id="10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60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1" name="CasellaDiTesto 10"/>
          <p:cNvSpPr txBox="1"/>
          <p:nvPr userDrawn="1"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/>
            <a:r>
              <a:rPr lang="en-US" sz="3300" b="1" dirty="0">
                <a:solidFill>
                  <a:srgbClr val="BD2027"/>
                </a:solidFill>
              </a:rPr>
              <a:t>Thank you</a:t>
            </a:r>
            <a:endParaRPr lang="it-IT" sz="3300" b="1" dirty="0">
              <a:solidFill>
                <a:srgbClr val="BD2027"/>
              </a:solidFill>
            </a:endParaRPr>
          </a:p>
        </p:txBody>
      </p:sp>
      <p:pic>
        <p:nvPicPr>
          <p:cNvPr id="5" name="Immagin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43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/>
        </p:nvGraphicFramePr>
        <p:xfrm>
          <a:off x="1631" y="1676"/>
          <a:ext cx="1587" cy="1587"/>
        </p:xfrm>
        <a:graphic>
          <a:graphicData uri="http://schemas.openxmlformats.org/presentationml/2006/ole">
            <p:oleObj spid="_x0000_s12586" name="think-cell Slide" r:id="rId3" imgW="360" imgH="360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/>
          <a:srcRect r="21050"/>
          <a:stretch/>
        </p:blipFill>
        <p:spPr>
          <a:xfrm>
            <a:off x="6" y="0"/>
            <a:ext cx="200533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22031" y="2130640"/>
            <a:ext cx="8301046" cy="1156889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35pt, Dark Red)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1" y="3289300"/>
            <a:ext cx="8301046" cy="791840"/>
          </a:xfr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baseline="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Subtitle in Title Case (Arial 24pt, Gray)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585690"/>
            <a:ext cx="8301046" cy="504056"/>
          </a:xfr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Date (Arial 18pt, Gray)</a:t>
            </a:r>
          </a:p>
        </p:txBody>
      </p:sp>
      <p:pic>
        <p:nvPicPr>
          <p:cNvPr id="19" name="Immagine 1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7299" y="287165"/>
            <a:ext cx="868460" cy="70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586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13.xml"/><Relationship Id="rId10" Type="http://schemas.openxmlformats.org/officeDocument/2006/relationships/vmlDrawing" Target="../drawings/vmlDrawing4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oleObject" Target="../embeddings/oleObject6.bin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vmlDrawing" Target="../drawings/vmlDrawing6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vmlDrawing" Target="../drawings/vmlDrawing8.v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vmlDrawing" Target="../drawings/vmlDrawing10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oleObject" Target="../embeddings/oleObject12.bin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vmlDrawing" Target="../drawings/vmlDrawing1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358461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4128" name="think-cell Slide" r:id="rId11" imgW="360" imgH="360" progId="">
              <p:embed/>
            </p:oleObj>
          </a:graphicData>
        </a:graphic>
      </p:graphicFrame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2"/>
          </p:nvPr>
        </p:nvSpPr>
        <p:spPr>
          <a:xfrm>
            <a:off x="3679200" y="6460602"/>
            <a:ext cx="799200" cy="113748"/>
          </a:xfrm>
          <a:prstGeom prst="rect">
            <a:avLst/>
          </a:prstGeom>
        </p:spPr>
        <p:txBody>
          <a:bodyPr lIns="0" tIns="0" rIns="0" bIns="0" anchor="t" anchorCtr="0"/>
          <a:lstStyle>
            <a:lvl1pPr defTabSz="892385" fontAlgn="base">
              <a:spcBef>
                <a:spcPct val="0"/>
              </a:spcBef>
              <a:spcAft>
                <a:spcPct val="0"/>
              </a:spcAft>
              <a:defRPr sz="70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15.06.2016.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13761" y="6460602"/>
            <a:ext cx="2895840" cy="113748"/>
          </a:xfrm>
          <a:prstGeom prst="rect">
            <a:avLst/>
          </a:prstGeom>
        </p:spPr>
        <p:txBody>
          <a:bodyPr lIns="0" tIns="0" rIns="0" bIns="0"/>
          <a:lstStyle>
            <a:lvl1pPr algn="l" defTabSz="892385" fontAlgn="base">
              <a:spcBef>
                <a:spcPct val="0"/>
              </a:spcBef>
              <a:spcAft>
                <a:spcPct val="0"/>
              </a:spcAft>
              <a:defRPr sz="700" baseline="0">
                <a:solidFill>
                  <a:srgbClr val="BD20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r-Latn-RS" dirty="0" smtClean="0"/>
              <a:t>HR NPS Network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234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81" r:id="rId6"/>
    <p:sldLayoutId id="2147483782" r:id="rId7"/>
    <p:sldLayoutId id="2147483666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1310611"/>
              </p:ext>
            </p:extLst>
          </p:nvPr>
        </p:nvGraphicFramePr>
        <p:xfrm>
          <a:off x="1631" y="1676"/>
          <a:ext cx="1587" cy="1587"/>
        </p:xfrm>
        <a:graphic>
          <a:graphicData uri="http://schemas.openxmlformats.org/presentationml/2006/ole">
            <p:oleObj spid="_x0000_s11562" name="think-cell Slide" r:id="rId11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2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88250" y="6444784"/>
            <a:ext cx="439869" cy="35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285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8585139"/>
              </p:ext>
            </p:extLst>
          </p:nvPr>
        </p:nvGraphicFramePr>
        <p:xfrm>
          <a:off x="1631" y="1676"/>
          <a:ext cx="1587" cy="1587"/>
        </p:xfrm>
        <a:graphic>
          <a:graphicData uri="http://schemas.openxmlformats.org/presentationml/2006/ole">
            <p:oleObj spid="_x0000_s28905" name="think-cell Slide" r:id="rId13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53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4870380"/>
              </p:ext>
            </p:extLst>
          </p:nvPr>
        </p:nvGraphicFramePr>
        <p:xfrm>
          <a:off x="1631" y="1676"/>
          <a:ext cx="1587" cy="1587"/>
        </p:xfrm>
        <a:graphic>
          <a:graphicData uri="http://schemas.openxmlformats.org/presentationml/2006/ole">
            <p:oleObj spid="_x0000_s37093" name="think-cell Slide" r:id="rId12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288250" y="6444784"/>
            <a:ext cx="439869" cy="35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701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4143912"/>
              </p:ext>
            </p:extLst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p:oleObj spid="_x0000_s39062" name="think-cell Slide" r:id="rId15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3092" y="6674122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 smtClean="0">
                <a:solidFill>
                  <a:srgbClr val="BD2027"/>
                </a:solidFill>
              </a:rPr>
              <a:pPr algn="r">
                <a:defRPr/>
              </a:pPr>
              <a:t>‹#›</a:t>
            </a:fld>
            <a:endParaRPr lang="en-US" sz="900" dirty="0" smtClean="0">
              <a:solidFill>
                <a:srgbClr val="BD2027"/>
              </a:solidFill>
            </a:endParaRPr>
          </a:p>
          <a:p>
            <a:pPr algn="r"/>
            <a:endParaRPr lang="en-US" sz="900" dirty="0" smtClean="0">
              <a:solidFill>
                <a:srgbClr val="BD2027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6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8288207" y="6444784"/>
            <a:ext cx="439869" cy="35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357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6306426"/>
              </p:ext>
            </p:extLst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p:oleObj spid="_x0000_s42105" name="think-cell Slide" r:id="rId15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3092" y="6674122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 smtClean="0">
                <a:solidFill>
                  <a:srgbClr val="BD2027"/>
                </a:solidFill>
              </a:rPr>
              <a:pPr algn="r">
                <a:defRPr/>
              </a:pPr>
              <a:t>‹#›</a:t>
            </a:fld>
            <a:endParaRPr lang="en-US" sz="900" dirty="0" smtClean="0">
              <a:solidFill>
                <a:srgbClr val="BD2027"/>
              </a:solidFill>
            </a:endParaRPr>
          </a:p>
          <a:p>
            <a:pPr algn="r"/>
            <a:endParaRPr lang="en-US" sz="900" dirty="0" smtClean="0">
              <a:solidFill>
                <a:srgbClr val="BD2027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6" cstate="print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8288207" y="6444784"/>
            <a:ext cx="439869" cy="35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396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hyperlink" Target="https://www.amazon.co.uk/gp/help/customer/display.html?ie=UTF8&amp;nodeId=202011490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athay-ins.com.tw/insurance/english/index.html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ww.lemonade.com/" TargetMode="External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Trendovi</a:t>
            </a:r>
            <a:r>
              <a:rPr lang="en-US" dirty="0"/>
              <a:t> u </a:t>
            </a:r>
            <a:r>
              <a:rPr lang="en-US" dirty="0" err="1"/>
              <a:t>osiguranju</a:t>
            </a:r>
            <a:r>
              <a:rPr lang="en-US" dirty="0"/>
              <a:t> u </a:t>
            </a:r>
            <a:r>
              <a:rPr lang="en-US" dirty="0" err="1"/>
              <a:t>svetu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osvrtom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razvijenost</a:t>
            </a:r>
            <a:r>
              <a:rPr lang="en-US" dirty="0"/>
              <a:t> </a:t>
            </a:r>
            <a:r>
              <a:rPr lang="en-US" dirty="0" err="1"/>
              <a:t>osiguranja</a:t>
            </a:r>
            <a:r>
              <a:rPr lang="en-US" dirty="0"/>
              <a:t> u </a:t>
            </a:r>
            <a:r>
              <a:rPr lang="en-US" dirty="0" err="1" smtClean="0"/>
              <a:t>Srbiji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300" y="4581128"/>
            <a:ext cx="8386686" cy="1475822"/>
          </a:xfrm>
        </p:spPr>
        <p:txBody>
          <a:bodyPr/>
          <a:lstStyle/>
          <a:p>
            <a:r>
              <a:rPr lang="en-US" dirty="0" smtClean="0"/>
              <a:t>Dragan </a:t>
            </a:r>
            <a:r>
              <a:rPr lang="en-US" dirty="0" err="1" smtClean="0"/>
              <a:t>Filipov</a:t>
            </a:r>
            <a:r>
              <a:rPr lang="sr-Latn-RS" dirty="0" smtClean="0"/>
              <a:t>ić, Predsednik Izvršnog Odbora          </a:t>
            </a:r>
          </a:p>
          <a:p>
            <a:r>
              <a:rPr lang="sr-Latn-RS" dirty="0" smtClean="0"/>
              <a:t>    </a:t>
            </a:r>
          </a:p>
          <a:p>
            <a:r>
              <a:rPr lang="sr-Latn-RS" dirty="0" smtClean="0"/>
              <a:t>Generali Osiguranje Srbija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8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465A074-71B0-1C47-A455-7677837C124E}" type="slidenum">
              <a:rPr lang="it-IT" smtClean="0">
                <a:solidFill>
                  <a:srgbClr val="BD2027"/>
                </a:solidFill>
              </a:rPr>
              <a:pPr defTabSz="457200"/>
              <a:t>2</a:t>
            </a:fld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422" y="1372251"/>
            <a:ext cx="8758337" cy="5196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9" y="1346450"/>
            <a:ext cx="9150221" cy="51993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5422" y="56628"/>
            <a:ext cx="8386686" cy="5029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sr-Latn-RS" sz="2800" dirty="0" smtClean="0">
                <a:solidFill>
                  <a:srgbClr val="C00000"/>
                </a:solidFill>
              </a:rPr>
              <a:t>Ukupno svetsko tržište osiguranja 2016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3436" y="579090"/>
            <a:ext cx="8386686" cy="5029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sr-Latn-RS" sz="1600" dirty="0">
                <a:solidFill>
                  <a:srgbClr val="C00000"/>
                </a:solidFill>
              </a:rPr>
              <a:t>Total= 4732 mlrd </a:t>
            </a:r>
            <a:r>
              <a:rPr lang="sr-Latn-RS" sz="1600" dirty="0" smtClean="0">
                <a:solidFill>
                  <a:srgbClr val="C00000"/>
                </a:solidFill>
              </a:rPr>
              <a:t>USD            Non </a:t>
            </a:r>
            <a:r>
              <a:rPr lang="sr-Latn-RS" sz="1600" dirty="0">
                <a:solidFill>
                  <a:srgbClr val="C00000"/>
                </a:solidFill>
              </a:rPr>
              <a:t>Life= 2115 mlrd USD   </a:t>
            </a:r>
            <a:r>
              <a:rPr lang="sr-Latn-RS" sz="1600" dirty="0" smtClean="0">
                <a:solidFill>
                  <a:srgbClr val="C00000"/>
                </a:solidFill>
              </a:rPr>
              <a:t>          </a:t>
            </a:r>
            <a:r>
              <a:rPr lang="sr-Latn-RS" sz="1600" dirty="0">
                <a:solidFill>
                  <a:srgbClr val="C00000"/>
                </a:solidFill>
              </a:rPr>
              <a:t>Life= 2617 mlrd USD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sr-Latn-RS" sz="1600" dirty="0" smtClean="0">
                <a:solidFill>
                  <a:srgbClr val="C00000"/>
                </a:solidFill>
              </a:rPr>
              <a:t>  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634448" y="1136938"/>
            <a:ext cx="3509552" cy="5577458"/>
            <a:chOff x="5634448" y="1136938"/>
            <a:chExt cx="3509552" cy="5577458"/>
          </a:xfrm>
        </p:grpSpPr>
        <p:sp>
          <p:nvSpPr>
            <p:cNvPr id="8" name="Rectangle 7"/>
            <p:cNvSpPr/>
            <p:nvPr/>
          </p:nvSpPr>
          <p:spPr>
            <a:xfrm>
              <a:off x="5634448" y="1219209"/>
              <a:ext cx="3486567" cy="5495187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634448" y="1136938"/>
              <a:ext cx="3509552" cy="1355958"/>
              <a:chOff x="5634448" y="1136938"/>
              <a:chExt cx="3509552" cy="135595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634658" y="1808464"/>
                <a:ext cx="16738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sr-Latn-RS" sz="2000" b="1" dirty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2015 </a:t>
                </a:r>
                <a:r>
                  <a:rPr lang="sr-Latn-RS" sz="2000" b="1" dirty="0" smtClean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sr-Latn-RS" sz="2000" b="1" dirty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  <a:sym typeface="Symbol"/>
                  </a:rPr>
                  <a:t>  </a:t>
                </a:r>
                <a:r>
                  <a:rPr lang="en-US" sz="2000" b="1" dirty="0" smtClean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2.0%</a:t>
                </a:r>
                <a:endParaRPr lang="en-US" sz="2000" b="1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5745040" y="2462952"/>
                <a:ext cx="3096344" cy="14972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7487777" y="1136938"/>
                <a:ext cx="16562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SRBIJA</a:t>
                </a:r>
                <a:endParaRPr lang="en-US" sz="4000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634448" y="2092786"/>
                <a:ext cx="16738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sr-Latn-RS" sz="2000" b="1" dirty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2016 </a:t>
                </a:r>
                <a:r>
                  <a:rPr lang="sr-Latn-RS" sz="2000" b="1" dirty="0" smtClean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sr-Latn-RS" sz="2000" b="1" dirty="0" smtClean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  <a:sym typeface="Symbol"/>
                  </a:rPr>
                  <a:t></a:t>
                </a:r>
                <a:r>
                  <a:rPr lang="en-US" sz="2000" b="1" dirty="0" smtClean="0">
                    <a:solidFill>
                      <a:srgbClr val="FEEEE6">
                        <a:lumMod val="75000"/>
                      </a:srgbClr>
                    </a:solidFill>
                    <a:latin typeface="Arial Narrow" panose="020B0606020202030204" pitchFamily="34" charset="0"/>
                    <a:sym typeface="Symbol"/>
                  </a:rPr>
                  <a:t>  2.1%</a:t>
                </a:r>
                <a:endParaRPr lang="en-US" sz="2000" b="1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3672490" y="1194494"/>
            <a:ext cx="1872208" cy="55446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5462" y="1496684"/>
            <a:ext cx="205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Udeo</a:t>
            </a:r>
            <a:endParaRPr lang="sr-Latn-RS" sz="16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premije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 BDP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" r="3796"/>
          <a:stretch/>
        </p:blipFill>
        <p:spPr bwMode="auto">
          <a:xfrm>
            <a:off x="4721241" y="1556792"/>
            <a:ext cx="710783" cy="71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38" t="47222" r="41268" b="15080"/>
          <a:stretch/>
        </p:blipFill>
        <p:spPr bwMode="auto">
          <a:xfrm>
            <a:off x="4678180" y="2708920"/>
            <a:ext cx="757916" cy="7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61335" y="2626401"/>
            <a:ext cx="1059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Premija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po</a:t>
            </a:r>
            <a:endParaRPr lang="en-US" sz="16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g</a:t>
            </a:r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lavi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sr-Latn-RS" sz="16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stanovnika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93" t="42262" r="8319" b="19697"/>
          <a:stretch/>
        </p:blipFill>
        <p:spPr bwMode="auto">
          <a:xfrm>
            <a:off x="4655710" y="3966795"/>
            <a:ext cx="764807" cy="76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35896" y="4075163"/>
            <a:ext cx="1493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Struktura</a:t>
            </a:r>
            <a:endParaRPr lang="en-US" sz="16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premije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24" t="30754" r="64081" b="31548"/>
          <a:stretch/>
        </p:blipFill>
        <p:spPr bwMode="auto">
          <a:xfrm>
            <a:off x="4678180" y="5526263"/>
            <a:ext cx="757916" cy="7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12229" y="5516825"/>
            <a:ext cx="1493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Kanal</a:t>
            </a:r>
            <a:r>
              <a:rPr lang="sr-Latn-R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</a:p>
          <a:p>
            <a:r>
              <a:rPr lang="en-US" sz="1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distribucije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2120" y="5390958"/>
            <a:ext cx="3022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Latn-RS" sz="2000" b="1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Non Life</a:t>
            </a:r>
            <a:r>
              <a:rPr lang="sr-Latn-R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sr-Latn-R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</a:t>
            </a:r>
            <a:r>
              <a:rPr lang="en-U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agencije</a:t>
            </a:r>
            <a:r>
              <a:rPr lang="en-U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direktna</a:t>
            </a:r>
            <a:r>
              <a:rPr lang="en-U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prodaja</a:t>
            </a:r>
            <a:r>
              <a:rPr lang="en-U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broker</a:t>
            </a:r>
            <a:r>
              <a:rPr lang="sr-Latn-R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i</a:t>
            </a:r>
            <a:r>
              <a:rPr lang="en-U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endParaRPr lang="sr-Latn-RS" sz="2000" dirty="0" smtClean="0">
              <a:solidFill>
                <a:srgbClr val="FEEEE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457200"/>
            <a:r>
              <a:rPr lang="en-US" sz="2000" b="1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Life</a:t>
            </a:r>
            <a:r>
              <a:rPr lang="sr-Latn-R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sr-Latn-R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 </a:t>
            </a:r>
            <a:r>
              <a:rPr lang="en-U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ban</a:t>
            </a:r>
            <a:r>
              <a:rPr lang="sr-Latn-R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ke</a:t>
            </a:r>
            <a:r>
              <a:rPr lang="en-U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 err="1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rPr>
              <a:t>agencije</a:t>
            </a:r>
            <a:endParaRPr lang="en-US" sz="2000" dirty="0">
              <a:solidFill>
                <a:srgbClr val="FEEEE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251520" y="189723"/>
            <a:ext cx="8386686" cy="235474"/>
          </a:xfrm>
        </p:spPr>
        <p:txBody>
          <a:bodyPr/>
          <a:lstStyle/>
          <a:p>
            <a:r>
              <a:rPr lang="sr-Latn-RS" sz="2800" dirty="0" smtClean="0"/>
              <a:t>Poređenje tržišta osiguranja </a:t>
            </a:r>
            <a:r>
              <a:rPr lang="en-US" sz="2800" dirty="0" err="1" smtClean="0"/>
              <a:t>Evrop</a:t>
            </a:r>
            <a:r>
              <a:rPr lang="sr-Latn-RS" sz="2800" dirty="0" smtClean="0"/>
              <a:t>e</a:t>
            </a:r>
            <a:r>
              <a:rPr lang="en-US" sz="2800" dirty="0" smtClean="0"/>
              <a:t> </a:t>
            </a:r>
            <a:r>
              <a:rPr lang="sr-Latn-RS" sz="2800" dirty="0" smtClean="0"/>
              <a:t>i </a:t>
            </a:r>
            <a:r>
              <a:rPr lang="en-US" sz="2800" dirty="0" err="1" smtClean="0"/>
              <a:t>Srbij</a:t>
            </a:r>
            <a:r>
              <a:rPr lang="sr-Latn-RS" sz="2800" dirty="0" smtClean="0"/>
              <a:t>e</a:t>
            </a:r>
            <a:endParaRPr lang="en-US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779912" y="2462952"/>
            <a:ext cx="151216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652120" y="3664741"/>
            <a:ext cx="3384376" cy="1541113"/>
            <a:chOff x="5652120" y="3664741"/>
            <a:chExt cx="3384376" cy="1541113"/>
          </a:xfrm>
        </p:grpSpPr>
        <p:sp>
          <p:nvSpPr>
            <p:cNvPr id="23" name="Rectangle 22"/>
            <p:cNvSpPr/>
            <p:nvPr/>
          </p:nvSpPr>
          <p:spPr>
            <a:xfrm>
              <a:off x="5652120" y="3664741"/>
              <a:ext cx="3384376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sr-Latn-R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Non Life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74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%</a:t>
              </a:r>
              <a:endParaRPr lang="sr-Latn-R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(</a:t>
              </a:r>
              <a:r>
                <a:rPr lang="en-US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motor 42%, non-motor 32%) </a:t>
              </a:r>
              <a:endParaRPr lang="en-US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Life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     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 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26% </a:t>
              </a:r>
              <a:endParaRPr lang="sr-Latn-R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(</a:t>
              </a:r>
              <a:r>
                <a:rPr lang="en-US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26% </a:t>
              </a:r>
              <a:r>
                <a:rPr lang="en-US" dirty="0" err="1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tradi</a:t>
              </a:r>
              <a:r>
                <a:rPr lang="sr-Latn-RS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cionalni proizvodi, </a:t>
              </a:r>
              <a:r>
                <a:rPr lang="en-U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&lt;</a:t>
              </a:r>
              <a:r>
                <a:rPr lang="en-US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0.01% unit-linked)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796136" y="5190882"/>
              <a:ext cx="3096344" cy="149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52120" y="2574526"/>
            <a:ext cx="3189264" cy="1070498"/>
            <a:chOff x="5652120" y="2574526"/>
            <a:chExt cx="3189264" cy="1070498"/>
          </a:xfrm>
        </p:grpSpPr>
        <p:sp>
          <p:nvSpPr>
            <p:cNvPr id="22" name="Rectangle 21"/>
            <p:cNvSpPr/>
            <p:nvPr/>
          </p:nvSpPr>
          <p:spPr>
            <a:xfrm>
              <a:off x="5652120" y="2574526"/>
              <a:ext cx="223288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sr-Latn-R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Non Life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25.5 € </a:t>
              </a:r>
              <a:endParaRPr lang="sr-Latn-R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sz="2000" b="1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Life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     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 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26.5 €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endParaRPr lang="sr-Latn-R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sr-Latn-RS" sz="2000" b="1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T</a:t>
              </a:r>
              <a:r>
                <a:rPr lang="en-US" sz="2000" b="1" dirty="0" err="1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otal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    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 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102  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€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5745040" y="3630052"/>
              <a:ext cx="3096344" cy="149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3779912" y="3645024"/>
            <a:ext cx="151216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79912" y="5205854"/>
            <a:ext cx="151216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086" y="1136938"/>
            <a:ext cx="3699826" cy="5604430"/>
            <a:chOff x="80086" y="1136938"/>
            <a:chExt cx="3699826" cy="5604430"/>
          </a:xfrm>
        </p:grpSpPr>
        <p:sp>
          <p:nvSpPr>
            <p:cNvPr id="7" name="Rectangle 6"/>
            <p:cNvSpPr/>
            <p:nvPr/>
          </p:nvSpPr>
          <p:spPr>
            <a:xfrm>
              <a:off x="80086" y="1196752"/>
              <a:ext cx="3456384" cy="5544616"/>
            </a:xfrm>
            <a:prstGeom prst="rect">
              <a:avLst/>
            </a:prstGeom>
            <a:solidFill>
              <a:srgbClr val="CC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EEEE6">
                    <a:lumMod val="75000"/>
                  </a:srgb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504" y="2092786"/>
              <a:ext cx="2124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ea typeface="+mj-ea"/>
                </a:rPr>
                <a:t>2016</a:t>
              </a:r>
              <a:r>
                <a:rPr lang="sr-Latn-R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ea typeface="+mj-ea"/>
                </a:rPr>
                <a:t> </a:t>
              </a:r>
              <a:r>
                <a:rPr lang="en-U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ea typeface="+mj-ea"/>
                </a:rPr>
                <a:t> </a:t>
              </a:r>
              <a:r>
                <a:rPr lang="en-U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ea typeface="+mj-ea"/>
                  <a:sym typeface="Symbol"/>
                </a:rPr>
                <a:t></a:t>
              </a:r>
              <a:r>
                <a:rPr lang="en-U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ea typeface="+mj-ea"/>
                </a:rPr>
                <a:t> 7.2%</a:t>
              </a:r>
              <a:endParaRPr lang="en-US" sz="2000" b="1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  <a:ea typeface="+mj-e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7504" y="2574526"/>
              <a:ext cx="259228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sr-Latn-R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Non Life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 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794 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€</a:t>
              </a:r>
              <a:endParaRPr lang="sr-Latn-R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sz="2000" b="1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Life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  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 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1.227 €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endParaRPr lang="sr-Latn-R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sr-Latn-R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T</a:t>
              </a:r>
              <a:r>
                <a:rPr lang="en-US" sz="2000" b="1" dirty="0" err="1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otal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  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 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2.022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€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7504" y="3664741"/>
              <a:ext cx="367240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sr-Latn-R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Non Life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</a:t>
              </a:r>
              <a:r>
                <a:rPr lang="en-U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39% </a:t>
              </a:r>
              <a:endParaRPr lang="sr-Latn-R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(</a:t>
              </a:r>
              <a:r>
                <a:rPr lang="en-US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motor </a:t>
              </a:r>
              <a:r>
                <a:rPr lang="en-U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11%, </a:t>
              </a:r>
              <a:r>
                <a:rPr lang="en-US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non-motor </a:t>
              </a:r>
              <a:r>
                <a:rPr lang="en-U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28%) </a:t>
              </a:r>
              <a:r>
                <a:rPr lang="sr-Latn-R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endParaRPr lang="sr-Latn-RS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sz="2000" b="1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Life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     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 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61% </a:t>
              </a:r>
              <a:endParaRPr lang="sr-Latn-RS" sz="2000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(</a:t>
              </a:r>
              <a:r>
                <a:rPr lang="en-U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49%</a:t>
              </a:r>
              <a:r>
                <a:rPr lang="sr-Latn-R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dirty="0" err="1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tradi</a:t>
              </a:r>
              <a:r>
                <a:rPr lang="sr-Latn-R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cionalni proizvodi, </a:t>
              </a:r>
              <a:r>
                <a:rPr lang="en-U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endParaRPr lang="sr-Latn-RS" dirty="0" smtClean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12% unit-linked</a:t>
              </a:r>
              <a:r>
                <a:rPr lang="en-US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7504" y="5410106"/>
              <a:ext cx="338437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sr-Latn-R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Non Life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dirty="0" err="1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agencije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2000" dirty="0" err="1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direktna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2000" dirty="0" err="1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prodaja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, broker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i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endParaRPr lang="sr-Latn-R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  <a:p>
              <a:pPr defTabSz="457200"/>
              <a:r>
                <a:rPr lang="en-US" sz="2000" b="1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Life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sr-Latn-RS" sz="2000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 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ban</a:t>
              </a:r>
              <a:r>
                <a:rPr lang="sr-Latn-R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ke</a:t>
              </a:r>
              <a:r>
                <a:rPr lang="en-US" sz="2000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2000" dirty="0" err="1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</a:rPr>
                <a:t>agencije</a:t>
              </a:r>
              <a:endParaRPr lang="en-US" sz="2000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252714" y="2492896"/>
              <a:ext cx="3096344" cy="149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51520" y="3630052"/>
              <a:ext cx="3096344" cy="149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51520" y="5205854"/>
              <a:ext cx="3096344" cy="149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691680" y="1136938"/>
              <a:ext cx="19059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EVROPA</a:t>
              </a:r>
              <a:endParaRPr lang="en-US" sz="40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9196" y="1804754"/>
              <a:ext cx="15584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ea typeface="+mj-ea"/>
                </a:rPr>
                <a:t>2015 </a:t>
              </a:r>
              <a:r>
                <a:rPr lang="en-U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ea typeface="+mj-ea"/>
                </a:rPr>
                <a:t> </a:t>
              </a:r>
              <a:r>
                <a:rPr lang="en-U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sym typeface="Symbol"/>
                </a:rPr>
                <a:t> 7.4</a:t>
              </a:r>
              <a:r>
                <a:rPr lang="en-US" sz="2000" b="1" dirty="0" smtClean="0">
                  <a:solidFill>
                    <a:srgbClr val="FEEEE6">
                      <a:lumMod val="75000"/>
                    </a:srgbClr>
                  </a:solidFill>
                  <a:latin typeface="Arial Narrow" panose="020B0606020202030204" pitchFamily="34" charset="0"/>
                  <a:ea typeface="+mj-ea"/>
                </a:rPr>
                <a:t>%</a:t>
              </a:r>
              <a:endParaRPr lang="en-US" sz="2000" b="1" dirty="0">
                <a:solidFill>
                  <a:srgbClr val="FEEEE6">
                    <a:lumMod val="75000"/>
                  </a:srgbClr>
                </a:solidFill>
                <a:latin typeface="Arial Narrow" panose="020B0606020202030204" pitchFamily="34" charset="0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3874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301" y="1832665"/>
            <a:ext cx="1779333" cy="110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14" y="3716949"/>
            <a:ext cx="4221508" cy="21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47300" y="188640"/>
            <a:ext cx="8386686" cy="235474"/>
          </a:xfrm>
        </p:spPr>
        <p:txBody>
          <a:bodyPr/>
          <a:lstStyle/>
          <a:p>
            <a:r>
              <a:rPr lang="en-US" sz="2800" dirty="0" err="1" smtClean="0"/>
              <a:t>Savremeni</a:t>
            </a:r>
            <a:r>
              <a:rPr lang="en-US" sz="2800" dirty="0" smtClean="0"/>
              <a:t> </a:t>
            </a:r>
            <a:r>
              <a:rPr lang="en-US" sz="2800" dirty="0" err="1" smtClean="0"/>
              <a:t>proizvodi</a:t>
            </a:r>
            <a:r>
              <a:rPr lang="en-US" sz="2800" dirty="0" smtClean="0"/>
              <a:t> </a:t>
            </a:r>
            <a:r>
              <a:rPr lang="sr-Latn-RS" sz="2800" dirty="0" smtClean="0"/>
              <a:t>neživotnih </a:t>
            </a:r>
            <a:r>
              <a:rPr lang="en-US" sz="2800" dirty="0" err="1" smtClean="0"/>
              <a:t>osiguranja</a:t>
            </a:r>
            <a:r>
              <a:rPr lang="en-US" sz="2800" dirty="0" smtClean="0"/>
              <a:t> u </a:t>
            </a:r>
            <a:r>
              <a:rPr lang="en-US" sz="2800" dirty="0" err="1" smtClean="0"/>
              <a:t>Evropi</a:t>
            </a:r>
            <a:endParaRPr lang="en-US" sz="2800" dirty="0"/>
          </a:p>
        </p:txBody>
      </p:sp>
      <p:pic>
        <p:nvPicPr>
          <p:cNvPr id="49154" name="Picture 2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58" y="1340768"/>
            <a:ext cx="3348881" cy="22512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542" y="1690452"/>
            <a:ext cx="2502325" cy="12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6503" y="3940266"/>
            <a:ext cx="17340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Telematics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7830" y="5981928"/>
            <a:ext cx="17340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Domotics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0157" y="3830122"/>
            <a:ext cx="17340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Vitality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1444" y="3554994"/>
            <a:ext cx="1368152" cy="438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0140" y="3723428"/>
            <a:ext cx="1368152" cy="438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7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47300" y="457222"/>
            <a:ext cx="8386686" cy="235474"/>
          </a:xfrm>
        </p:spPr>
        <p:txBody>
          <a:bodyPr/>
          <a:lstStyle/>
          <a:p>
            <a:r>
              <a:rPr lang="en-US" sz="2800" dirty="0" err="1" smtClean="0"/>
              <a:t>Savremeni</a:t>
            </a:r>
            <a:r>
              <a:rPr lang="en-US" sz="2800" dirty="0" smtClean="0"/>
              <a:t> </a:t>
            </a:r>
            <a:r>
              <a:rPr lang="en-US" sz="2800" dirty="0" err="1" smtClean="0"/>
              <a:t>proizvodi</a:t>
            </a:r>
            <a:r>
              <a:rPr lang="en-US" sz="2800" dirty="0" smtClean="0"/>
              <a:t> </a:t>
            </a:r>
            <a:r>
              <a:rPr lang="sr-Latn-RS" sz="2800" dirty="0" smtClean="0"/>
              <a:t>životnih </a:t>
            </a:r>
            <a:r>
              <a:rPr lang="en-US" sz="2800" dirty="0" err="1" smtClean="0"/>
              <a:t>osiguranja</a:t>
            </a:r>
            <a:r>
              <a:rPr lang="en-US" sz="2800" dirty="0" smtClean="0"/>
              <a:t> u </a:t>
            </a:r>
            <a:r>
              <a:rPr lang="en-US" sz="2800" dirty="0" err="1" smtClean="0"/>
              <a:t>Evropi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994" y="3681552"/>
            <a:ext cx="2985858" cy="216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6088"/>
            <a:ext cx="2448272" cy="21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42" y="1296088"/>
            <a:ext cx="2619375" cy="20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6714" y="3450720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Protection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2838" y="5949280"/>
            <a:ext cx="17556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Unit linked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03216" y="3450721"/>
            <a:ext cx="11256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Health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1842" y="836712"/>
            <a:ext cx="91658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400" dirty="0" smtClean="0"/>
          </a:p>
          <a:p>
            <a:r>
              <a:rPr lang="sr-Latn-RS" b="1" dirty="0" smtClean="0">
                <a:solidFill>
                  <a:srgbClr val="C00000"/>
                </a:solidFill>
              </a:rPr>
              <a:t>KANALI: WEB</a:t>
            </a:r>
          </a:p>
          <a:p>
            <a:r>
              <a:rPr lang="sr-Latn-RS" b="1" dirty="0" smtClean="0">
                <a:solidFill>
                  <a:srgbClr val="C00000"/>
                </a:solidFill>
              </a:rPr>
              <a:t>                </a:t>
            </a:r>
          </a:p>
          <a:p>
            <a:r>
              <a:rPr lang="sr-Latn-RS" b="1" dirty="0">
                <a:solidFill>
                  <a:srgbClr val="C00000"/>
                </a:solidFill>
              </a:rPr>
              <a:t>	 </a:t>
            </a:r>
            <a:r>
              <a:rPr lang="sr-Latn-RS" b="1" dirty="0" smtClean="0">
                <a:solidFill>
                  <a:srgbClr val="C00000"/>
                </a:solidFill>
              </a:rPr>
              <a:t> APP</a:t>
            </a:r>
          </a:p>
          <a:p>
            <a:endParaRPr lang="sr-Latn-RS" sz="1400" dirty="0" smtClean="0"/>
          </a:p>
          <a:p>
            <a:endParaRPr lang="sr-Latn-RS" sz="1400" dirty="0" smtClean="0"/>
          </a:p>
          <a:p>
            <a:endParaRPr lang="sr-Latn-RS" sz="1400" dirty="0"/>
          </a:p>
          <a:p>
            <a:endParaRPr lang="sr-Latn-RS" sz="1400" dirty="0"/>
          </a:p>
          <a:p>
            <a:endParaRPr lang="sr-Latn-RS" sz="1400" dirty="0"/>
          </a:p>
          <a:p>
            <a:r>
              <a:rPr lang="sr-Latn-RS" b="1" dirty="0" smtClean="0">
                <a:solidFill>
                  <a:srgbClr val="C00000"/>
                </a:solidFill>
              </a:rPr>
              <a:t>KONKURENCIJA </a:t>
            </a:r>
            <a:endParaRPr lang="sr-Latn-RS" b="1" dirty="0">
              <a:solidFill>
                <a:srgbClr val="C00000"/>
              </a:solidFill>
            </a:endParaRPr>
          </a:p>
          <a:p>
            <a:endParaRPr lang="sr-Latn-RS" sz="1400" dirty="0" smtClean="0"/>
          </a:p>
          <a:p>
            <a:endParaRPr lang="sr-Latn-RS" sz="1400" dirty="0"/>
          </a:p>
          <a:p>
            <a:endParaRPr lang="sr-Latn-RS" sz="1400" dirty="0" smtClean="0"/>
          </a:p>
          <a:p>
            <a:endParaRPr lang="sr-Latn-RS" sz="1400" dirty="0"/>
          </a:p>
          <a:p>
            <a:endParaRPr lang="sr-Latn-RS" sz="1400" dirty="0" smtClean="0"/>
          </a:p>
          <a:p>
            <a:endParaRPr lang="sr-Latn-RS" sz="1400" dirty="0"/>
          </a:p>
          <a:p>
            <a:endParaRPr lang="sr-Latn-RS" sz="1400" dirty="0" smtClean="0"/>
          </a:p>
          <a:p>
            <a:endParaRPr lang="sr-Latn-RS" sz="1400" dirty="0"/>
          </a:p>
          <a:p>
            <a:endParaRPr lang="sr-Latn-RS" sz="1400" dirty="0" smtClean="0"/>
          </a:p>
          <a:p>
            <a:r>
              <a:rPr lang="sr-Latn-RS" sz="1400" dirty="0"/>
              <a:t> </a:t>
            </a:r>
            <a:r>
              <a:rPr lang="sr-Latn-RS" sz="1400" dirty="0" smtClean="0"/>
              <a:t>               </a:t>
            </a:r>
          </a:p>
          <a:p>
            <a:endParaRPr lang="sr-Latn-RS" sz="1400" dirty="0"/>
          </a:p>
          <a:p>
            <a:endParaRPr lang="sr-Latn-RS" sz="1400" dirty="0" smtClean="0"/>
          </a:p>
          <a:p>
            <a:endParaRPr lang="sr-Latn-RS" sz="1400" dirty="0"/>
          </a:p>
          <a:p>
            <a:r>
              <a:rPr lang="sr-Latn-RS" sz="1400" dirty="0" smtClean="0"/>
              <a:t>     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sr-Latn-RS" sz="1400" dirty="0" smtClean="0"/>
              <a:t>                   </a:t>
            </a:r>
            <a:endParaRPr 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634" y="3011738"/>
            <a:ext cx="1529369" cy="1725443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47300" y="188640"/>
            <a:ext cx="8386686" cy="235474"/>
          </a:xfrm>
        </p:spPr>
        <p:txBody>
          <a:bodyPr/>
          <a:lstStyle/>
          <a:p>
            <a:r>
              <a:rPr lang="en-US" sz="2800" dirty="0" err="1" smtClean="0"/>
              <a:t>Savremeni</a:t>
            </a:r>
            <a:r>
              <a:rPr lang="en-US" sz="2800" dirty="0" smtClean="0"/>
              <a:t> </a:t>
            </a:r>
            <a:r>
              <a:rPr lang="en-US" sz="2800" dirty="0" err="1" smtClean="0"/>
              <a:t>kanali</a:t>
            </a:r>
            <a:r>
              <a:rPr lang="en-US" sz="2800" dirty="0" smtClean="0"/>
              <a:t> </a:t>
            </a:r>
            <a:r>
              <a:rPr lang="en-US" sz="2800" dirty="0" err="1" smtClean="0"/>
              <a:t>prodaje</a:t>
            </a:r>
            <a:r>
              <a:rPr lang="en-US" sz="2800" dirty="0" smtClean="0"/>
              <a:t> u </a:t>
            </a:r>
            <a:r>
              <a:rPr lang="en-US" sz="2800" dirty="0" err="1" smtClean="0"/>
              <a:t>osiguranju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3426917"/>
              </p:ext>
            </p:extLst>
          </p:nvPr>
        </p:nvGraphicFramePr>
        <p:xfrm>
          <a:off x="1649629" y="3475834"/>
          <a:ext cx="7084357" cy="2608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669"/>
                <a:gridCol w="3185045"/>
                <a:gridCol w="3007643"/>
              </a:tblGrid>
              <a:tr h="505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BigTech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Insurers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Opis saradnje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Google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u="sng" dirty="0">
                          <a:effectLst/>
                          <a:hlinkClick r:id="rId5"/>
                        </a:rPr>
                        <a:t>https://www.lemonade.com/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Google je iz svojih fondova učestvovao u finansiranju Lemonade -  Online renters and homeowner insurance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Alibaba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u="sng">
                          <a:effectLst/>
                          <a:hlinkClick r:id="rId6"/>
                        </a:rPr>
                        <a:t>https://www.cathay-ins.com.tw/insurance/english/index.html</a:t>
                      </a:r>
                      <a:r>
                        <a:rPr lang="sr-Latn-RS" sz="12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AntFinancial, fintech kompanija Alibabe, preuzela je 60% kineske osiguravajuće kompanije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Amazon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AmazonProtect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u="sng" dirty="0">
                          <a:effectLst/>
                          <a:hlinkClick r:id="rId7"/>
                        </a:rPr>
                        <a:t>https://www.amazon.co.uk/gp/help/customer/display.html?ie=UTF8&amp;nodeId=202011490</a:t>
                      </a:r>
                      <a:r>
                        <a:rPr lang="sr-Latn-R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Amazon ima svoje osiguranje AmazonProtect kao osiguranje za elektronske uređaje prodate preko svog sajta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78" y="3991498"/>
            <a:ext cx="553011" cy="5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139" y="4696921"/>
            <a:ext cx="673019" cy="67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59" y="5503616"/>
            <a:ext cx="581050" cy="5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7744" y="967388"/>
            <a:ext cx="2990106" cy="1182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70714" y="836712"/>
            <a:ext cx="2864429" cy="15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5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52723" y="2911297"/>
            <a:ext cx="4481504" cy="1915110"/>
            <a:chOff x="4552723" y="2911297"/>
            <a:chExt cx="4481504" cy="1915110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532" t="30280" r="7349" b="34666"/>
            <a:stretch/>
          </p:blipFill>
          <p:spPr bwMode="auto">
            <a:xfrm>
              <a:off x="4552723" y="2911297"/>
              <a:ext cx="4481504" cy="191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613554" y="3096038"/>
              <a:ext cx="252028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b="1" dirty="0">
                  <a:solidFill>
                    <a:prstClr val="white"/>
                  </a:solidFill>
                </a:rPr>
                <a:t>Poljoprivreda </a:t>
              </a:r>
              <a:r>
                <a:rPr lang="vi-VN" sz="1400" dirty="0">
                  <a:solidFill>
                    <a:prstClr val="white"/>
                  </a:solidFill>
                </a:rPr>
                <a:t>je veoma važna </a:t>
              </a:r>
              <a:r>
                <a:rPr lang="sr-Latn-RS" sz="1400" dirty="0" smtClean="0">
                  <a:solidFill>
                    <a:prstClr val="white"/>
                  </a:solidFill>
                </a:rPr>
                <a:t>za </a:t>
              </a:r>
              <a:r>
                <a:rPr lang="vi-VN" sz="1400" dirty="0" smtClean="0">
                  <a:solidFill>
                    <a:prstClr val="white"/>
                  </a:solidFill>
                </a:rPr>
                <a:t>Srbij</a:t>
              </a:r>
              <a:r>
                <a:rPr lang="sr-Latn-RS" sz="1400" dirty="0" smtClean="0">
                  <a:solidFill>
                    <a:prstClr val="white"/>
                  </a:solidFill>
                </a:rPr>
                <a:t>u</a:t>
              </a:r>
              <a:r>
                <a:rPr lang="vi-VN" sz="1400" dirty="0" smtClean="0">
                  <a:solidFill>
                    <a:prstClr val="white"/>
                  </a:solidFill>
                </a:rPr>
                <a:t>, </a:t>
              </a:r>
              <a:endParaRPr lang="sr-Latn-RS" sz="1400" dirty="0" smtClean="0">
                <a:solidFill>
                  <a:prstClr val="white"/>
                </a:solidFill>
              </a:endParaRPr>
            </a:p>
            <a:p>
              <a:r>
                <a:rPr lang="vi-VN" sz="1400" dirty="0" smtClean="0">
                  <a:solidFill>
                    <a:prstClr val="white"/>
                  </a:solidFill>
                </a:rPr>
                <a:t>ali </a:t>
              </a:r>
              <a:r>
                <a:rPr lang="vi-VN" sz="1400" dirty="0">
                  <a:solidFill>
                    <a:prstClr val="white"/>
                  </a:solidFill>
                </a:rPr>
                <a:t>je </a:t>
              </a:r>
              <a:r>
                <a:rPr lang="sr-Latn-RS" sz="1400" dirty="0" smtClean="0">
                  <a:solidFill>
                    <a:prstClr val="white"/>
                  </a:solidFill>
                </a:rPr>
                <a:t>trenutno </a:t>
              </a:r>
              <a:r>
                <a:rPr lang="vi-VN" sz="1400" dirty="0" smtClean="0">
                  <a:solidFill>
                    <a:prstClr val="white"/>
                  </a:solidFill>
                </a:rPr>
                <a:t>osigurano </a:t>
              </a:r>
              <a:r>
                <a:rPr lang="vi-VN" sz="1400" dirty="0">
                  <a:solidFill>
                    <a:prstClr val="white"/>
                  </a:solidFill>
                </a:rPr>
                <a:t>samo 10% </a:t>
              </a:r>
              <a:r>
                <a:rPr lang="sr-Latn-RS" sz="1400" dirty="0" smtClean="0">
                  <a:solidFill>
                    <a:prstClr val="white"/>
                  </a:solidFill>
                </a:rPr>
                <a:t>obradivih</a:t>
              </a:r>
            </a:p>
            <a:p>
              <a:r>
                <a:rPr lang="sr-Latn-RS" sz="1400" dirty="0">
                  <a:solidFill>
                    <a:prstClr val="white"/>
                  </a:solidFill>
                </a:rPr>
                <a:t>p</a:t>
              </a:r>
              <a:r>
                <a:rPr lang="sr-Latn-RS" sz="1400" dirty="0" smtClean="0">
                  <a:solidFill>
                    <a:prstClr val="white"/>
                  </a:solidFill>
                </a:rPr>
                <a:t>ovršina.</a:t>
              </a:r>
              <a:endParaRPr lang="vi-VN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71" y="4842003"/>
            <a:ext cx="4501549" cy="1856563"/>
            <a:chOff x="35496" y="4898683"/>
            <a:chExt cx="4501549" cy="1904477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325" t="30280" r="7349" b="34860"/>
            <a:stretch/>
          </p:blipFill>
          <p:spPr bwMode="auto">
            <a:xfrm>
              <a:off x="35496" y="4898683"/>
              <a:ext cx="4501549" cy="190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5497" y="5013997"/>
              <a:ext cx="2376264" cy="142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b="1" dirty="0">
                  <a:solidFill>
                    <a:prstClr val="white"/>
                  </a:solidFill>
                </a:rPr>
                <a:t>Osiguranje </a:t>
              </a:r>
              <a:r>
                <a:rPr lang="vi-VN" sz="1400" b="1" dirty="0" smtClean="0">
                  <a:solidFill>
                    <a:prstClr val="white"/>
                  </a:solidFill>
                </a:rPr>
                <a:t>domaćinstva</a:t>
              </a:r>
              <a:r>
                <a:rPr lang="sr-Latn-RS" sz="1400" dirty="0">
                  <a:solidFill>
                    <a:prstClr val="white"/>
                  </a:solidFill>
                </a:rPr>
                <a:t>:</a:t>
              </a:r>
              <a:endParaRPr lang="sr-Latn-RS" sz="1400" dirty="0" smtClean="0">
                <a:solidFill>
                  <a:prstClr val="white"/>
                </a:solidFill>
              </a:endParaRPr>
            </a:p>
            <a:p>
              <a:endParaRPr lang="sr-Latn-RS" sz="1400" dirty="0" smtClean="0">
                <a:solidFill>
                  <a:prstClr val="white"/>
                </a:solidFill>
              </a:endParaRPr>
            </a:p>
            <a:p>
              <a:r>
                <a:rPr lang="sr-Latn-RS" sz="1400" dirty="0" smtClean="0">
                  <a:solidFill>
                    <a:prstClr val="white"/>
                  </a:solidFill>
                </a:rPr>
                <a:t>Nedostatak kanala prodaje.</a:t>
              </a:r>
            </a:p>
            <a:p>
              <a:endParaRPr lang="sr-Latn-RS" sz="1400" dirty="0" smtClean="0">
                <a:solidFill>
                  <a:prstClr val="white"/>
                </a:solidFill>
              </a:endParaRPr>
            </a:p>
            <a:p>
              <a:r>
                <a:rPr lang="sr-Latn-RS" sz="1400" dirty="0" smtClean="0">
                  <a:solidFill>
                    <a:prstClr val="white"/>
                  </a:solidFill>
                </a:rPr>
                <a:t>Očekujemo</a:t>
              </a:r>
              <a:r>
                <a:rPr lang="vi-VN" sz="1400" dirty="0" smtClean="0">
                  <a:solidFill>
                    <a:prstClr val="white"/>
                  </a:solidFill>
                </a:rPr>
                <a:t> </a:t>
              </a:r>
              <a:r>
                <a:rPr lang="vi-VN" sz="1400" dirty="0">
                  <a:solidFill>
                    <a:prstClr val="white"/>
                  </a:solidFill>
                </a:rPr>
                <a:t>rast na digitalnim </a:t>
              </a:r>
              <a:r>
                <a:rPr lang="vi-VN" sz="1400" dirty="0" smtClean="0">
                  <a:solidFill>
                    <a:prstClr val="white"/>
                  </a:solidFill>
                </a:rPr>
                <a:t>platformama</a:t>
              </a:r>
              <a:r>
                <a:rPr lang="sr-Latn-RS" sz="1400" dirty="0" smtClean="0">
                  <a:solidFill>
                    <a:prstClr val="white"/>
                  </a:solidFill>
                </a:rPr>
                <a:t>.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49" y="2900225"/>
            <a:ext cx="4533296" cy="1926182"/>
            <a:chOff x="3749" y="2964683"/>
            <a:chExt cx="4533296" cy="1904477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325" t="30279" r="7349" b="34861"/>
            <a:stretch/>
          </p:blipFill>
          <p:spPr bwMode="auto">
            <a:xfrm>
              <a:off x="35496" y="2964683"/>
              <a:ext cx="4501549" cy="190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749" y="3116702"/>
              <a:ext cx="259228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b="1" dirty="0">
                  <a:solidFill>
                    <a:prstClr val="white"/>
                  </a:solidFill>
                </a:rPr>
                <a:t>Životno </a:t>
              </a:r>
              <a:r>
                <a:rPr lang="sr-Latn-RS" sz="1400" b="1" dirty="0" smtClean="0">
                  <a:solidFill>
                    <a:prstClr val="white"/>
                  </a:solidFill>
                </a:rPr>
                <a:t>osiguranje </a:t>
              </a:r>
              <a:r>
                <a:rPr lang="vi-VN" sz="1400" dirty="0" smtClean="0">
                  <a:solidFill>
                    <a:prstClr val="white"/>
                  </a:solidFill>
                </a:rPr>
                <a:t>je </a:t>
              </a:r>
              <a:r>
                <a:rPr lang="vi-VN" sz="1400" dirty="0">
                  <a:solidFill>
                    <a:prstClr val="white"/>
                  </a:solidFill>
                </a:rPr>
                <a:t>nerazvijeno, samo </a:t>
              </a:r>
              <a:r>
                <a:rPr lang="sr-Latn-RS" sz="1400" dirty="0" smtClean="0">
                  <a:solidFill>
                    <a:prstClr val="white"/>
                  </a:solidFill>
                </a:rPr>
                <a:t>26 EUR </a:t>
              </a:r>
            </a:p>
            <a:p>
              <a:r>
                <a:rPr lang="sr-Latn-RS" sz="1400" dirty="0" smtClean="0">
                  <a:solidFill>
                    <a:prstClr val="white"/>
                  </a:solidFill>
                </a:rPr>
                <a:t>po glavi stanovnika.</a:t>
              </a:r>
            </a:p>
            <a:p>
              <a:endParaRPr lang="sr-Latn-RS" sz="1400" dirty="0">
                <a:solidFill>
                  <a:prstClr val="white"/>
                </a:solidFill>
              </a:endParaRPr>
            </a:p>
            <a:p>
              <a:r>
                <a:rPr lang="vi-VN" sz="1400" dirty="0" smtClean="0">
                  <a:solidFill>
                    <a:prstClr val="white"/>
                  </a:solidFill>
                </a:rPr>
                <a:t>Štedni </a:t>
              </a:r>
              <a:r>
                <a:rPr lang="vi-VN" sz="1400" dirty="0">
                  <a:solidFill>
                    <a:prstClr val="white"/>
                  </a:solidFill>
                </a:rPr>
                <a:t>proizvodi su i dalje veoma atraktivni - potreban je prelazak na zaštitu i rizik.</a:t>
              </a:r>
              <a:endParaRPr lang="en-US" sz="1400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52723" y="958905"/>
            <a:ext cx="4501549" cy="1904478"/>
            <a:chOff x="4552723" y="958905"/>
            <a:chExt cx="4501549" cy="1904478"/>
          </a:xfrm>
        </p:grpSpPr>
        <p:pic>
          <p:nvPicPr>
            <p:cNvPr id="26630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325" t="30279" r="7349" b="34861"/>
            <a:stretch/>
          </p:blipFill>
          <p:spPr bwMode="auto">
            <a:xfrm>
              <a:off x="4552723" y="958905"/>
              <a:ext cx="4501549" cy="1904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93331" y="1233152"/>
              <a:ext cx="23173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b="1" dirty="0">
                  <a:solidFill>
                    <a:prstClr val="white"/>
                  </a:solidFill>
                </a:rPr>
                <a:t>Privatno zdravstveno osiguranje</a:t>
              </a:r>
            </a:p>
            <a:p>
              <a:r>
                <a:rPr lang="sr-Latn-RS" sz="1400" dirty="0" smtClean="0">
                  <a:solidFill>
                    <a:prstClr val="white"/>
                  </a:solidFill>
                </a:rPr>
                <a:t>k</a:t>
              </a:r>
              <a:r>
                <a:rPr lang="vi-VN" sz="1400" dirty="0" smtClean="0">
                  <a:solidFill>
                    <a:prstClr val="white"/>
                  </a:solidFill>
                </a:rPr>
                <a:t>oncentr</a:t>
              </a:r>
              <a:r>
                <a:rPr lang="en-US" sz="1400" dirty="0" err="1" smtClean="0">
                  <a:solidFill>
                    <a:prstClr val="white"/>
                  </a:solidFill>
                </a:rPr>
                <a:t>isan</a:t>
              </a:r>
              <a:r>
                <a:rPr lang="sr-Latn-RS" sz="1400" dirty="0" smtClean="0">
                  <a:solidFill>
                    <a:prstClr val="white"/>
                  </a:solidFill>
                </a:rPr>
                <a:t>o</a:t>
              </a:r>
              <a:r>
                <a:rPr lang="vi-VN" sz="1400" dirty="0" smtClean="0">
                  <a:solidFill>
                    <a:prstClr val="white"/>
                  </a:solidFill>
                </a:rPr>
                <a:t> </a:t>
              </a:r>
              <a:r>
                <a:rPr lang="sr-Latn-RS" sz="1400" dirty="0" smtClean="0">
                  <a:solidFill>
                    <a:prstClr val="white"/>
                  </a:solidFill>
                </a:rPr>
                <a:t>na </a:t>
              </a:r>
              <a:r>
                <a:rPr lang="vi-VN" sz="1400" dirty="0" smtClean="0">
                  <a:solidFill>
                    <a:prstClr val="white"/>
                  </a:solidFill>
                </a:rPr>
                <a:t>glavni </a:t>
              </a:r>
              <a:r>
                <a:rPr lang="vi-VN" sz="1400" dirty="0">
                  <a:solidFill>
                    <a:prstClr val="white"/>
                  </a:solidFill>
                </a:rPr>
                <a:t>grad i nekoliko velikih </a:t>
              </a:r>
              <a:r>
                <a:rPr lang="vi-VN" sz="1400" dirty="0" smtClean="0">
                  <a:solidFill>
                    <a:prstClr val="white"/>
                  </a:solidFill>
                </a:rPr>
                <a:t>gradova</a:t>
              </a:r>
              <a:r>
                <a:rPr lang="sr-Latn-RS" sz="1400" dirty="0" smtClean="0">
                  <a:solidFill>
                    <a:prstClr val="white"/>
                  </a:solidFill>
                </a:rPr>
                <a:t> u Srbiji.</a:t>
              </a:r>
              <a:endParaRPr lang="vi-VN" sz="1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26" t="30279" r="7349" b="34861"/>
          <a:stretch/>
        </p:blipFill>
        <p:spPr bwMode="auto">
          <a:xfrm>
            <a:off x="16631" y="958905"/>
            <a:ext cx="4501549" cy="190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631" y="1180490"/>
            <a:ext cx="23951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>
                <a:solidFill>
                  <a:prstClr val="white"/>
                </a:solidFill>
              </a:rPr>
              <a:t>Autoodgovornost </a:t>
            </a:r>
            <a:r>
              <a:rPr lang="vi-VN" sz="1400" dirty="0" smtClean="0">
                <a:solidFill>
                  <a:prstClr val="white"/>
                </a:solidFill>
              </a:rPr>
              <a:t>je </a:t>
            </a:r>
            <a:r>
              <a:rPr lang="vi-VN" sz="1400" dirty="0">
                <a:solidFill>
                  <a:prstClr val="white"/>
                </a:solidFill>
              </a:rPr>
              <a:t>dominantan LOB na srpskom </a:t>
            </a:r>
            <a:r>
              <a:rPr lang="vi-VN" sz="1400" dirty="0" smtClean="0">
                <a:solidFill>
                  <a:prstClr val="white"/>
                </a:solidFill>
              </a:rPr>
              <a:t>tržištu</a:t>
            </a:r>
            <a:r>
              <a:rPr lang="sr-Latn-RS" sz="1400" dirty="0" smtClean="0">
                <a:solidFill>
                  <a:prstClr val="white"/>
                </a:solidFill>
              </a:rPr>
              <a:t>.</a:t>
            </a:r>
            <a:endParaRPr lang="vi-VN" sz="1400" dirty="0" smtClean="0">
              <a:solidFill>
                <a:prstClr val="white"/>
              </a:solidFill>
            </a:endParaRPr>
          </a:p>
          <a:p>
            <a:endParaRPr lang="sr-Latn-RS" sz="1400" dirty="0" smtClean="0">
              <a:solidFill>
                <a:prstClr val="white"/>
              </a:solidFill>
            </a:endParaRPr>
          </a:p>
          <a:p>
            <a:endParaRPr lang="vi-VN" sz="1400" dirty="0" smtClean="0">
              <a:solidFill>
                <a:prstClr val="white"/>
              </a:solidFill>
            </a:endParaRPr>
          </a:p>
          <a:p>
            <a:r>
              <a:rPr lang="vi-VN" sz="1400" dirty="0" smtClean="0">
                <a:solidFill>
                  <a:prstClr val="white"/>
                </a:solidFill>
              </a:rPr>
              <a:t>Minimalna</a:t>
            </a:r>
            <a:r>
              <a:rPr lang="en-US" sz="1400" dirty="0" smtClean="0">
                <a:solidFill>
                  <a:prstClr val="white"/>
                </a:solidFill>
              </a:rPr>
              <a:t> </a:t>
            </a:r>
            <a:r>
              <a:rPr lang="vi-VN" sz="1400" dirty="0" smtClean="0">
                <a:solidFill>
                  <a:prstClr val="white"/>
                </a:solidFill>
              </a:rPr>
              <a:t>cena utvrđena od strane regulatora</a:t>
            </a:r>
            <a:r>
              <a:rPr lang="sr-Latn-RS" sz="1400" dirty="0" smtClean="0">
                <a:solidFill>
                  <a:prstClr val="white"/>
                </a:solidFill>
              </a:rPr>
              <a:t>.</a:t>
            </a:r>
            <a:endParaRPr lang="en-US" sz="1400" dirty="0" smtClean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52723" y="4863250"/>
            <a:ext cx="4493417" cy="1958203"/>
            <a:chOff x="4572406" y="2964996"/>
            <a:chExt cx="4493417" cy="1958203"/>
          </a:xfrm>
        </p:grpSpPr>
        <p:sp>
          <p:nvSpPr>
            <p:cNvPr id="2" name="Rectangle 1"/>
            <p:cNvSpPr/>
            <p:nvPr/>
          </p:nvSpPr>
          <p:spPr>
            <a:xfrm>
              <a:off x="4584319" y="2964996"/>
              <a:ext cx="4481504" cy="1829225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brightnessContrast bright="10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35466" y="3197756"/>
              <a:ext cx="1529369" cy="172544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72406" y="3151270"/>
              <a:ext cx="306340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400" b="1" dirty="0" smtClean="0">
                  <a:solidFill>
                    <a:prstClr val="white"/>
                  </a:solidFill>
                </a:rPr>
                <a:t>SME:</a:t>
              </a:r>
            </a:p>
            <a:p>
              <a:endParaRPr lang="sr-Latn-RS" sz="1400" dirty="0" smtClean="0">
                <a:solidFill>
                  <a:prstClr val="white"/>
                </a:solidFill>
              </a:endParaRPr>
            </a:p>
            <a:p>
              <a:r>
                <a:rPr lang="en-US" sz="1400" dirty="0" err="1" smtClean="0">
                  <a:solidFill>
                    <a:prstClr val="white"/>
                  </a:solidFill>
                </a:rPr>
                <a:t>Veliki</a:t>
              </a:r>
              <a:r>
                <a:rPr lang="en-US" sz="1400" dirty="0" smtClean="0">
                  <a:solidFill>
                    <a:prstClr val="white"/>
                  </a:solidFill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</a:rPr>
                <a:t>potencijal</a:t>
              </a:r>
              <a:r>
                <a:rPr lang="sr-Latn-RS" sz="1400" dirty="0" smtClean="0">
                  <a:solidFill>
                    <a:prstClr val="white"/>
                  </a:solidFill>
                </a:rPr>
                <a:t>, prema iskustvu EU.</a:t>
              </a:r>
              <a:endParaRPr lang="sr-Latn-RS" sz="1400" dirty="0">
                <a:solidFill>
                  <a:prstClr val="white"/>
                </a:solidFill>
              </a:endParaRPr>
            </a:p>
            <a:p>
              <a:endParaRPr lang="sr-Latn-RS" sz="1400" dirty="0">
                <a:solidFill>
                  <a:prstClr val="white"/>
                </a:solidFill>
              </a:endParaRPr>
            </a:p>
            <a:p>
              <a:r>
                <a:rPr lang="en-US" sz="1400" dirty="0" err="1" smtClean="0">
                  <a:solidFill>
                    <a:prstClr val="white"/>
                  </a:solidFill>
                </a:rPr>
                <a:t>Još</a:t>
              </a:r>
              <a:r>
                <a:rPr lang="en-US" sz="1400" dirty="0" smtClean="0">
                  <a:solidFill>
                    <a:prstClr val="white"/>
                  </a:solidFill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</a:rPr>
                <a:t>uvek</a:t>
              </a:r>
              <a:r>
                <a:rPr lang="en-US" sz="1400" dirty="0">
                  <a:solidFill>
                    <a:prstClr val="white"/>
                  </a:solidFill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</a:rPr>
                <a:t>nije</a:t>
              </a:r>
              <a:r>
                <a:rPr lang="en-US" sz="1400" dirty="0">
                  <a:solidFill>
                    <a:prstClr val="white"/>
                  </a:solidFill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</a:rPr>
                <a:t>dovoljno</a:t>
              </a:r>
              <a:r>
                <a:rPr lang="en-US" sz="1400" dirty="0">
                  <a:solidFill>
                    <a:prstClr val="white"/>
                  </a:solidFill>
                </a:rPr>
                <a:t> </a:t>
              </a:r>
              <a:r>
                <a:rPr lang="sr-Latn-RS" sz="1400" dirty="0" smtClean="0">
                  <a:solidFill>
                    <a:prstClr val="white"/>
                  </a:solidFill>
                </a:rPr>
                <a:t>zaživelo.</a:t>
              </a:r>
              <a:endParaRPr lang="en-US" sz="1400" dirty="0" smtClean="0">
                <a:solidFill>
                  <a:prstClr val="white"/>
                </a:solidFill>
              </a:endParaRPr>
            </a:p>
            <a:p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43702" y="152931"/>
            <a:ext cx="8386686" cy="235474"/>
          </a:xfrm>
        </p:spPr>
        <p:txBody>
          <a:bodyPr/>
          <a:lstStyle/>
          <a:p>
            <a:r>
              <a:rPr lang="sr-Latn-RS" sz="2800" dirty="0" smtClean="0"/>
              <a:t>Tržište Srbije danas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555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5633" y="178509"/>
            <a:ext cx="8386686" cy="235474"/>
          </a:xfrm>
        </p:spPr>
        <p:txBody>
          <a:bodyPr/>
          <a:lstStyle/>
          <a:p>
            <a:r>
              <a:rPr lang="en-US" sz="2800" dirty="0" err="1" smtClean="0"/>
              <a:t>Komunikacija</a:t>
            </a:r>
            <a:endParaRPr lang="en-US" sz="28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550" y="1916832"/>
            <a:ext cx="4286250" cy="27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t="10420" r="52459" b="-10420"/>
          <a:stretch/>
        </p:blipFill>
        <p:spPr>
          <a:xfrm>
            <a:off x="4736" y="1052736"/>
            <a:ext cx="4176464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9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539552" y="2492896"/>
            <a:ext cx="9540552" cy="1900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00000"/>
                </a:solidFill>
              </a:rPr>
              <a:t>”</a:t>
            </a:r>
            <a:r>
              <a:rPr lang="en-US" sz="2800" dirty="0" smtClean="0"/>
              <a:t>The </a:t>
            </a:r>
            <a:r>
              <a:rPr lang="en-US" sz="2800" dirty="0"/>
              <a:t>time to repair the roof is when the sun is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shining.”</a:t>
            </a:r>
            <a:endParaRPr lang="sr-Latn-RS" sz="2800" dirty="0" smtClean="0"/>
          </a:p>
          <a:p>
            <a:pPr algn="ctr"/>
            <a:r>
              <a:rPr lang="sr-Latn-RS" sz="2800" i="1" dirty="0"/>
              <a:t> </a:t>
            </a:r>
            <a:r>
              <a:rPr lang="sr-Latn-RS" sz="2800" i="1" dirty="0" smtClean="0"/>
              <a:t>    			</a:t>
            </a:r>
            <a:r>
              <a:rPr lang="en-US" sz="2800" i="1" dirty="0" smtClean="0"/>
              <a:t>John F. Kennedy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3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6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heme/theme1.xml><?xml version="1.0" encoding="utf-8"?>
<a:theme xmlns:a="http://schemas.openxmlformats.org/drawingml/2006/main" name="Template za plansku prezentaciju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7_Standard Theme">
  <a:themeElements>
    <a:clrScheme name="Generali">
      <a:dk1>
        <a:srgbClr val="000000"/>
      </a:dk1>
      <a:lt1>
        <a:srgbClr val="FFFFFF"/>
      </a:lt1>
      <a:dk2>
        <a:srgbClr val="BD2027"/>
      </a:dk2>
      <a:lt2>
        <a:srgbClr val="808080"/>
      </a:lt2>
      <a:accent1>
        <a:srgbClr val="BD2027"/>
      </a:accent1>
      <a:accent2>
        <a:srgbClr val="C15034"/>
      </a:accent2>
      <a:accent3>
        <a:srgbClr val="E9B09A"/>
      </a:accent3>
      <a:accent4>
        <a:srgbClr val="808080"/>
      </a:accent4>
      <a:accent5>
        <a:srgbClr val="B2B2B2"/>
      </a:accent5>
      <a:accent6>
        <a:srgbClr val="E2E2E2"/>
      </a:accent6>
      <a:hlink>
        <a:srgbClr val="DC8700"/>
      </a:hlink>
      <a:folHlink>
        <a:srgbClr val="F5C77B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47_Standard Theme">
  <a:themeElements>
    <a:clrScheme name="Generali">
      <a:dk1>
        <a:srgbClr val="000000"/>
      </a:dk1>
      <a:lt1>
        <a:srgbClr val="FFFFFF"/>
      </a:lt1>
      <a:dk2>
        <a:srgbClr val="BD2027"/>
      </a:dk2>
      <a:lt2>
        <a:srgbClr val="808080"/>
      </a:lt2>
      <a:accent1>
        <a:srgbClr val="BD2027"/>
      </a:accent1>
      <a:accent2>
        <a:srgbClr val="C15034"/>
      </a:accent2>
      <a:accent3>
        <a:srgbClr val="E9B09A"/>
      </a:accent3>
      <a:accent4>
        <a:srgbClr val="808080"/>
      </a:accent4>
      <a:accent5>
        <a:srgbClr val="B2B2B2"/>
      </a:accent5>
      <a:accent6>
        <a:srgbClr val="E2E2E2"/>
      </a:accent6>
      <a:hlink>
        <a:srgbClr val="DC8700"/>
      </a:hlink>
      <a:folHlink>
        <a:srgbClr val="F5C77B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8_Standard Theme">
  <a:themeElements>
    <a:clrScheme name="Generali">
      <a:dk1>
        <a:srgbClr val="000000"/>
      </a:dk1>
      <a:lt1>
        <a:srgbClr val="FFFFFF"/>
      </a:lt1>
      <a:dk2>
        <a:srgbClr val="BD2027"/>
      </a:dk2>
      <a:lt2>
        <a:srgbClr val="808080"/>
      </a:lt2>
      <a:accent1>
        <a:srgbClr val="BD2027"/>
      </a:accent1>
      <a:accent2>
        <a:srgbClr val="C15034"/>
      </a:accent2>
      <a:accent3>
        <a:srgbClr val="E9B09A"/>
      </a:accent3>
      <a:accent4>
        <a:srgbClr val="808080"/>
      </a:accent4>
      <a:accent5>
        <a:srgbClr val="B2B2B2"/>
      </a:accent5>
      <a:accent6>
        <a:srgbClr val="E2E2E2"/>
      </a:accent6>
      <a:hlink>
        <a:srgbClr val="DC8700"/>
      </a:hlink>
      <a:folHlink>
        <a:srgbClr val="F5C77B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8_Standard Theme">
  <a:themeElements>
    <a:clrScheme name="Generali">
      <a:dk1>
        <a:srgbClr val="000000"/>
      </a:dk1>
      <a:lt1>
        <a:srgbClr val="FFFFFF"/>
      </a:lt1>
      <a:dk2>
        <a:srgbClr val="BD2027"/>
      </a:dk2>
      <a:lt2>
        <a:srgbClr val="808080"/>
      </a:lt2>
      <a:accent1>
        <a:srgbClr val="BD2027"/>
      </a:accent1>
      <a:accent2>
        <a:srgbClr val="C15034"/>
      </a:accent2>
      <a:accent3>
        <a:srgbClr val="E9B09A"/>
      </a:accent3>
      <a:accent4>
        <a:srgbClr val="808080"/>
      </a:accent4>
      <a:accent5>
        <a:srgbClr val="B2B2B2"/>
      </a:accent5>
      <a:accent6>
        <a:srgbClr val="E2E2E2"/>
      </a:accent6>
      <a:hlink>
        <a:srgbClr val="DC8700"/>
      </a:hlink>
      <a:folHlink>
        <a:srgbClr val="F5C77B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9_Standard Theme">
  <a:themeElements>
    <a:clrScheme name="Generali">
      <a:dk1>
        <a:srgbClr val="000000"/>
      </a:dk1>
      <a:lt1>
        <a:srgbClr val="FFFFFF"/>
      </a:lt1>
      <a:dk2>
        <a:srgbClr val="BD2027"/>
      </a:dk2>
      <a:lt2>
        <a:srgbClr val="808080"/>
      </a:lt2>
      <a:accent1>
        <a:srgbClr val="BD2027"/>
      </a:accent1>
      <a:accent2>
        <a:srgbClr val="C15034"/>
      </a:accent2>
      <a:accent3>
        <a:srgbClr val="E9B09A"/>
      </a:accent3>
      <a:accent4>
        <a:srgbClr val="808080"/>
      </a:accent4>
      <a:accent5>
        <a:srgbClr val="B2B2B2"/>
      </a:accent5>
      <a:accent6>
        <a:srgbClr val="E2E2E2"/>
      </a:accent6>
      <a:hlink>
        <a:srgbClr val="DC8700"/>
      </a:hlink>
      <a:folHlink>
        <a:srgbClr val="F5C77B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428</Words>
  <Application>Microsoft Office PowerPoint</Application>
  <PresentationFormat>On-screen Show (4:3)</PresentationFormat>
  <Paragraphs>130</Paragraphs>
  <Slides>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Template za plansku prezentaciju</vt:lpstr>
      <vt:lpstr>27_Standard Theme</vt:lpstr>
      <vt:lpstr>47_Standard Theme</vt:lpstr>
      <vt:lpstr>28_Standard Theme</vt:lpstr>
      <vt:lpstr>8_Standard Theme</vt:lpstr>
      <vt:lpstr>9_Standard Theme</vt:lpstr>
      <vt:lpstr>think-cell Slide</vt:lpstr>
      <vt:lpstr>Trendovi u osiguranju u svetu sa osvrtom na razvijenost osiguranja u Srbiji</vt:lpstr>
      <vt:lpstr>Slide 2</vt:lpstr>
      <vt:lpstr>Poređenje tržišta osiguranja Evrope i Srbije</vt:lpstr>
      <vt:lpstr>Savremeni proizvodi neživotnih osiguranja u Evropi</vt:lpstr>
      <vt:lpstr>Savremeni proizvodi životnih osiguranja u Evropi</vt:lpstr>
      <vt:lpstr>Savremeni kanali prodaje u osiguranju</vt:lpstr>
      <vt:lpstr>Tržište Srbije danas</vt:lpstr>
      <vt:lpstr>Komunikacija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Generali Serbia  Top Talent Program Life/Non Life module</dc:title>
  <dc:creator>dgo</dc:creator>
  <cp:lastModifiedBy>Tanja&amp;Marija</cp:lastModifiedBy>
  <cp:revision>353</cp:revision>
  <cp:lastPrinted>2018-05-11T13:02:03Z</cp:lastPrinted>
  <dcterms:created xsi:type="dcterms:W3CDTF">2016-05-30T10:55:38Z</dcterms:created>
  <dcterms:modified xsi:type="dcterms:W3CDTF">2018-05-14T21:47:55Z</dcterms:modified>
</cp:coreProperties>
</file>