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5" r:id="rId4"/>
    <p:sldId id="266" r:id="rId5"/>
    <p:sldId id="267" r:id="rId6"/>
    <p:sldId id="263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998A4-ACAC-4C06-ADE7-11223A8049F9}" type="datetimeFigureOut">
              <a:rPr lang="sl-SI" smtClean="0"/>
              <a:pPr/>
              <a:t>18. 05. 2018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C94F2-B0C2-40D0-A0F4-1F236194307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2180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C94F2-B0C2-40D0-A0F4-1F2361943075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4953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54DF-20F5-4024-82AD-674079F01F8D}" type="datetime1">
              <a:rPr lang="sl-SI" smtClean="0"/>
              <a:pPr/>
              <a:t>18. 05. 2018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767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7033-C37D-4D29-A379-85A445A17486}" type="datetime1">
              <a:rPr lang="sl-SI" smtClean="0"/>
              <a:pPr/>
              <a:t>18. 05. 2018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408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C63D-75DC-4010-9460-B6E0BBFA565C}" type="datetime1">
              <a:rPr lang="sl-SI" smtClean="0"/>
              <a:pPr/>
              <a:t>18. 05. 2018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507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2D01-523A-437B-9EB4-ED305EFC05F2}" type="datetime1">
              <a:rPr lang="sl-SI" smtClean="0"/>
              <a:pPr/>
              <a:t>18. 05. 2018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  <p:pic>
        <p:nvPicPr>
          <p:cNvPr id="7" name="Picture 4" descr="G:\DIggIT\CGP_AS\logotip\LOGO_AS_2013_rgb.jpe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944" y="6351636"/>
            <a:ext cx="396552" cy="396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01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2B0F-D04C-4A3C-8064-1B349887D10D}" type="datetime1">
              <a:rPr lang="sl-SI" smtClean="0"/>
              <a:pPr/>
              <a:t>18. 05. 2018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071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DA4E-C13C-49DE-B096-54E4D6C786C2}" type="datetime1">
              <a:rPr lang="sl-SI" smtClean="0"/>
              <a:pPr/>
              <a:t>18. 05. 2018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630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0C8E-1482-4A7E-AF0D-88B2821CC9CC}" type="datetime1">
              <a:rPr lang="sl-SI" smtClean="0"/>
              <a:pPr/>
              <a:t>18. 05. 2018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683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1013-DCE8-47B1-89A6-AF4691321344}" type="datetime1">
              <a:rPr lang="sl-SI" smtClean="0"/>
              <a:pPr/>
              <a:t>18. 05. 2018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074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9C4E-F270-4BE7-80D7-BE2DAB7F9F16}" type="datetime1">
              <a:rPr lang="sl-SI" smtClean="0"/>
              <a:pPr/>
              <a:t>18. 05. 2018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397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1A21-0BF9-45D9-87BC-21AF851D27CA}" type="datetime1">
              <a:rPr lang="sl-SI" smtClean="0"/>
              <a:pPr/>
              <a:t>18. 05. 2018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00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2EEA-B3C9-48DA-A3E5-57651CC382A2}" type="datetime1">
              <a:rPr lang="sl-SI" smtClean="0"/>
              <a:pPr/>
              <a:t>18. 05. 2018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760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C9FD1-B0E6-4233-A4C9-C091F0475B66}" type="datetime1">
              <a:rPr lang="sl-SI" smtClean="0"/>
              <a:pPr/>
              <a:t>18. 05. 2018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92578-20A5-4E24-88CE-988FAFD8D4E5}" type="slidenum">
              <a:rPr lang="sl-SI" smtClean="0"/>
              <a:pPr/>
              <a:t>‹#›</a:t>
            </a:fld>
            <a:endParaRPr lang="sl-SI"/>
          </a:p>
        </p:txBody>
      </p:sp>
      <p:pic>
        <p:nvPicPr>
          <p:cNvPr id="7" name="Picture 4" descr="G:\DIggIT\CGP_AS\logotip\LOGO_AS_2013_rgb.jpe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944" y="6351636"/>
            <a:ext cx="396552" cy="396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88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b="1" dirty="0"/>
              <a:t>SOLVENTNOST 2 </a:t>
            </a:r>
            <a:br>
              <a:rPr lang="sl-SI" b="1" dirty="0"/>
            </a:br>
            <a:r>
              <a:rPr lang="sl-SI" b="1" dirty="0"/>
              <a:t>JUČE, DANAS, SUTRA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864096"/>
          </a:xfrm>
        </p:spPr>
        <p:txBody>
          <a:bodyPr>
            <a:normAutofit fontScale="92500" lnSpcReduction="20000"/>
          </a:bodyPr>
          <a:lstStyle/>
          <a:p>
            <a:endParaRPr lang="sl-SI" sz="1800" dirty="0">
              <a:solidFill>
                <a:schemeClr val="tx1"/>
              </a:solidFill>
            </a:endParaRPr>
          </a:p>
          <a:p>
            <a:r>
              <a:rPr lang="sl-SI" sz="1800" dirty="0">
                <a:solidFill>
                  <a:schemeClr val="tx1"/>
                </a:solidFill>
              </a:rPr>
              <a:t>Matija Šenk, Andrej Nemec</a:t>
            </a:r>
          </a:p>
          <a:p>
            <a:r>
              <a:rPr lang="sl-SI" sz="1800" dirty="0">
                <a:solidFill>
                  <a:schemeClr val="tx1"/>
                </a:solidFill>
              </a:rPr>
              <a:t>Adriatic </a:t>
            </a:r>
            <a:r>
              <a:rPr lang="sl-SI" sz="1800" dirty="0" err="1">
                <a:solidFill>
                  <a:schemeClr val="tx1"/>
                </a:solidFill>
              </a:rPr>
              <a:t>Slovenica</a:t>
            </a:r>
            <a:endParaRPr lang="sl-SI" sz="1800" dirty="0">
              <a:solidFill>
                <a:schemeClr val="tx1"/>
              </a:solidFill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817031" y="5517232"/>
            <a:ext cx="75608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400" dirty="0"/>
              <a:t>XVI. MEĐUNARODNI SIMPOZIJUM</a:t>
            </a:r>
          </a:p>
          <a:p>
            <a:pPr algn="ctr"/>
            <a:r>
              <a:rPr lang="sl-SI" sz="1400" dirty="0"/>
              <a:t>NOVI IZAZOVI NA TRŽIŠTU OSIGURANJA</a:t>
            </a:r>
          </a:p>
          <a:p>
            <a:pPr algn="ctr"/>
            <a:r>
              <a:rPr lang="sl-SI" sz="1400" dirty="0" err="1"/>
              <a:t>Aranđelovac</a:t>
            </a:r>
            <a:r>
              <a:rPr lang="sl-SI" sz="1400" dirty="0"/>
              <a:t>, 17-20. maj 2018.</a:t>
            </a:r>
          </a:p>
        </p:txBody>
      </p:sp>
    </p:spTree>
    <p:extLst>
      <p:ext uri="{BB962C8B-B14F-4D97-AF65-F5344CB8AC3E}">
        <p14:creationId xmlns:p14="http://schemas.microsoft.com/office/powerpoint/2010/main" val="313731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Juče</a:t>
            </a:r>
            <a:endParaRPr lang="sl-SI" dirty="0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2</a:t>
            </a:fld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2009: Direktiva Solventnost 2</a:t>
            </a:r>
          </a:p>
          <a:p>
            <a:r>
              <a:rPr lang="sl-SI" dirty="0"/>
              <a:t>2012, 2014: </a:t>
            </a:r>
            <a:r>
              <a:rPr lang="sl-SI" dirty="0" err="1"/>
              <a:t>pomicanje</a:t>
            </a:r>
            <a:r>
              <a:rPr lang="sl-SI" dirty="0"/>
              <a:t> implementacije</a:t>
            </a:r>
          </a:p>
          <a:p>
            <a:r>
              <a:rPr lang="sl-SI" dirty="0"/>
              <a:t>2016: </a:t>
            </a:r>
            <a:r>
              <a:rPr lang="sl-SI" dirty="0" err="1"/>
              <a:t>stupanje</a:t>
            </a:r>
            <a:r>
              <a:rPr lang="sl-SI" dirty="0"/>
              <a:t> na </a:t>
            </a:r>
            <a:r>
              <a:rPr lang="sl-SI" dirty="0" err="1"/>
              <a:t>snagu</a:t>
            </a:r>
            <a:r>
              <a:rPr lang="sl-SI" dirty="0"/>
              <a:t> Solventnost 2</a:t>
            </a:r>
          </a:p>
          <a:p>
            <a:r>
              <a:rPr lang="sl-SI" dirty="0"/>
              <a:t>maj 2018:  več drugo </a:t>
            </a:r>
            <a:r>
              <a:rPr lang="sl-SI" dirty="0" err="1"/>
              <a:t>godišnje</a:t>
            </a:r>
            <a:r>
              <a:rPr lang="sl-SI" dirty="0"/>
              <a:t> QRT</a:t>
            </a:r>
            <a:r>
              <a:rPr lang="sl-SI" baseline="30000" dirty="0"/>
              <a:t>1</a:t>
            </a:r>
            <a:r>
              <a:rPr lang="sl-SI" dirty="0"/>
              <a:t>, SFCR</a:t>
            </a:r>
            <a:r>
              <a:rPr lang="sl-SI" baseline="30000" dirty="0"/>
              <a:t>2</a:t>
            </a:r>
            <a:r>
              <a:rPr lang="sl-SI" dirty="0"/>
              <a:t> i RSR</a:t>
            </a:r>
            <a:r>
              <a:rPr lang="sl-SI" baseline="30000" dirty="0"/>
              <a:t>3</a:t>
            </a:r>
            <a:r>
              <a:rPr lang="sl-SI" dirty="0"/>
              <a:t> </a:t>
            </a:r>
            <a:r>
              <a:rPr lang="sl-SI" dirty="0" err="1"/>
              <a:t>izveštavanje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323528" y="6121311"/>
            <a:ext cx="75608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baseline="30000" dirty="0"/>
              <a:t>1</a:t>
            </a:r>
            <a:r>
              <a:rPr lang="sl-SI" sz="1100" dirty="0"/>
              <a:t>Quantitative </a:t>
            </a:r>
            <a:r>
              <a:rPr lang="sl-SI" sz="1100" dirty="0" err="1"/>
              <a:t>Reporting</a:t>
            </a:r>
            <a:r>
              <a:rPr lang="sl-SI" sz="1100" dirty="0"/>
              <a:t> </a:t>
            </a:r>
            <a:r>
              <a:rPr lang="sl-SI" sz="1100" dirty="0" err="1"/>
              <a:t>Templates</a:t>
            </a:r>
            <a:r>
              <a:rPr lang="sl-SI" sz="1100" dirty="0"/>
              <a:t> – Kvantitativni elektronski </a:t>
            </a:r>
            <a:r>
              <a:rPr lang="sl-SI" sz="1100" dirty="0" err="1"/>
              <a:t>izveštaji</a:t>
            </a:r>
            <a:endParaRPr lang="sl-SI" sz="1100" dirty="0"/>
          </a:p>
          <a:p>
            <a:r>
              <a:rPr lang="sl-SI" sz="1100" baseline="30000" dirty="0"/>
              <a:t>2</a:t>
            </a:r>
            <a:r>
              <a:rPr lang="sl-SI" sz="1100" dirty="0"/>
              <a:t>Solvency </a:t>
            </a:r>
            <a:r>
              <a:rPr lang="sl-SI" sz="1100" dirty="0" err="1"/>
              <a:t>and</a:t>
            </a:r>
            <a:r>
              <a:rPr lang="sl-SI" sz="1100" dirty="0"/>
              <a:t> </a:t>
            </a:r>
            <a:r>
              <a:rPr lang="sl-SI" sz="1100" dirty="0" err="1"/>
              <a:t>Financial</a:t>
            </a:r>
            <a:r>
              <a:rPr lang="sl-SI" sz="1100" dirty="0"/>
              <a:t> </a:t>
            </a:r>
            <a:r>
              <a:rPr lang="sl-SI" sz="1100" dirty="0" err="1"/>
              <a:t>Condition</a:t>
            </a:r>
            <a:r>
              <a:rPr lang="sl-SI" sz="1100" dirty="0"/>
              <a:t> </a:t>
            </a:r>
            <a:r>
              <a:rPr lang="sl-SI" sz="1100" dirty="0" err="1"/>
              <a:t>Report</a:t>
            </a:r>
            <a:r>
              <a:rPr lang="sl-SI" sz="1100" dirty="0"/>
              <a:t> – </a:t>
            </a:r>
            <a:r>
              <a:rPr lang="sl-SI" sz="1100" dirty="0" err="1"/>
              <a:t>Izveštaj</a:t>
            </a:r>
            <a:r>
              <a:rPr lang="sl-SI" sz="1100" dirty="0"/>
              <a:t> o solventnosti i </a:t>
            </a:r>
            <a:r>
              <a:rPr lang="sl-SI" sz="1100" dirty="0" err="1"/>
              <a:t>finansijskom</a:t>
            </a:r>
            <a:r>
              <a:rPr lang="sl-SI" sz="1100" dirty="0"/>
              <a:t> položaju</a:t>
            </a:r>
          </a:p>
          <a:p>
            <a:r>
              <a:rPr lang="sl-SI" sz="1100" baseline="30000" dirty="0"/>
              <a:t>3</a:t>
            </a:r>
            <a:r>
              <a:rPr lang="sl-SI" sz="1100" dirty="0"/>
              <a:t>Regular </a:t>
            </a:r>
            <a:r>
              <a:rPr lang="sl-SI" sz="1100" dirty="0" err="1"/>
              <a:t>Supervisory</a:t>
            </a:r>
            <a:r>
              <a:rPr lang="sl-SI" sz="1100" dirty="0"/>
              <a:t> </a:t>
            </a:r>
            <a:r>
              <a:rPr lang="sl-SI" sz="1100" dirty="0" err="1"/>
              <a:t>Report</a:t>
            </a:r>
            <a:r>
              <a:rPr lang="sl-SI" sz="1100" dirty="0"/>
              <a:t> – Redovni </a:t>
            </a:r>
            <a:r>
              <a:rPr lang="sl-SI" sz="1100" dirty="0" err="1"/>
              <a:t>izveštaj</a:t>
            </a:r>
            <a:r>
              <a:rPr lang="sl-SI" sz="1100" dirty="0"/>
              <a:t> </a:t>
            </a:r>
            <a:r>
              <a:rPr lang="sl-SI" sz="1100" dirty="0" err="1"/>
              <a:t>supervizoru</a:t>
            </a:r>
            <a:endParaRPr lang="sl-SI" sz="1100" dirty="0"/>
          </a:p>
        </p:txBody>
      </p:sp>
    </p:spTree>
    <p:extLst>
      <p:ext uri="{BB962C8B-B14F-4D97-AF65-F5344CB8AC3E}">
        <p14:creationId xmlns:p14="http://schemas.microsoft.com/office/powerpoint/2010/main" val="121800643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Danas - E</a:t>
            </a:r>
            <a:r>
              <a:rPr lang="en-US"/>
              <a:t>EA</a:t>
            </a:r>
            <a:endParaRPr lang="sl-SI" dirty="0"/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268760"/>
            <a:ext cx="5544616" cy="4770132"/>
          </a:xfrm>
          <a:prstGeom prst="rect">
            <a:avLst/>
          </a:prstGeom>
        </p:spPr>
      </p:pic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3</a:t>
            </a:fld>
            <a:endParaRPr lang="sl-SI"/>
          </a:p>
        </p:txBody>
      </p:sp>
      <p:sp>
        <p:nvSpPr>
          <p:cNvPr id="3" name="PoljeZBesedilom 2"/>
          <p:cNvSpPr txBox="1"/>
          <p:nvPr/>
        </p:nvSpPr>
        <p:spPr>
          <a:xfrm>
            <a:off x="1979712" y="5949280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Vir: </a:t>
            </a:r>
            <a:r>
              <a:rPr lang="sl-SI" sz="1400" dirty="0" err="1"/>
              <a:t>godišnja</a:t>
            </a:r>
            <a:r>
              <a:rPr lang="sl-SI" sz="1400" dirty="0"/>
              <a:t> statistika EIOPA za 2016</a:t>
            </a:r>
          </a:p>
        </p:txBody>
      </p:sp>
    </p:spTree>
    <p:extLst>
      <p:ext uri="{BB962C8B-B14F-4D97-AF65-F5344CB8AC3E}">
        <p14:creationId xmlns:p14="http://schemas.microsoft.com/office/powerpoint/2010/main" val="320529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Danas</a:t>
            </a:r>
            <a:r>
              <a:rPr lang="sl-SI" dirty="0"/>
              <a:t> - Slovenija</a:t>
            </a:r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533279"/>
              </p:ext>
            </p:extLst>
          </p:nvPr>
        </p:nvGraphicFramePr>
        <p:xfrm>
          <a:off x="457200" y="1844824"/>
          <a:ext cx="8229600" cy="2233299"/>
        </p:xfrm>
        <a:graphic>
          <a:graphicData uri="http://schemas.openxmlformats.org/drawingml/2006/table">
            <a:tbl>
              <a:tblPr/>
              <a:tblGrid>
                <a:gridCol w="603316">
                  <a:extLst>
                    <a:ext uri="{9D8B030D-6E8A-4147-A177-3AD203B41FA5}">
                      <a16:colId xmlns:a16="http://schemas.microsoft.com/office/drawing/2014/main" val="3015244529"/>
                    </a:ext>
                  </a:extLst>
                </a:gridCol>
                <a:gridCol w="3921550">
                  <a:extLst>
                    <a:ext uri="{9D8B030D-6E8A-4147-A177-3AD203B41FA5}">
                      <a16:colId xmlns:a16="http://schemas.microsoft.com/office/drawing/2014/main" val="1859649601"/>
                    </a:ext>
                  </a:extLst>
                </a:gridCol>
                <a:gridCol w="1357460">
                  <a:extLst>
                    <a:ext uri="{9D8B030D-6E8A-4147-A177-3AD203B41FA5}">
                      <a16:colId xmlns:a16="http://schemas.microsoft.com/office/drawing/2014/main" val="4276103941"/>
                    </a:ext>
                  </a:extLst>
                </a:gridCol>
                <a:gridCol w="1498862">
                  <a:extLst>
                    <a:ext uri="{9D8B030D-6E8A-4147-A177-3AD203B41FA5}">
                      <a16:colId xmlns:a16="http://schemas.microsoft.com/office/drawing/2014/main" val="1557628771"/>
                    </a:ext>
                  </a:extLst>
                </a:gridCol>
                <a:gridCol w="848412">
                  <a:extLst>
                    <a:ext uri="{9D8B030D-6E8A-4147-A177-3AD203B41FA5}">
                      <a16:colId xmlns:a16="http://schemas.microsoft.com/office/drawing/2014/main" val="1708691858"/>
                    </a:ext>
                  </a:extLst>
                </a:gridCol>
              </a:tblGrid>
              <a:tr h="72558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KVALITETA SOPSTVENIH SREDSTAVA SLO TRŽIŠTA OSIGURANJA NA DAN 31.12.2016 (u mio EUR)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063629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Stavka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Osiguravajuća društva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Reosiguravajuća društva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Ukupno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541049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Ukupna svota osnovnih sopstvenih sredstava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1.854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089773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Ukupna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l-S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svota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l-S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kvalifikovanih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l-S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sopstvenih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l-S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sredstava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za </a:t>
                      </a:r>
                      <a:r>
                        <a:rPr lang="sl-S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pokriće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SCR</a:t>
                      </a:r>
                      <a:r>
                        <a:rPr lang="sl-SI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sl-S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2.341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701127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Ukupna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l-S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svota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osnovnih </a:t>
                      </a:r>
                      <a:r>
                        <a:rPr lang="sl-S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sopstvenih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l-S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sredstava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za </a:t>
                      </a:r>
                      <a:r>
                        <a:rPr lang="sl-S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pokriće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MCR</a:t>
                      </a:r>
                      <a:r>
                        <a:rPr lang="sl-SI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sl-S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1.805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775986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Ukupni solventnostni kapitalski zahtev SCR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900708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Ukupni minimalni kapitalski zahtev MCR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719690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6=2/4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Količnik SCR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233%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275%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240%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837204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7=3/5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Količnik MCR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651%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991%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702%</a:t>
                      </a:r>
                    </a:p>
                  </a:txBody>
                  <a:tcPr marL="9423" marR="9423" marT="9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466270"/>
                  </a:ext>
                </a:extLst>
              </a:tr>
            </a:tbl>
          </a:graphicData>
        </a:graphic>
      </p:graphicFrame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4</a:t>
            </a:fld>
            <a:endParaRPr lang="sl-SI"/>
          </a:p>
        </p:txBody>
      </p:sp>
      <p:sp>
        <p:nvSpPr>
          <p:cNvPr id="3" name="PoljeZBesedilom 2"/>
          <p:cNvSpPr txBox="1"/>
          <p:nvPr/>
        </p:nvSpPr>
        <p:spPr>
          <a:xfrm>
            <a:off x="179512" y="6309320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baseline="30000" dirty="0"/>
              <a:t>1</a:t>
            </a:r>
            <a:r>
              <a:rPr lang="sl-SI" sz="1100" dirty="0"/>
              <a:t>SCR (</a:t>
            </a:r>
            <a:r>
              <a:rPr lang="sl-SI" sz="1100" dirty="0" err="1"/>
              <a:t>Solvency</a:t>
            </a:r>
            <a:r>
              <a:rPr lang="sl-SI" sz="1100" dirty="0"/>
              <a:t> </a:t>
            </a:r>
            <a:r>
              <a:rPr lang="sl-SI" sz="1100" dirty="0" err="1"/>
              <a:t>Capital</a:t>
            </a:r>
            <a:r>
              <a:rPr lang="sl-SI" sz="1100" dirty="0"/>
              <a:t> </a:t>
            </a:r>
            <a:r>
              <a:rPr lang="sl-SI" sz="1100" dirty="0" err="1"/>
              <a:t>Requirement</a:t>
            </a:r>
            <a:r>
              <a:rPr lang="sl-SI" sz="1100" dirty="0"/>
              <a:t>) = </a:t>
            </a:r>
            <a:r>
              <a:rPr lang="sl-SI" sz="1100" dirty="0" err="1"/>
              <a:t>Solventnosni</a:t>
            </a:r>
            <a:r>
              <a:rPr lang="sl-SI" sz="1100" dirty="0"/>
              <a:t> kapitalni zahtev </a:t>
            </a:r>
          </a:p>
          <a:p>
            <a:r>
              <a:rPr lang="sl-SI" sz="1100" baseline="30000" dirty="0"/>
              <a:t>2</a:t>
            </a:r>
            <a:r>
              <a:rPr lang="sl-SI" sz="1100" dirty="0"/>
              <a:t>MCR (Minimum </a:t>
            </a:r>
            <a:r>
              <a:rPr lang="sl-SI" sz="1100" dirty="0" err="1"/>
              <a:t>Capital</a:t>
            </a:r>
            <a:r>
              <a:rPr lang="sl-SI" sz="1100" dirty="0"/>
              <a:t> </a:t>
            </a:r>
            <a:r>
              <a:rPr lang="sl-SI" sz="1100" dirty="0" err="1"/>
              <a:t>Requirement</a:t>
            </a:r>
            <a:r>
              <a:rPr lang="sl-SI" sz="1100" dirty="0"/>
              <a:t> ) = Minimalni kapitalni zahtev</a:t>
            </a:r>
          </a:p>
        </p:txBody>
      </p:sp>
    </p:spTree>
    <p:extLst>
      <p:ext uri="{BB962C8B-B14F-4D97-AF65-F5344CB8AC3E}">
        <p14:creationId xmlns:p14="http://schemas.microsoft.com/office/powerpoint/2010/main" val="94645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Sutra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000" u="sng" dirty="0"/>
              <a:t>Regulativa</a:t>
            </a:r>
            <a:r>
              <a:rPr lang="sl-SI" sz="3000" dirty="0"/>
              <a:t>: </a:t>
            </a:r>
            <a:r>
              <a:rPr lang="sl-SI" sz="3000" dirty="0" err="1"/>
              <a:t>skraćenje</a:t>
            </a:r>
            <a:r>
              <a:rPr lang="sl-SI" sz="3000" dirty="0"/>
              <a:t> </a:t>
            </a:r>
            <a:r>
              <a:rPr lang="sl-SI" sz="3000" dirty="0" err="1"/>
              <a:t>rokova</a:t>
            </a:r>
            <a:r>
              <a:rPr lang="sl-SI" sz="3000" dirty="0"/>
              <a:t> za QRT </a:t>
            </a:r>
            <a:r>
              <a:rPr lang="sl-SI" sz="3000" dirty="0" err="1"/>
              <a:t>izveštavanje</a:t>
            </a:r>
            <a:r>
              <a:rPr lang="sl-SI" sz="3000" dirty="0"/>
              <a:t>, </a:t>
            </a:r>
            <a:r>
              <a:rPr lang="sl-SI" sz="3000" dirty="0" err="1"/>
              <a:t>preispitavanje</a:t>
            </a:r>
            <a:r>
              <a:rPr lang="sl-SI" sz="3000" dirty="0"/>
              <a:t> standardne SCR formule, POG</a:t>
            </a:r>
            <a:r>
              <a:rPr lang="sl-SI" sz="3000" baseline="30000" dirty="0"/>
              <a:t>1</a:t>
            </a:r>
            <a:r>
              <a:rPr lang="sl-SI" sz="3000" dirty="0"/>
              <a:t>, IDD</a:t>
            </a:r>
            <a:r>
              <a:rPr lang="sl-SI" sz="3000" baseline="30000" dirty="0"/>
              <a:t>2</a:t>
            </a:r>
            <a:r>
              <a:rPr lang="sl-SI" sz="3000" dirty="0"/>
              <a:t>, PRIIPS</a:t>
            </a:r>
            <a:r>
              <a:rPr lang="sl-SI" sz="3000" baseline="30000" dirty="0"/>
              <a:t>3</a:t>
            </a:r>
            <a:r>
              <a:rPr lang="sl-SI" sz="3000" dirty="0"/>
              <a:t>, IFRS</a:t>
            </a:r>
            <a:r>
              <a:rPr lang="sl-SI" sz="3000" baseline="30000" dirty="0"/>
              <a:t>4</a:t>
            </a:r>
            <a:r>
              <a:rPr lang="sl-SI" sz="3000" dirty="0"/>
              <a:t> 17,GDPR</a:t>
            </a:r>
            <a:r>
              <a:rPr lang="sl-SI" sz="3000" baseline="30000" dirty="0"/>
              <a:t>5</a:t>
            </a:r>
            <a:r>
              <a:rPr lang="sl-SI" sz="3000" dirty="0"/>
              <a:t>,…</a:t>
            </a:r>
          </a:p>
          <a:p>
            <a:r>
              <a:rPr lang="sl-SI" sz="3000" u="sng" dirty="0" err="1"/>
              <a:t>Osiguravajuća</a:t>
            </a:r>
            <a:r>
              <a:rPr lang="sl-SI" sz="3000" u="sng" dirty="0"/>
              <a:t> društva: </a:t>
            </a:r>
            <a:r>
              <a:rPr lang="sl-SI" sz="3000" dirty="0" err="1"/>
              <a:t>preispitavanje</a:t>
            </a:r>
            <a:r>
              <a:rPr lang="sl-SI" sz="3000" dirty="0"/>
              <a:t> strategija, poslovnih modela, </a:t>
            </a:r>
            <a:r>
              <a:rPr lang="sl-SI" sz="3000" dirty="0" err="1"/>
              <a:t>produkata</a:t>
            </a:r>
            <a:r>
              <a:rPr lang="sl-SI" sz="3000" dirty="0"/>
              <a:t> i tehnologije, transparentnost, </a:t>
            </a:r>
            <a:r>
              <a:rPr lang="sl-SI" sz="3000" dirty="0" err="1"/>
              <a:t>prudentnost</a:t>
            </a:r>
            <a:r>
              <a:rPr lang="sl-SI" sz="3000" dirty="0"/>
              <a:t> i </a:t>
            </a:r>
            <a:r>
              <a:rPr lang="sl-SI" sz="3000" dirty="0" err="1"/>
              <a:t>zaštita</a:t>
            </a:r>
            <a:r>
              <a:rPr lang="sl-SI" sz="3000" dirty="0"/>
              <a:t> </a:t>
            </a:r>
            <a:r>
              <a:rPr lang="sl-SI" sz="3000" dirty="0" err="1"/>
              <a:t>osiguranika</a:t>
            </a:r>
            <a:endParaRPr lang="sl-SI" sz="3000" dirty="0"/>
          </a:p>
          <a:p>
            <a:r>
              <a:rPr lang="sl-SI" sz="3000" u="sng" dirty="0"/>
              <a:t>Formiranje oligopola?</a:t>
            </a:r>
            <a:r>
              <a:rPr lang="sl-SI" sz="3000" dirty="0"/>
              <a:t> 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5</a:t>
            </a:fld>
            <a:endParaRPr lang="sl-SI"/>
          </a:p>
        </p:txBody>
      </p:sp>
      <p:sp>
        <p:nvSpPr>
          <p:cNvPr id="5" name="PoljeZBesedilom 4"/>
          <p:cNvSpPr txBox="1"/>
          <p:nvPr/>
        </p:nvSpPr>
        <p:spPr>
          <a:xfrm>
            <a:off x="611560" y="5665667"/>
            <a:ext cx="77048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baseline="30000" dirty="0"/>
              <a:t>1</a:t>
            </a:r>
            <a:r>
              <a:rPr lang="sl-SI" sz="1100" dirty="0"/>
              <a:t>Product </a:t>
            </a:r>
            <a:r>
              <a:rPr lang="sl-SI" sz="1100" dirty="0" err="1"/>
              <a:t>Oversight</a:t>
            </a:r>
            <a:r>
              <a:rPr lang="sl-SI" sz="1100" dirty="0"/>
              <a:t> </a:t>
            </a:r>
            <a:r>
              <a:rPr lang="sl-SI" sz="1100" dirty="0" err="1"/>
              <a:t>Governance</a:t>
            </a:r>
            <a:r>
              <a:rPr lang="sl-SI" sz="1100" dirty="0"/>
              <a:t> – Nadzor i upravljanje </a:t>
            </a:r>
            <a:r>
              <a:rPr lang="sl-SI" sz="1100" dirty="0" err="1"/>
              <a:t>proizvodima</a:t>
            </a:r>
            <a:endParaRPr lang="sl-SI" sz="1100" dirty="0"/>
          </a:p>
          <a:p>
            <a:r>
              <a:rPr lang="sl-SI" sz="1100" baseline="30000" dirty="0"/>
              <a:t>2</a:t>
            </a:r>
            <a:r>
              <a:rPr lang="sl-SI" sz="1100" dirty="0"/>
              <a:t>Insurance </a:t>
            </a:r>
            <a:r>
              <a:rPr lang="sl-SI" sz="1100" dirty="0" err="1"/>
              <a:t>Distribution</a:t>
            </a:r>
            <a:r>
              <a:rPr lang="sl-SI" sz="1100" dirty="0"/>
              <a:t> </a:t>
            </a:r>
            <a:r>
              <a:rPr lang="sl-SI" sz="1100" dirty="0" err="1"/>
              <a:t>Directive</a:t>
            </a:r>
            <a:r>
              <a:rPr lang="sl-SI" sz="1100" dirty="0"/>
              <a:t> – Direktiva o distribuciji u </a:t>
            </a:r>
            <a:r>
              <a:rPr lang="sl-SI" sz="1100" dirty="0" err="1"/>
              <a:t>osiguranju</a:t>
            </a:r>
            <a:endParaRPr lang="sl-SI" sz="1100" dirty="0"/>
          </a:p>
          <a:p>
            <a:r>
              <a:rPr lang="sl-SI" sz="1100" baseline="30000" dirty="0"/>
              <a:t>3</a:t>
            </a:r>
            <a:r>
              <a:rPr lang="sl-SI" sz="1100" dirty="0"/>
              <a:t>Packaged </a:t>
            </a:r>
            <a:r>
              <a:rPr lang="sl-SI" sz="1100" dirty="0" err="1"/>
              <a:t>Retail</a:t>
            </a:r>
            <a:r>
              <a:rPr lang="sl-SI" sz="1100" dirty="0"/>
              <a:t> </a:t>
            </a:r>
            <a:r>
              <a:rPr lang="sl-SI" sz="1100" dirty="0" err="1"/>
              <a:t>and</a:t>
            </a:r>
            <a:r>
              <a:rPr lang="sl-SI" sz="1100" dirty="0"/>
              <a:t> </a:t>
            </a:r>
            <a:r>
              <a:rPr lang="sl-SI" sz="1100" dirty="0" err="1"/>
              <a:t>Insurance-based</a:t>
            </a:r>
            <a:r>
              <a:rPr lang="sl-SI" sz="1100" dirty="0"/>
              <a:t> </a:t>
            </a:r>
            <a:r>
              <a:rPr lang="sl-SI" sz="1100" dirty="0" err="1"/>
              <a:t>Investment</a:t>
            </a:r>
            <a:r>
              <a:rPr lang="sl-SI" sz="1100" dirty="0"/>
              <a:t> </a:t>
            </a:r>
            <a:r>
              <a:rPr lang="sl-SI" sz="1100" dirty="0" err="1"/>
              <a:t>Products</a:t>
            </a:r>
            <a:r>
              <a:rPr lang="sl-SI" sz="1100" dirty="0"/>
              <a:t> -  Životna </a:t>
            </a:r>
            <a:r>
              <a:rPr lang="sl-SI" sz="1100" dirty="0" err="1"/>
              <a:t>osiguranja</a:t>
            </a:r>
            <a:r>
              <a:rPr lang="sl-SI" sz="1100" dirty="0"/>
              <a:t>, kod </a:t>
            </a:r>
            <a:r>
              <a:rPr lang="sl-SI" sz="1100" dirty="0" err="1"/>
              <a:t>kojih</a:t>
            </a:r>
            <a:r>
              <a:rPr lang="sl-SI" sz="1100" dirty="0"/>
              <a:t> </a:t>
            </a:r>
            <a:r>
              <a:rPr lang="sl-SI" sz="1100" dirty="0" err="1"/>
              <a:t>osiguranik</a:t>
            </a:r>
            <a:r>
              <a:rPr lang="sl-SI" sz="1100" dirty="0"/>
              <a:t> </a:t>
            </a:r>
            <a:r>
              <a:rPr lang="sl-SI" sz="1100" dirty="0" err="1"/>
              <a:t>preuzema</a:t>
            </a:r>
            <a:r>
              <a:rPr lang="sl-SI" sz="1100" dirty="0"/>
              <a:t> investicijski rizik</a:t>
            </a:r>
          </a:p>
          <a:p>
            <a:r>
              <a:rPr lang="sl-SI" sz="1100" baseline="30000" dirty="0"/>
              <a:t>4</a:t>
            </a:r>
            <a:r>
              <a:rPr lang="sl-SI" sz="1100" dirty="0"/>
              <a:t>International </a:t>
            </a:r>
            <a:r>
              <a:rPr lang="sl-SI" sz="1100" dirty="0" err="1"/>
              <a:t>Financial</a:t>
            </a:r>
            <a:r>
              <a:rPr lang="sl-SI" sz="1100" dirty="0"/>
              <a:t> </a:t>
            </a:r>
            <a:r>
              <a:rPr lang="sl-SI" sz="1100" dirty="0" err="1"/>
              <a:t>Reporting</a:t>
            </a:r>
            <a:r>
              <a:rPr lang="sl-SI" sz="1100" dirty="0"/>
              <a:t> </a:t>
            </a:r>
            <a:r>
              <a:rPr lang="sl-SI" sz="1100" dirty="0" err="1"/>
              <a:t>Standards</a:t>
            </a:r>
            <a:r>
              <a:rPr lang="sl-SI" sz="1100" dirty="0"/>
              <a:t> – </a:t>
            </a:r>
            <a:r>
              <a:rPr lang="sl-SI" sz="1100" dirty="0" err="1"/>
              <a:t>Međunarodni</a:t>
            </a:r>
            <a:r>
              <a:rPr lang="sl-SI" sz="1100" dirty="0"/>
              <a:t> standardi </a:t>
            </a:r>
            <a:r>
              <a:rPr lang="sl-SI" sz="1100" dirty="0" err="1"/>
              <a:t>finansijskog</a:t>
            </a:r>
            <a:r>
              <a:rPr lang="sl-SI" sz="1100" dirty="0"/>
              <a:t> </a:t>
            </a:r>
            <a:r>
              <a:rPr lang="sl-SI" sz="1100" dirty="0" err="1"/>
              <a:t>izveštavanja</a:t>
            </a:r>
            <a:endParaRPr lang="sl-SI" sz="1100" dirty="0"/>
          </a:p>
          <a:p>
            <a:r>
              <a:rPr lang="sl-SI" sz="1100" baseline="30000" dirty="0"/>
              <a:t>5</a:t>
            </a:r>
            <a:r>
              <a:rPr lang="sl-SI" sz="1100" dirty="0"/>
              <a:t>General Data </a:t>
            </a:r>
            <a:r>
              <a:rPr lang="sl-SI" sz="1100" dirty="0" err="1"/>
              <a:t>Protection</a:t>
            </a:r>
            <a:r>
              <a:rPr lang="sl-SI" sz="1100" dirty="0"/>
              <a:t> </a:t>
            </a:r>
            <a:r>
              <a:rPr lang="sl-SI" sz="1100" dirty="0" err="1"/>
              <a:t>Regulation</a:t>
            </a:r>
            <a:r>
              <a:rPr lang="sl-SI" sz="1100" dirty="0"/>
              <a:t> – </a:t>
            </a:r>
            <a:r>
              <a:rPr lang="sl-SI" sz="1100" dirty="0" err="1"/>
              <a:t>Opšta</a:t>
            </a:r>
            <a:r>
              <a:rPr lang="sl-SI" sz="1100" dirty="0"/>
              <a:t> regulativa </a:t>
            </a:r>
            <a:r>
              <a:rPr lang="sl-SI" sz="1100" dirty="0" err="1"/>
              <a:t>zaštite</a:t>
            </a:r>
            <a:r>
              <a:rPr lang="sl-SI" sz="1100" dirty="0"/>
              <a:t> </a:t>
            </a:r>
            <a:r>
              <a:rPr lang="sl-SI" sz="1100" dirty="0" err="1"/>
              <a:t>podataka</a:t>
            </a:r>
            <a:endParaRPr lang="sl-SI" sz="1100" dirty="0"/>
          </a:p>
          <a:p>
            <a:endParaRPr lang="sl-SI" sz="1100" dirty="0"/>
          </a:p>
        </p:txBody>
      </p:sp>
    </p:spTree>
    <p:extLst>
      <p:ext uri="{BB962C8B-B14F-4D97-AF65-F5344CB8AC3E}">
        <p14:creationId xmlns:p14="http://schemas.microsoft.com/office/powerpoint/2010/main" val="1866049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6600" dirty="0"/>
              <a:t>HVALA</a:t>
            </a:r>
          </a:p>
          <a:p>
            <a:pPr marL="0" indent="0" algn="ctr">
              <a:buNone/>
            </a:pPr>
            <a:r>
              <a:rPr lang="sl-SI" sz="6600" dirty="0"/>
              <a:t>na pažnji</a:t>
            </a:r>
          </a:p>
          <a:p>
            <a:pPr marL="0" indent="0" algn="ctr">
              <a:buNone/>
            </a:pPr>
            <a:endParaRPr lang="sl-SI" sz="6600" dirty="0"/>
          </a:p>
          <a:p>
            <a:pPr marL="0" indent="0" algn="ctr">
              <a:buNone/>
            </a:pPr>
            <a:r>
              <a:rPr lang="sl-SI" sz="3000" dirty="0"/>
              <a:t>Matija Šenk &amp; Andrej Nemec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2578-20A5-4E24-88CE-988FAFD8D4E5}" type="slidenum">
              <a:rPr lang="sl-SI" smtClean="0"/>
              <a:pPr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2869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319</Words>
  <Application>Microsoft Office PowerPoint</Application>
  <PresentationFormat>On-screen Show (4:3)</PresentationFormat>
  <Paragraphs>80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Officeova tema</vt:lpstr>
      <vt:lpstr>SOLVENTNOST 2  JUČE, DANAS, SUTRA</vt:lpstr>
      <vt:lpstr>Juče</vt:lpstr>
      <vt:lpstr>Danas - EEA</vt:lpstr>
      <vt:lpstr>Danas - Slovenija</vt:lpstr>
      <vt:lpstr>Sutra</vt:lpstr>
      <vt:lpstr>PowerPoint Presentation</vt:lpstr>
    </vt:vector>
  </TitlesOfParts>
  <Company>Adriatic Slovenica d.d.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AND PROSPECTS FOR SLOVENIAN INSURANCE MARKET – 15 YEARS LATER</dc:title>
  <dc:creator>Andrej Nemec</dc:creator>
  <cp:lastModifiedBy>Gosti Hotela</cp:lastModifiedBy>
  <cp:revision>41</cp:revision>
  <dcterms:created xsi:type="dcterms:W3CDTF">2017-05-09T06:08:59Z</dcterms:created>
  <dcterms:modified xsi:type="dcterms:W3CDTF">2018-05-18T10:28:07Z</dcterms:modified>
</cp:coreProperties>
</file>