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75" r:id="rId4"/>
    <p:sldId id="276" r:id="rId5"/>
    <p:sldId id="278" r:id="rId6"/>
    <p:sldId id="279" r:id="rId7"/>
    <p:sldId id="280" r:id="rId8"/>
    <p:sldId id="260" r:id="rId9"/>
    <p:sldId id="261" r:id="rId10"/>
    <p:sldId id="262" r:id="rId11"/>
    <p:sldId id="263" r:id="rId12"/>
    <p:sldId id="272" r:id="rId13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0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N:\New%20folder\podaci%202015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N:\New%20folder\podaci%202015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/>
      <c:barChart>
        <c:barDir val="col"/>
        <c:grouping val="clustered"/>
        <c:ser>
          <c:idx val="0"/>
          <c:order val="0"/>
          <c:tx>
            <c:strRef>
              <c:f>'premija po vrstama'!$B$15</c:f>
              <c:strCache>
                <c:ptCount val="1"/>
                <c:pt idx="0">
                  <c:v>2004</c:v>
                </c:pt>
              </c:strCache>
            </c:strRef>
          </c:tx>
          <c:dLbls>
            <c:showVal val="1"/>
          </c:dLbls>
          <c:cat>
            <c:strRef>
              <c:f>'premija po vrstama'!$A$16:$A$23</c:f>
              <c:strCache>
                <c:ptCount val="8"/>
                <c:pt idx="0">
                  <c:v>Osiguranje osoba</c:v>
                </c:pt>
                <c:pt idx="1">
                  <c:v>Osiguranje kasko</c:v>
                </c:pt>
                <c:pt idx="2">
                  <c:v>Osiguranje kargo</c:v>
                </c:pt>
                <c:pt idx="3">
                  <c:v>Osiguranje imovine</c:v>
                </c:pt>
                <c:pt idx="4">
                  <c:v>Osiguranje odgovornosti </c:v>
                </c:pt>
                <c:pt idx="5">
                  <c:v>Financijska osiguranja</c:v>
                </c:pt>
                <c:pt idx="6">
                  <c:v>Ukupno neživotna osiguranja</c:v>
                </c:pt>
                <c:pt idx="7">
                  <c:v>Životna osiguranja</c:v>
                </c:pt>
              </c:strCache>
            </c:strRef>
          </c:cat>
          <c:val>
            <c:numRef>
              <c:f>'premija po vrstama'!$B$16:$B$23</c:f>
              <c:numCache>
                <c:formatCode>0%</c:formatCode>
                <c:ptCount val="8"/>
                <c:pt idx="0">
                  <c:v>0.1</c:v>
                </c:pt>
                <c:pt idx="1">
                  <c:v>9.0000000000000052E-2</c:v>
                </c:pt>
                <c:pt idx="2">
                  <c:v>1.0000000000000007E-2</c:v>
                </c:pt>
                <c:pt idx="3">
                  <c:v>0.13</c:v>
                </c:pt>
                <c:pt idx="4">
                  <c:v>0.56999999999999995</c:v>
                </c:pt>
                <c:pt idx="5">
                  <c:v>0</c:v>
                </c:pt>
                <c:pt idx="6">
                  <c:v>0.9</c:v>
                </c:pt>
                <c:pt idx="7">
                  <c:v>0.1</c:v>
                </c:pt>
              </c:numCache>
            </c:numRef>
          </c:val>
        </c:ser>
        <c:ser>
          <c:idx val="1"/>
          <c:order val="1"/>
          <c:tx>
            <c:strRef>
              <c:f>'premija po vrstama'!$C$15</c:f>
              <c:strCache>
                <c:ptCount val="1"/>
                <c:pt idx="0">
                  <c:v>2010</c:v>
                </c:pt>
              </c:strCache>
            </c:strRef>
          </c:tx>
          <c:cat>
            <c:strRef>
              <c:f>'premija po vrstama'!$A$16:$A$23</c:f>
              <c:strCache>
                <c:ptCount val="8"/>
                <c:pt idx="0">
                  <c:v>Osiguranje osoba</c:v>
                </c:pt>
                <c:pt idx="1">
                  <c:v>Osiguranje kasko</c:v>
                </c:pt>
                <c:pt idx="2">
                  <c:v>Osiguranje kargo</c:v>
                </c:pt>
                <c:pt idx="3">
                  <c:v>Osiguranje imovine</c:v>
                </c:pt>
                <c:pt idx="4">
                  <c:v>Osiguranje odgovornosti </c:v>
                </c:pt>
                <c:pt idx="5">
                  <c:v>Financijska osiguranja</c:v>
                </c:pt>
                <c:pt idx="6">
                  <c:v>Ukupno neživotna osiguranja</c:v>
                </c:pt>
                <c:pt idx="7">
                  <c:v>Životna osiguranja</c:v>
                </c:pt>
              </c:strCache>
            </c:strRef>
          </c:cat>
          <c:val>
            <c:numRef>
              <c:f>'premija po vrstama'!$C$16:$C$23</c:f>
              <c:numCache>
                <c:formatCode>0%</c:formatCode>
                <c:ptCount val="8"/>
                <c:pt idx="0">
                  <c:v>9.0000000000000052E-2</c:v>
                </c:pt>
                <c:pt idx="1">
                  <c:v>0.13</c:v>
                </c:pt>
                <c:pt idx="2">
                  <c:v>1.0000000000000007E-2</c:v>
                </c:pt>
                <c:pt idx="3">
                  <c:v>0.12000000000000002</c:v>
                </c:pt>
                <c:pt idx="4">
                  <c:v>0.5</c:v>
                </c:pt>
                <c:pt idx="5">
                  <c:v>0</c:v>
                </c:pt>
                <c:pt idx="6">
                  <c:v>0.8400000000000003</c:v>
                </c:pt>
                <c:pt idx="7">
                  <c:v>0.16000000000000009</c:v>
                </c:pt>
              </c:numCache>
            </c:numRef>
          </c:val>
        </c:ser>
        <c:ser>
          <c:idx val="2"/>
          <c:order val="2"/>
          <c:tx>
            <c:strRef>
              <c:f>'premija po vrstama'!$D$15</c:f>
              <c:strCache>
                <c:ptCount val="1"/>
                <c:pt idx="0">
                  <c:v>2012</c:v>
                </c:pt>
              </c:strCache>
            </c:strRef>
          </c:tx>
          <c:dLbls>
            <c:showVal val="1"/>
          </c:dLbls>
          <c:cat>
            <c:strRef>
              <c:f>'premija po vrstama'!$A$16:$A$23</c:f>
              <c:strCache>
                <c:ptCount val="8"/>
                <c:pt idx="0">
                  <c:v>Osiguranje osoba</c:v>
                </c:pt>
                <c:pt idx="1">
                  <c:v>Osiguranje kasko</c:v>
                </c:pt>
                <c:pt idx="2">
                  <c:v>Osiguranje kargo</c:v>
                </c:pt>
                <c:pt idx="3">
                  <c:v>Osiguranje imovine</c:v>
                </c:pt>
                <c:pt idx="4">
                  <c:v>Osiguranje odgovornosti </c:v>
                </c:pt>
                <c:pt idx="5">
                  <c:v>Financijska osiguranja</c:v>
                </c:pt>
                <c:pt idx="6">
                  <c:v>Ukupno neživotna osiguranja</c:v>
                </c:pt>
                <c:pt idx="7">
                  <c:v>Životna osiguranja</c:v>
                </c:pt>
              </c:strCache>
            </c:strRef>
          </c:cat>
          <c:val>
            <c:numRef>
              <c:f>'premija po vrstama'!$D$16:$D$23</c:f>
              <c:numCache>
                <c:formatCode>0%</c:formatCode>
                <c:ptCount val="8"/>
                <c:pt idx="0">
                  <c:v>8.2223797268586626E-2</c:v>
                </c:pt>
                <c:pt idx="1">
                  <c:v>0.11467158856171594</c:v>
                </c:pt>
                <c:pt idx="2">
                  <c:v>1.0392452403515665E-2</c:v>
                </c:pt>
                <c:pt idx="3">
                  <c:v>0.11704867095539091</c:v>
                </c:pt>
                <c:pt idx="4">
                  <c:v>0.49617286798523752</c:v>
                </c:pt>
                <c:pt idx="5">
                  <c:v>8.9061668608702953E-3</c:v>
                </c:pt>
                <c:pt idx="6">
                  <c:v>0.82941554403531637</c:v>
                </c:pt>
                <c:pt idx="7">
                  <c:v>0.17058445596468363</c:v>
                </c:pt>
              </c:numCache>
            </c:numRef>
          </c:val>
        </c:ser>
        <c:ser>
          <c:idx val="3"/>
          <c:order val="3"/>
          <c:tx>
            <c:strRef>
              <c:f>'premija po vrstama'!$E$15</c:f>
              <c:strCache>
                <c:ptCount val="1"/>
                <c:pt idx="0">
                  <c:v>2016</c:v>
                </c:pt>
              </c:strCache>
            </c:strRef>
          </c:tx>
          <c:cat>
            <c:strRef>
              <c:f>'premija po vrstama'!$A$16:$A$23</c:f>
              <c:strCache>
                <c:ptCount val="8"/>
                <c:pt idx="0">
                  <c:v>Osiguranje osoba</c:v>
                </c:pt>
                <c:pt idx="1">
                  <c:v>Osiguranje kasko</c:v>
                </c:pt>
                <c:pt idx="2">
                  <c:v>Osiguranje kargo</c:v>
                </c:pt>
                <c:pt idx="3">
                  <c:v>Osiguranje imovine</c:v>
                </c:pt>
                <c:pt idx="4">
                  <c:v>Osiguranje odgovornosti </c:v>
                </c:pt>
                <c:pt idx="5">
                  <c:v>Financijska osiguranja</c:v>
                </c:pt>
                <c:pt idx="6">
                  <c:v>Ukupno neživotna osiguranja</c:v>
                </c:pt>
                <c:pt idx="7">
                  <c:v>Životna osiguranja</c:v>
                </c:pt>
              </c:strCache>
            </c:strRef>
          </c:cat>
          <c:val>
            <c:numRef>
              <c:f>'premija po vrstama'!$E$16:$E$23</c:f>
              <c:numCache>
                <c:formatCode>0%</c:formatCode>
                <c:ptCount val="8"/>
                <c:pt idx="0">
                  <c:v>7.9565082389000619E-2</c:v>
                </c:pt>
                <c:pt idx="1">
                  <c:v>9.0840662413518347E-2</c:v>
                </c:pt>
                <c:pt idx="2">
                  <c:v>5.9057767736362199E-3</c:v>
                </c:pt>
                <c:pt idx="3">
                  <c:v>8.3813095241051586E-2</c:v>
                </c:pt>
                <c:pt idx="4">
                  <c:v>0.51494944928229835</c:v>
                </c:pt>
                <c:pt idx="5">
                  <c:v>2.1019157546892112E-2</c:v>
                </c:pt>
                <c:pt idx="6">
                  <c:v>0.79609322364639756</c:v>
                </c:pt>
                <c:pt idx="7">
                  <c:v>0.20390677635360283</c:v>
                </c:pt>
              </c:numCache>
            </c:numRef>
          </c:val>
        </c:ser>
        <c:ser>
          <c:idx val="4"/>
          <c:order val="4"/>
          <c:tx>
            <c:strRef>
              <c:f>'premija po vrstama'!$F$15</c:f>
              <c:strCache>
                <c:ptCount val="1"/>
                <c:pt idx="0">
                  <c:v>2017</c:v>
                </c:pt>
              </c:strCache>
            </c:strRef>
          </c:tx>
          <c:dLbls>
            <c:showVal val="1"/>
          </c:dLbls>
          <c:cat>
            <c:strRef>
              <c:f>'premija po vrstama'!$A$16:$A$23</c:f>
              <c:strCache>
                <c:ptCount val="8"/>
                <c:pt idx="0">
                  <c:v>Osiguranje osoba</c:v>
                </c:pt>
                <c:pt idx="1">
                  <c:v>Osiguranje kasko</c:v>
                </c:pt>
                <c:pt idx="2">
                  <c:v>Osiguranje kargo</c:v>
                </c:pt>
                <c:pt idx="3">
                  <c:v>Osiguranje imovine</c:v>
                </c:pt>
                <c:pt idx="4">
                  <c:v>Osiguranje odgovornosti </c:v>
                </c:pt>
                <c:pt idx="5">
                  <c:v>Financijska osiguranja</c:v>
                </c:pt>
                <c:pt idx="6">
                  <c:v>Ukupno neživotna osiguranja</c:v>
                </c:pt>
                <c:pt idx="7">
                  <c:v>Životna osiguranja</c:v>
                </c:pt>
              </c:strCache>
            </c:strRef>
          </c:cat>
          <c:val>
            <c:numRef>
              <c:f>'premija po vrstama'!$F$16:$F$23</c:f>
              <c:numCache>
                <c:formatCode>0%</c:formatCode>
                <c:ptCount val="8"/>
                <c:pt idx="0">
                  <c:v>8.5004177101613246E-2</c:v>
                </c:pt>
                <c:pt idx="1">
                  <c:v>8.8482545615491556E-2</c:v>
                </c:pt>
                <c:pt idx="2">
                  <c:v>5.9053995794227515E-3</c:v>
                </c:pt>
                <c:pt idx="3">
                  <c:v>8.2217607188309991E-2</c:v>
                </c:pt>
                <c:pt idx="4">
                  <c:v>0.51223037322452769</c:v>
                </c:pt>
                <c:pt idx="5">
                  <c:v>2.2349982535078795E-2</c:v>
                </c:pt>
                <c:pt idx="6">
                  <c:v>0.7961900852444439</c:v>
                </c:pt>
                <c:pt idx="7">
                  <c:v>0.20380991475555618</c:v>
                </c:pt>
              </c:numCache>
            </c:numRef>
          </c:val>
        </c:ser>
        <c:axId val="107440000"/>
        <c:axId val="108057728"/>
      </c:barChart>
      <c:catAx>
        <c:axId val="107440000"/>
        <c:scaling>
          <c:orientation val="minMax"/>
        </c:scaling>
        <c:axPos val="b"/>
        <c:tickLblPos val="nextTo"/>
        <c:crossAx val="108057728"/>
        <c:crosses val="autoZero"/>
        <c:auto val="1"/>
        <c:lblAlgn val="ctr"/>
        <c:lblOffset val="100"/>
      </c:catAx>
      <c:valAx>
        <c:axId val="108057728"/>
        <c:scaling>
          <c:orientation val="minMax"/>
        </c:scaling>
        <c:axPos val="l"/>
        <c:majorGridlines/>
        <c:numFmt formatCode="0%" sourceLinked="1"/>
        <c:tickLblPos val="nextTo"/>
        <c:crossAx val="107440000"/>
        <c:crosses val="autoZero"/>
        <c:crossBetween val="between"/>
      </c:valAx>
    </c:plotArea>
    <c:legend>
      <c:legendPos val="r"/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'aktiva povrat pokazat'!$C$20</c:f>
              <c:strCache>
                <c:ptCount val="1"/>
                <c:pt idx="0">
                  <c:v>2004</c:v>
                </c:pt>
              </c:strCache>
            </c:strRef>
          </c:tx>
          <c:dLbls>
            <c:dLbl>
              <c:idx val="4"/>
              <c:layout>
                <c:manualLayout>
                  <c:x val="-1.9571865443425148E-2"/>
                  <c:y val="0"/>
                </c:manualLayout>
              </c:layout>
              <c:showVal val="1"/>
            </c:dLbl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Val val="1"/>
          </c:dLbls>
          <c:cat>
            <c:strRef>
              <c:f>'aktiva povrat pokazat'!$B$46:$B$50</c:f>
              <c:strCache>
                <c:ptCount val="5"/>
                <c:pt idx="0">
                  <c:v>Total income</c:v>
                </c:pt>
                <c:pt idx="1">
                  <c:v>Premiums</c:v>
                </c:pt>
                <c:pt idx="2">
                  <c:v>Capital and reserves</c:v>
                </c:pt>
                <c:pt idx="3">
                  <c:v>Claims settled</c:v>
                </c:pt>
                <c:pt idx="4">
                  <c:v>Profit</c:v>
                </c:pt>
              </c:strCache>
            </c:strRef>
          </c:cat>
          <c:val>
            <c:numRef>
              <c:f>'aktiva povrat pokazat'!$C$46:$C$50</c:f>
              <c:numCache>
                <c:formatCode>0</c:formatCode>
                <c:ptCount val="5"/>
                <c:pt idx="0">
                  <c:v>214.65055756379638</c:v>
                </c:pt>
                <c:pt idx="1">
                  <c:v>86.929845640981071</c:v>
                </c:pt>
                <c:pt idx="2">
                  <c:v>117.34659965334414</c:v>
                </c:pt>
                <c:pt idx="3">
                  <c:v>55.812621751379183</c:v>
                </c:pt>
                <c:pt idx="4">
                  <c:v>14.305946835870204</c:v>
                </c:pt>
              </c:numCache>
            </c:numRef>
          </c:val>
        </c:ser>
        <c:ser>
          <c:idx val="1"/>
          <c:order val="1"/>
          <c:tx>
            <c:strRef>
              <c:f>'aktiva povrat pokazat'!$D$20</c:f>
              <c:strCache>
                <c:ptCount val="1"/>
                <c:pt idx="0">
                  <c:v>2010</c:v>
                </c:pt>
              </c:strCache>
            </c:strRef>
          </c:tx>
          <c:dLbls>
            <c:dLbl>
              <c:idx val="4"/>
              <c:layout>
                <c:manualLayout>
                  <c:x val="1.9571865443425148E-2"/>
                  <c:y val="-2.7695351137487636E-2"/>
                </c:manualLayout>
              </c:layout>
              <c:showVal val="1"/>
            </c:dLbl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Val val="1"/>
          </c:dLbls>
          <c:cat>
            <c:strRef>
              <c:f>'aktiva povrat pokazat'!$B$46:$B$50</c:f>
              <c:strCache>
                <c:ptCount val="5"/>
                <c:pt idx="0">
                  <c:v>Total income</c:v>
                </c:pt>
                <c:pt idx="1">
                  <c:v>Premiums</c:v>
                </c:pt>
                <c:pt idx="2">
                  <c:v>Capital and reserves</c:v>
                </c:pt>
                <c:pt idx="3">
                  <c:v>Claims settled</c:v>
                </c:pt>
                <c:pt idx="4">
                  <c:v>Profit</c:v>
                </c:pt>
              </c:strCache>
            </c:strRef>
          </c:cat>
          <c:val>
            <c:numRef>
              <c:f>'aktiva povrat pokazat'!$D$46:$D$50</c:f>
              <c:numCache>
                <c:formatCode>0</c:formatCode>
                <c:ptCount val="5"/>
                <c:pt idx="0">
                  <c:v>263.96977242398367</c:v>
                </c:pt>
                <c:pt idx="1">
                  <c:v>241.33488084342719</c:v>
                </c:pt>
                <c:pt idx="2">
                  <c:v>156.92570417674338</c:v>
                </c:pt>
                <c:pt idx="3">
                  <c:v>99.027011550083557</c:v>
                </c:pt>
                <c:pt idx="4">
                  <c:v>12.639135303170518</c:v>
                </c:pt>
              </c:numCache>
            </c:numRef>
          </c:val>
        </c:ser>
        <c:ser>
          <c:idx val="2"/>
          <c:order val="2"/>
          <c:tx>
            <c:strRef>
              <c:f>'aktiva povrat pokazat'!$E$20</c:f>
              <c:strCache>
                <c:ptCount val="1"/>
                <c:pt idx="0">
                  <c:v>2015</c:v>
                </c:pt>
              </c:strCache>
            </c:strRef>
          </c:tx>
          <c:dLbls>
            <c:dLbl>
              <c:idx val="4"/>
              <c:layout>
                <c:manualLayout>
                  <c:x val="5.6269113149847096E-2"/>
                  <c:y val="-1.1869436201780449E-2"/>
                </c:manualLayout>
              </c:layout>
              <c:showVal val="1"/>
            </c:dLbl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Val val="1"/>
          </c:dLbls>
          <c:cat>
            <c:strRef>
              <c:f>'aktiva povrat pokazat'!$B$46:$B$50</c:f>
              <c:strCache>
                <c:ptCount val="5"/>
                <c:pt idx="0">
                  <c:v>Total income</c:v>
                </c:pt>
                <c:pt idx="1">
                  <c:v>Premiums</c:v>
                </c:pt>
                <c:pt idx="2">
                  <c:v>Capital and reserves</c:v>
                </c:pt>
                <c:pt idx="3">
                  <c:v>Claims settled</c:v>
                </c:pt>
                <c:pt idx="4">
                  <c:v>Profit</c:v>
                </c:pt>
              </c:strCache>
            </c:strRef>
          </c:cat>
          <c:val>
            <c:numRef>
              <c:f>'aktiva povrat pokazat'!$E$46:$E$50</c:f>
              <c:numCache>
                <c:formatCode>0</c:formatCode>
                <c:ptCount val="5"/>
                <c:pt idx="0">
                  <c:v>344.30869860877465</c:v>
                </c:pt>
                <c:pt idx="1">
                  <c:v>304.62929191187374</c:v>
                </c:pt>
                <c:pt idx="2">
                  <c:v>192.20279881175765</c:v>
                </c:pt>
                <c:pt idx="3">
                  <c:v>129.31581425788539</c:v>
                </c:pt>
                <c:pt idx="4">
                  <c:v>20.128584795202038</c:v>
                </c:pt>
              </c:numCache>
            </c:numRef>
          </c:val>
        </c:ser>
        <c:ser>
          <c:idx val="3"/>
          <c:order val="3"/>
          <c:tx>
            <c:strRef>
              <c:f>'aktiva povrat pokazat'!$F$20</c:f>
              <c:strCache>
                <c:ptCount val="1"/>
                <c:pt idx="0">
                  <c:v>2016</c:v>
                </c:pt>
              </c:strCache>
            </c:strRef>
          </c:tx>
          <c:dLbls>
            <c:dLbl>
              <c:idx val="0"/>
              <c:layout>
                <c:manualLayout>
                  <c:x val="3.1804281345565746E-2"/>
                  <c:y val="1.2012012012012015E-2"/>
                </c:manualLayout>
              </c:layout>
              <c:showVal val="1"/>
            </c:dLbl>
            <c:dLbl>
              <c:idx val="2"/>
              <c:layout>
                <c:manualLayout>
                  <c:x val="3.1804281345565746E-2"/>
                  <c:y val="-4.0040040040040074E-3"/>
                </c:manualLayout>
              </c:layout>
              <c:showVal val="1"/>
            </c:dLbl>
            <c:dLbl>
              <c:idx val="3"/>
              <c:layout>
                <c:manualLayout>
                  <c:x val="4.403669724770666E-2"/>
                  <c:y val="-8.0080080080080097E-3"/>
                </c:manualLayout>
              </c:layout>
              <c:showVal val="1"/>
            </c:dLbl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Val val="1"/>
          </c:dLbls>
          <c:cat>
            <c:strRef>
              <c:f>'aktiva povrat pokazat'!$B$46:$B$50</c:f>
              <c:strCache>
                <c:ptCount val="5"/>
                <c:pt idx="0">
                  <c:v>Total income</c:v>
                </c:pt>
                <c:pt idx="1">
                  <c:v>Premiums</c:v>
                </c:pt>
                <c:pt idx="2">
                  <c:v>Capital and reserves</c:v>
                </c:pt>
                <c:pt idx="3">
                  <c:v>Claims settled</c:v>
                </c:pt>
                <c:pt idx="4">
                  <c:v>Profit</c:v>
                </c:pt>
              </c:strCache>
            </c:strRef>
          </c:cat>
          <c:val>
            <c:numRef>
              <c:f>'aktiva povrat pokazat'!$F$46:$F$50</c:f>
              <c:numCache>
                <c:formatCode>0</c:formatCode>
                <c:ptCount val="5"/>
                <c:pt idx="0">
                  <c:v>347.53531748669332</c:v>
                </c:pt>
                <c:pt idx="1">
                  <c:v>349.33094466441338</c:v>
                </c:pt>
                <c:pt idx="2">
                  <c:v>202.31308447053161</c:v>
                </c:pt>
                <c:pt idx="3">
                  <c:v>125.64486688515873</c:v>
                </c:pt>
                <c:pt idx="4">
                  <c:v>20.45167524784874</c:v>
                </c:pt>
              </c:numCache>
            </c:numRef>
          </c:val>
        </c:ser>
        <c:shape val="cylinder"/>
        <c:axId val="75504640"/>
        <c:axId val="75674368"/>
        <c:axId val="0"/>
      </c:bar3DChart>
      <c:catAx>
        <c:axId val="75504640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75674368"/>
        <c:crosses val="autoZero"/>
        <c:auto val="1"/>
        <c:lblAlgn val="ctr"/>
        <c:lblOffset val="100"/>
      </c:catAx>
      <c:valAx>
        <c:axId val="75674368"/>
        <c:scaling>
          <c:orientation val="minMax"/>
        </c:scaling>
        <c:axPos val="l"/>
        <c:majorGridlines/>
        <c:numFmt formatCode="0" sourceLinked="1"/>
        <c:tickLblPos val="nextTo"/>
        <c:crossAx val="75504640"/>
        <c:crosses val="autoZero"/>
        <c:crossBetween val="between"/>
      </c:valAx>
    </c:plotArea>
    <c:legend>
      <c:legendPos val="r"/>
      <c:txPr>
        <a:bodyPr/>
        <a:lstStyle/>
        <a:p>
          <a:pPr>
            <a:defRPr sz="1400"/>
          </a:pPr>
          <a:endParaRPr lang="en-US"/>
        </a:p>
      </c:txPr>
    </c:legend>
    <c:plotVisOnly val="1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C16DD-18CA-4CB8-888A-2185A479454F}" type="datetimeFigureOut">
              <a:rPr lang="hr-HR" smtClean="0"/>
              <a:pPr/>
              <a:t>16.5.2018.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3ADED-32B5-40F5-84FA-7A8924EBD43A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C16DD-18CA-4CB8-888A-2185A479454F}" type="datetimeFigureOut">
              <a:rPr lang="hr-HR" smtClean="0"/>
              <a:pPr/>
              <a:t>16.5.2018.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3ADED-32B5-40F5-84FA-7A8924EBD43A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C16DD-18CA-4CB8-888A-2185A479454F}" type="datetimeFigureOut">
              <a:rPr lang="hr-HR" smtClean="0"/>
              <a:pPr/>
              <a:t>16.5.2018.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3ADED-32B5-40F5-84FA-7A8924EBD43A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C16DD-18CA-4CB8-888A-2185A479454F}" type="datetimeFigureOut">
              <a:rPr lang="hr-HR" smtClean="0"/>
              <a:pPr/>
              <a:t>16.5.2018.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3ADED-32B5-40F5-84FA-7A8924EBD43A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C16DD-18CA-4CB8-888A-2185A479454F}" type="datetimeFigureOut">
              <a:rPr lang="hr-HR" smtClean="0"/>
              <a:pPr/>
              <a:t>16.5.2018.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3ADED-32B5-40F5-84FA-7A8924EBD43A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C16DD-18CA-4CB8-888A-2185A479454F}" type="datetimeFigureOut">
              <a:rPr lang="hr-HR" smtClean="0"/>
              <a:pPr/>
              <a:t>16.5.2018.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3ADED-32B5-40F5-84FA-7A8924EBD43A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C16DD-18CA-4CB8-888A-2185A479454F}" type="datetimeFigureOut">
              <a:rPr lang="hr-HR" smtClean="0"/>
              <a:pPr/>
              <a:t>16.5.2018.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3ADED-32B5-40F5-84FA-7A8924EBD43A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C16DD-18CA-4CB8-888A-2185A479454F}" type="datetimeFigureOut">
              <a:rPr lang="hr-HR" smtClean="0"/>
              <a:pPr/>
              <a:t>16.5.2018.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3ADED-32B5-40F5-84FA-7A8924EBD43A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C16DD-18CA-4CB8-888A-2185A479454F}" type="datetimeFigureOut">
              <a:rPr lang="hr-HR" smtClean="0"/>
              <a:pPr/>
              <a:t>16.5.2018.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3ADED-32B5-40F5-84FA-7A8924EBD43A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C16DD-18CA-4CB8-888A-2185A479454F}" type="datetimeFigureOut">
              <a:rPr lang="hr-HR" smtClean="0"/>
              <a:pPr/>
              <a:t>16.5.2018.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3ADED-32B5-40F5-84FA-7A8924EBD43A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C16DD-18CA-4CB8-888A-2185A479454F}" type="datetimeFigureOut">
              <a:rPr lang="hr-HR" smtClean="0"/>
              <a:pPr/>
              <a:t>16.5.2018.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3ADED-32B5-40F5-84FA-7A8924EBD43A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EC16DD-18CA-4CB8-888A-2185A479454F}" type="datetimeFigureOut">
              <a:rPr lang="hr-HR" smtClean="0"/>
              <a:pPr/>
              <a:t>16.5.2018.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23ADED-32B5-40F5-84FA-7A8924EBD43A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bs-Latn-BA" sz="3100" b="1" dirty="0" smtClean="0"/>
              <a:t>Novi izazovi na tržištu osiguranja u Bosni i Hercegovini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l"/>
            <a:endParaRPr lang="bs-Latn-BA" sz="2200" dirty="0" smtClean="0">
              <a:solidFill>
                <a:schemeClr val="tx1"/>
              </a:solidFill>
            </a:endParaRPr>
          </a:p>
          <a:p>
            <a:pPr algn="l"/>
            <a:r>
              <a:rPr lang="bs-Latn-BA" sz="2200" dirty="0" smtClean="0">
                <a:solidFill>
                  <a:schemeClr val="tx1"/>
                </a:solidFill>
              </a:rPr>
              <a:t>Prof. dr. </a:t>
            </a:r>
            <a:r>
              <a:rPr lang="bs-Latn-BA" sz="2200" dirty="0" err="1" smtClean="0">
                <a:solidFill>
                  <a:schemeClr val="tx1"/>
                </a:solidFill>
              </a:rPr>
              <a:t>sc</a:t>
            </a:r>
            <a:r>
              <a:rPr lang="bs-Latn-BA" sz="2200" dirty="0" smtClean="0">
                <a:solidFill>
                  <a:schemeClr val="tx1"/>
                </a:solidFill>
              </a:rPr>
              <a:t>. Željko </a:t>
            </a:r>
            <a:r>
              <a:rPr lang="bs-Latn-BA" sz="2200" dirty="0" err="1" smtClean="0">
                <a:solidFill>
                  <a:schemeClr val="tx1"/>
                </a:solidFill>
              </a:rPr>
              <a:t>Šain</a:t>
            </a:r>
            <a:endParaRPr lang="hr-HR" sz="2200" dirty="0" smtClean="0">
              <a:solidFill>
                <a:schemeClr val="tx1"/>
              </a:solidFill>
            </a:endParaRPr>
          </a:p>
          <a:p>
            <a:pPr algn="l"/>
            <a:r>
              <a:rPr lang="bs-Latn-BA" sz="2200" dirty="0" smtClean="0">
                <a:solidFill>
                  <a:schemeClr val="tx1"/>
                </a:solidFill>
              </a:rPr>
              <a:t>Dr. </a:t>
            </a:r>
            <a:r>
              <a:rPr lang="bs-Latn-BA" sz="2200" dirty="0" err="1" smtClean="0">
                <a:solidFill>
                  <a:schemeClr val="tx1"/>
                </a:solidFill>
              </a:rPr>
              <a:t>sc</a:t>
            </a:r>
            <a:r>
              <a:rPr lang="bs-Latn-BA" sz="2200" dirty="0" smtClean="0">
                <a:solidFill>
                  <a:schemeClr val="tx1"/>
                </a:solidFill>
              </a:rPr>
              <a:t>. Edin Taso</a:t>
            </a:r>
            <a:endParaRPr lang="hr-HR" sz="2200" dirty="0" smtClean="0">
              <a:solidFill>
                <a:schemeClr val="tx1"/>
              </a:solidFill>
            </a:endParaRPr>
          </a:p>
          <a:p>
            <a:endParaRPr lang="hr-HR" dirty="0"/>
          </a:p>
        </p:txBody>
      </p:sp>
      <p:sp>
        <p:nvSpPr>
          <p:cNvPr id="4" name="TextBox 3"/>
          <p:cNvSpPr txBox="1"/>
          <p:nvPr/>
        </p:nvSpPr>
        <p:spPr>
          <a:xfrm>
            <a:off x="899592" y="5733256"/>
            <a:ext cx="7344816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1600" spc="-10" dirty="0" smtClean="0">
                <a:cs typeface="Calibri"/>
              </a:rPr>
              <a:t>Aktuarsko društvo </a:t>
            </a:r>
            <a:r>
              <a:rPr lang="hr-HR" sz="1600" spc="-5" dirty="0" smtClean="0">
                <a:cs typeface="Calibri"/>
              </a:rPr>
              <a:t>Srbije </a:t>
            </a:r>
            <a:r>
              <a:rPr lang="hr-HR" sz="1600" dirty="0" smtClean="0">
                <a:cs typeface="Calibri"/>
              </a:rPr>
              <a:t>i </a:t>
            </a:r>
            <a:r>
              <a:rPr lang="hr-HR" sz="1600" spc="-10" dirty="0" smtClean="0">
                <a:cs typeface="Calibri"/>
              </a:rPr>
              <a:t>Ekonomski fakultet </a:t>
            </a:r>
            <a:r>
              <a:rPr lang="hr-HR" sz="1600" spc="-5" dirty="0" smtClean="0">
                <a:cs typeface="Calibri"/>
              </a:rPr>
              <a:t>Beograd  Aranđelovac</a:t>
            </a:r>
            <a:r>
              <a:rPr lang="hr-HR" sz="1600" spc="-10" dirty="0" smtClean="0">
                <a:cs typeface="Calibri"/>
              </a:rPr>
              <a:t>, </a:t>
            </a:r>
            <a:r>
              <a:rPr lang="hr-HR" sz="1600" spc="-5" dirty="0" smtClean="0">
                <a:cs typeface="Calibri"/>
              </a:rPr>
              <a:t>maj </a:t>
            </a:r>
            <a:r>
              <a:rPr lang="hr-HR" sz="1600" dirty="0" smtClean="0">
                <a:cs typeface="Calibri"/>
              </a:rPr>
              <a:t>2018.</a:t>
            </a:r>
          </a:p>
          <a:p>
            <a:endParaRPr lang="hr-HR" dirty="0"/>
          </a:p>
        </p:txBody>
      </p:sp>
      <p:sp>
        <p:nvSpPr>
          <p:cNvPr id="5" name="Rectangle 4"/>
          <p:cNvSpPr/>
          <p:nvPr/>
        </p:nvSpPr>
        <p:spPr>
          <a:xfrm>
            <a:off x="971600" y="332656"/>
            <a:ext cx="74168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r-HR" b="1" dirty="0" smtClean="0"/>
              <a:t>XVI MEĐUNARODNI SIMPOZIJUM </a:t>
            </a:r>
          </a:p>
          <a:p>
            <a:pPr algn="ctr"/>
            <a:r>
              <a:rPr lang="bs-Latn-BA" b="1" dirty="0" smtClean="0"/>
              <a:t>Novi izazovi na tržištu osiguranja </a:t>
            </a:r>
            <a:endParaRPr lang="hr-HR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200" spc="-10" dirty="0" smtClean="0">
                <a:cs typeface="Calibri"/>
              </a:rPr>
              <a:t>Premija </a:t>
            </a:r>
            <a:r>
              <a:rPr lang="hr-HR" sz="3200" spc="-5" dirty="0" smtClean="0">
                <a:cs typeface="Calibri"/>
              </a:rPr>
              <a:t>i isplaćene </a:t>
            </a:r>
            <a:r>
              <a:rPr lang="hr-HR" sz="3200" spc="-15" dirty="0" smtClean="0">
                <a:cs typeface="Calibri"/>
              </a:rPr>
              <a:t>štete </a:t>
            </a:r>
            <a:r>
              <a:rPr lang="hr-HR" sz="3200" spc="-5" dirty="0" smtClean="0">
                <a:cs typeface="Calibri"/>
              </a:rPr>
              <a:t>u </a:t>
            </a:r>
            <a:r>
              <a:rPr lang="hr-HR" sz="3200" spc="-10" dirty="0" smtClean="0">
                <a:cs typeface="Calibri"/>
              </a:rPr>
              <a:t>BiH </a:t>
            </a:r>
            <a:r>
              <a:rPr lang="pl-PL" sz="3200" dirty="0" smtClean="0">
                <a:solidFill>
                  <a:srgbClr val="000000"/>
                </a:solidFill>
              </a:rPr>
              <a:t>u 000 EUR </a:t>
            </a:r>
            <a:r>
              <a:rPr lang="hr-HR" sz="3200" spc="-5" dirty="0" smtClean="0">
                <a:cs typeface="Calibri"/>
              </a:rPr>
              <a:t>i </a:t>
            </a:r>
            <a:r>
              <a:rPr lang="hr-HR" sz="3200" spc="-10" dirty="0" smtClean="0">
                <a:cs typeface="Calibri"/>
              </a:rPr>
              <a:t>ostvareni </a:t>
            </a:r>
            <a:r>
              <a:rPr lang="hr-HR" sz="3200" spc="-5" dirty="0" smtClean="0">
                <a:cs typeface="Calibri"/>
              </a:rPr>
              <a:t>odnos </a:t>
            </a:r>
            <a:r>
              <a:rPr lang="hr-HR" sz="3200" dirty="0" smtClean="0">
                <a:cs typeface="Calibri"/>
              </a:rPr>
              <a:t> </a:t>
            </a:r>
            <a:r>
              <a:rPr lang="hr-HR" sz="3200" spc="-10" dirty="0" smtClean="0">
                <a:cs typeface="Calibri"/>
              </a:rPr>
              <a:t>štete/premija</a:t>
            </a:r>
            <a:endParaRPr lang="hr-HR" sz="3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599" cy="294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5657"/>
                <a:gridCol w="1175657"/>
                <a:gridCol w="1175657"/>
                <a:gridCol w="1175657"/>
                <a:gridCol w="1175657"/>
                <a:gridCol w="1175657"/>
                <a:gridCol w="1175657"/>
              </a:tblGrid>
              <a:tr h="370840"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2004.</a:t>
                      </a:r>
                      <a:endParaRPr lang="hr-HR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2008.</a:t>
                      </a:r>
                      <a:endParaRPr lang="hr-HR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2010.</a:t>
                      </a:r>
                      <a:endParaRPr lang="hr-HR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2015.</a:t>
                      </a:r>
                      <a:endParaRPr lang="hr-HR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2016.</a:t>
                      </a:r>
                      <a:endParaRPr lang="hr-HR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2017.*</a:t>
                      </a:r>
                      <a:endParaRPr lang="hr-HR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Premija u BiH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6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151.972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231.663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6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241.334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304.629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324.130</a:t>
                      </a:r>
                      <a:endParaRPr lang="hr-HR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bs-Latn-BA" sz="16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349.330</a:t>
                      </a:r>
                      <a:endParaRPr lang="bs-Latn-BA" sz="1600" b="0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hr-HR" sz="1600" b="0" i="1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Indeks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6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6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113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103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113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106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107,7</a:t>
                      </a:r>
                      <a:endParaRPr lang="hr-HR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Isplaćene štete u </a:t>
                      </a:r>
                      <a:r>
                        <a:rPr lang="pl-PL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BiH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6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55.811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6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100.666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99.025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129.316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125.620</a:t>
                      </a:r>
                      <a:endParaRPr lang="hr-HR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s-Latn-BA" sz="16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135.828</a:t>
                      </a:r>
                      <a:endParaRPr lang="bs-Latn-BA" sz="1600" b="0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hr-HR" sz="1600" b="0" i="1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Indeks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6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6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125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6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104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126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97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108,12</a:t>
                      </a:r>
                      <a:endParaRPr lang="hr-HR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hr-HR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Isplaćene štete / Ukupna premija u BiH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6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37%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6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43%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6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41%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42%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39%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39%</a:t>
                      </a:r>
                    </a:p>
                  </a:txBody>
                  <a:tcPr marL="0" marR="0" marT="0" marB="0" anchor="b"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467544" y="4869160"/>
            <a:ext cx="78488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">
              <a:buFont typeface="Arial" charset="0"/>
              <a:buChar char="•"/>
            </a:pPr>
            <a:r>
              <a:rPr lang="pl-PL" dirty="0" smtClean="0">
                <a:solidFill>
                  <a:srgbClr val="000000"/>
                </a:solidFill>
              </a:rPr>
              <a:t>Podaci za 2017. godinu su preliminarni.</a:t>
            </a:r>
          </a:p>
          <a:p>
            <a:pPr fontAlgn="b">
              <a:buFont typeface="Arial" charset="0"/>
              <a:buChar char="•"/>
            </a:pPr>
            <a:r>
              <a:rPr lang="hr-HR" i="1" spc="-5" dirty="0" smtClean="0">
                <a:cs typeface="Calibri"/>
              </a:rPr>
              <a:t>Izvor: </a:t>
            </a:r>
            <a:r>
              <a:rPr lang="bs-Latn-BA" i="1" dirty="0" smtClean="0"/>
              <a:t>Izvedeno prema podacima Agencije za osiguranje u BiH za 2008.-2016</a:t>
            </a:r>
            <a:endParaRPr lang="hr-HR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2400" dirty="0" smtClean="0"/>
              <a:t>FINANSIJSKI POTENCIJAL I REZULTATI SEKTORA OSIGURANJA U BIH</a:t>
            </a:r>
            <a:endParaRPr lang="hr-HR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6156176" y="1196752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u milionima €</a:t>
            </a:r>
            <a:endParaRPr lang="hr-HR" dirty="0"/>
          </a:p>
        </p:txBody>
      </p:sp>
      <p:sp>
        <p:nvSpPr>
          <p:cNvPr id="6" name="TextBox 5"/>
          <p:cNvSpPr txBox="1"/>
          <p:nvPr/>
        </p:nvSpPr>
        <p:spPr>
          <a:xfrm>
            <a:off x="611560" y="6381329"/>
            <a:ext cx="7848872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s-Latn-BA" sz="1400" i="1" dirty="0" smtClean="0"/>
              <a:t>Izvedeno prema podacima Agencije za osiguranje u BiH Statistika tržišta osiguranja u BiH 2007. i 2016. g.</a:t>
            </a:r>
            <a:endParaRPr lang="hr-HR" sz="1400" dirty="0" smtClean="0"/>
          </a:p>
          <a:p>
            <a:r>
              <a:rPr lang="hr-HR" sz="1400" dirty="0" smtClean="0"/>
              <a:t> </a:t>
            </a:r>
          </a:p>
          <a:p>
            <a:endParaRPr lang="hr-HR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686800" cy="46371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pPr algn="ctr">
              <a:buNone/>
            </a:pPr>
            <a:endParaRPr lang="hr-HR" dirty="0" smtClean="0"/>
          </a:p>
          <a:p>
            <a:pPr algn="ctr">
              <a:buNone/>
            </a:pPr>
            <a:endParaRPr lang="hr-HR" dirty="0" smtClean="0"/>
          </a:p>
          <a:p>
            <a:pPr algn="ctr">
              <a:buNone/>
            </a:pPr>
            <a:endParaRPr lang="hr-HR" dirty="0" smtClean="0"/>
          </a:p>
          <a:p>
            <a:pPr algn="ctr">
              <a:buNone/>
            </a:pPr>
            <a:endParaRPr lang="hr-HR" dirty="0" smtClean="0"/>
          </a:p>
          <a:p>
            <a:pPr algn="ctr">
              <a:buNone/>
            </a:pPr>
            <a:r>
              <a:rPr lang="hr-HR" b="1" dirty="0" smtClean="0"/>
              <a:t>HVALA !</a:t>
            </a:r>
            <a:endParaRPr lang="hr-HR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s-Latn-BA" sz="2700" b="1" dirty="0" smtClean="0"/>
              <a:t>Glavne karakteristike i aktuelne izmjene propisa o osiguranju u Bosni i Hercegovni</a:t>
            </a:r>
            <a:endParaRPr lang="hr-HR" sz="27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92500" lnSpcReduction="10000"/>
          </a:bodyPr>
          <a:lstStyle/>
          <a:p>
            <a:r>
              <a:rPr lang="bs-Latn-BA" sz="2400" dirty="0" smtClean="0"/>
              <a:t>Tržište osiguranja u režimu </a:t>
            </a:r>
            <a:r>
              <a:rPr lang="bs-Latn-BA" sz="2400" dirty="0" err="1" smtClean="0"/>
              <a:t>Solventnost</a:t>
            </a:r>
            <a:r>
              <a:rPr lang="bs-Latn-BA" sz="2400" dirty="0" smtClean="0"/>
              <a:t> I + ORSA</a:t>
            </a:r>
          </a:p>
          <a:p>
            <a:r>
              <a:rPr lang="bs-Latn-BA" sz="2400" dirty="0" smtClean="0"/>
              <a:t>U 2017. g. u F BiH donesen novi Zakon o osiguranju, značajne izmjene:</a:t>
            </a:r>
          </a:p>
          <a:p>
            <a:pPr lvl="1"/>
            <a:r>
              <a:rPr lang="bs-Latn-BA" sz="2000" dirty="0" smtClean="0"/>
              <a:t>fokus na upravljanju rizicima (ORSA),  </a:t>
            </a:r>
          </a:p>
          <a:p>
            <a:pPr lvl="1"/>
            <a:r>
              <a:rPr lang="bs-Latn-BA" sz="2000" dirty="0" smtClean="0"/>
              <a:t>odgovornost uprave, </a:t>
            </a:r>
          </a:p>
          <a:p>
            <a:pPr lvl="1"/>
            <a:r>
              <a:rPr lang="bs-Latn-BA" sz="2000" dirty="0" smtClean="0"/>
              <a:t>povećani (udvostručen) cenzusi kapitala, </a:t>
            </a:r>
          </a:p>
          <a:p>
            <a:pPr lvl="1"/>
            <a:r>
              <a:rPr lang="bs-Latn-BA" sz="2000" dirty="0" smtClean="0"/>
              <a:t>mogućnost otvaranja tržišta  u prelaznom periodu od 5 godina za društva iz EU, </a:t>
            </a:r>
          </a:p>
          <a:p>
            <a:pPr lvl="1"/>
            <a:r>
              <a:rPr lang="bs-Latn-BA" sz="2000" dirty="0" err="1" smtClean="0"/>
              <a:t>proširene</a:t>
            </a:r>
            <a:r>
              <a:rPr lang="bs-Latn-BA" sz="2000" dirty="0" smtClean="0"/>
              <a:t> ovlasti Agencije za nadzor, itd. </a:t>
            </a:r>
            <a:endParaRPr lang="hr-HR" sz="2000" dirty="0" smtClean="0"/>
          </a:p>
          <a:p>
            <a:pPr lvl="1"/>
            <a:endParaRPr lang="bs-Latn-BA" sz="2000" dirty="0" smtClean="0"/>
          </a:p>
          <a:p>
            <a:r>
              <a:rPr lang="bs-Latn-BA" sz="2400" dirty="0" smtClean="0"/>
              <a:t>Agencija za nadzor je u toku 2017. g donijela 30-tak </a:t>
            </a:r>
            <a:r>
              <a:rPr lang="bs-Latn-BA" sz="2400" dirty="0" err="1" smtClean="0"/>
              <a:t>podzakonskih</a:t>
            </a:r>
            <a:r>
              <a:rPr lang="bs-Latn-BA" sz="2400" dirty="0" smtClean="0"/>
              <a:t> akata, među kojima i Pravilnik o upravljanju rizicima društva</a:t>
            </a:r>
          </a:p>
          <a:p>
            <a:r>
              <a:rPr lang="bs-Latn-BA" sz="2400" dirty="0" smtClean="0"/>
              <a:t>Nije vršena kvantitativna studija primjene </a:t>
            </a:r>
            <a:r>
              <a:rPr lang="bs-Latn-BA" sz="2400" dirty="0" err="1" smtClean="0"/>
              <a:t>Solventnost</a:t>
            </a:r>
            <a:r>
              <a:rPr lang="bs-Latn-BA" sz="2400" dirty="0" smtClean="0"/>
              <a:t> II na društva u BiH, osim pri pojedinačnim naučno istraživačkim projektima</a:t>
            </a:r>
            <a:endParaRPr lang="hr-HR" sz="2400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bs-Latn-BA" dirty="0" smtClean="0"/>
              <a:t>Istraživanja pokazuju da primjenom </a:t>
            </a:r>
            <a:r>
              <a:rPr lang="bs-Latn-BA" dirty="0" err="1" smtClean="0"/>
              <a:t>Solventnost</a:t>
            </a:r>
            <a:r>
              <a:rPr lang="bs-Latn-BA" dirty="0" smtClean="0"/>
              <a:t> II u BiH doći će do:</a:t>
            </a:r>
          </a:p>
          <a:p>
            <a:pPr lvl="1"/>
            <a:r>
              <a:rPr lang="bs-Latn-BA" dirty="0" smtClean="0"/>
              <a:t>Povećanja </a:t>
            </a:r>
            <a:r>
              <a:rPr lang="bs-Latn-BA" dirty="0" err="1" smtClean="0"/>
              <a:t>zahtijevanog</a:t>
            </a:r>
            <a:r>
              <a:rPr lang="bs-Latn-BA" dirty="0" smtClean="0"/>
              <a:t> kapitala</a:t>
            </a:r>
          </a:p>
          <a:p>
            <a:pPr lvl="1"/>
            <a:r>
              <a:rPr lang="bs-Latn-BA" dirty="0" smtClean="0"/>
              <a:t>Smanjenja raspoloživog vlastitog kapitala (zbog </a:t>
            </a:r>
            <a:r>
              <a:rPr lang="bs-Latn-BA" dirty="0" err="1" smtClean="0"/>
              <a:t>nepriznavnja</a:t>
            </a:r>
            <a:r>
              <a:rPr lang="bs-Latn-BA" dirty="0" smtClean="0"/>
              <a:t> vremenskih razgraničenja, vrednovanja (ne)materijalne imovine...)</a:t>
            </a:r>
          </a:p>
          <a:p>
            <a:pPr lvl="1"/>
            <a:r>
              <a:rPr lang="bs-Latn-BA" dirty="0" smtClean="0"/>
              <a:t>Povećan tržišni rizik, kao posljedica rizika koncentracije ulaganja usljed </a:t>
            </a:r>
            <a:r>
              <a:rPr lang="bs-Latn-BA" dirty="0" err="1" smtClean="0"/>
              <a:t>nerazvijenog</a:t>
            </a:r>
            <a:r>
              <a:rPr lang="bs-Latn-BA" dirty="0" smtClean="0"/>
              <a:t> tržišta kapitala i novca i po tom osnovu </a:t>
            </a:r>
            <a:r>
              <a:rPr lang="bs-Latn-BA" dirty="0" err="1" smtClean="0"/>
              <a:t>kapitalnog</a:t>
            </a:r>
            <a:r>
              <a:rPr lang="bs-Latn-BA" dirty="0" smtClean="0"/>
              <a:t> zahtjeva</a:t>
            </a:r>
          </a:p>
          <a:p>
            <a:pPr lvl="1"/>
            <a:r>
              <a:rPr lang="bs-Latn-BA" dirty="0" smtClean="0"/>
              <a:t>Povećan rizik </a:t>
            </a:r>
            <a:r>
              <a:rPr lang="bs-Latn-BA" dirty="0" err="1" smtClean="0"/>
              <a:t>neplaćanja</a:t>
            </a:r>
            <a:r>
              <a:rPr lang="bs-Latn-BA" dirty="0" smtClean="0"/>
              <a:t> druge strane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bs-Latn-BA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/>
        </p:nvGraphicFramePr>
        <p:xfrm>
          <a:off x="179388" y="260645"/>
          <a:ext cx="8713787" cy="6402098"/>
        </p:xfrm>
        <a:graphic>
          <a:graphicData uri="http://schemas.openxmlformats.org/drawingml/2006/table">
            <a:tbl>
              <a:tblPr/>
              <a:tblGrid>
                <a:gridCol w="1177902"/>
                <a:gridCol w="1000148"/>
                <a:gridCol w="1089025"/>
                <a:gridCol w="1089025"/>
                <a:gridCol w="1089025"/>
                <a:gridCol w="1089025"/>
                <a:gridCol w="1090612"/>
                <a:gridCol w="1089025"/>
              </a:tblGrid>
              <a:tr h="495350">
                <a:tc gridSpan="8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s-Latn-BA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 </a:t>
                      </a:r>
                      <a:r>
                        <a:rPr kumimoji="0" lang="bs-Latn-BA" sz="18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Kvota</a:t>
                      </a:r>
                      <a:r>
                        <a:rPr kumimoji="0" lang="bs-Latn-BA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 solventnosti prema režimu Solventnosti II (8 društava iz poslova </a:t>
                      </a:r>
                      <a:r>
                        <a:rPr kumimoji="0" lang="bs-Latn-BA" sz="18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neživota</a:t>
                      </a:r>
                      <a:r>
                        <a:rPr kumimoji="0" lang="bs-Latn-BA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 u BiH)</a:t>
                      </a:r>
                      <a:endParaRPr kumimoji="0" lang="bs-Latn-BA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s-Latn-B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s-Latn-B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s-Latn-B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s-Latn-B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s-Latn-B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s-Latn-B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s-Latn-BA"/>
                    </a:p>
                  </a:txBody>
                  <a:tcPr/>
                </a:tc>
              </a:tr>
              <a:tr h="495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s-Latn-B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 </a:t>
                      </a:r>
                      <a:endParaRPr kumimoji="0" lang="bs-Latn-BA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CDE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s-Latn-B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Kvota solventosti prema SOL I</a:t>
                      </a:r>
                      <a:endParaRPr kumimoji="0" lang="bs-Latn-BA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CDE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s-Latn-B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SCR</a:t>
                      </a:r>
                      <a:endParaRPr kumimoji="0" lang="bs-Latn-BA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CDE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s-Latn-B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MCR</a:t>
                      </a:r>
                      <a:endParaRPr kumimoji="0" lang="bs-Latn-BA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CDE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s-Latn-B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Prihvatljivi kapital</a:t>
                      </a:r>
                      <a:endParaRPr kumimoji="0" lang="bs-Latn-BA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CDE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s-Latn-B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Dostupni kapital</a:t>
                      </a:r>
                      <a:endParaRPr kumimoji="0" lang="bs-Latn-BA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CDE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s-Latn-B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Pomoćni  kapital (udjeli u drugim fin. Institucij.)</a:t>
                      </a:r>
                      <a:endParaRPr kumimoji="0" lang="bs-Latn-BA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CDE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s-Latn-BA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Kvota</a:t>
                      </a:r>
                      <a:r>
                        <a:rPr kumimoji="0" lang="bs-Latn-B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 </a:t>
                      </a:r>
                      <a:r>
                        <a:rPr kumimoji="0" lang="bs-Latn-BA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solventosti</a:t>
                      </a:r>
                      <a:r>
                        <a:rPr kumimoji="0" lang="bs-Latn-B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 prema SOL II</a:t>
                      </a:r>
                      <a:endParaRPr kumimoji="0" lang="bs-Latn-BA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CDE"/>
                    </a:solidFill>
                  </a:tcPr>
                </a:tc>
              </a:tr>
              <a:tr h="8000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s-Latn-B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Naziv društva*</a:t>
                      </a:r>
                      <a:endParaRPr kumimoji="0" lang="bs-Latn-BA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E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bs-Latn-B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bs-Latn-B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bs-Latn-B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bs-Latn-B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bs-Latn-B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bs-Latn-B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bs-Latn-BA"/>
                    </a:p>
                  </a:txBody>
                  <a:tcPr/>
                </a:tc>
              </a:tr>
              <a:tr h="495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s-Latn-B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Osiguravatelj 2.</a:t>
                      </a:r>
                      <a:endParaRPr kumimoji="0" lang="bs-Latn-BA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s-Latn-B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387%</a:t>
                      </a:r>
                      <a:endParaRPr kumimoji="0" lang="bs-Latn-BA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s-Latn-B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16.259.141</a:t>
                      </a:r>
                      <a:endParaRPr kumimoji="0" lang="bs-Latn-BA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s-Latn-B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7.316.614</a:t>
                      </a:r>
                      <a:endParaRPr kumimoji="0" lang="bs-Latn-BA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s-Latn-B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 </a:t>
                      </a:r>
                      <a:endParaRPr kumimoji="0" lang="bs-Latn-BA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s-Latn-B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 </a:t>
                      </a:r>
                      <a:endParaRPr kumimoji="0" lang="bs-Latn-BA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s-Latn-B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 </a:t>
                      </a:r>
                      <a:endParaRPr kumimoji="0" lang="bs-Latn-BA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s-Latn-B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100%</a:t>
                      </a:r>
                      <a:endParaRPr kumimoji="0" lang="bs-Latn-BA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CDE"/>
                    </a:solidFill>
                  </a:tcPr>
                </a:tc>
              </a:tr>
              <a:tr h="495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s-Latn-B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Osiguravatelj 4.</a:t>
                      </a:r>
                      <a:endParaRPr kumimoji="0" lang="bs-Latn-BA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s-Latn-B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114%</a:t>
                      </a:r>
                      <a:endParaRPr kumimoji="0" lang="bs-Latn-BA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s-Latn-B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4.283.708</a:t>
                      </a:r>
                      <a:endParaRPr kumimoji="0" lang="bs-Latn-BA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s-Latn-B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1.070.927</a:t>
                      </a:r>
                      <a:endParaRPr kumimoji="0" lang="bs-Latn-BA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s-Latn-B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 </a:t>
                      </a:r>
                      <a:endParaRPr kumimoji="0" lang="bs-Latn-BA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s-Latn-B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 </a:t>
                      </a:r>
                      <a:endParaRPr kumimoji="0" lang="bs-Latn-BA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s-Latn-B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 </a:t>
                      </a:r>
                      <a:endParaRPr kumimoji="0" lang="bs-Latn-BA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s-Latn-B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105%</a:t>
                      </a:r>
                      <a:endParaRPr kumimoji="0" lang="bs-Latn-BA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EF"/>
                    </a:solidFill>
                  </a:tcPr>
                </a:tc>
              </a:tr>
              <a:tr h="495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s-Latn-B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Osiguravatelj 6.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s-Latn-B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201%</a:t>
                      </a:r>
                      <a:endParaRPr kumimoji="0" lang="bs-Latn-BA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s-Latn-B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22.012.303</a:t>
                      </a:r>
                      <a:endParaRPr kumimoji="0" lang="bs-Latn-BA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s-Latn-B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5.503.076</a:t>
                      </a:r>
                      <a:endParaRPr kumimoji="0" lang="bs-Latn-BA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s-Latn-B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 </a:t>
                      </a:r>
                      <a:endParaRPr kumimoji="0" lang="bs-Latn-BA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s-Latn-B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 </a:t>
                      </a:r>
                      <a:endParaRPr kumimoji="0" lang="bs-Latn-BA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s-Latn-B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 </a:t>
                      </a:r>
                      <a:endParaRPr kumimoji="0" lang="bs-Latn-BA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s-Latn-B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45%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CDE"/>
                    </a:solidFill>
                  </a:tcPr>
                </a:tc>
              </a:tr>
              <a:tr h="495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s-Latn-B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Osiguravatelj 7.</a:t>
                      </a:r>
                      <a:endParaRPr kumimoji="0" lang="bs-Latn-BA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s-Latn-B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108%</a:t>
                      </a:r>
                      <a:endParaRPr kumimoji="0" lang="bs-Latn-BA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s-Latn-B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2.573.149</a:t>
                      </a:r>
                      <a:endParaRPr kumimoji="0" lang="bs-Latn-BA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s-Latn-B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643.287</a:t>
                      </a:r>
                      <a:endParaRPr kumimoji="0" lang="bs-Latn-BA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s-Latn-B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 </a:t>
                      </a:r>
                      <a:endParaRPr kumimoji="0" lang="bs-Latn-BA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s-Latn-B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 </a:t>
                      </a:r>
                      <a:endParaRPr kumimoji="0" lang="bs-Latn-BA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s-Latn-B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 </a:t>
                      </a:r>
                      <a:endParaRPr kumimoji="0" lang="bs-Latn-BA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s-Latn-B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219%</a:t>
                      </a:r>
                      <a:endParaRPr kumimoji="0" lang="bs-Latn-BA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EF"/>
                    </a:solidFill>
                  </a:tcPr>
                </a:tc>
              </a:tr>
              <a:tr h="495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s-Latn-B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Osiguravatelj 9.</a:t>
                      </a:r>
                      <a:endParaRPr kumimoji="0" lang="bs-Latn-BA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s-Latn-B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124%</a:t>
                      </a:r>
                      <a:endParaRPr kumimoji="0" lang="bs-Latn-BA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s-Latn-B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931.755</a:t>
                      </a:r>
                      <a:endParaRPr kumimoji="0" lang="bs-Latn-BA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s-Latn-B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232.939</a:t>
                      </a:r>
                      <a:endParaRPr kumimoji="0" lang="bs-Latn-BA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s-Latn-B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 </a:t>
                      </a:r>
                      <a:endParaRPr kumimoji="0" lang="bs-Latn-BA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s-Latn-B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 </a:t>
                      </a:r>
                      <a:endParaRPr kumimoji="0" lang="bs-Latn-BA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s-Latn-B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 </a:t>
                      </a:r>
                      <a:endParaRPr kumimoji="0" lang="bs-Latn-BA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s-Latn-B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390%</a:t>
                      </a:r>
                      <a:endParaRPr kumimoji="0" lang="bs-Latn-BA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CDE"/>
                    </a:solidFill>
                  </a:tcPr>
                </a:tc>
              </a:tr>
              <a:tr h="648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s-Latn-B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 </a:t>
                      </a:r>
                      <a:r>
                        <a:rPr kumimoji="0" lang="bs-Latn-B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Osiguravatelj 10.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s-Latn-B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330%</a:t>
                      </a:r>
                      <a:endParaRPr kumimoji="0" lang="bs-Latn-BA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s-Latn-B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26.507.578</a:t>
                      </a:r>
                      <a:endParaRPr kumimoji="0" lang="bs-Latn-BA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s-Latn-B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6.626.894</a:t>
                      </a:r>
                      <a:endParaRPr kumimoji="0" lang="bs-Latn-BA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s-Latn-B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 </a:t>
                      </a:r>
                      <a:endParaRPr kumimoji="0" lang="bs-Latn-BA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s-Latn-B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 </a:t>
                      </a:r>
                      <a:endParaRPr kumimoji="0" lang="bs-Latn-BA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s-Latn-B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 </a:t>
                      </a:r>
                      <a:endParaRPr kumimoji="0" lang="bs-Latn-BA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s-Latn-B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55%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EF"/>
                    </a:solidFill>
                  </a:tcPr>
                </a:tc>
              </a:tr>
              <a:tr h="495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s-Latn-B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Osiguravatelj 11.</a:t>
                      </a:r>
                      <a:endParaRPr kumimoji="0" lang="bs-Latn-BA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s-Latn-B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348%</a:t>
                      </a:r>
                      <a:endParaRPr kumimoji="0" lang="bs-Latn-BA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s-Latn-B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18.899.464</a:t>
                      </a:r>
                      <a:endParaRPr kumimoji="0" lang="bs-Latn-BA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s-Latn-B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4.724.866</a:t>
                      </a:r>
                      <a:endParaRPr kumimoji="0" lang="bs-Latn-BA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s-Latn-B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 </a:t>
                      </a:r>
                      <a:endParaRPr kumimoji="0" lang="bs-Latn-BA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s-Latn-B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 </a:t>
                      </a:r>
                      <a:endParaRPr kumimoji="0" lang="bs-Latn-BA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s-Latn-B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 </a:t>
                      </a:r>
                      <a:endParaRPr kumimoji="0" lang="bs-Latn-BA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s-Latn-B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109%</a:t>
                      </a:r>
                      <a:endParaRPr kumimoji="0" lang="bs-Latn-BA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CDE"/>
                    </a:solidFill>
                  </a:tcPr>
                </a:tc>
              </a:tr>
              <a:tr h="495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s-Latn-B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Osiguravatelj 12.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s-Latn-B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103%</a:t>
                      </a:r>
                      <a:endParaRPr kumimoji="0" lang="bs-Latn-BA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s-Latn-B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6.483.704</a:t>
                      </a:r>
                      <a:endParaRPr kumimoji="0" lang="bs-Latn-BA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s-Latn-B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2.881.824</a:t>
                      </a:r>
                      <a:endParaRPr kumimoji="0" lang="bs-Latn-BA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s-Latn-B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 </a:t>
                      </a:r>
                      <a:endParaRPr kumimoji="0" lang="bs-Latn-BA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s-Latn-B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 </a:t>
                      </a:r>
                      <a:endParaRPr kumimoji="0" lang="bs-Latn-BA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s-Latn-B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 </a:t>
                      </a:r>
                      <a:endParaRPr kumimoji="0" lang="bs-Latn-BA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s-Latn-B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52%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EF"/>
                    </a:solidFill>
                  </a:tcPr>
                </a:tc>
              </a:tr>
              <a:tr h="495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s-Latn-B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U k u p n o:</a:t>
                      </a:r>
                      <a:endParaRPr kumimoji="0" lang="bs-Latn-BA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s-Latn-B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210%</a:t>
                      </a:r>
                      <a:endParaRPr kumimoji="0" lang="bs-Latn-BA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s-Latn-B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97.950.802</a:t>
                      </a:r>
                      <a:endParaRPr kumimoji="0" lang="bs-Latn-BA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s-Latn-B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29.000.427</a:t>
                      </a:r>
                      <a:endParaRPr kumimoji="0" lang="bs-Latn-BA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s-Latn-B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78.683.844</a:t>
                      </a:r>
                      <a:endParaRPr kumimoji="0" lang="bs-Latn-BA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s-Latn-B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71.626.641</a:t>
                      </a:r>
                      <a:endParaRPr kumimoji="0" lang="bs-Latn-BA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s-Latn-B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7.057.203</a:t>
                      </a:r>
                      <a:endParaRPr kumimoji="0" lang="bs-Latn-BA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s-Latn-B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80%</a:t>
                      </a:r>
                      <a:endParaRPr kumimoji="0" lang="bs-Latn-BA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CDE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itle 1"/>
          <p:cNvSpPr>
            <a:spLocks noGrp="1"/>
          </p:cNvSpPr>
          <p:nvPr>
            <p:ph type="title"/>
          </p:nvPr>
        </p:nvSpPr>
        <p:spPr>
          <a:xfrm>
            <a:off x="914400" y="762000"/>
            <a:ext cx="8001000" cy="579438"/>
          </a:xfrm>
        </p:spPr>
        <p:txBody>
          <a:bodyPr>
            <a:normAutofit/>
          </a:bodyPr>
          <a:lstStyle/>
          <a:p>
            <a:pPr eaLnBrk="1" hangingPunct="1"/>
            <a:r>
              <a:rPr lang="bs-Latn-BA" sz="2400" b="1" dirty="0" smtClean="0"/>
              <a:t>Prepreke za primjenu novog režima </a:t>
            </a:r>
            <a:r>
              <a:rPr lang="bs-Latn-BA" sz="2400" b="1" dirty="0" err="1" smtClean="0"/>
              <a:t>Solventnost</a:t>
            </a:r>
            <a:r>
              <a:rPr lang="bs-Latn-BA" sz="2400" b="1" dirty="0" smtClean="0"/>
              <a:t> II u BiH</a:t>
            </a:r>
          </a:p>
        </p:txBody>
      </p:sp>
      <p:sp>
        <p:nvSpPr>
          <p:cNvPr id="57347" name="Content Placeholder 2"/>
          <p:cNvSpPr>
            <a:spLocks noGrp="1"/>
          </p:cNvSpPr>
          <p:nvPr>
            <p:ph idx="1"/>
          </p:nvPr>
        </p:nvSpPr>
        <p:spPr>
          <a:xfrm>
            <a:off x="611188" y="1557338"/>
            <a:ext cx="8001000" cy="4306887"/>
          </a:xfrm>
        </p:spPr>
        <p:txBody>
          <a:bodyPr>
            <a:noAutofit/>
          </a:bodyPr>
          <a:lstStyle/>
          <a:p>
            <a:pPr eaLnBrk="1" hangingPunct="1"/>
            <a:r>
              <a:rPr lang="bs-Latn-BA" sz="2000" dirty="0" smtClean="0">
                <a:latin typeface="+mj-lt"/>
              </a:rPr>
              <a:t>BiH i kada bi postala punopravna članica EU (što je trenutno osnovno ograničenje za primjenu pravila </a:t>
            </a:r>
            <a:r>
              <a:rPr lang="bs-Latn-BA" sz="2000" dirty="0" err="1" smtClean="0">
                <a:latin typeface="+mj-lt"/>
              </a:rPr>
              <a:t>solventnost</a:t>
            </a:r>
            <a:r>
              <a:rPr lang="bs-Latn-BA" sz="2000" dirty="0" smtClean="0">
                <a:latin typeface="+mj-lt"/>
              </a:rPr>
              <a:t> II), glavna prepreka je postojeća ograničena ekonomska moć ukupne privrede, uključujući i sektor osiguranja i reosiguranja u BiH. </a:t>
            </a:r>
          </a:p>
          <a:p>
            <a:pPr eaLnBrk="1" hangingPunct="1"/>
            <a:endParaRPr lang="bs-Latn-BA" sz="2000" dirty="0" smtClean="0">
              <a:latin typeface="+mj-lt"/>
            </a:endParaRPr>
          </a:p>
          <a:p>
            <a:pPr eaLnBrk="1" hangingPunct="1"/>
            <a:r>
              <a:rPr lang="bs-Latn-BA" sz="2000" dirty="0" smtClean="0">
                <a:latin typeface="+mj-lt"/>
              </a:rPr>
              <a:t>Organizaciona i finansijska </a:t>
            </a:r>
            <a:r>
              <a:rPr lang="bs-Latn-BA" sz="2000" dirty="0" err="1" smtClean="0">
                <a:latin typeface="+mj-lt"/>
              </a:rPr>
              <a:t>usitnjenost</a:t>
            </a:r>
            <a:r>
              <a:rPr lang="bs-Latn-BA" sz="2000" dirty="0" smtClean="0">
                <a:latin typeface="+mj-lt"/>
              </a:rPr>
              <a:t> lokalnih osiguravatelja. Veliki broj malih osiguravatelja, teško da će bez okrupnjavanja i spajanja internih poslovnih potencijala ispuniti osnovne kapitalne uslove prema režimu </a:t>
            </a:r>
            <a:r>
              <a:rPr lang="bs-Latn-BA" sz="2000" dirty="0" err="1" smtClean="0">
                <a:latin typeface="+mj-lt"/>
              </a:rPr>
              <a:t>Solventnost</a:t>
            </a:r>
            <a:r>
              <a:rPr lang="bs-Latn-BA" sz="2000" dirty="0" smtClean="0">
                <a:latin typeface="+mj-lt"/>
              </a:rPr>
              <a:t> II.</a:t>
            </a:r>
          </a:p>
          <a:p>
            <a:pPr eaLnBrk="1" hangingPunct="1"/>
            <a:endParaRPr lang="bs-Latn-BA" sz="2000" dirty="0" smtClean="0">
              <a:latin typeface="+mj-lt"/>
            </a:endParaRPr>
          </a:p>
          <a:p>
            <a:pPr eaLnBrk="1" hangingPunct="1"/>
            <a:r>
              <a:rPr lang="bs-Latn-BA" sz="2000" dirty="0" smtClean="0">
                <a:latin typeface="+mj-lt"/>
              </a:rPr>
              <a:t>Nedosljedna i nedovoljna interna i eksterna kontrola i nadzor poslovanja osiguravatelja, nedovoljna transparentnost, odnosno nedostupnost relevantnih informacija o poslovanju osiguravatelja, a naročito njihovih povezanih lica. </a:t>
            </a:r>
          </a:p>
          <a:p>
            <a:pPr eaLnBrk="1" hangingPunct="1">
              <a:buFont typeface="Wingdings" pitchFamily="2" charset="2"/>
              <a:buNone/>
            </a:pPr>
            <a:endParaRPr lang="bs-Latn-BA" sz="2000" dirty="0" smtClean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itle 1"/>
          <p:cNvSpPr>
            <a:spLocks noGrp="1"/>
          </p:cNvSpPr>
          <p:nvPr>
            <p:ph type="title"/>
          </p:nvPr>
        </p:nvSpPr>
        <p:spPr>
          <a:xfrm>
            <a:off x="914400" y="762000"/>
            <a:ext cx="8001000" cy="722313"/>
          </a:xfrm>
        </p:spPr>
        <p:txBody>
          <a:bodyPr>
            <a:normAutofit/>
          </a:bodyPr>
          <a:lstStyle/>
          <a:p>
            <a:pPr eaLnBrk="1" hangingPunct="1"/>
            <a:r>
              <a:rPr lang="bs-Latn-BA" sz="2400" b="1" dirty="0" smtClean="0"/>
              <a:t>Prepreke za primjenu novog režima </a:t>
            </a:r>
            <a:r>
              <a:rPr lang="bs-Latn-BA" sz="2400" b="1" dirty="0" err="1" smtClean="0"/>
              <a:t>Solventnost</a:t>
            </a:r>
            <a:r>
              <a:rPr lang="bs-Latn-BA" sz="2400" b="1" dirty="0" smtClean="0"/>
              <a:t> II u BiH</a:t>
            </a:r>
          </a:p>
        </p:txBody>
      </p:sp>
      <p:sp>
        <p:nvSpPr>
          <p:cNvPr id="58371" name="Content Placeholder 2"/>
          <p:cNvSpPr>
            <a:spLocks noGrp="1"/>
          </p:cNvSpPr>
          <p:nvPr>
            <p:ph idx="1"/>
          </p:nvPr>
        </p:nvSpPr>
        <p:spPr>
          <a:xfrm>
            <a:off x="611188" y="1557338"/>
            <a:ext cx="8001000" cy="4379912"/>
          </a:xfrm>
        </p:spPr>
        <p:txBody>
          <a:bodyPr/>
          <a:lstStyle/>
          <a:p>
            <a:pPr eaLnBrk="1" hangingPunct="1"/>
            <a:endParaRPr lang="bs-Latn-BA" sz="1800" dirty="0" smtClean="0"/>
          </a:p>
          <a:p>
            <a:pPr eaLnBrk="1" hangingPunct="1"/>
            <a:r>
              <a:rPr lang="bs-Latn-BA" sz="2000" dirty="0" smtClean="0"/>
              <a:t>Podijeljenost tržišta u BiH uključujući i domaće tržište osiguranja, te pravna i zakonodavna podjela i neusaglašenost po entitetima su moguće prepreke. </a:t>
            </a:r>
          </a:p>
          <a:p>
            <a:pPr eaLnBrk="1" hangingPunct="1"/>
            <a:endParaRPr lang="bs-Latn-BA" sz="2000" dirty="0" smtClean="0"/>
          </a:p>
          <a:p>
            <a:pPr eaLnBrk="1" hangingPunct="1"/>
            <a:r>
              <a:rPr lang="bs-Latn-BA" sz="2000" dirty="0" smtClean="0"/>
              <a:t>Takođe, moguće otežavajuće okolnosti u </a:t>
            </a:r>
            <a:r>
              <a:rPr lang="bs-Latn-BA" sz="2000" dirty="0" err="1" smtClean="0"/>
              <a:t>definisanju</a:t>
            </a:r>
            <a:r>
              <a:rPr lang="bs-Latn-BA" sz="2000" dirty="0" smtClean="0"/>
              <a:t>, a naročito u praktičnoj primjeni novog režima solventnosti kod nas jesu nedovoljne mjere u pravcu organizovane masovnije edukacije domaćih kadrova o projektu </a:t>
            </a:r>
            <a:r>
              <a:rPr lang="bs-Latn-BA" sz="2000" dirty="0" err="1" smtClean="0"/>
              <a:t>Solventnost</a:t>
            </a:r>
            <a:r>
              <a:rPr lang="bs-Latn-BA" sz="2000" dirty="0" smtClean="0"/>
              <a:t> II. </a:t>
            </a:r>
          </a:p>
          <a:p>
            <a:pPr eaLnBrk="1" hangingPunct="1"/>
            <a:endParaRPr lang="bs-Latn-BA" sz="2000" dirty="0" smtClean="0"/>
          </a:p>
          <a:p>
            <a:pPr eaLnBrk="1" hangingPunct="1"/>
            <a:r>
              <a:rPr lang="bs-Latn-BA" sz="2000" dirty="0" smtClean="0"/>
              <a:t>Moguća ograničenja su i neadekvatna </a:t>
            </a:r>
            <a:r>
              <a:rPr lang="bs-Latn-BA" sz="2000" dirty="0" err="1" smtClean="0"/>
              <a:t>informaciona</a:t>
            </a:r>
            <a:r>
              <a:rPr lang="bs-Latn-BA" sz="2000" dirty="0" smtClean="0"/>
              <a:t> (baze podataka) i </a:t>
            </a:r>
            <a:r>
              <a:rPr lang="bs-Latn-BA" sz="2000" dirty="0" err="1" smtClean="0"/>
              <a:t>softverska</a:t>
            </a:r>
            <a:r>
              <a:rPr lang="bs-Latn-BA" sz="2000" dirty="0" smtClean="0"/>
              <a:t> podrška u upravljanju poslovima osiguranja i reosiguranja.</a:t>
            </a:r>
          </a:p>
          <a:p>
            <a:pPr eaLnBrk="1" hangingPunct="1"/>
            <a:endParaRPr lang="bs-Latn-BA" sz="2000" dirty="0" smtClean="0"/>
          </a:p>
          <a:p>
            <a:pPr eaLnBrk="1" hangingPunct="1"/>
            <a:endParaRPr lang="bs-Latn-BA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s-Latn-BA" dirty="0" smtClean="0"/>
              <a:t>Tendencije na tržištu osiguranja BiH:</a:t>
            </a:r>
          </a:p>
          <a:p>
            <a:pPr lvl="1"/>
            <a:r>
              <a:rPr lang="bs-Latn-BA" dirty="0" smtClean="0"/>
              <a:t>Okrupnjavanja društava (</a:t>
            </a:r>
            <a:r>
              <a:rPr lang="bs-Latn-BA" dirty="0" err="1" smtClean="0"/>
              <a:t>BSO-Zovko</a:t>
            </a:r>
            <a:r>
              <a:rPr lang="bs-Latn-BA" dirty="0" smtClean="0"/>
              <a:t>; </a:t>
            </a:r>
            <a:r>
              <a:rPr lang="bs-Latn-BA" dirty="0" err="1" smtClean="0"/>
              <a:t>Grawe-VGT</a:t>
            </a:r>
            <a:r>
              <a:rPr lang="bs-Latn-BA" dirty="0" smtClean="0"/>
              <a:t>, najavljeno još nekoliko pripajanja),</a:t>
            </a:r>
          </a:p>
          <a:p>
            <a:pPr lvl="1"/>
            <a:r>
              <a:rPr lang="bs-Latn-BA" dirty="0" smtClean="0"/>
              <a:t>Promjene u </a:t>
            </a:r>
            <a:r>
              <a:rPr lang="bs-Latn-BA" dirty="0" err="1" smtClean="0"/>
              <a:t>vlasničkoj</a:t>
            </a:r>
            <a:r>
              <a:rPr lang="bs-Latn-BA" dirty="0" smtClean="0"/>
              <a:t> strukturi društava,</a:t>
            </a:r>
          </a:p>
          <a:p>
            <a:pPr lvl="1"/>
            <a:r>
              <a:rPr lang="bs-Latn-BA" dirty="0" smtClean="0"/>
              <a:t>Pripreme za liberalizaciju AO i otvaranje tržišta osiguranja za društva zemalja članica EU,</a:t>
            </a:r>
          </a:p>
          <a:p>
            <a:pPr lvl="1"/>
            <a:r>
              <a:rPr lang="bs-Latn-BA" dirty="0" err="1" smtClean="0"/>
              <a:t>Postepenost</a:t>
            </a:r>
            <a:r>
              <a:rPr lang="bs-Latn-BA" dirty="0" smtClean="0"/>
              <a:t> uvođenja režima </a:t>
            </a:r>
            <a:r>
              <a:rPr lang="bs-Latn-BA" dirty="0" err="1" smtClean="0"/>
              <a:t>Solventnost</a:t>
            </a:r>
            <a:r>
              <a:rPr lang="bs-Latn-BA" dirty="0" smtClean="0"/>
              <a:t> II</a:t>
            </a:r>
          </a:p>
          <a:p>
            <a:pPr lvl="1"/>
            <a:r>
              <a:rPr lang="bs-Latn-BA" dirty="0" smtClean="0"/>
              <a:t>Noviteti koje donosi MSFI 17 – ugovori o osiguranju</a:t>
            </a:r>
          </a:p>
          <a:p>
            <a:pPr lvl="1"/>
            <a:endParaRPr lang="bs-Latn-BA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pl-PL" sz="2700" dirty="0" smtClean="0"/>
              <a:t>TRŽIŠTE OSIGURANJA U BIH</a:t>
            </a:r>
            <a:r>
              <a:rPr lang="pl-PL" dirty="0" smtClean="0"/>
              <a:t/>
            </a:r>
            <a:br>
              <a:rPr lang="pl-PL" dirty="0" smtClean="0"/>
            </a:br>
            <a:endParaRPr lang="hr-HR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388180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4808"/>
                <a:gridCol w="929977"/>
                <a:gridCol w="569912"/>
                <a:gridCol w="962025"/>
                <a:gridCol w="569912"/>
                <a:gridCol w="978346"/>
                <a:gridCol w="914400"/>
                <a:gridCol w="914400"/>
                <a:gridCol w="914400"/>
              </a:tblGrid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Vrsta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osiguranja</a:t>
                      </a:r>
                      <a:endParaRPr lang="hr-HR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2004.</a:t>
                      </a:r>
                      <a:endParaRPr lang="hr-HR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U</a:t>
                      </a:r>
                      <a:r>
                        <a:rPr lang="hr-HR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dio</a:t>
                      </a:r>
                      <a:endParaRPr lang="hr-HR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201</a:t>
                      </a:r>
                      <a:r>
                        <a:rPr lang="bs-Latn-BA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6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.</a:t>
                      </a:r>
                      <a:endParaRPr lang="hr-HR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U</a:t>
                      </a:r>
                      <a:r>
                        <a:rPr lang="hr-HR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dio</a:t>
                      </a:r>
                      <a:endParaRPr lang="hr-HR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201</a:t>
                      </a:r>
                      <a:r>
                        <a:rPr lang="bs-Latn-BA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6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/2004</a:t>
                      </a:r>
                      <a:endParaRPr lang="hr-HR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201</a:t>
                      </a:r>
                      <a:r>
                        <a:rPr lang="hr-HR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7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.</a:t>
                      </a:r>
                      <a:r>
                        <a:rPr lang="hr-HR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*</a:t>
                      </a:r>
                      <a:endParaRPr lang="hr-HR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U</a:t>
                      </a:r>
                      <a:r>
                        <a:rPr lang="hr-HR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dio</a:t>
                      </a:r>
                      <a:endParaRPr lang="hr-HR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201</a:t>
                      </a:r>
                      <a:r>
                        <a:rPr lang="hr-HR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7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/20</a:t>
                      </a:r>
                      <a:r>
                        <a:rPr lang="hr-HR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16</a:t>
                      </a:r>
                      <a:endParaRPr lang="hr-HR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Osiguranje osoba</a:t>
                      </a:r>
                      <a:endParaRPr lang="hr-HR" sz="14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hr-HR" sz="1400" b="0" i="0" u="none" strike="noStrike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15.461.307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10%</a:t>
                      </a:r>
                      <a:endParaRPr lang="hr-HR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bs-Latn-BA" sz="1400" b="0" i="0" u="none" strike="noStrike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25.789.452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bs-Latn-BA" sz="1400" b="0" i="0" u="none" strike="noStrike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8%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bs-Latn-BA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167%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bs-Latn-BA" sz="1400" b="0" i="0" u="none" strike="noStrike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29.694.589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bs-Latn-BA" sz="1400" b="0" i="0" u="none" strike="noStrike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9%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bs-Latn-BA" sz="1400" b="0" i="0" u="none" strike="noStrike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115%</a:t>
                      </a:r>
                    </a:p>
                  </a:txBody>
                  <a:tcPr marL="0" marR="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Kasko</a:t>
                      </a:r>
                      <a:endParaRPr lang="hr-HR" sz="14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hr-HR" sz="1400" b="0" i="0" u="none" strike="noStrike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13.844.515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9%</a:t>
                      </a:r>
                      <a:endParaRPr lang="hr-HR" sz="14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bs-Latn-BA" sz="1400" b="0" i="0" u="none" strike="noStrike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29.444.208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bs-Latn-BA" sz="1400" b="0" i="0" u="none" strike="noStrike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9%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bs-Latn-BA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213%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bs-Latn-BA" sz="1400" b="0" i="0" u="none" strike="noStrike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30.909.691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bs-Latn-BA" sz="1400" b="0" i="0" u="none" strike="noStrike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9%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bs-Latn-BA" sz="1400" b="0" i="0" u="none" strike="noStrike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105%</a:t>
                      </a:r>
                    </a:p>
                  </a:txBody>
                  <a:tcPr marL="0" marR="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Kargo</a:t>
                      </a:r>
                      <a:endParaRPr lang="hr-HR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hr-HR" sz="1400" b="0" i="0" u="none" strike="noStrike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963.349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1%</a:t>
                      </a:r>
                      <a:endParaRPr lang="hr-HR" sz="14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bs-Latn-BA" sz="1400" b="0" i="0" u="none" strike="noStrike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1.914.241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bs-Latn-BA" sz="1400" b="0" i="0" u="none" strike="noStrike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1%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bs-Latn-BA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199%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bs-Latn-BA" sz="1400" b="0" i="0" u="none" strike="noStrike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2.062.939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bs-Latn-BA" sz="1400" b="0" i="0" u="none" strike="noStrike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1%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bs-Latn-BA" sz="1400" b="0" i="0" u="none" strike="noStrike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108%</a:t>
                      </a:r>
                    </a:p>
                  </a:txBody>
                  <a:tcPr marL="0" marR="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Imovina</a:t>
                      </a:r>
                      <a:endParaRPr lang="hr-HR" sz="14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hr-HR" sz="1400" b="0" i="0" u="none" strike="noStrike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19.651.269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13%</a:t>
                      </a:r>
                      <a:endParaRPr lang="hr-HR" sz="14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bs-Latn-BA" sz="1400" b="0" i="0" u="none" strike="noStrike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27.166.361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bs-Latn-BA" sz="1400" b="0" i="0" u="none" strike="noStrike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8%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bs-Latn-BA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138%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bs-Latn-BA" sz="1400" b="0" i="0" u="none" strike="noStrike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28.721.154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bs-Latn-BA" sz="1400" b="0" i="0" u="none" strike="noStrike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8%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bs-Latn-BA" sz="1400" b="0" i="0" u="none" strike="noStrike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106%</a:t>
                      </a:r>
                    </a:p>
                  </a:txBody>
                  <a:tcPr marL="0" marR="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Odgovornosti </a:t>
                      </a:r>
                      <a:endParaRPr lang="hr-HR" sz="14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hr-HR" sz="1400" b="0" i="0" u="none" strike="noStrike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86.930.044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57%</a:t>
                      </a:r>
                      <a:endParaRPr lang="hr-HR" sz="14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bs-Latn-BA" sz="1400" b="0" i="0" u="none" strike="noStrike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166.910.703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bs-Latn-BA" sz="1400" b="0" i="0" u="none" strike="noStrike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51%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bs-Latn-BA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192%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bs-Latn-BA" sz="1400" b="0" i="0" u="none" strike="noStrike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178.937.920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bs-Latn-BA" sz="1400" b="0" i="0" u="none" strike="noStrike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51%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bs-Latn-BA" sz="1400" b="0" i="0" u="none" strike="noStrike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107%</a:t>
                      </a:r>
                    </a:p>
                  </a:txBody>
                  <a:tcPr marL="0" marR="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Financijska osiguranja</a:t>
                      </a:r>
                      <a:endParaRPr lang="hr-HR" sz="14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hr-HR" sz="1400" b="0" i="0" u="none" strike="noStrike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203.412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0%</a:t>
                      </a:r>
                      <a:endParaRPr lang="hr-HR" sz="14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bs-Latn-BA" sz="1400" b="0" i="0" u="none" strike="noStrike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6.812.945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bs-Latn-BA" sz="1400" b="0" i="0" u="none" strike="noStrike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2%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bs-Latn-BA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3349%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bs-Latn-BA" sz="1400" b="0" i="0" u="none" strike="noStrike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7.807.541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bs-Latn-BA" sz="1400" b="0" i="0" u="none" strike="noStrike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2%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bs-Latn-BA" sz="1400" b="0" i="0" u="none" strike="noStrike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115%</a:t>
                      </a:r>
                    </a:p>
                  </a:txBody>
                  <a:tcPr marL="0" marR="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Ukupno neživotna </a:t>
                      </a:r>
                      <a:endParaRPr lang="hr-HR" sz="14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hr-HR" sz="1400" b="0" i="0" u="none" strike="noStrike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137.053.895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90%</a:t>
                      </a:r>
                      <a:endParaRPr lang="hr-HR" sz="14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bs-Latn-BA" sz="1400" b="0" i="0" u="none" strike="noStrike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258.037.911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bs-Latn-BA" sz="1400" b="0" i="0" u="none" strike="noStrike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80%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bs-Latn-BA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188%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bs-Latn-BA" sz="1400" b="0" i="0" u="none" strike="noStrike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278.133.835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bs-Latn-BA" sz="1400" b="0" i="0" u="none" strike="noStrike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80%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bs-Latn-BA" sz="1400" b="0" i="0" u="none" strike="noStrike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108%</a:t>
                      </a:r>
                    </a:p>
                  </a:txBody>
                  <a:tcPr marL="0" marR="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Životna osiguranja</a:t>
                      </a:r>
                      <a:endParaRPr lang="hr-HR" sz="14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hr-HR" sz="1400" b="0" i="0" u="none" strike="noStrike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14.917.700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10%</a:t>
                      </a:r>
                      <a:endParaRPr lang="hr-HR" sz="14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bs-Latn-BA" sz="1400" b="0" i="0" u="none" strike="noStrike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66.092.358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bs-Latn-BA" sz="1400" b="0" i="0" u="none" strike="noStrike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20%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bs-Latn-BA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443%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bs-Latn-BA" sz="1400" b="0" i="0" u="none" strike="noStrike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71.197.110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bs-Latn-BA" sz="1400" b="0" i="0" u="none" strike="noStrike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20%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bs-Latn-BA" sz="1400" b="0" i="0" u="none" strike="noStrike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108%</a:t>
                      </a:r>
                    </a:p>
                  </a:txBody>
                  <a:tcPr marL="0" marR="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U k u p n o </a:t>
                      </a:r>
                      <a:endParaRPr lang="hr-HR" sz="14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hr-HR" sz="1400" b="0" i="0" u="none" strike="noStrike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151.971.595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100%</a:t>
                      </a:r>
                      <a:endParaRPr lang="hr-HR" sz="14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bs-Latn-BA" sz="1400" b="0" i="0" u="none" strike="noStrike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324.130.269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bs-Latn-BA" sz="1400" b="0" i="0" u="none" strike="noStrike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100%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bs-Latn-BA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213%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bs-Latn-BA" sz="1400" b="0" i="0" u="none" strike="noStrike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349.330.945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bs-Latn-BA" sz="1400" b="0" i="0" u="none" strike="noStrike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100%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bs-Latn-BA" sz="1400" b="0" i="0" u="none" strike="noStrike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108%</a:t>
                      </a:r>
                    </a:p>
                  </a:txBody>
                  <a:tcPr marL="0" marR="0" marT="0" marB="0" anchor="b"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467544" y="980728"/>
            <a:ext cx="82089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algn="ctr">
              <a:lnSpc>
                <a:spcPct val="100000"/>
              </a:lnSpc>
            </a:pPr>
            <a:r>
              <a:rPr lang="pl-PL" spc="-10" dirty="0" smtClean="0">
                <a:cs typeface="Calibri"/>
              </a:rPr>
              <a:t>Ostvarena premija </a:t>
            </a:r>
            <a:r>
              <a:rPr lang="pl-PL" spc="-5" dirty="0" smtClean="0">
                <a:cs typeface="Calibri"/>
              </a:rPr>
              <a:t>po </a:t>
            </a:r>
            <a:r>
              <a:rPr lang="pl-PL" spc="-15" dirty="0" smtClean="0">
                <a:cs typeface="Calibri"/>
              </a:rPr>
              <a:t>vrstama </a:t>
            </a:r>
            <a:r>
              <a:rPr lang="pl-PL" spc="-10" dirty="0" smtClean="0">
                <a:cs typeface="Calibri"/>
              </a:rPr>
              <a:t>osiguranja </a:t>
            </a:r>
            <a:r>
              <a:rPr lang="pl-PL" spc="-5" dirty="0" smtClean="0">
                <a:cs typeface="Calibri"/>
              </a:rPr>
              <a:t>i ukupno u </a:t>
            </a:r>
            <a:r>
              <a:rPr lang="pl-PL" spc="-10" dirty="0" smtClean="0">
                <a:cs typeface="Calibri"/>
              </a:rPr>
              <a:t>BiH </a:t>
            </a:r>
            <a:r>
              <a:rPr lang="pl-PL" spc="-5" dirty="0" smtClean="0">
                <a:cs typeface="Calibri"/>
              </a:rPr>
              <a:t>u </a:t>
            </a:r>
            <a:r>
              <a:rPr lang="pl-PL" spc="20" dirty="0" smtClean="0">
                <a:cs typeface="Calibri"/>
              </a:rPr>
              <a:t> </a:t>
            </a:r>
            <a:r>
              <a:rPr lang="pl-PL" spc="-5" dirty="0" smtClean="0">
                <a:cs typeface="Calibri"/>
              </a:rPr>
              <a:t>€</a:t>
            </a:r>
            <a:endParaRPr lang="pl-PL" dirty="0">
              <a:cs typeface="Calibri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11560" y="5517232"/>
            <a:ext cx="64087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">
              <a:buFont typeface="Arial" charset="0"/>
              <a:buChar char="•"/>
            </a:pPr>
            <a:r>
              <a:rPr lang="pl-PL" sz="1200" dirty="0" smtClean="0">
                <a:solidFill>
                  <a:srgbClr val="000000"/>
                </a:solidFill>
              </a:rPr>
              <a:t>Podaci za 2017. godinu su preliminarni.</a:t>
            </a:r>
          </a:p>
          <a:p>
            <a:pPr fontAlgn="b">
              <a:buFont typeface="Arial" charset="0"/>
              <a:buChar char="•"/>
            </a:pPr>
            <a:r>
              <a:rPr lang="hr-HR" sz="1200" i="1" spc="-5" dirty="0" smtClean="0">
                <a:cs typeface="Calibri"/>
              </a:rPr>
              <a:t>Izvor: </a:t>
            </a:r>
            <a:r>
              <a:rPr lang="hr-HR" sz="1200" i="1" spc="-10" dirty="0" smtClean="0">
                <a:cs typeface="Calibri"/>
              </a:rPr>
              <a:t>Statistički bilten </a:t>
            </a:r>
            <a:r>
              <a:rPr lang="hr-HR" sz="1200" i="1" spc="-5" dirty="0" smtClean="0">
                <a:cs typeface="Calibri"/>
              </a:rPr>
              <a:t>osiguranja BiH, Agencija za osiguranje u BiH</a:t>
            </a:r>
            <a:endParaRPr lang="hr-HR" sz="12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s-Latn-BA" sz="2400" dirty="0" smtClean="0"/>
              <a:t>Struktura ostvarene premije po vrstama osiguranja u BiH </a:t>
            </a:r>
            <a:endParaRPr lang="hr-HR" sz="2400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251520" y="1600200"/>
          <a:ext cx="8712968" cy="47811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626</TotalTime>
  <Words>928</Words>
  <Application>Microsoft Office PowerPoint</Application>
  <PresentationFormat>On-screen Show (4:3)</PresentationFormat>
  <Paragraphs>272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Novi izazovi na tržištu osiguranja u Bosni i Hercegovini</vt:lpstr>
      <vt:lpstr>Glavne karakteristike i aktuelne izmjene propisa o osiguranju u Bosni i Hercegovni</vt:lpstr>
      <vt:lpstr>Slide 3</vt:lpstr>
      <vt:lpstr>Slide 4</vt:lpstr>
      <vt:lpstr>Prepreke za primjenu novog režima Solventnost II u BiH</vt:lpstr>
      <vt:lpstr>Prepreke za primjenu novog režima Solventnost II u BiH</vt:lpstr>
      <vt:lpstr>Slide 7</vt:lpstr>
      <vt:lpstr>TRŽIŠTE OSIGURANJA U BIH </vt:lpstr>
      <vt:lpstr>Struktura ostvarene premije po vrstama osiguranja u BiH </vt:lpstr>
      <vt:lpstr>Premija i isplaćene štete u BiH u 000 EUR i ostvareni odnos  štete/premija</vt:lpstr>
      <vt:lpstr>FINANSIJSKI POTENCIJAL I REZULTATI SEKTORA OSIGURANJA U BIH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Tanja&amp;Marija</cp:lastModifiedBy>
  <cp:revision>16</cp:revision>
  <dcterms:created xsi:type="dcterms:W3CDTF">2011-12-03T13:30:47Z</dcterms:created>
  <dcterms:modified xsi:type="dcterms:W3CDTF">2018-05-16T20:39:50Z</dcterms:modified>
</cp:coreProperties>
</file>