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538" r:id="rId3"/>
    <p:sldId id="482" r:id="rId4"/>
    <p:sldId id="522" r:id="rId5"/>
    <p:sldId id="524" r:id="rId6"/>
    <p:sldId id="525" r:id="rId7"/>
    <p:sldId id="526" r:id="rId8"/>
    <p:sldId id="527" r:id="rId9"/>
    <p:sldId id="528" r:id="rId10"/>
    <p:sldId id="531" r:id="rId11"/>
    <p:sldId id="533" r:id="rId12"/>
    <p:sldId id="534" r:id="rId13"/>
    <p:sldId id="536" r:id="rId14"/>
    <p:sldId id="529" r:id="rId15"/>
    <p:sldId id="539" r:id="rId16"/>
    <p:sldId id="540" r:id="rId17"/>
    <p:sldId id="508" r:id="rId18"/>
  </p:sldIdLst>
  <p:sldSz cx="12192000" cy="6858000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75B6"/>
    <a:srgbClr val="EFF9FF"/>
    <a:srgbClr val="FF7C80"/>
    <a:srgbClr val="66CCFF"/>
    <a:srgbClr val="FFFFFF"/>
    <a:srgbClr val="0A1220"/>
    <a:srgbClr val="111F37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2" autoAdjust="0"/>
    <p:restoredTop sz="95910" autoAdjust="0"/>
  </p:normalViewPr>
  <p:slideViewPr>
    <p:cSldViewPr snapToGrid="0">
      <p:cViewPr varScale="1">
        <p:scale>
          <a:sx n="75" d="100"/>
          <a:sy n="75" d="100"/>
        </p:scale>
        <p:origin x="-558" y="-8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AC586-9054-4CA3-A5A6-07C165962D7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B845B-1503-44F7-BBFF-E8A2C03A5D02}">
      <dgm:prSet phldrT="[Text]"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Припрема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6BC66713-2FDD-461C-9E07-264A906DC021}" type="parTrans" cxnId="{2B5570A4-64CD-4E3F-A799-2E7F36232BE5}">
      <dgm:prSet/>
      <dgm:spPr/>
      <dgm:t>
        <a:bodyPr/>
        <a:lstStyle/>
        <a:p>
          <a:endParaRPr lang="en-US"/>
        </a:p>
      </dgm:t>
    </dgm:pt>
    <dgm:pt modelId="{C2A6253B-A09C-42EF-B7FF-344EB805B99E}" type="sibTrans" cxnId="{2B5570A4-64CD-4E3F-A799-2E7F36232BE5}">
      <dgm:prSet/>
      <dgm:spPr/>
      <dgm:t>
        <a:bodyPr/>
        <a:lstStyle/>
        <a:p>
          <a:endParaRPr lang="en-US"/>
        </a:p>
      </dgm:t>
    </dgm:pt>
    <dgm:pt modelId="{36E1BA22-DEA1-44E7-8D82-05176DD35C68}">
      <dgm:prSet phldrT="[Text]"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Превенција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B4A7E83-4B9E-4981-B269-E90373E2EBF1}" type="parTrans" cxnId="{C1089759-A12F-4F9F-AAAD-132A36C0D646}">
      <dgm:prSet/>
      <dgm:spPr/>
      <dgm:t>
        <a:bodyPr/>
        <a:lstStyle/>
        <a:p>
          <a:endParaRPr lang="en-US"/>
        </a:p>
      </dgm:t>
    </dgm:pt>
    <dgm:pt modelId="{384121FB-5BD3-4D0D-B6E5-1E786D931099}" type="sibTrans" cxnId="{C1089759-A12F-4F9F-AAAD-132A36C0D646}">
      <dgm:prSet/>
      <dgm:spPr/>
      <dgm:t>
        <a:bodyPr/>
        <a:lstStyle/>
        <a:p>
          <a:endParaRPr lang="en-US"/>
        </a:p>
      </dgm:t>
    </dgm:pt>
    <dgm:pt modelId="{BF23D73E-7F2F-4471-B11C-AE5DCB3039D8}">
      <dgm:prSet phldrT="[Text]"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Заштита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DD62025D-B8A5-42CE-B36F-DC2DB80C19F4}" type="parTrans" cxnId="{EEE7B5C9-F0AB-4BF8-BE2B-B6ED30009363}">
      <dgm:prSet/>
      <dgm:spPr/>
      <dgm:t>
        <a:bodyPr/>
        <a:lstStyle/>
        <a:p>
          <a:endParaRPr lang="en-US"/>
        </a:p>
      </dgm:t>
    </dgm:pt>
    <dgm:pt modelId="{A507B89C-A604-4ADD-9672-620E4E5A448F}" type="sibTrans" cxnId="{EEE7B5C9-F0AB-4BF8-BE2B-B6ED30009363}">
      <dgm:prSet/>
      <dgm:spPr/>
      <dgm:t>
        <a:bodyPr/>
        <a:lstStyle/>
        <a:p>
          <a:endParaRPr lang="en-US"/>
        </a:p>
      </dgm:t>
    </dgm:pt>
    <dgm:pt modelId="{C7F06184-3D89-48D8-96D3-F8AB541CEBD1}">
      <dgm:prSet phldrT="[Text]"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Реакција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FF066EEC-97D1-4AC1-9970-BBEF30E88E15}" type="parTrans" cxnId="{FDC28F07-9743-4B6E-BD80-1FFC3B2D8840}">
      <dgm:prSet/>
      <dgm:spPr/>
      <dgm:t>
        <a:bodyPr/>
        <a:lstStyle/>
        <a:p>
          <a:endParaRPr lang="en-US"/>
        </a:p>
      </dgm:t>
    </dgm:pt>
    <dgm:pt modelId="{72048F4B-52CD-4EC9-B9E2-32958B879201}" type="sibTrans" cxnId="{FDC28F07-9743-4B6E-BD80-1FFC3B2D8840}">
      <dgm:prSet/>
      <dgm:spPr/>
      <dgm:t>
        <a:bodyPr/>
        <a:lstStyle/>
        <a:p>
          <a:endParaRPr lang="en-US"/>
        </a:p>
      </dgm:t>
    </dgm:pt>
    <dgm:pt modelId="{F00F7024-F400-40FE-86F9-EB5ACD73AEB6}">
      <dgm:prSet phldrT="[Text]"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Финансијска</a:t>
          </a:r>
          <a:r>
            <a:rPr lang="sr-Cyrl-RS" sz="1400" kern="1200" dirty="0"/>
            <a:t> заштита и обнова</a:t>
          </a:r>
          <a:endParaRPr lang="en-US" sz="1400" kern="1200" dirty="0"/>
        </a:p>
      </dgm:t>
    </dgm:pt>
    <dgm:pt modelId="{268B7EA1-9CCD-482B-AC95-36DC497FA891}" type="parTrans" cxnId="{B822DA97-1B62-47B7-BAD1-97C17D00F112}">
      <dgm:prSet/>
      <dgm:spPr/>
      <dgm:t>
        <a:bodyPr/>
        <a:lstStyle/>
        <a:p>
          <a:endParaRPr lang="en-US"/>
        </a:p>
      </dgm:t>
    </dgm:pt>
    <dgm:pt modelId="{A28BFFEE-C4C2-4FC9-9B74-B9A055E739E1}" type="sibTrans" cxnId="{B822DA97-1B62-47B7-BAD1-97C17D00F112}">
      <dgm:prSet/>
      <dgm:spPr/>
      <dgm:t>
        <a:bodyPr/>
        <a:lstStyle/>
        <a:p>
          <a:endParaRPr lang="en-US"/>
        </a:p>
      </dgm:t>
    </dgm:pt>
    <dgm:pt modelId="{204EC8CA-D559-4515-9E78-21B290908EEE}" type="pres">
      <dgm:prSet presAssocID="{69CAC586-9054-4CA3-A5A6-07C165962D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D886E7-B499-49DA-BF19-60951F0AF2E9}" type="pres">
      <dgm:prSet presAssocID="{69CAC586-9054-4CA3-A5A6-07C165962D75}" presName="cycle" presStyleCnt="0"/>
      <dgm:spPr/>
    </dgm:pt>
    <dgm:pt modelId="{BA2233BF-4474-41FD-B1A6-CF7569EDB8D4}" type="pres">
      <dgm:prSet presAssocID="{548B845B-1503-44F7-BBFF-E8A2C03A5D02}" presName="nodeFirstNode" presStyleLbl="node1" presStyleIdx="0" presStyleCnt="5" custRadScaleRad="99416" custRadScaleInc="2912">
        <dgm:presLayoutVars>
          <dgm:bulletEnabled val="1"/>
        </dgm:presLayoutVars>
      </dgm:prSet>
      <dgm:spPr>
        <a:xfrm>
          <a:off x="2225133" y="0"/>
          <a:ext cx="1403523" cy="701761"/>
        </a:xfrm>
        <a:prstGeom prst="roundRect">
          <a:avLst/>
        </a:prstGeom>
      </dgm:spPr>
      <dgm:t>
        <a:bodyPr/>
        <a:lstStyle/>
        <a:p>
          <a:endParaRPr lang="en-US"/>
        </a:p>
      </dgm:t>
    </dgm:pt>
    <dgm:pt modelId="{16A31AFF-6F00-44DD-BE7E-0AA2323E8748}" type="pres">
      <dgm:prSet presAssocID="{C2A6253B-A09C-42EF-B7FF-344EB805B99E}" presName="sibTransFirstNode" presStyleLbl="bgShp" presStyleIdx="0" presStyleCnt="1" custLinFactNeighborX="1741" custLinFactNeighborY="612"/>
      <dgm:spPr/>
      <dgm:t>
        <a:bodyPr/>
        <a:lstStyle/>
        <a:p>
          <a:endParaRPr lang="en-US"/>
        </a:p>
      </dgm:t>
    </dgm:pt>
    <dgm:pt modelId="{160ED9C6-BB39-49B6-B172-E45EFF4AC5AD}" type="pres">
      <dgm:prSet presAssocID="{36E1BA22-DEA1-44E7-8D82-05176DD35C68}" presName="nodeFollowingNodes" presStyleLbl="node1" presStyleIdx="1" presStyleCnt="5" custRadScaleRad="99303" custRadScaleInc="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8E817-7604-4CFF-8EA0-C783A73A75DA}" type="pres">
      <dgm:prSet presAssocID="{BF23D73E-7F2F-4471-B11C-AE5DCB3039D8}" presName="nodeFollowingNodes" presStyleLbl="node1" presStyleIdx="2" presStyleCnt="5" custRadScaleRad="99921" custRadScaleInc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00C68-B0B7-4DF1-BF89-178E6AE9AFB4}" type="pres">
      <dgm:prSet presAssocID="{C7F06184-3D89-48D8-96D3-F8AB541CEBD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C408A-4C99-4AC6-80F2-D22D88DAB45A}" type="pres">
      <dgm:prSet presAssocID="{F00F7024-F400-40FE-86F9-EB5ACD73AEB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AC07F-6FB4-4FEA-A4F3-D6B5F1BC4BBE}" type="presOf" srcId="{548B845B-1503-44F7-BBFF-E8A2C03A5D02}" destId="{BA2233BF-4474-41FD-B1A6-CF7569EDB8D4}" srcOrd="0" destOrd="0" presId="urn:microsoft.com/office/officeart/2005/8/layout/cycle3"/>
    <dgm:cxn modelId="{96128EAA-4641-4BC4-A874-12809A22CB6E}" type="presOf" srcId="{C7F06184-3D89-48D8-96D3-F8AB541CEBD1}" destId="{0CC00C68-B0B7-4DF1-BF89-178E6AE9AFB4}" srcOrd="0" destOrd="0" presId="urn:microsoft.com/office/officeart/2005/8/layout/cycle3"/>
    <dgm:cxn modelId="{07167D89-55EE-4423-92CB-7B44362D4CD1}" type="presOf" srcId="{36E1BA22-DEA1-44E7-8D82-05176DD35C68}" destId="{160ED9C6-BB39-49B6-B172-E45EFF4AC5AD}" srcOrd="0" destOrd="0" presId="urn:microsoft.com/office/officeart/2005/8/layout/cycle3"/>
    <dgm:cxn modelId="{0DC64D7A-4A19-47E5-9660-7D7249DDC8C2}" type="presOf" srcId="{C2A6253B-A09C-42EF-B7FF-344EB805B99E}" destId="{16A31AFF-6F00-44DD-BE7E-0AA2323E8748}" srcOrd="0" destOrd="0" presId="urn:microsoft.com/office/officeart/2005/8/layout/cycle3"/>
    <dgm:cxn modelId="{EEE7B5C9-F0AB-4BF8-BE2B-B6ED30009363}" srcId="{69CAC586-9054-4CA3-A5A6-07C165962D75}" destId="{BF23D73E-7F2F-4471-B11C-AE5DCB3039D8}" srcOrd="2" destOrd="0" parTransId="{DD62025D-B8A5-42CE-B36F-DC2DB80C19F4}" sibTransId="{A507B89C-A604-4ADD-9672-620E4E5A448F}"/>
    <dgm:cxn modelId="{C1089759-A12F-4F9F-AAAD-132A36C0D646}" srcId="{69CAC586-9054-4CA3-A5A6-07C165962D75}" destId="{36E1BA22-DEA1-44E7-8D82-05176DD35C68}" srcOrd="1" destOrd="0" parTransId="{5B4A7E83-4B9E-4981-B269-E90373E2EBF1}" sibTransId="{384121FB-5BD3-4D0D-B6E5-1E786D931099}"/>
    <dgm:cxn modelId="{7FE45FC5-7120-4970-A115-418157A91127}" type="presOf" srcId="{69CAC586-9054-4CA3-A5A6-07C165962D75}" destId="{204EC8CA-D559-4515-9E78-21B290908EEE}" srcOrd="0" destOrd="0" presId="urn:microsoft.com/office/officeart/2005/8/layout/cycle3"/>
    <dgm:cxn modelId="{B822DA97-1B62-47B7-BAD1-97C17D00F112}" srcId="{69CAC586-9054-4CA3-A5A6-07C165962D75}" destId="{F00F7024-F400-40FE-86F9-EB5ACD73AEB6}" srcOrd="4" destOrd="0" parTransId="{268B7EA1-9CCD-482B-AC95-36DC497FA891}" sibTransId="{A28BFFEE-C4C2-4FC9-9B74-B9A055E739E1}"/>
    <dgm:cxn modelId="{FEB21A78-E764-40C1-8C0C-4622610B1AF7}" type="presOf" srcId="{F00F7024-F400-40FE-86F9-EB5ACD73AEB6}" destId="{23EC408A-4C99-4AC6-80F2-D22D88DAB45A}" srcOrd="0" destOrd="0" presId="urn:microsoft.com/office/officeart/2005/8/layout/cycle3"/>
    <dgm:cxn modelId="{2B5570A4-64CD-4E3F-A799-2E7F36232BE5}" srcId="{69CAC586-9054-4CA3-A5A6-07C165962D75}" destId="{548B845B-1503-44F7-BBFF-E8A2C03A5D02}" srcOrd="0" destOrd="0" parTransId="{6BC66713-2FDD-461C-9E07-264A906DC021}" sibTransId="{C2A6253B-A09C-42EF-B7FF-344EB805B99E}"/>
    <dgm:cxn modelId="{BFD1E0D8-0D08-4928-9A92-1F289A134048}" type="presOf" srcId="{BF23D73E-7F2F-4471-B11C-AE5DCB3039D8}" destId="{6348E817-7604-4CFF-8EA0-C783A73A75DA}" srcOrd="0" destOrd="0" presId="urn:microsoft.com/office/officeart/2005/8/layout/cycle3"/>
    <dgm:cxn modelId="{FDC28F07-9743-4B6E-BD80-1FFC3B2D8840}" srcId="{69CAC586-9054-4CA3-A5A6-07C165962D75}" destId="{C7F06184-3D89-48D8-96D3-F8AB541CEBD1}" srcOrd="3" destOrd="0" parTransId="{FF066EEC-97D1-4AC1-9970-BBEF30E88E15}" sibTransId="{72048F4B-52CD-4EC9-B9E2-32958B879201}"/>
    <dgm:cxn modelId="{1713157C-BF3F-45AA-B32E-205BD48E62B4}" type="presParOf" srcId="{204EC8CA-D559-4515-9E78-21B290908EEE}" destId="{B1D886E7-B499-49DA-BF19-60951F0AF2E9}" srcOrd="0" destOrd="0" presId="urn:microsoft.com/office/officeart/2005/8/layout/cycle3"/>
    <dgm:cxn modelId="{E3FE7C93-0819-4538-A390-3F2052CE31DD}" type="presParOf" srcId="{B1D886E7-B499-49DA-BF19-60951F0AF2E9}" destId="{BA2233BF-4474-41FD-B1A6-CF7569EDB8D4}" srcOrd="0" destOrd="0" presId="urn:microsoft.com/office/officeart/2005/8/layout/cycle3"/>
    <dgm:cxn modelId="{F7229EC7-FB9C-413F-8509-09033C6F8CEB}" type="presParOf" srcId="{B1D886E7-B499-49DA-BF19-60951F0AF2E9}" destId="{16A31AFF-6F00-44DD-BE7E-0AA2323E8748}" srcOrd="1" destOrd="0" presId="urn:microsoft.com/office/officeart/2005/8/layout/cycle3"/>
    <dgm:cxn modelId="{0B347483-C3DE-4D88-AD6C-E0757A4EDB23}" type="presParOf" srcId="{B1D886E7-B499-49DA-BF19-60951F0AF2E9}" destId="{160ED9C6-BB39-49B6-B172-E45EFF4AC5AD}" srcOrd="2" destOrd="0" presId="urn:microsoft.com/office/officeart/2005/8/layout/cycle3"/>
    <dgm:cxn modelId="{511D51BA-DA2A-40E8-B170-B609C9A66A24}" type="presParOf" srcId="{B1D886E7-B499-49DA-BF19-60951F0AF2E9}" destId="{6348E817-7604-4CFF-8EA0-C783A73A75DA}" srcOrd="3" destOrd="0" presId="urn:microsoft.com/office/officeart/2005/8/layout/cycle3"/>
    <dgm:cxn modelId="{996FE7C8-5B5C-4A63-96AF-CC2A4C3F3CCF}" type="presParOf" srcId="{B1D886E7-B499-49DA-BF19-60951F0AF2E9}" destId="{0CC00C68-B0B7-4DF1-BF89-178E6AE9AFB4}" srcOrd="4" destOrd="0" presId="urn:microsoft.com/office/officeart/2005/8/layout/cycle3"/>
    <dgm:cxn modelId="{A3226BE2-4D0F-4FC6-921B-A62C118AD070}" type="presParOf" srcId="{B1D886E7-B499-49DA-BF19-60951F0AF2E9}" destId="{23EC408A-4C99-4AC6-80F2-D22D88DAB45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A31AFF-6F00-44DD-BE7E-0AA2323E8748}">
      <dsp:nvSpPr>
        <dsp:cNvPr id="0" name=""/>
        <dsp:cNvSpPr/>
      </dsp:nvSpPr>
      <dsp:spPr>
        <a:xfrm>
          <a:off x="1469257" y="10702"/>
          <a:ext cx="3059909" cy="3059909"/>
        </a:xfrm>
        <a:prstGeom prst="circularArrow">
          <a:avLst>
            <a:gd name="adj1" fmla="val 5544"/>
            <a:gd name="adj2" fmla="val 330680"/>
            <a:gd name="adj3" fmla="val 13823195"/>
            <a:gd name="adj4" fmla="val 173572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233BF-4474-41FD-B1A6-CF7569EDB8D4}">
      <dsp:nvSpPr>
        <dsp:cNvPr id="0" name=""/>
        <dsp:cNvSpPr/>
      </dsp:nvSpPr>
      <dsp:spPr>
        <a:xfrm>
          <a:off x="2244177" y="9523"/>
          <a:ext cx="1403523" cy="701761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Припрема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244177" y="9523"/>
        <a:ext cx="1403523" cy="701761"/>
      </dsp:txXfrm>
    </dsp:sp>
    <dsp:sp modelId="{160ED9C6-BB39-49B6-B172-E45EFF4AC5AD}">
      <dsp:nvSpPr>
        <dsp:cNvPr id="0" name=""/>
        <dsp:cNvSpPr/>
      </dsp:nvSpPr>
      <dsp:spPr>
        <a:xfrm>
          <a:off x="3439393" y="913268"/>
          <a:ext cx="1403523" cy="701761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Превенција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439393" y="913268"/>
        <a:ext cx="1403523" cy="701761"/>
      </dsp:txXfrm>
    </dsp:sp>
    <dsp:sp modelId="{6348E817-7604-4CFF-8EA0-C783A73A75DA}">
      <dsp:nvSpPr>
        <dsp:cNvPr id="0" name=""/>
        <dsp:cNvSpPr/>
      </dsp:nvSpPr>
      <dsp:spPr>
        <a:xfrm>
          <a:off x="2976369" y="2357067"/>
          <a:ext cx="1403523" cy="701761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Заштита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2976369" y="2357067"/>
        <a:ext cx="1403523" cy="701761"/>
      </dsp:txXfrm>
    </dsp:sp>
    <dsp:sp modelId="{0CC00C68-B0B7-4DF1-BF89-178E6AE9AFB4}">
      <dsp:nvSpPr>
        <dsp:cNvPr id="0" name=""/>
        <dsp:cNvSpPr/>
      </dsp:nvSpPr>
      <dsp:spPr>
        <a:xfrm>
          <a:off x="1437644" y="2361824"/>
          <a:ext cx="1403523" cy="701761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Реакција</a:t>
          </a:r>
          <a:endParaRPr lang="en-US" sz="14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1437644" y="2361824"/>
        <a:ext cx="1403523" cy="701761"/>
      </dsp:txXfrm>
    </dsp:sp>
    <dsp:sp modelId="{23EC408A-4C99-4AC6-80F2-D22D88DAB45A}">
      <dsp:nvSpPr>
        <dsp:cNvPr id="0" name=""/>
        <dsp:cNvSpPr/>
      </dsp:nvSpPr>
      <dsp:spPr>
        <a:xfrm>
          <a:off x="963624" y="902939"/>
          <a:ext cx="1403523" cy="701761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Финансијска</a:t>
          </a:r>
          <a:r>
            <a:rPr lang="sr-Cyrl-RS" sz="1400" kern="1200" dirty="0"/>
            <a:t> заштита и обнова</a:t>
          </a:r>
          <a:endParaRPr lang="en-US" sz="1400" kern="1200" dirty="0"/>
        </a:p>
      </dsp:txBody>
      <dsp:txXfrm>
        <a:off x="963624" y="902939"/>
        <a:ext cx="1403523" cy="70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CAEB96-2329-49A9-83A2-8CC0BF44E239}" type="datetimeFigureOut">
              <a:rPr lang="en-GB"/>
              <a:pPr>
                <a:defRPr/>
              </a:pPr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Milenijum osiguranje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1" y="9447764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D0A4A1-85A4-4218-AE64-A03D0BA69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4284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1" y="1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0311D2-974B-47FA-846A-CCE76E218653}" type="datetimeFigureOut">
              <a:rPr lang="en-GB"/>
              <a:pPr>
                <a:defRPr/>
              </a:pPr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Milenijum osiguranje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1" y="9447764"/>
            <a:ext cx="2972547" cy="4995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622588-C5A9-429A-8F3A-3BC9FF0ED1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7117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1962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4912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5318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11205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4780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91091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01202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24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7D99C-550C-464E-8775-FE2121A5B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4B875B-33C0-48DF-BF65-6E09DAE15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E71910-90A4-4973-B48A-6305237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A9EFE-FC57-4EF9-AA24-B2A089401A78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C84782-25FF-4BC1-9F94-705FDAB2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7568EA-579B-4395-AE39-362DD685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86E4-C503-4FAE-959B-745ECA08D7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16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A83C8-3050-4B32-A5DF-1F171D5D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7D5F43-9936-472F-A453-08A912AAA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AE0779-8F21-4E81-A79D-FE979DF5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79A77-3F11-4238-8827-5B3A542CC8D8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1FBB-87BC-4984-9182-FCEDB1C9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2EE27-28E7-4452-B3EF-B0411EA0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CE904-76DB-4A70-AB26-D7BEA9CC4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06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39F7D7-A7F0-4EB0-82B0-32DB999A0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309B7B-DA19-4677-A532-3A5F5938A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65C90-530E-4E27-982F-802472A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58E51-B87F-4DC8-BBE1-86D058E93F4F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7A5D5-883A-478B-93D2-895E0F23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A43B8-F121-402C-B0BE-65BB7CE7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869D6-0776-40FF-8EB2-82A7C1AB3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0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429BD-F8D6-4C3B-AF5B-DCC84412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225FD-90BB-454F-BF32-37FE0750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7B17C-223F-4D1F-88C3-DD70CE44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61207-1F0F-4975-BEB5-C835FF1AEEF2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1E1A9-4BA3-4F6F-B496-72DCB212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F63AD-DB8A-4DF8-9F19-E30B5AE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48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82627-9004-409C-80D0-FD75E6F9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BD55B3-4DB8-4A25-A397-E122DE238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E919D-8F6E-49D1-B9BB-0AA9F560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F19D0-2DCF-43F3-B6E5-9C2EF2A75514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836AB-B2F3-4274-9D4E-88C8CF99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1585B-8EA0-4F5B-BE60-F9ADFFE1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842A2-0128-4EE5-90EE-49C71F53B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4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B02EAC-3D6F-4D4F-9CFC-C572DA8D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B118C-0793-4C4B-9A61-1131BF5A6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B61EA4-3709-46C4-826E-BB7BCAAB1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2E242E-3182-4B16-8460-3897F81B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7112B-1EDB-4522-8C7C-C39711DA0ECE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37BC4F-FE83-4FD7-85E3-37E983C6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46F8B8-259A-437B-BA35-055FFFC4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9A088-74B7-4401-96CA-F82719505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32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A6C3D-BC2B-4787-8B54-92BE0D558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8BA8A-491E-482A-AC67-11C046AC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98A309-ABEF-4BF6-A607-2884697E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A57572-3C62-467F-9000-DFF2A2433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DF427B-FE58-4664-BB9E-06F900028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3B65B0-30BF-4353-BDF8-C8020593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AA4EC-BC69-4A14-873E-7FFF925C5F48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B32B28-FE67-477A-8E30-846BA23C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F6DD4C-C13F-48FF-A003-82235DD2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800C0-911D-4C7E-9C84-0955E2257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71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87C794-7921-4E03-BFB5-E743B7AE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28CD5B-EEBA-460A-A0A8-3BB651F3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C40BD-AEC7-47B7-BB86-85D4B06242F7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7F34A8-4790-43B8-8017-B673B78E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043D94-A476-45E2-BA88-304E8B12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083B5-0398-4C3A-A3C7-67C06B27D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19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615CE9-F3DA-420F-BC41-5CEC267D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879F0-3E95-4BD7-874F-5164813FF1A0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C7138C-00C7-475E-BB08-0ACE147A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78BF4-8C89-42FF-8B71-047D9738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DC342-0B58-44D8-8238-BAF1C3ACD3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5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9DF60-4BB4-4B3B-8F6F-F3F7429C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6E9ABF-E4A9-4E32-B6F8-61BEBBD2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314917-94CE-47B1-BD17-5B124738B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3DB51-2608-46CC-929A-6556E781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F3A1B-7834-4570-839D-B8E81C9ABA43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30A14C-8F45-4EE3-A814-9F4C39F2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7B4387-C9D0-446E-891D-4F8E330F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E04AA-E9D3-4CFC-9FF8-A31E979A5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7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D98E7-449E-4891-B683-D162103F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D99A38-5D1F-4A0C-97EE-0973FA1A0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3079CF-4458-4AF3-B35E-3EA3F91E7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E1BB1-DB71-4A2B-8AD8-67AE73C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5792A-4059-4A0B-9888-EE7AB03F320D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E177D6-C630-4B81-9275-17B11CC3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42FD7E-D5B7-43DD-8B6C-D0074390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8C15-1A70-4F50-9865-F87B97EE0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91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CE3CFE-CCF8-4F74-9204-A9208096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16947-0F25-466E-8FC0-C9AD57001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0191C-15C6-4B6B-AF63-2CA313A12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8C66FF-433F-4299-BD86-78FD077D7004}" type="datetime1">
              <a:rPr lang="sr-Latn-RS" smtClean="0"/>
              <a:pPr>
                <a:defRPr/>
              </a:pPr>
              <a:t>16.5.2018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406847-5E5C-4E94-8F49-0AFA6D180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Milenijum osiguranje ado Beograd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97CADB-0662-4C2C-A9E9-2B368B58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655BEF-09A1-47EE-AB21-78353A5FB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6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oganjic.jelena75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661FCB-76EE-4330-8E50-2732129E3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5334" y="97137"/>
            <a:ext cx="4466666" cy="46491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746245"/>
            <a:ext cx="12192000" cy="21254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4" y="5205788"/>
            <a:ext cx="11955179" cy="1490662"/>
          </a:xfrm>
        </p:spPr>
        <p:txBody>
          <a:bodyPr rtlCol="0">
            <a:noAutofit/>
          </a:bodyPr>
          <a:lstStyle/>
          <a:p>
            <a:pPr algn="l">
              <a:lnSpc>
                <a:spcPts val="2000"/>
              </a:lnSpc>
            </a:pP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sr-Cyrl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Међународни симпозијум из осигурања</a:t>
            </a:r>
            <a:r>
              <a:rPr lang="sr-Latn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sr-Cyrl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изазови на тржишту осигурања</a:t>
            </a:r>
            <a:r>
              <a:rPr lang="pl-P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sr-Latn-R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sr-Latn-RS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sr-Cyrl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Аранђеловац</a:t>
            </a:r>
            <a:r>
              <a:rPr lang="sr-Latn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</a:t>
            </a:r>
            <a:r>
              <a:rPr lang="sr-Latn-R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2899" y="6451601"/>
            <a:ext cx="3669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417853"/>
            <a:ext cx="83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Јелена Догањић, Доц. др Живорад Ристић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069" y="1832854"/>
            <a:ext cx="7423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Осигурање катастрофалних ризика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савремени трендови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Пробабилистички модели за процену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49CF046-1FF9-4984-904D-CAAFCC53B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859" y="1318415"/>
            <a:ext cx="5266987" cy="3197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3BF195-EF5C-4EA9-824C-5B02C759F680}"/>
              </a:ext>
            </a:extLst>
          </p:cNvPr>
          <p:cNvSpPr txBox="1"/>
          <p:nvPr/>
        </p:nvSpPr>
        <p:spPr>
          <a:xfrm>
            <a:off x="742666" y="5095631"/>
            <a:ext cx="464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sr-Cyrl-RS" b="1" dirty="0">
                <a:solidFill>
                  <a:srgbClr val="FF0000"/>
                </a:solidFill>
              </a:rPr>
              <a:t>Где</a:t>
            </a:r>
            <a:r>
              <a:rPr lang="sr-Cyrl-RS" dirty="0"/>
              <a:t> се очекују будући догађаји?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Са којом учесталошћу</a:t>
            </a:r>
            <a:r>
              <a:rPr lang="sr-Cyrl-RS" b="1" dirty="0"/>
              <a:t> </a:t>
            </a:r>
            <a:r>
              <a:rPr lang="sr-Cyrl-RS" dirty="0"/>
              <a:t>се очекују ти догађаји?</a:t>
            </a:r>
            <a:endParaRPr lang="sr-Latn-R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3FD591-0592-4815-B863-4A30471FB2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628" y="1250828"/>
            <a:ext cx="5761474" cy="3264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A38018-4D3A-456F-8C11-AF43D46BAD31}"/>
              </a:ext>
            </a:extLst>
          </p:cNvPr>
          <p:cNvSpPr txBox="1"/>
          <p:nvPr/>
        </p:nvSpPr>
        <p:spPr>
          <a:xfrm>
            <a:off x="6668521" y="5095631"/>
            <a:ext cx="464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sr-Cyrl-RS" dirty="0"/>
              <a:t>Колики је </a:t>
            </a:r>
            <a:r>
              <a:rPr lang="sr-Cyrl-RS" b="1" dirty="0">
                <a:solidFill>
                  <a:srgbClr val="FF0000"/>
                </a:solidFill>
              </a:rPr>
              <a:t>интензитет</a:t>
            </a:r>
            <a:r>
              <a:rPr lang="sr-Cyrl-RS" b="1" dirty="0"/>
              <a:t> </a:t>
            </a:r>
            <a:r>
              <a:rPr lang="sr-Cyrl-RS" dirty="0"/>
              <a:t>догађаја по </a:t>
            </a:r>
          </a:p>
          <a:p>
            <a:r>
              <a:rPr lang="sr-Cyrl-RS" dirty="0"/>
              <a:t>локацијама?</a:t>
            </a:r>
          </a:p>
          <a:p>
            <a:r>
              <a:rPr lang="sr-Cyrl-RS" dirty="0"/>
              <a:t>Какав је </a:t>
            </a:r>
            <a:r>
              <a:rPr lang="sr-Cyrl-RS" b="1" dirty="0">
                <a:solidFill>
                  <a:srgbClr val="FF0000"/>
                </a:solidFill>
              </a:rPr>
              <a:t>утицај локалних услова</a:t>
            </a:r>
            <a:r>
              <a:rPr lang="sr-Cyrl-RS" dirty="0"/>
              <a:t>?</a:t>
            </a:r>
            <a:endParaRPr lang="sr-Latn-R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4974E7-2C00-4C0C-BCE2-AC13B8AEE39A}"/>
              </a:ext>
            </a:extLst>
          </p:cNvPr>
          <p:cNvSpPr txBox="1"/>
          <p:nvPr/>
        </p:nvSpPr>
        <p:spPr>
          <a:xfrm>
            <a:off x="6224372" y="1010638"/>
            <a:ext cx="351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Процена интензитета</a:t>
            </a:r>
            <a:endParaRPr lang="sr-Latn-R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FE530B-1CB3-4F0D-8D28-6D1A3889875F}"/>
              </a:ext>
            </a:extLst>
          </p:cNvPr>
          <p:cNvSpPr txBox="1"/>
          <p:nvPr/>
        </p:nvSpPr>
        <p:spPr>
          <a:xfrm>
            <a:off x="742666" y="1030351"/>
            <a:ext cx="351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Генератор догађаја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xmlns="" val="340901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Пробабилистички модели за процену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556A9A-8458-41CA-B5AA-0F9600CE4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15" y="1249541"/>
            <a:ext cx="5689600" cy="3517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A0B2AD-ACF1-4635-BA65-A8D61AAC00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1382" y="1249542"/>
            <a:ext cx="5572125" cy="3553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1A4173-0A8B-48CD-935F-94326E73090B}"/>
              </a:ext>
            </a:extLst>
          </p:cNvPr>
          <p:cNvSpPr txBox="1"/>
          <p:nvPr/>
        </p:nvSpPr>
        <p:spPr>
          <a:xfrm>
            <a:off x="804985" y="875323"/>
            <a:ext cx="351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База података о објектима</a:t>
            </a:r>
            <a:endParaRPr lang="sr-Latn-R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8A456-3D7F-4F5C-85CB-3D723945EA28}"/>
              </a:ext>
            </a:extLst>
          </p:cNvPr>
          <p:cNvSpPr txBox="1"/>
          <p:nvPr/>
        </p:nvSpPr>
        <p:spPr>
          <a:xfrm>
            <a:off x="6454366" y="863829"/>
            <a:ext cx="351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Процена очекиваних штета</a:t>
            </a:r>
            <a:endParaRPr lang="sr-Latn-R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920FAF-07A7-44A3-9B0D-9E71457AFC3D}"/>
              </a:ext>
            </a:extLst>
          </p:cNvPr>
          <p:cNvSpPr txBox="1"/>
          <p:nvPr/>
        </p:nvSpPr>
        <p:spPr>
          <a:xfrm>
            <a:off x="742666" y="5095631"/>
            <a:ext cx="464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sr-Cyrl-RS" b="1" dirty="0">
                <a:solidFill>
                  <a:srgbClr val="FF0000"/>
                </a:solidFill>
              </a:rPr>
              <a:t>Где се налазе осигурани објекти</a:t>
            </a:r>
            <a:r>
              <a:rPr lang="sr-Cyrl-RS" dirty="0"/>
              <a:t>?</a:t>
            </a:r>
          </a:p>
          <a:p>
            <a:r>
              <a:rPr lang="sr-Cyrl-RS" b="1" dirty="0">
                <a:solidFill>
                  <a:srgbClr val="FF0000"/>
                </a:solidFill>
              </a:rPr>
              <a:t>Какве су карактеристике тих објеката</a:t>
            </a:r>
            <a:r>
              <a:rPr lang="sr-Cyrl-R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10774E-878F-4738-A796-61CF110B9093}"/>
              </a:ext>
            </a:extLst>
          </p:cNvPr>
          <p:cNvSpPr txBox="1"/>
          <p:nvPr/>
        </p:nvSpPr>
        <p:spPr>
          <a:xfrm>
            <a:off x="6616133" y="5001793"/>
            <a:ext cx="542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sr-Cyrl-RS" b="1" dirty="0"/>
              <a:t>Процена висине очекиваних штета </a:t>
            </a:r>
            <a:r>
              <a:rPr lang="sr-Cyrl-RS" dirty="0"/>
              <a:t>(по објекту, подручју итд.)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48547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Пробабилистички модели за процену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C952E7B7-3A8C-4564-9AE6-D79FFAF60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5967447"/>
              </p:ext>
            </p:extLst>
          </p:nvPr>
        </p:nvGraphicFramePr>
        <p:xfrm>
          <a:off x="2865146" y="3738103"/>
          <a:ext cx="2976563" cy="287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660">
                  <a:extLst>
                    <a:ext uri="{9D8B030D-6E8A-4147-A177-3AD203B41FA5}">
                      <a16:colId xmlns:a16="http://schemas.microsoft.com/office/drawing/2014/main" xmlns="" val="2658878365"/>
                    </a:ext>
                  </a:extLst>
                </a:gridCol>
                <a:gridCol w="1101540">
                  <a:extLst>
                    <a:ext uri="{9D8B030D-6E8A-4147-A177-3AD203B41FA5}">
                      <a16:colId xmlns:a16="http://schemas.microsoft.com/office/drawing/2014/main" xmlns="" val="3345857030"/>
                    </a:ext>
                  </a:extLst>
                </a:gridCol>
                <a:gridCol w="1305363">
                  <a:extLst>
                    <a:ext uri="{9D8B030D-6E8A-4147-A177-3AD203B41FA5}">
                      <a16:colId xmlns:a16="http://schemas.microsoft.com/office/drawing/2014/main" xmlns="" val="240740571"/>
                    </a:ext>
                  </a:extLst>
                </a:gridCol>
              </a:tblGrid>
              <a:tr h="26140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u="none" strike="noStrike" dirty="0">
                          <a:solidFill>
                            <a:srgbClr val="2E75B6"/>
                          </a:solidFill>
                          <a:effectLst/>
                        </a:rPr>
                        <a:t>year</a:t>
                      </a:r>
                      <a:endParaRPr lang="sr-Latn-RS" sz="1400" b="1" i="0" u="none" strike="noStrike" dirty="0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u="none" strike="noStrike">
                          <a:solidFill>
                            <a:srgbClr val="2E75B6"/>
                          </a:solidFill>
                          <a:effectLst/>
                        </a:rPr>
                        <a:t>event</a:t>
                      </a:r>
                      <a:endParaRPr lang="sr-Latn-RS" sz="14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400" b="1" u="none" strike="noStrike" dirty="0">
                          <a:solidFill>
                            <a:srgbClr val="2E75B6"/>
                          </a:solidFill>
                          <a:effectLst/>
                        </a:rPr>
                        <a:t>loss</a:t>
                      </a:r>
                      <a:endParaRPr lang="sr-Latn-RS" sz="1400" b="1" i="0" u="none" strike="noStrike" dirty="0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319140936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yyyy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108235797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</a:t>
                      </a:r>
                      <a:endParaRPr lang="sr-Cyrl-RS" sz="1200" u="none" strike="noStrike" dirty="0">
                        <a:effectLst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327409555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yyyyyyy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135608694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6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140767432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6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u="none" strike="noStrike" dirty="0">
                          <a:effectLst/>
                        </a:rPr>
                        <a:t>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yyyy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764464957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34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yyyyy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715865791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36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295307098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42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335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y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4066580572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949735695"/>
                  </a:ext>
                </a:extLst>
              </a:tr>
              <a:tr h="261405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yyyyyyyyyyy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3599899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2429A6EA-8B69-4041-B333-24ED1B2CE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056995"/>
              </p:ext>
            </p:extLst>
          </p:nvPr>
        </p:nvGraphicFramePr>
        <p:xfrm>
          <a:off x="2184109" y="1458779"/>
          <a:ext cx="7315200" cy="1635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40264822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0276992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450408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6256413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923643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6203050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592762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7623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23603140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Municipality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long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lat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country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 dirty="0">
                          <a:solidFill>
                            <a:srgbClr val="2E75B6"/>
                          </a:solidFill>
                          <a:effectLst/>
                        </a:rPr>
                        <a:t>occ</a:t>
                      </a:r>
                      <a:endParaRPr lang="sr-Latn-RS" sz="1200" b="1" i="0" u="none" strike="noStrike" dirty="0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 dirty="0">
                          <a:solidFill>
                            <a:srgbClr val="2E75B6"/>
                          </a:solidFill>
                          <a:effectLst/>
                        </a:rPr>
                        <a:t>stories</a:t>
                      </a:r>
                      <a:endParaRPr lang="sr-Latn-RS" sz="1200" b="1" i="0" u="none" strike="noStrike" dirty="0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construction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>
                          <a:solidFill>
                            <a:srgbClr val="2E75B6"/>
                          </a:solidFill>
                          <a:effectLst/>
                        </a:rPr>
                        <a:t>riskcount</a:t>
                      </a:r>
                      <a:endParaRPr lang="sr-Latn-RS" sz="1200" b="1" i="0" u="none" strike="noStrike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b="1" u="none" strike="noStrike" dirty="0">
                          <a:solidFill>
                            <a:srgbClr val="2E75B6"/>
                          </a:solidFill>
                          <a:effectLst/>
                        </a:rPr>
                        <a:t>repvalbldg</a:t>
                      </a:r>
                      <a:endParaRPr lang="sr-Latn-RS" sz="1200" b="1" i="0" u="none" strike="noStrike" dirty="0">
                        <a:solidFill>
                          <a:srgbClr val="2E75B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5102906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 dirty="0">
                          <a:effectLst/>
                        </a:rPr>
                        <a:t>А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20.304167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44.145833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101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ххххххххххххх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349268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B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19.979167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44.554167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131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9879729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 dirty="0">
                          <a:effectLst/>
                        </a:rPr>
                        <a:t>В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20.179167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44.479167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6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111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хххххххххх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8273122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C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19.9375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44.554167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151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хххххххххх</a:t>
                      </a:r>
                      <a:r>
                        <a:rPr lang="sr-Latn-RS" sz="1100" u="none" strike="noStrike" dirty="0">
                          <a:effectLst/>
                        </a:rPr>
                        <a:t>3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4057825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D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19.620833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44.454167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111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хххххххххх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054828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D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19.854167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44.4625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111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4598992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E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19.8125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44.520833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111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ххххххххххх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5481154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100" u="none" strike="noStrike" dirty="0">
                          <a:effectLst/>
                        </a:rPr>
                        <a:t>E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20.179167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44.3125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u="none" strike="noStrike" dirty="0">
                          <a:effectLst/>
                        </a:rPr>
                        <a:t>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301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 dirty="0">
                          <a:effectLst/>
                        </a:rPr>
                        <a:t>2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111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100" u="none" strike="noStrike">
                          <a:effectLst/>
                        </a:rPr>
                        <a:t>1</a:t>
                      </a:r>
                      <a:endParaRPr lang="sr-Latn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u="none" strike="noStrike" dirty="0">
                          <a:effectLst/>
                        </a:rPr>
                        <a:t>хххххххххххх</a:t>
                      </a:r>
                      <a:endParaRPr lang="sr-Latn-R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2473387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415259-8E0E-4EC0-B8E1-1C0C5C5E78C2}"/>
              </a:ext>
            </a:extLst>
          </p:cNvPr>
          <p:cNvSpPr txBox="1"/>
          <p:nvPr/>
        </p:nvSpPr>
        <p:spPr>
          <a:xfrm>
            <a:off x="795359" y="877998"/>
            <a:ext cx="1036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Пример дела резултата из базе података о објектима</a:t>
            </a:r>
            <a:r>
              <a:rPr lang="sr-Latn-RS" sz="1600" dirty="0"/>
              <a:t> (</a:t>
            </a:r>
            <a:r>
              <a:rPr lang="sr-Cyrl-RS" sz="1600" dirty="0"/>
              <a:t>база података садржи на стотине хиљада редова)</a:t>
            </a:r>
          </a:p>
          <a:p>
            <a:endParaRPr lang="sr-Latn-R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78A599-FD38-4066-8AF2-3FB7CE4CEB4E}"/>
              </a:ext>
            </a:extLst>
          </p:cNvPr>
          <p:cNvSpPr txBox="1"/>
          <p:nvPr/>
        </p:nvSpPr>
        <p:spPr>
          <a:xfrm>
            <a:off x="742666" y="3253834"/>
            <a:ext cx="1036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Пример дела резултата из базе података о штетама</a:t>
            </a:r>
            <a:r>
              <a:rPr lang="sr-Latn-RS" sz="1600" dirty="0"/>
              <a:t> (</a:t>
            </a:r>
            <a:r>
              <a:rPr lang="sr-Cyrl-RS" sz="1600" dirty="0"/>
              <a:t>за 10.000 хиљада стохастичких догађаја)</a:t>
            </a:r>
          </a:p>
          <a:p>
            <a:endParaRPr lang="sr-Latn-RS" sz="16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FFAA6866-0D94-49F7-B655-A6EC642F69A8}"/>
              </a:ext>
            </a:extLst>
          </p:cNvPr>
          <p:cNvSpPr/>
          <p:nvPr/>
        </p:nvSpPr>
        <p:spPr>
          <a:xfrm>
            <a:off x="6360765" y="4919700"/>
            <a:ext cx="823912" cy="48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F4147E-08A2-4F82-9546-3391394B3D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5304" y="3681907"/>
            <a:ext cx="3001949" cy="28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22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Додатак за сигурност, додатак за ТСО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83E13D50-E80C-451D-B816-D3090024D8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5833" y="4794250"/>
            <a:ext cx="2076450" cy="1733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14373D-2E7B-4C3E-9309-3B58F7531537}"/>
                  </a:ext>
                </a:extLst>
              </p:cNvPr>
              <p:cNvSpPr/>
              <p:nvPr/>
            </p:nvSpPr>
            <p:spPr>
              <a:xfrm>
                <a:off x="860612" y="1349591"/>
                <a:ext cx="742119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dirty="0">
                    <a:ea typeface="Times New Roman" panose="02020603050405020304" pitchFamily="18" charset="0"/>
                  </a:rPr>
                  <a:t>Линеарни модел: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sr-Latn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sr-Cyrl-RS" dirty="0">
                    <a:ea typeface="Times New Roman" panose="02020603050405020304" pitchFamily="18" charset="0"/>
                  </a:rPr>
                  <a:t>   	</a:t>
                </a:r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 </a:t>
                </a:r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Модел стандардне девијације: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sr-Latn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 </a:t>
                </a:r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Модел варијансе: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sr-Latn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 </a:t>
                </a:r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sr-Cyrl-RS" dirty="0">
                    <a:ea typeface="Times New Roman" panose="02020603050405020304" pitchFamily="18" charset="0"/>
                  </a:rPr>
                  <a:t>Модел Expected Shortfall: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sr-Cyrl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sr-Cyrl-R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𝑇𝑉𝑎𝑟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r-Latn-R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sr-Cyrl-R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r-Latn-R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sr-Cyrl-R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sr-Latn-RS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14373D-2E7B-4C3E-9309-3B58F7531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12" y="1349591"/>
                <a:ext cx="7421193" cy="2031325"/>
              </a:xfrm>
              <a:prstGeom prst="rect">
                <a:avLst/>
              </a:prstGeom>
              <a:blipFill>
                <a:blip r:embed="rId3" cstate="print"/>
                <a:stretch>
                  <a:fillRect l="-657" t="-1497" b="-359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3D644AC-26D0-4C03-A0DB-53800305BABE}"/>
              </a:ext>
            </a:extLst>
          </p:cNvPr>
          <p:cNvSpPr/>
          <p:nvPr/>
        </p:nvSpPr>
        <p:spPr>
          <a:xfrm>
            <a:off x="860612" y="9967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b="1" dirty="0"/>
              <a:t> додатак за сигурност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70271A9-3FF0-45F9-A114-385EBB58ACB1}"/>
              </a:ext>
            </a:extLst>
          </p:cNvPr>
          <p:cNvSpPr/>
          <p:nvPr/>
        </p:nvSpPr>
        <p:spPr>
          <a:xfrm>
            <a:off x="795605" y="54170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b="1" dirty="0"/>
              <a:t> додатак за ТСО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9E9A42-8DC6-4DE9-BBAE-9A9000E1EF3C}"/>
              </a:ext>
            </a:extLst>
          </p:cNvPr>
          <p:cNvSpPr/>
          <p:nvPr/>
        </p:nvSpPr>
        <p:spPr>
          <a:xfrm>
            <a:off x="795605" y="60617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b="1" dirty="0"/>
              <a:t> додатак за </a:t>
            </a:r>
            <a:r>
              <a:rPr lang="sr-Cyrl-RS" b="1" dirty="0"/>
              <a:t>профитну маргину</a:t>
            </a:r>
            <a:endParaRPr lang="sr-Cyrl-C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BA9105-4591-4744-ABDF-BBF60DFAB676}"/>
              </a:ext>
            </a:extLst>
          </p:cNvPr>
          <p:cNvSpPr/>
          <p:nvPr/>
        </p:nvSpPr>
        <p:spPr>
          <a:xfrm>
            <a:off x="795605" y="3844987"/>
            <a:ext cx="74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b="1" dirty="0"/>
              <a:t> валидација резултата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поређење са </a:t>
            </a:r>
            <a:r>
              <a:rPr lang="sr-Cyrl-RS" b="1" dirty="0">
                <a:solidFill>
                  <a:srgbClr val="0070C0"/>
                </a:solidFill>
              </a:rPr>
              <a:t>искуством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поређење са </a:t>
            </a:r>
            <a:r>
              <a:rPr lang="sr-Cyrl-RS" b="1" dirty="0">
                <a:solidFill>
                  <a:srgbClr val="0070C0"/>
                </a:solidFill>
              </a:rPr>
              <a:t>реперним вредностима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</a:rPr>
              <a:t>тестирање сценарија </a:t>
            </a:r>
            <a:r>
              <a:rPr lang="sr-Cyrl-RS" dirty="0"/>
              <a:t>и анализа отпорности на </a:t>
            </a:r>
            <a:r>
              <a:rPr lang="sr-Cyrl-RS" b="1" dirty="0">
                <a:solidFill>
                  <a:srgbClr val="0070C0"/>
                </a:solidFill>
              </a:rPr>
              <a:t>различите врсте стресова</a:t>
            </a:r>
          </a:p>
          <a:p>
            <a:pPr algn="just"/>
            <a:endParaRPr lang="sr-Cyrl-C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B4260E-8814-4413-B889-8CA8876124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7778" y="1709421"/>
            <a:ext cx="3425667" cy="21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63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Реосигурање и капитални захтеви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225E9B-0A42-4104-9327-408363CE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61" y="173524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BCB041-9680-49D7-BC9B-E960A20218EE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BF1170-B2F0-4893-B683-E55DF580296D}"/>
                  </a:ext>
                </a:extLst>
              </p:cNvPr>
              <p:cNvSpPr txBox="1"/>
              <p:nvPr/>
            </p:nvSpPr>
            <p:spPr>
              <a:xfrm>
                <a:off x="819723" y="4036319"/>
                <a:ext cx="3260684" cy="12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r-Cyrl-RS" sz="1400" dirty="0"/>
              </a:p>
              <a:p>
                <a14:m>
                  <m:oMath xmlns:m="http://schemas.openxmlformats.org/officeDocument/2006/math">
                    <m:r>
                      <a:rPr lang="sr-Latn-R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sr-Latn-RS" sz="1400" i="1" dirty="0"/>
                  <a:t> – </a:t>
                </a:r>
                <a:r>
                  <a:rPr lang="sr-Cyrl-RS" sz="1400" i="1" dirty="0"/>
                  <a:t>фреквенција</a:t>
                </a:r>
                <a:endParaRPr lang="sr-Latn-RS" sz="1400" i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sr-Cyrl-RS" sz="1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sr-Latn-RS" sz="1400" i="1" dirty="0"/>
                  <a:t>- </a:t>
                </a:r>
                <a:r>
                  <a:rPr lang="sr-Cyrl-RS" sz="1400" i="1" dirty="0"/>
                  <a:t>интензитет индивидуалне штете</a:t>
                </a:r>
                <a:endParaRPr lang="sr-Latn-RS" sz="1400" i="1" dirty="0"/>
              </a:p>
              <a:p>
                <a14:m>
                  <m:oMath xmlns:m="http://schemas.openxmlformats.org/officeDocument/2006/math">
                    <m:r>
                      <a:rPr lang="sr-Cyrl-R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sr-Cyrl-RS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sr-Latn-R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r-Cyrl-R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Cyrl-RS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Cyrl-RS" sz="1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sr-Latn-R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Cyrl-RS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sr-Cyrl-R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sr-Latn-RS" sz="1400" i="1" dirty="0"/>
                  <a:t>- </a:t>
                </a:r>
                <a:r>
                  <a:rPr lang="sr-Cyrl-RS" sz="1400" i="1" dirty="0"/>
                  <a:t>агрегирани износ штета</a:t>
                </a:r>
                <a:endParaRPr lang="sr-Latn-RS" sz="1400" i="1" dirty="0"/>
              </a:p>
              <a:p>
                <a:endParaRPr lang="sr-Latn-R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BF1170-B2F0-4893-B683-E55DF5802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23" y="4036319"/>
                <a:ext cx="3260684" cy="1247649"/>
              </a:xfrm>
              <a:prstGeom prst="rect">
                <a:avLst/>
              </a:prstGeom>
              <a:blipFill>
                <a:blip r:embed="rId3" cstate="print"/>
                <a:stretch>
                  <a:fillRect r="-187" b="-1658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20F241-57A3-43A2-BB6F-3719E9473029}"/>
              </a:ext>
            </a:extLst>
          </p:cNvPr>
          <p:cNvSpPr txBox="1"/>
          <p:nvPr/>
        </p:nvSpPr>
        <p:spPr>
          <a:xfrm>
            <a:off x="742666" y="5418850"/>
            <a:ext cx="99855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dirty="0"/>
              <a:t> </a:t>
            </a:r>
            <a:r>
              <a:rPr lang="sr-Cyrl-RS" b="1" dirty="0"/>
              <a:t>обезбеђење високих капиталних захтева</a:t>
            </a:r>
          </a:p>
          <a:p>
            <a:endParaRPr lang="sr-Cyrl-RS" sz="16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r-Latn-RS" sz="1600" dirty="0"/>
              <a:t>NatCat</a:t>
            </a:r>
            <a:r>
              <a:rPr lang="sr-Cyrl-RS" sz="1600" dirty="0"/>
              <a:t> субмодул ризика, повезан са субмодулом премије и субмодулом резерви неживотних осигурања</a:t>
            </a:r>
          </a:p>
          <a:p>
            <a:endParaRPr lang="sr-Latn-R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D0B6E6-5B72-449B-A566-6B4434C793E9}"/>
              </a:ext>
            </a:extLst>
          </p:cNvPr>
          <p:cNvSpPr txBox="1"/>
          <p:nvPr/>
        </p:nvSpPr>
        <p:spPr>
          <a:xfrm>
            <a:off x="884625" y="954036"/>
            <a:ext cx="952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/>
              <a:t>реосигурање</a:t>
            </a:r>
          </a:p>
          <a:p>
            <a:endParaRPr lang="sr-Latn-R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6C1465-E3A1-4F1D-92F5-4ED1BEB9C7B8}"/>
                  </a:ext>
                </a:extLst>
              </p:cNvPr>
              <p:cNvSpPr txBox="1"/>
              <p:nvPr/>
            </p:nvSpPr>
            <p:spPr>
              <a:xfrm>
                <a:off x="834239" y="1524995"/>
                <a:ext cx="5947561" cy="256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600" i="1" dirty="0"/>
                  <a:t>QS: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r-Latn-RS" sz="1600" i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sr-Latn-RS" sz="1600" dirty="0"/>
              </a:p>
              <a:p>
                <a:endParaRPr lang="sr-Latn-RS" sz="1600" dirty="0"/>
              </a:p>
              <a:p>
                <a:r>
                  <a:rPr lang="sr-Latn-RS" sz="1600" i="1" dirty="0"/>
                  <a:t>Surplus: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sr-Latn-RS" sz="1600" i="1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sr-Latn-RS" sz="1600" dirty="0"/>
              </a:p>
              <a:p>
                <a:endParaRPr lang="sr-Latn-RS" sz="1600" dirty="0"/>
              </a:p>
              <a:p>
                <a:endParaRPr lang="sr-Cyrl-RS" sz="1600" dirty="0"/>
              </a:p>
              <a:p>
                <a:endParaRPr lang="sr-Latn-RS" sz="1600" dirty="0"/>
              </a:p>
              <a:p>
                <a:endParaRPr lang="sr-Latn-RS" sz="1600" dirty="0"/>
              </a:p>
              <a:p>
                <a:r>
                  <a:rPr lang="sr-Latn-RS" sz="1600" i="1" dirty="0"/>
                  <a:t>SL: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r-Latn-RS" sz="1600">
                        <a:latin typeface="Cambria Math" panose="02040503050406030204" pitchFamily="18" charset="0"/>
                      </a:rPr>
                      <m:t>min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RS" sz="16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sr-Latn-RS" sz="1600" i="1" dirty="0"/>
              </a:p>
              <a:p>
                <a:endParaRPr lang="sr-Latn-RS" sz="1600" dirty="0"/>
              </a:p>
              <a:p>
                <a:r>
                  <a:rPr lang="sr-Latn-RS" sz="1600" i="1" dirty="0"/>
                  <a:t>XL: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r-Latn-RS" sz="1600">
                        <a:latin typeface="Cambria Math" panose="02040503050406030204" pitchFamily="18" charset="0"/>
                      </a:rPr>
                      <m:t>min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RS" sz="16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sr-Latn-RS" sz="16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sr-Latn-R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Latn-R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E6C1465-E3A1-4F1D-92F5-4ED1BEB9C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39" y="1524995"/>
                <a:ext cx="5947561" cy="2568011"/>
              </a:xfrm>
              <a:prstGeom prst="rect">
                <a:avLst/>
              </a:prstGeom>
              <a:blipFill>
                <a:blip r:embed="rId4" cstate="print"/>
                <a:stretch>
                  <a:fillRect l="-615" t="-713" b="-237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763CC799-34C9-469E-AD69-DCDADA1719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5229" y="878880"/>
            <a:ext cx="2317921" cy="19905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8FF7D6-15F5-496E-8897-6E772C422538}"/>
                  </a:ext>
                </a:extLst>
              </p:cNvPr>
              <p:cNvSpPr txBox="1"/>
              <p:nvPr/>
            </p:nvSpPr>
            <p:spPr>
              <a:xfrm>
                <a:off x="4227025" y="4021077"/>
                <a:ext cx="3260684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r-Cyrl-R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Cyrl-RS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sr-Cyrl-R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R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r-Cyrl-R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sr-Cyrl-R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Cyrl-RS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r-Cyrl-R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sr-Latn-RS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1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r-Latn-R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sr-Latn-R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Latn-R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sr-Latn-RS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sr-Latn-RS" sz="1400" i="1" dirty="0"/>
              </a:p>
              <a:p>
                <a14:m>
                  <m:oMath xmlns:m="http://schemas.openxmlformats.org/officeDocument/2006/math">
                    <m:r>
                      <a:rPr lang="sr-Latn-RS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sr-Latn-RS" sz="1400" i="1" dirty="0"/>
                  <a:t> – </a:t>
                </a:r>
                <a:r>
                  <a:rPr lang="sr-Cyrl-RS" sz="1400" i="1" dirty="0"/>
                  <a:t>премија</a:t>
                </a:r>
                <a:endParaRPr lang="sr-Latn-RS" sz="1400" dirty="0"/>
              </a:p>
              <a:p>
                <a:endParaRPr lang="sr-Latn-R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88FF7D6-15F5-496E-8897-6E772C422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025" y="4021077"/>
                <a:ext cx="3260684" cy="123110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63ABECC-9F03-4B37-A338-27828FCAC28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3662" y="2869411"/>
            <a:ext cx="2147428" cy="18800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A361E19-7C80-4B7A-BEEB-D53AD50FE66C}"/>
              </a:ext>
            </a:extLst>
          </p:cNvPr>
          <p:cNvGrpSpPr/>
          <p:nvPr/>
        </p:nvGrpSpPr>
        <p:grpSpPr>
          <a:xfrm>
            <a:off x="282388" y="5025854"/>
            <a:ext cx="817750" cy="571702"/>
            <a:chOff x="282388" y="5025854"/>
            <a:chExt cx="817750" cy="571702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xmlns="" id="{E4207E2A-5D2A-4F8C-AE2C-A270753B8895}"/>
                </a:ext>
              </a:extLst>
            </p:cNvPr>
            <p:cNvSpPr/>
            <p:nvPr/>
          </p:nvSpPr>
          <p:spPr>
            <a:xfrm>
              <a:off x="330770" y="5025854"/>
              <a:ext cx="468012" cy="571702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0D2A00F-080F-4EC8-BE28-854E7EEA7FE4}"/>
                </a:ext>
              </a:extLst>
            </p:cNvPr>
            <p:cNvSpPr txBox="1"/>
            <p:nvPr/>
          </p:nvSpPr>
          <p:spPr>
            <a:xfrm>
              <a:off x="282388" y="5145468"/>
              <a:ext cx="817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200" dirty="0"/>
                <a:t>хм, хм</a:t>
              </a:r>
              <a:endParaRPr lang="sr-Latn-R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6275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Поглед у будућност – праћење утицаја промене портфолија на капиталне захтеве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7CFB60-A88E-45A3-94CE-A772085B30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1104" y="1943835"/>
            <a:ext cx="5561137" cy="334935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4002CD5F-A87C-4BB8-A9E2-EB05E2645EEA}"/>
              </a:ext>
            </a:extLst>
          </p:cNvPr>
          <p:cNvSpPr/>
          <p:nvPr/>
        </p:nvSpPr>
        <p:spPr>
          <a:xfrm>
            <a:off x="6099933" y="3350834"/>
            <a:ext cx="501171" cy="631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4744C7-1DAF-44F7-8F7E-EEE3EF3E25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96" y="1868297"/>
            <a:ext cx="5235998" cy="36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07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Корисни линкови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59C905-75E3-4D7C-A4CA-D90AF42ACF46}"/>
              </a:ext>
            </a:extLst>
          </p:cNvPr>
          <p:cNvSpPr/>
          <p:nvPr/>
        </p:nvSpPr>
        <p:spPr>
          <a:xfrm>
            <a:off x="742666" y="758309"/>
            <a:ext cx="23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http://meteoalarm.eu/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3FFB2D-4050-47C0-8F2E-79FCDF53CB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10" y="1219186"/>
            <a:ext cx="4194442" cy="18951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55F5FB-2D31-4679-97FC-3A0073D1A165}"/>
              </a:ext>
            </a:extLst>
          </p:cNvPr>
          <p:cNvSpPr/>
          <p:nvPr/>
        </p:nvSpPr>
        <p:spPr>
          <a:xfrm>
            <a:off x="5693688" y="758309"/>
            <a:ext cx="270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http://www.seismo.gov.rs/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D2DEC7-2D36-45F3-A862-810B0AEDED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3670" y="1219186"/>
            <a:ext cx="4557388" cy="19265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180058E-319C-4D0F-9BD2-37CE89169B39}"/>
              </a:ext>
            </a:extLst>
          </p:cNvPr>
          <p:cNvSpPr/>
          <p:nvPr/>
        </p:nvSpPr>
        <p:spPr>
          <a:xfrm>
            <a:off x="671167" y="3429000"/>
            <a:ext cx="23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http://www.gdacs.org/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CA98A9-4C67-4688-8DE2-E0409E0E44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666" y="3958467"/>
            <a:ext cx="4361836" cy="24511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7BD236F-FC7C-42A3-9659-B1396C7F6669}"/>
              </a:ext>
            </a:extLst>
          </p:cNvPr>
          <p:cNvSpPr/>
          <p:nvPr/>
        </p:nvSpPr>
        <p:spPr>
          <a:xfrm>
            <a:off x="5818678" y="3429000"/>
            <a:ext cx="444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https://catmonitor.com/catmonitor/?lang=en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41BCBB-2B93-4F25-B2A6-EB654B7D80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8678" y="3914702"/>
            <a:ext cx="5982636" cy="22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56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4640"/>
            <a:ext cx="10515600" cy="5281709"/>
          </a:xfrm>
        </p:spPr>
        <p:txBody>
          <a:bodyPr/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3034" y="2805608"/>
            <a:ext cx="8812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/>
              <a:t>Др Јелена Догањић</a:t>
            </a:r>
            <a:endParaRPr lang="sr-Latn-RS" sz="2400" dirty="0"/>
          </a:p>
          <a:p>
            <a:pPr algn="ctr"/>
            <a:r>
              <a:rPr lang="sr-Latn-RS" sz="2400" u="sng" dirty="0">
                <a:solidFill>
                  <a:srgbClr val="2E75B6"/>
                </a:solidFill>
                <a:hlinkClick r:id="rId3"/>
              </a:rPr>
              <a:t>doganjic.jelena75</a:t>
            </a:r>
            <a:r>
              <a:rPr lang="en-US" sz="2400" u="sng" dirty="0">
                <a:solidFill>
                  <a:srgbClr val="2E75B6"/>
                </a:solidFill>
                <a:hlinkClick r:id="rId3"/>
              </a:rPr>
              <a:t>@</a:t>
            </a:r>
            <a:r>
              <a:rPr lang="sr-Latn-RS" sz="2400" u="sng" dirty="0">
                <a:solidFill>
                  <a:srgbClr val="2E75B6"/>
                </a:solidFill>
                <a:hlinkClick r:id="rId3"/>
              </a:rPr>
              <a:t>gmail</a:t>
            </a:r>
            <a:r>
              <a:rPr lang="en-US" sz="2400" u="sng" dirty="0">
                <a:solidFill>
                  <a:srgbClr val="2E75B6"/>
                </a:solidFill>
                <a:hlinkClick r:id="rId3"/>
              </a:rPr>
              <a:t>.</a:t>
            </a:r>
            <a:r>
              <a:rPr lang="sr-Latn-RS" sz="2400" u="sng" dirty="0">
                <a:solidFill>
                  <a:srgbClr val="2E75B6"/>
                </a:solidFill>
                <a:hlinkClick r:id="rId3"/>
              </a:rPr>
              <a:t>com</a:t>
            </a:r>
            <a:endParaRPr lang="sr-Cyrl-RS" sz="2400" u="sng" dirty="0">
              <a:solidFill>
                <a:srgbClr val="2E75B6"/>
              </a:solidFill>
            </a:endParaRPr>
          </a:p>
          <a:p>
            <a:pPr algn="ctr"/>
            <a:r>
              <a:rPr lang="sr-Cyrl-RS" sz="2400" dirty="0"/>
              <a:t>Доц. др Живорад Ристић</a:t>
            </a:r>
          </a:p>
          <a:p>
            <a:pPr algn="ctr"/>
            <a:r>
              <a:rPr lang="sr-Latn-RS" sz="2400" u="sng" dirty="0">
                <a:solidFill>
                  <a:srgbClr val="2E75B6"/>
                </a:solidFill>
              </a:rPr>
              <a:t>risticzivorad@yahoo.com </a:t>
            </a:r>
          </a:p>
          <a:p>
            <a:pPr algn="ctr"/>
            <a:endParaRPr lang="sr-Latn-RS" sz="2400" u="sng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9788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Осигурање катастрофалних ризика - савремени трендови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936784"/>
            <a:ext cx="10515600" cy="528161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Cyrl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Резиме: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Ризици катастрофа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 еластичности превазилажења природних катастрофа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Покривеност ризика катастрофа осигурањем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Управљање ризицима у осигурању од природних катастрофа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Утврђивање премије 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фактори ризика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(детерминистички и стохастички)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валидација резултата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Реосигурање и капитални захтеви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r-Cyrl-RS" sz="2000" dirty="0">
                <a:solidFill>
                  <a:srgbClr val="231F2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Континуирано праћење катастрофалних догађаја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16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16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Cyrl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sr-Latn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998E04-B890-4710-A471-F299D3F57756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9768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9FD0A2E-86EA-44EA-8CFA-BB2D50794135}"/>
              </a:ext>
            </a:extLst>
          </p:cNvPr>
          <p:cNvSpPr/>
          <p:nvPr/>
        </p:nvSpPr>
        <p:spPr>
          <a:xfrm>
            <a:off x="742666" y="2181225"/>
            <a:ext cx="10515600" cy="714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B6BE2B6-251A-4E5E-9A96-7D98276C660A}"/>
              </a:ext>
            </a:extLst>
          </p:cNvPr>
          <p:cNvSpPr/>
          <p:nvPr/>
        </p:nvSpPr>
        <p:spPr>
          <a:xfrm>
            <a:off x="742666" y="1177583"/>
            <a:ext cx="10515600" cy="7274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Катастрофалне штете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323975"/>
            <a:ext cx="10515600" cy="5281612"/>
          </a:xfrm>
          <a:noFill/>
          <a:ln>
            <a:noFill/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sz="2000" b="1" dirty="0"/>
              <a:t>екстремни догађаји, са релативно ниском учесталошћу и веома високим интензитетом</a:t>
            </a:r>
          </a:p>
          <a:p>
            <a:pPr marL="0" indent="0" algn="just">
              <a:buNone/>
            </a:pPr>
            <a:endParaRPr lang="sr-Cyrl-C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CS" sz="2000" b="1" dirty="0"/>
              <a:t>настају услед деловања природних сила, када човек нема утицаја на оно што се дешава у природи, али и услед деловања човека</a:t>
            </a:r>
            <a:r>
              <a:rPr lang="sr-Cyrl-CS" sz="2000" dirty="0"/>
              <a:t>:</a:t>
            </a:r>
          </a:p>
          <a:p>
            <a:pPr marL="0" indent="0" algn="just">
              <a:buNone/>
            </a:pPr>
            <a:endParaRPr lang="sr-Cyrl-CS" sz="2400" dirty="0"/>
          </a:p>
          <a:p>
            <a:pPr marL="0" indent="0" algn="just">
              <a:buNone/>
            </a:pPr>
            <a:endParaRPr lang="sr-Cyrl-CS" sz="2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Cyrl-RS" sz="1800" b="1" dirty="0"/>
              <a:t> </a:t>
            </a:r>
            <a:r>
              <a:rPr lang="en-US" sz="1800" b="1" dirty="0"/>
              <a:t>природн</a:t>
            </a:r>
            <a:r>
              <a:rPr lang="sr-Cyrl-RS" sz="1800" b="1" dirty="0"/>
              <a:t>е</a:t>
            </a:r>
            <a:r>
              <a:rPr lang="en-US" sz="1800" b="1" dirty="0"/>
              <a:t> катастроф</a:t>
            </a:r>
            <a:r>
              <a:rPr lang="sr-Cyrl-RS" sz="1800" b="1" dirty="0"/>
              <a:t>е</a:t>
            </a:r>
            <a:r>
              <a:rPr lang="en-US" sz="1800" b="1" dirty="0"/>
              <a:t> </a:t>
            </a:r>
            <a:r>
              <a:rPr lang="en-US" sz="1800" dirty="0"/>
              <a:t>(земљотрес, поплава, олујни ветрови, вулканске ерупције и др.)</a:t>
            </a:r>
            <a:r>
              <a:rPr lang="sr-Cyrl-RS" sz="1800" dirty="0"/>
              <a:t>,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Cyrl-RS" sz="1800" dirty="0"/>
              <a:t> </a:t>
            </a:r>
            <a:r>
              <a:rPr lang="en-US" sz="1800" b="1" dirty="0"/>
              <a:t>еколошк</a:t>
            </a:r>
            <a:r>
              <a:rPr lang="sr-Cyrl-RS" sz="1800" b="1" dirty="0"/>
              <a:t>е</a:t>
            </a:r>
            <a:r>
              <a:rPr lang="en-US" sz="1800" b="1" dirty="0"/>
              <a:t> катастроф</a:t>
            </a:r>
            <a:r>
              <a:rPr lang="sr-Cyrl-RS" sz="1800" b="1" dirty="0"/>
              <a:t>е</a:t>
            </a:r>
            <a:r>
              <a:rPr lang="en-US" sz="1800" dirty="0"/>
              <a:t>, </a:t>
            </a:r>
            <a:endParaRPr lang="sr-Cyrl-RS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Cyrl-RS" sz="1800" dirty="0"/>
              <a:t> </a:t>
            </a:r>
            <a:r>
              <a:rPr lang="en-US" sz="1800" b="1" dirty="0" err="1"/>
              <a:t>тероризам</a:t>
            </a:r>
            <a:r>
              <a:rPr lang="en-US" sz="1800" b="1" dirty="0"/>
              <a:t>, </a:t>
            </a:r>
            <a:endParaRPr lang="sr-Cyrl-RS" sz="18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Cyrl-RS" sz="1800" dirty="0"/>
              <a:t> </a:t>
            </a:r>
            <a:r>
              <a:rPr lang="en-US" sz="1800" b="1" dirty="0" err="1"/>
              <a:t>нуклеарне</a:t>
            </a:r>
            <a:r>
              <a:rPr lang="en-US" sz="1800" b="1" dirty="0"/>
              <a:t> </a:t>
            </a:r>
            <a:r>
              <a:rPr lang="en-US" sz="1800" b="1" dirty="0" err="1"/>
              <a:t>катастрофе</a:t>
            </a:r>
            <a:r>
              <a:rPr lang="sr-Latn-RS" sz="1800" b="1" dirty="0"/>
              <a:t> </a:t>
            </a:r>
            <a:r>
              <a:rPr lang="en-US" sz="1800" b="1" dirty="0"/>
              <a:t>и </a:t>
            </a:r>
            <a:endParaRPr lang="sr-Cyrl-RS" sz="1800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Cyrl-RS" sz="1800" dirty="0"/>
              <a:t> </a:t>
            </a:r>
            <a:r>
              <a:rPr lang="sr-Cyrl-RS" sz="1800" b="1" dirty="0"/>
              <a:t>катастрофе у вези са</a:t>
            </a:r>
            <a:r>
              <a:rPr lang="en-US" sz="1800" b="1" dirty="0"/>
              <a:t> инфраструктур</a:t>
            </a:r>
            <a:r>
              <a:rPr lang="sr-Cyrl-RS" sz="1800" b="1" dirty="0"/>
              <a:t>ом</a:t>
            </a:r>
            <a:r>
              <a:rPr lang="en-US" sz="1800" dirty="0"/>
              <a:t> (</a:t>
            </a:r>
            <a:r>
              <a:rPr lang="sr-Cyrl-RS" sz="1800" dirty="0"/>
              <a:t>штете</a:t>
            </a:r>
            <a:r>
              <a:rPr lang="en-US" sz="1800" dirty="0"/>
              <a:t> у вези са транспортним системима, водоснабдевањем, системима за електричну енергију и др). </a:t>
            </a:r>
            <a:endParaRPr lang="sr-Latn-RS" sz="1800" dirty="0"/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r-Latn-RS" sz="2000" dirty="0">
              <a:solidFill>
                <a:srgbClr val="231F2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998E04-B890-4710-A471-F299D3F57756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888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Покривеност катастрофалних штета осигурањем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A7EC57BC-EA14-47A5-A669-1EB3DD33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8461" y="1654706"/>
            <a:ext cx="6038063" cy="4351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97546C-40EC-4429-BD95-965526B2E54E}"/>
              </a:ext>
            </a:extLst>
          </p:cNvPr>
          <p:cNvSpPr txBox="1"/>
          <p:nvPr/>
        </p:nvSpPr>
        <p:spPr>
          <a:xfrm>
            <a:off x="7452597" y="1212275"/>
            <a:ext cx="4583392" cy="550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b="1" dirty="0"/>
              <a:t>Приметан пораст штета изазваних природним катастрофама</a:t>
            </a:r>
            <a:r>
              <a:rPr lang="sr-Cyrl-RS" sz="1600" dirty="0"/>
              <a:t> у многим деловима света </a:t>
            </a:r>
          </a:p>
          <a:p>
            <a:pPr algn="just"/>
            <a:endParaRPr lang="sr-Cyrl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b="1" dirty="0"/>
              <a:t>Раст штета изазваних природним катастрофама превазилази раст дела тих штета покривених осигурањем</a:t>
            </a:r>
          </a:p>
          <a:p>
            <a:pPr algn="just"/>
            <a:endParaRPr lang="sr-Cyrl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b="1" dirty="0"/>
              <a:t>Према дугорочним статистикама: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sr-Cyrl-RS" sz="1600" b="1" dirty="0"/>
              <a:t>око 70% катастрофалних штета на светском нивоу </a:t>
            </a:r>
            <a:r>
              <a:rPr lang="sr-Cyrl-RS" sz="1600" b="1" u="sng" dirty="0"/>
              <a:t>није било </a:t>
            </a:r>
            <a:r>
              <a:rPr lang="sr-Cyrl-RS" sz="1600" b="1" dirty="0"/>
              <a:t>покривено осигурањем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sr-Cyrl-RS" sz="1600" dirty="0"/>
              <a:t>у Европи (у просеку) ситуација повољнија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sr-Cyrl-RS" sz="1600" dirty="0">
                <a:solidFill>
                  <a:schemeClr val="accent1">
                    <a:lumMod val="50000"/>
                  </a:schemeClr>
                </a:solidFill>
              </a:rPr>
              <a:t>у земљама у развоју изузетно низак степен осигурања катастрофалних ризика</a:t>
            </a:r>
          </a:p>
          <a:p>
            <a:pPr algn="just"/>
            <a:endParaRPr lang="sr-Cyrl-R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>
                <a:solidFill>
                  <a:schemeClr val="accent1">
                    <a:lumMod val="50000"/>
                  </a:schemeClr>
                </a:solidFill>
              </a:rPr>
              <a:t>Искуство из поплаве 2014 </a:t>
            </a: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</a:rPr>
              <a:t>у Србији:  свега око 1% штета покривено осигурањем</a:t>
            </a:r>
          </a:p>
          <a:p>
            <a:pPr algn="just"/>
            <a:endParaRPr lang="sr-Latn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15BDA5-40FE-4F92-820F-7F63EA04FA4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F8A8DE-EEBB-42AC-B075-60C3CBEFDBF9}"/>
              </a:ext>
            </a:extLst>
          </p:cNvPr>
          <p:cNvSpPr txBox="1"/>
          <p:nvPr/>
        </p:nvSpPr>
        <p:spPr>
          <a:xfrm>
            <a:off x="848461" y="1113592"/>
            <a:ext cx="6276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i="1" dirty="0"/>
              <a:t>Укупне катастрофалне штете и штете покривене осигурањем</a:t>
            </a:r>
            <a:endParaRPr lang="sr-Latn-RS" sz="1400" i="1" dirty="0"/>
          </a:p>
        </p:txBody>
      </p:sp>
    </p:spTree>
    <p:extLst>
      <p:ext uri="{BB962C8B-B14F-4D97-AF65-F5344CB8AC3E}">
        <p14:creationId xmlns:p14="http://schemas.microsoft.com/office/powerpoint/2010/main" xmlns="" val="321211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 </a:t>
            </a:r>
            <a:r>
              <a:rPr lang="sr-Cyrl-R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еластичности</a:t>
            </a:r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превазилажења природних катастрофа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907306E-619A-441D-9CF5-BCF3D5302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7357672"/>
              </p:ext>
            </p:extLst>
          </p:nvPr>
        </p:nvGraphicFramePr>
        <p:xfrm>
          <a:off x="-50917" y="3121276"/>
          <a:ext cx="5812774" cy="3064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AAF8D-D796-47BD-A7CA-6B2491CAFC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xmlns="" id="{BC82C452-CFDE-4725-BC75-86487AAEBD0A}"/>
              </a:ext>
            </a:extLst>
          </p:cNvPr>
          <p:cNvSpPr/>
          <p:nvPr/>
        </p:nvSpPr>
        <p:spPr>
          <a:xfrm>
            <a:off x="6290339" y="3346972"/>
            <a:ext cx="974912" cy="7664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AA2D3-72BD-4CE7-A76E-0143BCFF62A0}"/>
              </a:ext>
            </a:extLst>
          </p:cNvPr>
          <p:cNvSpPr txBox="1"/>
          <p:nvPr/>
        </p:nvSpPr>
        <p:spPr>
          <a:xfrm>
            <a:off x="835806" y="901805"/>
            <a:ext cx="548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  <a:p>
            <a:r>
              <a:rPr lang="sr-Cyrl-RS" sz="1600" b="1" dirty="0"/>
              <a:t>На глобалном нивоу осигурање је препознато као значајно средство финансијске заштите</a:t>
            </a:r>
          </a:p>
          <a:p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08D1A66-96B4-4101-846D-1488A95C7869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9667D7-1823-43A7-90D8-CAD722E444D3}"/>
              </a:ext>
            </a:extLst>
          </p:cNvPr>
          <p:cNvSpPr txBox="1"/>
          <p:nvPr/>
        </p:nvSpPr>
        <p:spPr>
          <a:xfrm>
            <a:off x="7452597" y="1212275"/>
            <a:ext cx="4583392" cy="550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600" b="1" dirty="0"/>
              <a:t>Важни догађаји : </a:t>
            </a:r>
          </a:p>
          <a:p>
            <a:endParaRPr lang="sr-Cyrl-R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RS" sz="1600" i="1" dirty="0"/>
              <a:t>Париски споразум</a:t>
            </a:r>
            <a:r>
              <a:rPr lang="sr-Latn-RS" sz="1600" i="1" dirty="0"/>
              <a:t> </a:t>
            </a:r>
            <a:r>
              <a:rPr lang="sr-Cyrl-RS" sz="1600" dirty="0"/>
              <a:t>- УН (2015)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1600" i="1" dirty="0"/>
              <a:t>InsuResilience</a:t>
            </a:r>
            <a:r>
              <a:rPr lang="sr-Cyrl-RS" sz="1600" i="1" dirty="0"/>
              <a:t> - </a:t>
            </a:r>
            <a:r>
              <a:rPr lang="sr-Cyrl-RS" sz="1600" dirty="0"/>
              <a:t>Иницијатива за осигурање од климатских промена - Г7 (2015),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z="1600" i="1" dirty="0"/>
              <a:t>Insurance Development Forum </a:t>
            </a:r>
            <a:r>
              <a:rPr lang="sr-Latn-RS" sz="1600" dirty="0"/>
              <a:t>(2016) </a:t>
            </a:r>
            <a:r>
              <a:rPr lang="sr-Cyrl-RS" sz="1600" dirty="0"/>
              <a:t>-</a:t>
            </a:r>
            <a:r>
              <a:rPr lang="sr-Latn-RS" sz="1600" dirty="0"/>
              <a:t> </a:t>
            </a:r>
            <a:r>
              <a:rPr lang="sr-Cyrl-RS" sz="1600" dirty="0"/>
              <a:t>Светска банка, УН, осигуравачи</a:t>
            </a:r>
            <a:endParaRPr lang="sr-Latn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r-Cyrl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r-Cyrl-RS" sz="1600" dirty="0"/>
          </a:p>
          <a:p>
            <a:r>
              <a:rPr lang="sr-Cyrl-RS" sz="1600" b="1" dirty="0"/>
              <a:t>Концепт еластичности превазилажења природних катастрофа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r-Cyrl-RS" sz="16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/>
              <a:t>који догађаји могу да нас погоде и да ли смо спремни?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/>
              <a:t>како предупредити настанак највећих штета?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/>
              <a:t>како боље заштитити животе и имовину?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/>
              <a:t>како умањити штету, када је катастрофа настала?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sr-Cyrl-RS" sz="1600" dirty="0"/>
              <a:t>како се вратити на нормалан ниво привредних и друштвених активности?</a:t>
            </a:r>
          </a:p>
          <a:p>
            <a:pPr algn="just"/>
            <a:endParaRPr lang="sr-Cyrl-R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sr-Cyrl-R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xmlns="" id="{CDABD6B0-2BC1-495D-9DEC-AB3AE72452C0}"/>
              </a:ext>
            </a:extLst>
          </p:cNvPr>
          <p:cNvSpPr/>
          <p:nvPr/>
        </p:nvSpPr>
        <p:spPr>
          <a:xfrm>
            <a:off x="6322206" y="1324373"/>
            <a:ext cx="974912" cy="7664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544083-C421-4A1E-8185-597855DCDAC2}"/>
              </a:ext>
            </a:extLst>
          </p:cNvPr>
          <p:cNvSpPr txBox="1"/>
          <p:nvPr/>
        </p:nvSpPr>
        <p:spPr>
          <a:xfrm>
            <a:off x="835806" y="2492209"/>
            <a:ext cx="560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i="1" dirty="0"/>
              <a:t>Концепт еластичности превазилажења природних катастрофа</a:t>
            </a:r>
          </a:p>
        </p:txBody>
      </p:sp>
    </p:spTree>
    <p:extLst>
      <p:ext uri="{BB962C8B-B14F-4D97-AF65-F5344CB8AC3E}">
        <p14:creationId xmlns:p14="http://schemas.microsoft.com/office/powerpoint/2010/main" xmlns="" val="394212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Управљање ризицима у осигурању од природних катастрофа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51FF68-C696-4B0E-B593-61C2164F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531" y="1038224"/>
            <a:ext cx="10515600" cy="462359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sz="7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пруденцијалне актуарске методе утврђивања премије осигурања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Актуари и експерти за катастрофалне ризике. Примена софистицираних техника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Ниска расположивост података</a:t>
            </a:r>
            <a:endParaRPr lang="sr-Latn-RS" sz="6400" dirty="0"/>
          </a:p>
          <a:p>
            <a:pPr marL="0" indent="0">
              <a:buNone/>
            </a:pPr>
            <a:endParaRPr lang="sr-Cyrl-RS" sz="7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агрегација индивидуалних ризика?</a:t>
            </a:r>
          </a:p>
          <a:p>
            <a:pPr marL="0" indent="0">
              <a:buNone/>
            </a:pPr>
            <a:endParaRPr lang="sr-Cyrl-RS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b="1" dirty="0"/>
              <a:t>код осигурања појединачних природних катастрофа предности класичног агрегирања ризика се губе – </a:t>
            </a:r>
            <a:r>
              <a:rPr lang="sr-Cyrl-RS" sz="6400" dirty="0"/>
              <a:t>ризици међусобно корелисани</a:t>
            </a:r>
            <a:endParaRPr lang="sr-Latn-RS" sz="6400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најчешћи начин коришћења </a:t>
            </a:r>
            <a:r>
              <a:rPr lang="sr-Cyrl-RS" sz="6400" b="1" dirty="0"/>
              <a:t>позитивних ефеката агрегације  је везивање више типова природних катастрофа у један производ</a:t>
            </a:r>
            <a:endParaRPr lang="sr-Cyrl-RS" sz="6400" dirty="0"/>
          </a:p>
          <a:p>
            <a:pPr>
              <a:buFont typeface="Wingdings" panose="05000000000000000000" pitchFamily="2" charset="2"/>
              <a:buChar char="q"/>
            </a:pPr>
            <a:r>
              <a:rPr lang="sr-Cyrl-RS" sz="8000" dirty="0"/>
              <a:t>  </a:t>
            </a: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сегрегација– класификација осигураника </a:t>
            </a:r>
            <a:endParaRPr lang="sr-Latn-RS" sz="7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подела осигураника у хомогене групе ризика са циљем да се обезбеди премијска стабилност и спречи негативна селекција ризика</a:t>
            </a:r>
          </a:p>
          <a:p>
            <a:pPr marL="0" indent="0">
              <a:buNone/>
            </a:pPr>
            <a:endParaRPr lang="sr-Cyrl-RS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dirty="0"/>
              <a:t>  </a:t>
            </a: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контрола морал хазарда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разни облици искључења из осигурања (нпр. мораторијум уговарања осигурања </a:t>
            </a:r>
            <a:r>
              <a:rPr lang="sr-Latn-RS" sz="6400" dirty="0"/>
              <a:t>n </a:t>
            </a:r>
            <a:r>
              <a:rPr lang="sr-Cyrl-RS" sz="6400" dirty="0"/>
              <a:t>дана након земљотреса, забрана осигурања од поплаве објеката на удаљености од </a:t>
            </a:r>
            <a:r>
              <a:rPr lang="sr-Latn-RS" sz="6400" dirty="0"/>
              <a:t>,,m,, </a:t>
            </a:r>
            <a:r>
              <a:rPr lang="sr-Cyrl-RS" sz="6400" dirty="0"/>
              <a:t>метара од речног корита/воденог басена, итд.)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6400" dirty="0"/>
              <a:t>франшиза, најчешће процентуална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реосигурање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sz="7200" b="1" u="sng" dirty="0">
                <a:solidFill>
                  <a:schemeClr val="accent1">
                    <a:lumMod val="50000"/>
                  </a:schemeClr>
                </a:solidFill>
              </a:rPr>
              <a:t>високи капитални захтеви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Latn-RS" sz="6600" dirty="0"/>
              <a:t>NatCat</a:t>
            </a:r>
            <a:r>
              <a:rPr lang="sr-Cyrl-RS" sz="6600" dirty="0"/>
              <a:t> субмодул ризика, повезан са субмодулом премије и субмодулом резерви неживотних осигурања</a:t>
            </a:r>
          </a:p>
          <a:p>
            <a:pPr marL="0" indent="0">
              <a:buNone/>
            </a:pPr>
            <a:endParaRPr lang="sr-Cyrl-RS" sz="6400" dirty="0"/>
          </a:p>
          <a:p>
            <a:pPr marL="0" indent="0">
              <a:buNone/>
            </a:pPr>
            <a:endParaRPr lang="sr-Cyrl-RS" sz="6400" dirty="0"/>
          </a:p>
          <a:p>
            <a:pPr marL="0" indent="0">
              <a:buNone/>
            </a:pPr>
            <a:endParaRPr lang="sr-Cyrl-RS" sz="6400" dirty="0"/>
          </a:p>
          <a:p>
            <a:pPr marL="0" indent="0">
              <a:buNone/>
            </a:pPr>
            <a:endParaRPr lang="sr-Cyrl-RS" sz="7200" dirty="0"/>
          </a:p>
          <a:p>
            <a:pPr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F966A6-9FFD-446F-BC79-5B5A7FB54D47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7BE7D6-E308-4D7F-A706-A4FECB60F5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32" y="3038019"/>
            <a:ext cx="563602" cy="568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1CE249-D864-4600-89E2-68785459E2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100" y="1759083"/>
            <a:ext cx="564284" cy="52050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97DB8C1D-CAAA-49E4-800A-EB50783095E4}"/>
              </a:ext>
            </a:extLst>
          </p:cNvPr>
          <p:cNvSpPr/>
          <p:nvPr/>
        </p:nvSpPr>
        <p:spPr>
          <a:xfrm>
            <a:off x="428747" y="594610"/>
            <a:ext cx="366712" cy="2381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BDB398-8348-427C-9C90-7314BBDAB5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45" y="5556582"/>
            <a:ext cx="563602" cy="5682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E79DBEA-CBB5-4470-BE63-97270DD599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32" y="3595512"/>
            <a:ext cx="563602" cy="568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DFF5C4-354F-400B-BBB8-108208FF61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45" y="4656987"/>
            <a:ext cx="563602" cy="568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B66138-BB0B-4C5B-AB5F-A323565924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57" y="1170396"/>
            <a:ext cx="563602" cy="5682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D5254A-399A-4592-8ECE-88AB46CA10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850" y="2618083"/>
            <a:ext cx="564284" cy="5205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B4C929-BA3A-4B5E-848E-184C2CE511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82" y="6240461"/>
            <a:ext cx="563602" cy="5682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BBD775-26D4-4827-83E2-504EB76B25AA}"/>
              </a:ext>
            </a:extLst>
          </p:cNvPr>
          <p:cNvGrpSpPr/>
          <p:nvPr/>
        </p:nvGrpSpPr>
        <p:grpSpPr>
          <a:xfrm>
            <a:off x="970366" y="5990104"/>
            <a:ext cx="547658" cy="581279"/>
            <a:chOff x="282388" y="5025854"/>
            <a:chExt cx="677315" cy="581279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xmlns="" id="{BC7DFB08-5B77-42D1-8015-D075CF894E29}"/>
                </a:ext>
              </a:extLst>
            </p:cNvPr>
            <p:cNvSpPr/>
            <p:nvPr/>
          </p:nvSpPr>
          <p:spPr>
            <a:xfrm>
              <a:off x="330770" y="5025854"/>
              <a:ext cx="468012" cy="571702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4EF92A-BBC1-48CF-BB27-E3CE64B7A27C}"/>
                </a:ext>
              </a:extLst>
            </p:cNvPr>
            <p:cNvSpPr txBox="1"/>
            <p:nvPr/>
          </p:nvSpPr>
          <p:spPr>
            <a:xfrm>
              <a:off x="282388" y="5145468"/>
              <a:ext cx="67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200" dirty="0"/>
                <a:t>хм, хм</a:t>
              </a:r>
              <a:endParaRPr lang="sr-Latn-RS" sz="1200" dirty="0"/>
            </a:p>
          </p:txBody>
        </p:sp>
      </p:grpSp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xmlns="" id="{BF209652-DBB1-4AD5-81A3-8BB77E37D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30553" y="4297536"/>
            <a:ext cx="718899" cy="718899"/>
          </a:xfrm>
          <a:prstGeom prst="rect">
            <a:avLst/>
          </a:prstGeom>
        </p:spPr>
      </p:pic>
      <p:pic>
        <p:nvPicPr>
          <p:cNvPr id="6" name="Graphic 5" descr="Run">
            <a:extLst>
              <a:ext uri="{FF2B5EF4-FFF2-40B4-BE49-F238E27FC236}">
                <a16:creationId xmlns:a16="http://schemas.microsoft.com/office/drawing/2014/main" xmlns="" id="{0A071C11-54EC-4BA3-8FB9-1AD9D8D5C1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74774" y="4260656"/>
            <a:ext cx="755779" cy="755779"/>
          </a:xfrm>
          <a:prstGeom prst="rect">
            <a:avLst/>
          </a:prstGeom>
        </p:spPr>
      </p:pic>
      <p:pic>
        <p:nvPicPr>
          <p:cNvPr id="10" name="Graphic 9" descr="Walk">
            <a:extLst>
              <a:ext uri="{FF2B5EF4-FFF2-40B4-BE49-F238E27FC236}">
                <a16:creationId xmlns:a16="http://schemas.microsoft.com/office/drawing/2014/main" xmlns="" id="{16D1C2D4-4A3B-4AF6-B1CA-02AFE99831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49452" y="4260655"/>
            <a:ext cx="755779" cy="7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42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Процена премије осигурања од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225E9B-0A42-4104-9327-408363CE9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930274"/>
            <a:ext cx="5053013" cy="51990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sr-Cyrl-RS" sz="1600" b="1" dirty="0"/>
              <a:t>применом сложених, актуарски фундираних метода и експертских знања мултидисциплинарних тимова </a:t>
            </a:r>
          </a:p>
          <a:p>
            <a:pPr algn="just"/>
            <a:r>
              <a:rPr lang="sr-Cyrl-RS" sz="1600" b="1" dirty="0"/>
              <a:t>премија се све ређе процењује </a:t>
            </a:r>
            <a:r>
              <a:rPr lang="sr-Cyrl-RS" sz="1600" b="1" u="sng" dirty="0"/>
              <a:t>традиционалним детерминистичким методама</a:t>
            </a:r>
          </a:p>
          <a:p>
            <a:pPr lvl="1" algn="just"/>
            <a:r>
              <a:rPr lang="sr-Cyrl-RS" sz="1400" dirty="0"/>
              <a:t>употребљивост историјских података о катастрофалним догађајима ограничена: </a:t>
            </a:r>
          </a:p>
          <a:p>
            <a:pPr lvl="1" algn="just"/>
            <a:r>
              <a:rPr lang="sr-Cyrl-RS" sz="1400" dirty="0"/>
              <a:t>мали опсег података (катастрофе се ретко догађају)</a:t>
            </a:r>
            <a:r>
              <a:rPr lang="sr-Latn-RS" sz="1400" dirty="0"/>
              <a:t>, </a:t>
            </a:r>
            <a:endParaRPr lang="sr-Cyrl-RS" sz="1400" dirty="0"/>
          </a:p>
          <a:p>
            <a:pPr lvl="1" algn="just"/>
            <a:r>
              <a:rPr lang="sr-Cyrl-RS" sz="1400" dirty="0"/>
              <a:t>портфолио објеката непрестано мења: мењају се број и вредност објеката осигурања, материјали од којих су изграђени, методе градње, трошкови реконструкције и др.</a:t>
            </a:r>
          </a:p>
          <a:p>
            <a:pPr algn="just"/>
            <a:r>
              <a:rPr lang="sr-Cyrl-RS" sz="1600" b="1" dirty="0"/>
              <a:t>премија се све чешће процењује </a:t>
            </a:r>
            <a:r>
              <a:rPr lang="sr-Cyrl-RS" sz="1600" b="1" u="sng" dirty="0"/>
              <a:t>моделовањем путем стохастичких метода </a:t>
            </a:r>
          </a:p>
          <a:p>
            <a:pPr lvl="1" algn="just"/>
            <a:r>
              <a:rPr lang="sr-Cyrl-RS" sz="1400" dirty="0"/>
              <a:t>применом теорије вероватноће, коришћењем статистичких расподела, које апроксимирају ток штета</a:t>
            </a:r>
          </a:p>
          <a:p>
            <a:pPr lvl="1" algn="just"/>
            <a:r>
              <a:rPr lang="sr-Cyrl-RS" sz="1400" dirty="0"/>
              <a:t>применом специјализованих софтверских пакета (</a:t>
            </a:r>
            <a:r>
              <a:rPr lang="sr-Latn-RS" sz="1400" dirty="0"/>
              <a:t>RMS, AIR, ERN, ARA, Risk Frontiers, RED </a:t>
            </a:r>
            <a:r>
              <a:rPr lang="sr-Cyrl-RS" sz="1400" dirty="0"/>
              <a:t>и др.)</a:t>
            </a:r>
          </a:p>
          <a:p>
            <a:pPr algn="just"/>
            <a:r>
              <a:rPr lang="sr-Cyrl-RS" sz="1400" dirty="0"/>
              <a:t>неопходно успоставити баланс између квалитета апроксимације очекиваних износа штета, која се добија применом одређеног метода, с једне стране и једноставности његове примене</a:t>
            </a:r>
          </a:p>
          <a:p>
            <a:pPr algn="just"/>
            <a:r>
              <a:rPr lang="sr-Cyrl-RS" sz="1600" dirty="0"/>
              <a:t>веома </a:t>
            </a:r>
            <a:r>
              <a:rPr lang="sr-Cyrl-RS" sz="1600" b="1" dirty="0"/>
              <a:t>важан ,,додатак за сигурност,,</a:t>
            </a:r>
          </a:p>
          <a:p>
            <a:pPr algn="just"/>
            <a:endParaRPr lang="sr-Cyrl-RS" sz="1400" dirty="0"/>
          </a:p>
          <a:p>
            <a:endParaRPr lang="sr-Latn-R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BCB041-9680-49D7-BC9B-E960A20218EE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B2688A-5F17-4A33-BCB1-47B67EDE76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466" y="747711"/>
            <a:ext cx="6140587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72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Процена премије осигурања од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915B5D0D-CA47-44ED-BED8-E05D1E3F6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5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58034F-271F-449E-8087-A004BC1CF302}"/>
              </a:ext>
            </a:extLst>
          </p:cNvPr>
          <p:cNvSpPr/>
          <p:nvPr/>
        </p:nvSpPr>
        <p:spPr>
          <a:xfrm>
            <a:off x="0" y="0"/>
            <a:ext cx="24765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DF44FC-E448-432D-B9B5-3F9212639A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075" y="957499"/>
            <a:ext cx="9225650" cy="54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60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450174"/>
            <a:ext cx="10515600" cy="0"/>
          </a:xfrm>
        </p:spPr>
        <p:txBody>
          <a:bodyPr>
            <a:normAutofit fontScale="90000"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Пробабилистички модели за процену катастрофалних ризика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3C23A9CA-48B8-4D45-A99B-CBABDFB1A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055" y="1097413"/>
            <a:ext cx="9574160" cy="49187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DE0DC-3AD7-4424-8C3C-5443EFC3298B}"/>
              </a:ext>
            </a:extLst>
          </p:cNvPr>
          <p:cNvSpPr/>
          <p:nvPr/>
        </p:nvSpPr>
        <p:spPr>
          <a:xfrm>
            <a:off x="0" y="0"/>
            <a:ext cx="2823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0712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1009</Words>
  <Application>Microsoft Office PowerPoint</Application>
  <PresentationFormat>Custom</PresentationFormat>
  <Paragraphs>275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Осигурање катастрофалних ризика - савремени трендови </vt:lpstr>
      <vt:lpstr>Катастрофалне штете</vt:lpstr>
      <vt:lpstr>Покривеност катастрофалних штета осигурањем</vt:lpstr>
      <vt:lpstr>Концепт еластичности превазилажења природних катастрофа</vt:lpstr>
      <vt:lpstr>Управљање ризицима у осигурању од природних катастрофа</vt:lpstr>
      <vt:lpstr>Процена премије осигурања од катастрофалних ризика</vt:lpstr>
      <vt:lpstr>Процена премије осигурања од катастрофалних ризика</vt:lpstr>
      <vt:lpstr>Пробабилистички модели за процену катастрофалних ризика</vt:lpstr>
      <vt:lpstr>Пробабилистички модели за процену катастрофалних ризика</vt:lpstr>
      <vt:lpstr>Пробабилистички модели за процену катастрофалних ризика</vt:lpstr>
      <vt:lpstr>Пробабилистички модели за процену катастрофалних ризика</vt:lpstr>
      <vt:lpstr>Додатак за сигурност, додатак за ТСО</vt:lpstr>
      <vt:lpstr>Реосигурање и капитални захтеви</vt:lpstr>
      <vt:lpstr>Поглед у будућност – праћење утицаја промене портфолија на капиталне захтеве</vt:lpstr>
      <vt:lpstr>Корисни линкови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Mišo Aleksić</dc:creator>
  <cp:lastModifiedBy>Tanja&amp;Marija</cp:lastModifiedBy>
  <cp:revision>897</cp:revision>
  <cp:lastPrinted>2016-05-11T15:08:20Z</cp:lastPrinted>
  <dcterms:created xsi:type="dcterms:W3CDTF">2014-11-23T12:09:00Z</dcterms:created>
  <dcterms:modified xsi:type="dcterms:W3CDTF">2018-05-16T09:48:50Z</dcterms:modified>
</cp:coreProperties>
</file>