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6"/>
  </p:notesMasterIdLst>
  <p:sldIdLst>
    <p:sldId id="256" r:id="rId2"/>
    <p:sldId id="300" r:id="rId3"/>
    <p:sldId id="314" r:id="rId4"/>
    <p:sldId id="290" r:id="rId5"/>
    <p:sldId id="303" r:id="rId6"/>
    <p:sldId id="311" r:id="rId7"/>
    <p:sldId id="312" r:id="rId8"/>
    <p:sldId id="313" r:id="rId9"/>
    <p:sldId id="301" r:id="rId10"/>
    <p:sldId id="302" r:id="rId11"/>
    <p:sldId id="309" r:id="rId12"/>
    <p:sldId id="310" r:id="rId13"/>
    <p:sldId id="275" r:id="rId14"/>
    <p:sldId id="288" r:id="rId15"/>
  </p:sldIdLst>
  <p:sldSz cx="9144000" cy="6858000" type="screen4x3"/>
  <p:notesSz cx="6858000" cy="9144000"/>
  <p:defaultTextStyle>
    <a:defPPr>
      <a:defRPr lang="sr-Latn-CS"/>
    </a:defPPr>
    <a:lvl1pPr algn="l" rtl="0" eaLnBrk="0" fontAlgn="base" hangingPunct="0">
      <a:spcBef>
        <a:spcPct val="0"/>
      </a:spcBef>
      <a:spcAft>
        <a:spcPct val="0"/>
      </a:spcAft>
      <a:defRPr b="1" kern="1200">
        <a:solidFill>
          <a:schemeClr val="tx1"/>
        </a:solidFill>
        <a:latin typeface="Arial" charset="0"/>
        <a:ea typeface="+mn-ea"/>
        <a:cs typeface="Arial" charset="0"/>
      </a:defRPr>
    </a:lvl1pPr>
    <a:lvl2pPr marL="457200" algn="l" rtl="0" eaLnBrk="0" fontAlgn="base" hangingPunct="0">
      <a:spcBef>
        <a:spcPct val="0"/>
      </a:spcBef>
      <a:spcAft>
        <a:spcPct val="0"/>
      </a:spcAft>
      <a:defRPr b="1" kern="1200">
        <a:solidFill>
          <a:schemeClr val="tx1"/>
        </a:solidFill>
        <a:latin typeface="Arial" charset="0"/>
        <a:ea typeface="+mn-ea"/>
        <a:cs typeface="Arial" charset="0"/>
      </a:defRPr>
    </a:lvl2pPr>
    <a:lvl3pPr marL="914400" algn="l" rtl="0" eaLnBrk="0" fontAlgn="base" hangingPunct="0">
      <a:spcBef>
        <a:spcPct val="0"/>
      </a:spcBef>
      <a:spcAft>
        <a:spcPct val="0"/>
      </a:spcAft>
      <a:defRPr b="1" kern="1200">
        <a:solidFill>
          <a:schemeClr val="tx1"/>
        </a:solidFill>
        <a:latin typeface="Arial" charset="0"/>
        <a:ea typeface="+mn-ea"/>
        <a:cs typeface="Arial" charset="0"/>
      </a:defRPr>
    </a:lvl3pPr>
    <a:lvl4pPr marL="1371600" algn="l" rtl="0" eaLnBrk="0" fontAlgn="base" hangingPunct="0">
      <a:spcBef>
        <a:spcPct val="0"/>
      </a:spcBef>
      <a:spcAft>
        <a:spcPct val="0"/>
      </a:spcAft>
      <a:defRPr b="1" kern="1200">
        <a:solidFill>
          <a:schemeClr val="tx1"/>
        </a:solidFill>
        <a:latin typeface="Arial" charset="0"/>
        <a:ea typeface="+mn-ea"/>
        <a:cs typeface="Arial" charset="0"/>
      </a:defRPr>
    </a:lvl4pPr>
    <a:lvl5pPr marL="1828800" algn="l" rtl="0" eaLnBrk="0" fontAlgn="base" hangingPunct="0">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CC9900"/>
    <a:srgbClr val="FF66CC"/>
    <a:srgbClr val="996633"/>
    <a:srgbClr val="660033"/>
    <a:srgbClr val="FF66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24" autoAdjust="0"/>
    <p:restoredTop sz="94625" autoAdjust="0"/>
  </p:normalViewPr>
  <p:slideViewPr>
    <p:cSldViewPr>
      <p:cViewPr>
        <p:scale>
          <a:sx n="75" d="100"/>
          <a:sy n="75" d="100"/>
        </p:scale>
        <p:origin x="-129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vl1pPr>
          </a:lstStyle>
          <a:p>
            <a:pPr>
              <a:defRPr/>
            </a:pPr>
            <a:endParaRPr lang="sr-Latn-CS"/>
          </a:p>
        </p:txBody>
      </p:sp>
      <p:sp>
        <p:nvSpPr>
          <p:cNvPr id="522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vl1pPr>
          </a:lstStyle>
          <a:p>
            <a:pPr>
              <a:defRPr/>
            </a:pPr>
            <a:endParaRPr lang="sr-Latn-C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r-Latn-CS" noProof="0" smtClean="0"/>
              <a:t>Click to edit Master text styles</a:t>
            </a:r>
          </a:p>
          <a:p>
            <a:pPr lvl="1"/>
            <a:r>
              <a:rPr lang="sr-Latn-CS" noProof="0" smtClean="0"/>
              <a:t>Second level</a:t>
            </a:r>
          </a:p>
          <a:p>
            <a:pPr lvl="2"/>
            <a:r>
              <a:rPr lang="sr-Latn-CS" noProof="0" smtClean="0"/>
              <a:t>Third level</a:t>
            </a:r>
          </a:p>
          <a:p>
            <a:pPr lvl="3"/>
            <a:r>
              <a:rPr lang="sr-Latn-CS" noProof="0" smtClean="0"/>
              <a:t>Fourth level</a:t>
            </a:r>
          </a:p>
          <a:p>
            <a:pPr lvl="4"/>
            <a:r>
              <a:rPr lang="sr-Latn-CS" noProof="0" smtClean="0"/>
              <a:t>Fifth level</a:t>
            </a:r>
          </a:p>
        </p:txBody>
      </p:sp>
      <p:sp>
        <p:nvSpPr>
          <p:cNvPr id="522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vl1pPr>
          </a:lstStyle>
          <a:p>
            <a:pPr>
              <a:defRPr/>
            </a:pPr>
            <a:endParaRPr lang="sr-Latn-CS"/>
          </a:p>
        </p:txBody>
      </p:sp>
      <p:sp>
        <p:nvSpPr>
          <p:cNvPr id="522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vl1pPr>
          </a:lstStyle>
          <a:p>
            <a:pPr>
              <a:defRPr/>
            </a:pPr>
            <a:fld id="{3C1FC386-C691-4354-8BAD-3BC7ECE6E1AC}" type="slidenum">
              <a:rPr lang="sr-Latn-CS"/>
              <a:pPr>
                <a:defRPr/>
              </a:pPr>
              <a:t>‹#›</a:t>
            </a:fld>
            <a:endParaRPr lang="sr-Latn-C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31786"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31787"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p>
        </p:txBody>
      </p:sp>
      <p:sp>
        <p:nvSpPr>
          <p:cNvPr id="45" name="Rectangle 45"/>
          <p:cNvSpPr>
            <a:spLocks noGrp="1" noChangeArrowheads="1"/>
          </p:cNvSpPr>
          <p:nvPr>
            <p:ph type="ftr" sz="quarter" idx="11"/>
          </p:nvPr>
        </p:nvSpPr>
        <p:spPr/>
        <p:txBody>
          <a:bodyPr/>
          <a:lstStyle>
            <a:lvl1pPr>
              <a:defRPr/>
            </a:lvl1pPr>
          </a:lstStyle>
          <a:p>
            <a:pPr>
              <a:defRPr/>
            </a:pPr>
            <a:endParaRPr lang="en-US"/>
          </a:p>
        </p:txBody>
      </p:sp>
      <p:sp>
        <p:nvSpPr>
          <p:cNvPr id="46" name="Rectangle 46"/>
          <p:cNvSpPr>
            <a:spLocks noGrp="1" noChangeArrowheads="1"/>
          </p:cNvSpPr>
          <p:nvPr>
            <p:ph type="sldNum" sz="quarter" idx="12"/>
          </p:nvPr>
        </p:nvSpPr>
        <p:spPr/>
        <p:txBody>
          <a:bodyPr/>
          <a:lstStyle>
            <a:lvl1pPr>
              <a:defRPr/>
            </a:lvl1pPr>
          </a:lstStyle>
          <a:p>
            <a:pPr>
              <a:defRPr/>
            </a:pPr>
            <a:fld id="{8A7A4B95-1782-4812-9B43-25BEAD1B27D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4D391865-C928-47BA-B3F9-A7C7A3E3FF2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1B7009B4-B533-4E7A-9171-8C75CB046D4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4758F916-5693-43A3-9840-26B55793ECE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8C808DBF-7AFC-450C-BFC2-97D657286B4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BDB82CAB-454D-4DC8-9860-B02986B80C6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5DC18A29-95DB-469C-9976-B4C1006C118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p>
        </p:txBody>
      </p:sp>
      <p:sp>
        <p:nvSpPr>
          <p:cNvPr id="8" name="Rectangle 45"/>
          <p:cNvSpPr>
            <a:spLocks noGrp="1" noChangeArrowheads="1"/>
          </p:cNvSpPr>
          <p:nvPr>
            <p:ph type="ftr" sz="quarter" idx="11"/>
          </p:nvPr>
        </p:nvSpPr>
        <p:spPr>
          <a:ln/>
        </p:spPr>
        <p:txBody>
          <a:bodyPr/>
          <a:lstStyle>
            <a:lvl1pPr>
              <a:defRPr/>
            </a:lvl1pPr>
          </a:lstStyle>
          <a:p>
            <a:pPr>
              <a:defRPr/>
            </a:pPr>
            <a:endParaRPr lang="en-US"/>
          </a:p>
        </p:txBody>
      </p:sp>
      <p:sp>
        <p:nvSpPr>
          <p:cNvPr id="9" name="Rectangle 46"/>
          <p:cNvSpPr>
            <a:spLocks noGrp="1" noChangeArrowheads="1"/>
          </p:cNvSpPr>
          <p:nvPr>
            <p:ph type="sldNum" sz="quarter" idx="12"/>
          </p:nvPr>
        </p:nvSpPr>
        <p:spPr>
          <a:ln/>
        </p:spPr>
        <p:txBody>
          <a:bodyPr/>
          <a:lstStyle>
            <a:lvl1pPr>
              <a:defRPr/>
            </a:lvl1pPr>
          </a:lstStyle>
          <a:p>
            <a:pPr>
              <a:defRPr/>
            </a:pPr>
            <a:fld id="{F87BBD6B-CE3D-40D9-990B-B61199B5FC2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p>
        </p:txBody>
      </p:sp>
      <p:sp>
        <p:nvSpPr>
          <p:cNvPr id="5" name="Rectangle 46"/>
          <p:cNvSpPr>
            <a:spLocks noGrp="1" noChangeArrowheads="1"/>
          </p:cNvSpPr>
          <p:nvPr>
            <p:ph type="sldNum" sz="quarter" idx="12"/>
          </p:nvPr>
        </p:nvSpPr>
        <p:spPr>
          <a:ln/>
        </p:spPr>
        <p:txBody>
          <a:bodyPr/>
          <a:lstStyle>
            <a:lvl1pPr>
              <a:defRPr/>
            </a:lvl1pPr>
          </a:lstStyle>
          <a:p>
            <a:pPr>
              <a:defRPr/>
            </a:pPr>
            <a:fld id="{9DE7534F-9E02-4503-958C-A1B31E855AF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p>
        </p:txBody>
      </p:sp>
      <p:sp>
        <p:nvSpPr>
          <p:cNvPr id="3" name="Rectangle 45"/>
          <p:cNvSpPr>
            <a:spLocks noGrp="1" noChangeArrowheads="1"/>
          </p:cNvSpPr>
          <p:nvPr>
            <p:ph type="ftr" sz="quarter" idx="11"/>
          </p:nvPr>
        </p:nvSpPr>
        <p:spPr>
          <a:ln/>
        </p:spPr>
        <p:txBody>
          <a:bodyPr/>
          <a:lstStyle>
            <a:lvl1pPr>
              <a:defRPr/>
            </a:lvl1pPr>
          </a:lstStyle>
          <a:p>
            <a:pPr>
              <a:defRPr/>
            </a:pPr>
            <a:endParaRPr lang="en-US"/>
          </a:p>
        </p:txBody>
      </p:sp>
      <p:sp>
        <p:nvSpPr>
          <p:cNvPr id="4" name="Rectangle 46"/>
          <p:cNvSpPr>
            <a:spLocks noGrp="1" noChangeArrowheads="1"/>
          </p:cNvSpPr>
          <p:nvPr>
            <p:ph type="sldNum" sz="quarter" idx="12"/>
          </p:nvPr>
        </p:nvSpPr>
        <p:spPr>
          <a:ln/>
        </p:spPr>
        <p:txBody>
          <a:bodyPr/>
          <a:lstStyle>
            <a:lvl1pPr>
              <a:defRPr/>
            </a:lvl1pPr>
          </a:lstStyle>
          <a:p>
            <a:pPr>
              <a:defRPr/>
            </a:pPr>
            <a:fld id="{2404900D-4DD7-4096-883D-0961018FF16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859CE3E3-E955-4B39-B10C-838B2657ED8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02AE2684-10CB-491E-B8FB-5637791E949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58"/>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30723"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30724"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30725"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30726"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30727"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30728"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30729"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30730"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30731"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30732"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30733"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30734"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30735"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30736"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30737"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30738"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30739"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30740"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30741"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30742"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30743"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30744"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30745"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30746"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30747"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30748"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30749"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30750"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30751"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30752"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30753"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30754"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30755"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30756"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30757"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30758"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1068" name="Group 39"/>
            <p:cNvGrpSpPr>
              <a:grpSpLocks/>
            </p:cNvGrpSpPr>
            <p:nvPr userDrawn="1"/>
          </p:nvGrpSpPr>
          <p:grpSpPr bwMode="auto">
            <a:xfrm>
              <a:off x="0" y="1632"/>
              <a:ext cx="5758" cy="1858"/>
              <a:chOff x="0" y="1632"/>
              <a:chExt cx="5758" cy="1858"/>
            </a:xfrm>
          </p:grpSpPr>
          <p:sp>
            <p:nvSpPr>
              <p:cNvPr id="30760"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30761"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30762"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63"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4"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effectLst>
                  <a:outerShdw blurRad="38100" dist="38100" dir="2700000" algn="tl">
                    <a:srgbClr val="000000"/>
                  </a:outerShdw>
                </a:effectLst>
              </a:defRPr>
            </a:lvl1pPr>
          </a:lstStyle>
          <a:p>
            <a:pPr>
              <a:defRPr/>
            </a:pPr>
            <a:endParaRPr lang="en-US"/>
          </a:p>
        </p:txBody>
      </p:sp>
      <p:sp>
        <p:nvSpPr>
          <p:cNvPr id="30765"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b="0">
                <a:effectLst>
                  <a:outerShdw blurRad="38100" dist="38100" dir="2700000" algn="tl">
                    <a:srgbClr val="000000"/>
                  </a:outerShdw>
                </a:effectLst>
              </a:defRPr>
            </a:lvl1pPr>
          </a:lstStyle>
          <a:p>
            <a:pPr>
              <a:defRPr/>
            </a:pPr>
            <a:endParaRPr lang="en-US"/>
          </a:p>
        </p:txBody>
      </p:sp>
      <p:sp>
        <p:nvSpPr>
          <p:cNvPr id="30766"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effectLst>
                  <a:outerShdw blurRad="38100" dist="38100" dir="2700000" algn="tl">
                    <a:srgbClr val="000000"/>
                  </a:outerShdw>
                </a:effectLst>
              </a:defRPr>
            </a:lvl1pPr>
          </a:lstStyle>
          <a:p>
            <a:pPr>
              <a:defRPr/>
            </a:pPr>
            <a:fld id="{5221CC17-0571-4879-8E26-6327F1C1431C}"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38"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5"/>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692150"/>
            <a:ext cx="8229600" cy="2736850"/>
          </a:xfrm>
        </p:spPr>
        <p:txBody>
          <a:bodyPr/>
          <a:lstStyle/>
          <a:p>
            <a:pPr eaLnBrk="1" hangingPunct="1">
              <a:defRPr/>
            </a:pPr>
            <a:r>
              <a:rPr lang="en-GB" sz="3600" b="1" dirty="0" smtClean="0">
                <a:solidFill>
                  <a:srgbClr val="FFCC00"/>
                </a:solidFill>
                <a:latin typeface="Times New Roman" pitchFamily="18" charset="0"/>
              </a:rPr>
              <a:t>NESAVR</a:t>
            </a:r>
            <a:r>
              <a:rPr lang="sr-Latn-RS" sz="3600" b="1" dirty="0" smtClean="0">
                <a:solidFill>
                  <a:srgbClr val="FFCC00"/>
                </a:solidFill>
                <a:latin typeface="Times New Roman" pitchFamily="18" charset="0"/>
              </a:rPr>
              <a:t>Š</a:t>
            </a:r>
            <a:r>
              <a:rPr lang="en-GB" sz="3600" b="1" dirty="0" smtClean="0">
                <a:solidFill>
                  <a:srgbClr val="FFCC00"/>
                </a:solidFill>
                <a:latin typeface="Times New Roman" pitchFamily="18" charset="0"/>
              </a:rPr>
              <a:t>ENOSTI</a:t>
            </a:r>
            <a:r>
              <a:rPr lang="sr-Latn-CS" sz="3600" b="1" dirty="0" smtClean="0"/>
              <a:t> </a:t>
            </a:r>
            <a:r>
              <a:rPr lang="sr-Latn-CS" altLang="zh-CN" sz="3600" b="1" dirty="0" smtClean="0">
                <a:solidFill>
                  <a:srgbClr val="FFCC00"/>
                </a:solidFill>
                <a:latin typeface="Times New Roman" pitchFamily="18" charset="0"/>
              </a:rPr>
              <a:t>TRŽIŠTA NEŽIVOTNOG OSIGURANJA U SRBIJI</a:t>
            </a:r>
          </a:p>
        </p:txBody>
      </p:sp>
      <p:sp>
        <p:nvSpPr>
          <p:cNvPr id="2051" name="Rectangle 3"/>
          <p:cNvSpPr>
            <a:spLocks noGrp="1" noChangeArrowheads="1"/>
          </p:cNvSpPr>
          <p:nvPr>
            <p:ph type="subTitle" idx="1"/>
          </p:nvPr>
        </p:nvSpPr>
        <p:spPr>
          <a:xfrm>
            <a:off x="1371600" y="3860800"/>
            <a:ext cx="6400800" cy="2497138"/>
          </a:xfrm>
        </p:spPr>
        <p:txBody>
          <a:bodyPr/>
          <a:lstStyle/>
          <a:p>
            <a:pPr eaLnBrk="1" hangingPunct="1">
              <a:lnSpc>
                <a:spcPct val="80000"/>
              </a:lnSpc>
              <a:defRPr/>
            </a:pPr>
            <a:r>
              <a:rPr lang="sr-Latn-CS" sz="2400" dirty="0" smtClean="0">
                <a:latin typeface="Times New Roman" pitchFamily="18" charset="0"/>
              </a:rPr>
              <a:t>Saša Ranđelović</a:t>
            </a:r>
          </a:p>
          <a:p>
            <a:pPr eaLnBrk="1" hangingPunct="1">
              <a:lnSpc>
                <a:spcPct val="80000"/>
              </a:lnSpc>
              <a:defRPr/>
            </a:pPr>
            <a:r>
              <a:rPr lang="sr-Latn-CS" sz="2400" dirty="0" smtClean="0">
                <a:latin typeface="Times New Roman" pitchFamily="18" charset="0"/>
              </a:rPr>
              <a:t>Dejan Trifunovi</a:t>
            </a:r>
            <a:r>
              <a:rPr lang="sr-Latn-RS" sz="2400" dirty="0" smtClean="0">
                <a:latin typeface="Times New Roman" pitchFamily="18" charset="0"/>
              </a:rPr>
              <a:t>ć</a:t>
            </a:r>
          </a:p>
          <a:p>
            <a:pPr eaLnBrk="1" hangingPunct="1">
              <a:lnSpc>
                <a:spcPct val="80000"/>
              </a:lnSpc>
              <a:defRPr/>
            </a:pPr>
            <a:r>
              <a:rPr lang="sr-Latn-CS" sz="2400" dirty="0" smtClean="0">
                <a:latin typeface="Times New Roman" pitchFamily="18" charset="0"/>
              </a:rPr>
              <a:t>Đorđe Mitrović</a:t>
            </a:r>
          </a:p>
          <a:p>
            <a:pPr eaLnBrk="1" hangingPunct="1">
              <a:lnSpc>
                <a:spcPct val="80000"/>
              </a:lnSpc>
              <a:defRPr/>
            </a:pPr>
            <a:endParaRPr lang="en-US" sz="2400" dirty="0" smtClean="0">
              <a:latin typeface="Times New Roman" pitchFamily="18" charset="0"/>
            </a:endParaRPr>
          </a:p>
          <a:p>
            <a:pPr eaLnBrk="1" hangingPunct="1">
              <a:lnSpc>
                <a:spcPct val="80000"/>
              </a:lnSpc>
              <a:defRPr/>
            </a:pPr>
            <a:endParaRPr lang="sr-Cyrl-CS" sz="600" dirty="0" smtClean="0">
              <a:latin typeface="Times New Roman" pitchFamily="18" charset="0"/>
            </a:endParaRPr>
          </a:p>
          <a:p>
            <a:pPr eaLnBrk="1" hangingPunct="1">
              <a:lnSpc>
                <a:spcPct val="80000"/>
              </a:lnSpc>
              <a:defRPr/>
            </a:pPr>
            <a:r>
              <a:rPr lang="sl-SI" sz="2400" dirty="0" smtClean="0">
                <a:latin typeface="Times New Roman" pitchFamily="18" charset="0"/>
              </a:rPr>
              <a:t>XVI</a:t>
            </a:r>
            <a:r>
              <a:rPr lang="sl-SI" sz="2400" dirty="0" smtClean="0"/>
              <a:t> </a:t>
            </a:r>
            <a:r>
              <a:rPr lang="sl-SI" sz="2400" dirty="0" smtClean="0">
                <a:latin typeface="Times New Roman" pitchFamily="18" charset="0"/>
              </a:rPr>
              <a:t>Međunarodni</a:t>
            </a:r>
            <a:r>
              <a:rPr lang="sl-SI" sz="2400" dirty="0" smtClean="0"/>
              <a:t> </a:t>
            </a:r>
            <a:r>
              <a:rPr lang="sl-SI" sz="2400" dirty="0" smtClean="0">
                <a:latin typeface="Times New Roman" pitchFamily="18" charset="0"/>
              </a:rPr>
              <a:t>simpozijum</a:t>
            </a:r>
            <a:r>
              <a:rPr lang="sl-SI" sz="2400" dirty="0" smtClean="0"/>
              <a:t> </a:t>
            </a:r>
            <a:r>
              <a:rPr lang="sl-SI" sz="2400" dirty="0" smtClean="0">
                <a:latin typeface="Times New Roman" pitchFamily="18" charset="0"/>
              </a:rPr>
              <a:t>iz osiguranja</a:t>
            </a:r>
            <a:r>
              <a:rPr lang="sl-SI" sz="2400" dirty="0" smtClean="0"/>
              <a:t>:  </a:t>
            </a:r>
            <a:r>
              <a:rPr lang="sl-SI" sz="2400" dirty="0" smtClean="0">
                <a:latin typeface="Times New Roman" pitchFamily="18" charset="0"/>
                <a:cs typeface="Times New Roman" pitchFamily="18" charset="0"/>
              </a:rPr>
              <a:t>Novi izazovi tržišta osiguranja</a:t>
            </a:r>
            <a:endParaRPr lang="sl-SI" sz="2400" dirty="0" smtClean="0">
              <a:latin typeface="Times New Roman" pitchFamily="18" charset="0"/>
            </a:endParaRPr>
          </a:p>
          <a:p>
            <a:pPr eaLnBrk="1" hangingPunct="1">
              <a:lnSpc>
                <a:spcPct val="80000"/>
              </a:lnSpc>
              <a:defRPr/>
            </a:pPr>
            <a:r>
              <a:rPr lang="sl-SI" sz="2400" dirty="0" smtClean="0">
                <a:latin typeface="Times New Roman" pitchFamily="18" charset="0"/>
              </a:rPr>
              <a:t>Aranđelovac, 17.5.2018.</a:t>
            </a:r>
            <a:r>
              <a:rPr lang="en-GB" sz="2400" dirty="0" smtClean="0">
                <a:latin typeface="Times New Roman" pitchFamily="18" charset="0"/>
              </a:rPr>
              <a:t>-</a:t>
            </a:r>
            <a:r>
              <a:rPr lang="sr-Latn-RS" sz="2400" dirty="0" smtClean="0">
                <a:latin typeface="Times New Roman" pitchFamily="18" charset="0"/>
              </a:rPr>
              <a:t>20</a:t>
            </a:r>
            <a:r>
              <a:rPr lang="en-GB" sz="2400" dirty="0" smtClean="0">
                <a:latin typeface="Times New Roman" pitchFamily="18" charset="0"/>
              </a:rPr>
              <a:t>.</a:t>
            </a:r>
            <a:r>
              <a:rPr lang="sr-Latn-RS" sz="2400" dirty="0" smtClean="0">
                <a:latin typeface="Times New Roman" pitchFamily="18" charset="0"/>
              </a:rPr>
              <a:t>5</a:t>
            </a:r>
            <a:r>
              <a:rPr lang="en-GB" sz="2400" dirty="0" smtClean="0">
                <a:latin typeface="Times New Roman" pitchFamily="18" charset="0"/>
              </a:rPr>
              <a:t>.201</a:t>
            </a:r>
            <a:r>
              <a:rPr lang="sr-Latn-RS" sz="2400" dirty="0" smtClean="0">
                <a:latin typeface="Times New Roman" pitchFamily="18" charset="0"/>
              </a:rPr>
              <a:t>8</a:t>
            </a:r>
            <a:r>
              <a:rPr lang="en-GB" sz="2400" dirty="0" smtClean="0">
                <a:latin typeface="Times New Roman" pitchFamily="18" charset="0"/>
              </a:rPr>
              <a:t>.</a:t>
            </a:r>
            <a:endParaRPr lang="sr-Latn-CS" sz="2400" dirty="0" smtClean="0">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277813"/>
            <a:ext cx="8229600" cy="1279525"/>
          </a:xfrm>
        </p:spPr>
        <p:txBody>
          <a:bodyPr/>
          <a:lstStyle/>
          <a:p>
            <a:pPr eaLnBrk="1" hangingPunct="1">
              <a:defRPr/>
            </a:pPr>
            <a:r>
              <a:rPr lang="en-GB" dirty="0" err="1" smtClean="0">
                <a:solidFill>
                  <a:srgbClr val="FFCC00"/>
                </a:solidFill>
                <a:latin typeface="Times New Roman" pitchFamily="18" charset="0"/>
              </a:rPr>
              <a:t>Moralni</a:t>
            </a:r>
            <a:r>
              <a:rPr lang="en-GB" dirty="0" smtClean="0">
                <a:solidFill>
                  <a:srgbClr val="FFCC00"/>
                </a:solidFill>
                <a:latin typeface="Times New Roman" pitchFamily="18" charset="0"/>
              </a:rPr>
              <a:t> hazard </a:t>
            </a:r>
            <a:r>
              <a:rPr lang="en-GB" dirty="0" err="1" smtClean="0">
                <a:solidFill>
                  <a:srgbClr val="FFCC00"/>
                </a:solidFill>
                <a:latin typeface="Times New Roman" pitchFamily="18" charset="0"/>
              </a:rPr>
              <a:t>kod</a:t>
            </a:r>
            <a:r>
              <a:rPr lang="en-GB" dirty="0" smtClean="0">
                <a:solidFill>
                  <a:srgbClr val="FFCC00"/>
                </a:solidFill>
                <a:latin typeface="Times New Roman" pitchFamily="18" charset="0"/>
              </a:rPr>
              <a:t> </a:t>
            </a:r>
            <a:r>
              <a:rPr lang="en-GB" dirty="0" err="1" smtClean="0">
                <a:solidFill>
                  <a:srgbClr val="FFCC00"/>
                </a:solidFill>
                <a:latin typeface="Times New Roman" pitchFamily="18" charset="0"/>
              </a:rPr>
              <a:t>od</a:t>
            </a:r>
            <a:r>
              <a:rPr lang="sr-Latn-RS" dirty="0" smtClean="0">
                <a:solidFill>
                  <a:srgbClr val="FFCC00"/>
                </a:solidFill>
                <a:latin typeface="Times New Roman" pitchFamily="18" charset="0"/>
              </a:rPr>
              <a:t>š</a:t>
            </a:r>
            <a:r>
              <a:rPr lang="en-GB" dirty="0" err="1" smtClean="0">
                <a:solidFill>
                  <a:srgbClr val="FFCC00"/>
                </a:solidFill>
                <a:latin typeface="Times New Roman" pitchFamily="18" charset="0"/>
              </a:rPr>
              <a:t>tetnih</a:t>
            </a:r>
            <a:r>
              <a:rPr lang="sr-Latn-RS" dirty="0" smtClean="0">
                <a:solidFill>
                  <a:srgbClr val="FFCC00"/>
                </a:solidFill>
                <a:latin typeface="Times New Roman" pitchFamily="18" charset="0"/>
              </a:rPr>
              <a:t> zahteva u neživotnom osiguranju</a:t>
            </a:r>
            <a:endParaRPr lang="sr-Latn-CS" dirty="0" smtClean="0">
              <a:solidFill>
                <a:srgbClr val="FFCC00"/>
              </a:solidFill>
              <a:latin typeface="Times New Roman" pitchFamily="18" charset="0"/>
            </a:endParaRPr>
          </a:p>
        </p:txBody>
      </p:sp>
      <p:sp>
        <p:nvSpPr>
          <p:cNvPr id="69635" name="Rectangle 3"/>
          <p:cNvSpPr>
            <a:spLocks noGrp="1" noChangeArrowheads="1"/>
          </p:cNvSpPr>
          <p:nvPr>
            <p:ph type="body" idx="1"/>
          </p:nvPr>
        </p:nvSpPr>
        <p:spPr/>
        <p:txBody>
          <a:bodyPr/>
          <a:lstStyle/>
          <a:p>
            <a:pPr eaLnBrk="1" hangingPunct="1">
              <a:defRPr/>
            </a:pPr>
            <a:r>
              <a:rPr lang="sr-Latn-RS" sz="2400" dirty="0" smtClean="0">
                <a:latin typeface="Times New Roman" pitchFamily="18" charset="0"/>
              </a:rPr>
              <a:t>Bonus</a:t>
            </a:r>
            <a:r>
              <a:rPr lang="en-GB" sz="2400" dirty="0" smtClean="0">
                <a:latin typeface="Times New Roman" pitchFamily="18" charset="0"/>
              </a:rPr>
              <a:t>-</a:t>
            </a:r>
            <a:r>
              <a:rPr lang="en-GB" sz="2400" dirty="0" err="1" smtClean="0">
                <a:latin typeface="Times New Roman" pitchFamily="18" charset="0"/>
              </a:rPr>
              <a:t>malus</a:t>
            </a:r>
            <a:r>
              <a:rPr lang="en-GB" sz="2400" dirty="0" smtClean="0">
                <a:latin typeface="Times New Roman" pitchFamily="18" charset="0"/>
              </a:rPr>
              <a:t> </a:t>
            </a:r>
            <a:r>
              <a:rPr lang="en-GB" sz="2400" dirty="0" err="1" smtClean="0">
                <a:latin typeface="Times New Roman" pitchFamily="18" charset="0"/>
              </a:rPr>
              <a:t>sistem</a:t>
            </a:r>
            <a:r>
              <a:rPr lang="en-GB" sz="2400" dirty="0" smtClean="0">
                <a:latin typeface="Times New Roman" pitchFamily="18" charset="0"/>
              </a:rPr>
              <a:t> </a:t>
            </a:r>
            <a:r>
              <a:rPr lang="en-GB" sz="2400" dirty="0" err="1" smtClean="0">
                <a:latin typeface="Times New Roman" pitchFamily="18" charset="0"/>
              </a:rPr>
              <a:t>kao</a:t>
            </a:r>
            <a:r>
              <a:rPr lang="en-GB" sz="2400" dirty="0" smtClean="0">
                <a:latin typeface="Times New Roman" pitchFamily="18" charset="0"/>
              </a:rPr>
              <a:t> </a:t>
            </a:r>
            <a:r>
              <a:rPr lang="en-GB" sz="2400" dirty="0" err="1" smtClean="0">
                <a:latin typeface="Times New Roman" pitchFamily="18" charset="0"/>
              </a:rPr>
              <a:t>alternativa</a:t>
            </a:r>
            <a:r>
              <a:rPr lang="en-GB" sz="2400" dirty="0" smtClean="0">
                <a:latin typeface="Times New Roman" pitchFamily="18" charset="0"/>
              </a:rPr>
              <a:t> </a:t>
            </a:r>
            <a:r>
              <a:rPr lang="en-GB" sz="2400" dirty="0" err="1" smtClean="0">
                <a:latin typeface="Times New Roman" pitchFamily="18" charset="0"/>
              </a:rPr>
              <a:t>proveri</a:t>
            </a:r>
            <a:r>
              <a:rPr lang="en-GB" sz="2400" dirty="0" smtClean="0">
                <a:latin typeface="Times New Roman" pitchFamily="18" charset="0"/>
              </a:rPr>
              <a:t> </a:t>
            </a:r>
            <a:r>
              <a:rPr lang="en-GB" sz="2400" dirty="0" err="1" smtClean="0">
                <a:latin typeface="Times New Roman" pitchFamily="18" charset="0"/>
              </a:rPr>
              <a:t>prijavljene</a:t>
            </a:r>
            <a:r>
              <a:rPr lang="en-GB" sz="2400" dirty="0" smtClean="0">
                <a:latin typeface="Times New Roman" pitchFamily="18" charset="0"/>
              </a:rPr>
              <a:t> </a:t>
            </a:r>
            <a:r>
              <a:rPr lang="sr-Latn-RS" sz="2400" dirty="0" smtClean="0">
                <a:latin typeface="Times New Roman" pitchFamily="18" charset="0"/>
              </a:rPr>
              <a:t>š</a:t>
            </a:r>
            <a:r>
              <a:rPr lang="en-GB" sz="2400" dirty="0" err="1" smtClean="0">
                <a:latin typeface="Times New Roman" pitchFamily="18" charset="0"/>
              </a:rPr>
              <a:t>tete</a:t>
            </a:r>
            <a:r>
              <a:rPr lang="sr-Latn-RS" sz="2400" dirty="0" smtClean="0">
                <a:latin typeface="Times New Roman" pitchFamily="18" charset="0"/>
              </a:rPr>
              <a:t>, Moreno, Vaszquez </a:t>
            </a:r>
            <a:r>
              <a:rPr lang="en-GB" sz="2400" dirty="0" smtClean="0">
                <a:latin typeface="Times New Roman" pitchFamily="18" charset="0"/>
              </a:rPr>
              <a:t>&amp; Watt (2006)</a:t>
            </a:r>
            <a:r>
              <a:rPr lang="en-US" sz="2400" dirty="0" smtClean="0">
                <a:latin typeface="Times New Roman" pitchFamily="18" charset="0"/>
              </a:rPr>
              <a:t>.</a:t>
            </a:r>
          </a:p>
          <a:p>
            <a:pPr eaLnBrk="1" hangingPunct="1">
              <a:defRPr/>
            </a:pPr>
            <a:r>
              <a:rPr lang="en-GB" sz="2400" dirty="0" err="1" smtClean="0">
                <a:latin typeface="Times New Roman" pitchFamily="18" charset="0"/>
              </a:rPr>
              <a:t>Druga</a:t>
            </a:r>
            <a:r>
              <a:rPr lang="en-GB" sz="2400" dirty="0" smtClean="0">
                <a:latin typeface="Times New Roman" pitchFamily="18" charset="0"/>
              </a:rPr>
              <a:t> </a:t>
            </a:r>
            <a:r>
              <a:rPr lang="en-GB" sz="2400" dirty="0" err="1" smtClean="0">
                <a:latin typeface="Times New Roman" pitchFamily="18" charset="0"/>
              </a:rPr>
              <a:t>grupa</a:t>
            </a:r>
            <a:r>
              <a:rPr lang="en-GB" sz="2400" dirty="0" smtClean="0">
                <a:latin typeface="Times New Roman" pitchFamily="18" charset="0"/>
              </a:rPr>
              <a:t> </a:t>
            </a:r>
            <a:r>
              <a:rPr lang="en-GB" sz="2400" dirty="0" err="1" smtClean="0">
                <a:latin typeface="Times New Roman" pitchFamily="18" charset="0"/>
              </a:rPr>
              <a:t>modela-falsifikovanje</a:t>
            </a:r>
            <a:r>
              <a:rPr lang="en-GB" sz="2400" dirty="0" smtClean="0">
                <a:latin typeface="Times New Roman" pitchFamily="18" charset="0"/>
              </a:rPr>
              <a:t> </a:t>
            </a:r>
            <a:r>
              <a:rPr lang="en-GB" sz="2400" dirty="0" err="1" smtClean="0">
                <a:latin typeface="Times New Roman" pitchFamily="18" charset="0"/>
              </a:rPr>
              <a:t>od</a:t>
            </a:r>
            <a:r>
              <a:rPr lang="sr-Latn-RS" sz="2400" dirty="0" smtClean="0">
                <a:latin typeface="Times New Roman" pitchFamily="18" charset="0"/>
              </a:rPr>
              <a:t>štetnih zahteva uz trošak, </a:t>
            </a:r>
            <a:r>
              <a:rPr lang="en-GB" sz="2400" dirty="0" smtClean="0">
                <a:latin typeface="Times New Roman" pitchFamily="18" charset="0"/>
                <a:cs typeface="Times New Roman" pitchFamily="18" charset="0"/>
              </a:rPr>
              <a:t>Crocker &amp; Morgan</a:t>
            </a:r>
            <a:r>
              <a:rPr lang="sr-Latn-RS" sz="2400" dirty="0" smtClean="0">
                <a:latin typeface="Times New Roman" pitchFamily="18" charset="0"/>
                <a:cs typeface="Times New Roman" pitchFamily="18" charset="0"/>
              </a:rPr>
              <a:t> (1998)</a:t>
            </a:r>
            <a:r>
              <a:rPr lang="en-GB" sz="2400" dirty="0" smtClean="0">
                <a:latin typeface="Times New Roman" pitchFamily="18" charset="0"/>
                <a:cs typeface="Times New Roman" pitchFamily="18" charset="0"/>
              </a:rPr>
              <a:t>: </a:t>
            </a:r>
            <a:r>
              <a:rPr lang="sr-Latn-RS" sz="2400" dirty="0" smtClean="0">
                <a:latin typeface="Times New Roman" pitchFamily="18" charset="0"/>
                <a:cs typeface="Times New Roman" pitchFamily="18" charset="0"/>
              </a:rPr>
              <a:t>odšteta veća od prijavljene štete za male iznose štete i manja od prijavljene štete za velike iznose štete</a:t>
            </a:r>
            <a:r>
              <a:rPr lang="en-GB" sz="2400" dirty="0" smtClean="0">
                <a:latin typeface="Times New Roman" pitchFamily="18" charset="0"/>
                <a:cs typeface="Times New Roman" pitchFamily="18" charset="0"/>
              </a:rPr>
              <a:t>-</a:t>
            </a:r>
            <a:r>
              <a:rPr lang="sr-Latn-RS" sz="24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u</a:t>
            </a:r>
            <a:r>
              <a:rPr lang="sr-Latn-RS" sz="2400" dirty="0" smtClean="0">
                <a:latin typeface="Times New Roman" pitchFamily="18" charset="0"/>
                <a:cs typeface="Times New Roman" pitchFamily="18" charset="0"/>
              </a:rPr>
              <a:t> skladu sa verovatnoćom falsifikovanja</a:t>
            </a:r>
            <a:r>
              <a:rPr lang="sr-Latn-RS" sz="2400" dirty="0" smtClean="0">
                <a:latin typeface="Times New Roman" pitchFamily="18" charset="0"/>
              </a:rPr>
              <a:t>. </a:t>
            </a:r>
          </a:p>
          <a:p>
            <a:pPr eaLnBrk="1" hangingPunct="1">
              <a:defRPr/>
            </a:pPr>
            <a:r>
              <a:rPr lang="sr-Latn-RS" sz="2400" dirty="0" smtClean="0">
                <a:latin typeface="Times New Roman" pitchFamily="18" charset="0"/>
              </a:rPr>
              <a:t>Ugovor sa većim učešćem u šteti se doživljava kao nepravedan od strane osiguranika i povećava verovatnoću prevare, </a:t>
            </a:r>
            <a:r>
              <a:rPr lang="en-GB" sz="2400" dirty="0" smtClean="0">
                <a:latin typeface="Times New Roman" pitchFamily="18" charset="0"/>
                <a:cs typeface="Times New Roman" pitchFamily="18" charset="0"/>
              </a:rPr>
              <a:t>Dionne &amp; </a:t>
            </a:r>
            <a:r>
              <a:rPr lang="en-GB" sz="2400" dirty="0" err="1" smtClean="0">
                <a:latin typeface="Times New Roman" pitchFamily="18" charset="0"/>
                <a:cs typeface="Times New Roman" pitchFamily="18" charset="0"/>
              </a:rPr>
              <a:t>Gagné</a:t>
            </a:r>
            <a:r>
              <a:rPr lang="sr-Latn-RS" sz="2400" dirty="0" smtClean="0">
                <a:latin typeface="Times New Roman" pitchFamily="18" charset="0"/>
                <a:cs typeface="Times New Roman" pitchFamily="18" charset="0"/>
              </a:rPr>
              <a:t> (2001), </a:t>
            </a:r>
            <a:r>
              <a:rPr lang="en-GB" sz="2400" dirty="0" smtClean="0">
                <a:latin typeface="Times New Roman" pitchFamily="18" charset="0"/>
                <a:cs typeface="Times New Roman" pitchFamily="18" charset="0"/>
              </a:rPr>
              <a:t>Miyazaki</a:t>
            </a:r>
            <a:r>
              <a:rPr lang="sr-Latn-RS" sz="2400" dirty="0" smtClean="0">
                <a:latin typeface="Times New Roman" pitchFamily="18" charset="0"/>
              </a:rPr>
              <a:t> (2009). </a:t>
            </a:r>
          </a:p>
          <a:p>
            <a:pPr eaLnBrk="1" hangingPunct="1">
              <a:defRPr/>
            </a:pPr>
            <a:endParaRPr lang="en-US" sz="2400" dirty="0" smtClean="0">
              <a:latin typeface="Times New Roman" pitchFamily="18" charset="0"/>
            </a:endParaRPr>
          </a:p>
          <a:p>
            <a:pPr eaLnBrk="1" hangingPunct="1">
              <a:buFont typeface="Wingdings" pitchFamily="2" charset="2"/>
              <a:buNone/>
              <a:defRPr/>
            </a:pPr>
            <a:endParaRPr lang="en-US" sz="2400" dirty="0" smtClean="0">
              <a:latin typeface="Times New Roman" pitchFamily="18" charset="0"/>
            </a:endParaRPr>
          </a:p>
          <a:p>
            <a:pPr eaLnBrk="1" hangingPunct="1">
              <a:buFont typeface="Wingdings" pitchFamily="2" charset="2"/>
              <a:buNone/>
              <a:defRPr/>
            </a:pPr>
            <a:endParaRPr lang="sr-Latn-RS" sz="2400" dirty="0" smtClean="0">
              <a:latin typeface="Times New Roman" pitchFamily="18" charset="0"/>
            </a:endParaRPr>
          </a:p>
          <a:p>
            <a:pPr eaLnBrk="1" hangingPunct="1">
              <a:buFont typeface="Wingdings" pitchFamily="2" charset="2"/>
              <a:buNone/>
              <a:defRPr/>
            </a:pPr>
            <a:endParaRPr lang="en-GB" sz="2400" dirty="0" smtClean="0">
              <a:latin typeface="Times New Roman" pitchFamily="18" charset="0"/>
            </a:endParaRPr>
          </a:p>
          <a:p>
            <a:pPr eaLnBrk="1" hangingPunct="1">
              <a:buFont typeface="Wingdings" pitchFamily="2" charset="2"/>
              <a:buNone/>
              <a:defRPr/>
            </a:pPr>
            <a:r>
              <a:rPr lang="sr-Latn-RS" sz="2400" dirty="0" smtClean="0">
                <a:latin typeface="Times New Roman" pitchFamily="18" charset="0"/>
              </a:rPr>
              <a:t>   </a:t>
            </a:r>
            <a:endParaRPr lang="en-US" sz="2400" dirty="0" smtClean="0">
              <a:latin typeface="Times New Roman" pitchFamily="18" charset="0"/>
            </a:endParaRPr>
          </a:p>
          <a:p>
            <a:pPr eaLnBrk="1" hangingPunct="1">
              <a:buFont typeface="Wingdings" pitchFamily="2" charset="2"/>
              <a:buNone/>
              <a:defRPr/>
            </a:pPr>
            <a:endParaRPr lang="sr-Latn-CS" dirty="0" smtClean="0">
              <a:latin typeface="Times New Roman" pitchFamily="18" charset="0"/>
            </a:endParaRPr>
          </a:p>
        </p:txBody>
      </p:sp>
      <p:sp>
        <p:nvSpPr>
          <p:cNvPr id="12292" name="Rectangle 5"/>
          <p:cNvSpPr>
            <a:spLocks noChangeArrowheads="1"/>
          </p:cNvSpPr>
          <p:nvPr/>
        </p:nvSpPr>
        <p:spPr bwMode="auto">
          <a:xfrm>
            <a:off x="8639175" y="6021388"/>
            <a:ext cx="504825" cy="638175"/>
          </a:xfrm>
          <a:prstGeom prst="rect">
            <a:avLst/>
          </a:prstGeom>
          <a:noFill/>
          <a:ln w="9525">
            <a:noFill/>
            <a:miter lim="800000"/>
            <a:headEnd/>
            <a:tailEnd/>
          </a:ln>
        </p:spPr>
        <p:txBody>
          <a:bodyPr anchor="ctr"/>
          <a:lstStyle/>
          <a:p>
            <a:pPr algn="ctr" eaLnBrk="1" hangingPunct="1"/>
            <a:endParaRPr lang="en-US" sz="1400" b="0" i="1">
              <a:solidFill>
                <a:schemeClr val="tx2"/>
              </a:solidFill>
              <a:latin typeface="Times New Roman" pitchFamily="18" charset="0"/>
            </a:endParaRPr>
          </a:p>
        </p:txBody>
      </p:sp>
      <p:sp>
        <p:nvSpPr>
          <p:cNvPr id="12293" name="Rectangle 6"/>
          <p:cNvSpPr>
            <a:spLocks noChangeArrowheads="1"/>
          </p:cNvSpPr>
          <p:nvPr/>
        </p:nvSpPr>
        <p:spPr bwMode="auto">
          <a:xfrm>
            <a:off x="8640763" y="6092825"/>
            <a:ext cx="503237" cy="638175"/>
          </a:xfrm>
          <a:prstGeom prst="rect">
            <a:avLst/>
          </a:prstGeom>
          <a:noFill/>
          <a:ln w="9525">
            <a:noFill/>
            <a:miter lim="800000"/>
            <a:headEnd/>
            <a:tailEnd/>
          </a:ln>
        </p:spPr>
        <p:txBody>
          <a:bodyPr anchor="ctr"/>
          <a:lstStyle/>
          <a:p>
            <a:pPr algn="ctr" eaLnBrk="1" hangingPunct="1"/>
            <a:r>
              <a:rPr lang="en-US" sz="1400" b="0">
                <a:solidFill>
                  <a:srgbClr val="CC9900"/>
                </a:solidFill>
                <a:latin typeface="Times New Roman" pitchFamily="18" charset="0"/>
              </a:rPr>
              <a:t>9/12</a:t>
            </a:r>
            <a:endParaRPr lang="sr-Latn-CS" sz="1400" b="0" i="1">
              <a:solidFill>
                <a:srgbClr val="CC9900"/>
              </a:solidFill>
              <a:latin typeface="Times New Roman" pitchFamily="18" charset="0"/>
            </a:endParaRPr>
          </a:p>
        </p:txBody>
      </p:sp>
      <p:sp>
        <p:nvSpPr>
          <p:cNvPr id="12294" name="Rectangle 4"/>
          <p:cNvSpPr>
            <a:spLocks noChangeArrowheads="1"/>
          </p:cNvSpPr>
          <p:nvPr/>
        </p:nvSpPr>
        <p:spPr bwMode="auto">
          <a:xfrm>
            <a:off x="214313" y="5949950"/>
            <a:ext cx="8501062" cy="638175"/>
          </a:xfrm>
          <a:prstGeom prst="rect">
            <a:avLst/>
          </a:prstGeom>
          <a:noFill/>
          <a:ln w="9525">
            <a:noFill/>
            <a:miter lim="800000"/>
            <a:headEnd/>
            <a:tailEnd/>
          </a:ln>
        </p:spPr>
        <p:txBody>
          <a:bodyPr anchor="ctr"/>
          <a:lstStyle/>
          <a:p>
            <a:pPr algn="ctr" eaLnBrk="1" hangingPunct="1"/>
            <a:r>
              <a:rPr lang="sr-Latn-CS" sz="1400" b="0">
                <a:solidFill>
                  <a:schemeClr val="tx2"/>
                </a:solidFill>
                <a:latin typeface="Times New Roman" pitchFamily="18" charset="0"/>
              </a:rPr>
              <a:t>S. Ranđelović</a:t>
            </a:r>
            <a:r>
              <a:rPr lang="en-GB" sz="1400" b="0">
                <a:solidFill>
                  <a:schemeClr val="tx2"/>
                </a:solidFill>
                <a:latin typeface="Times New Roman" pitchFamily="18" charset="0"/>
              </a:rPr>
              <a:t>,</a:t>
            </a:r>
            <a:r>
              <a:rPr lang="sr-Latn-CS" sz="1400" b="0">
                <a:solidFill>
                  <a:schemeClr val="tx2"/>
                </a:solidFill>
                <a:latin typeface="Times New Roman" pitchFamily="18" charset="0"/>
              </a:rPr>
              <a:t> D. Trifunovi</a:t>
            </a:r>
            <a:r>
              <a:rPr lang="en-US" sz="1400" b="0">
                <a:solidFill>
                  <a:schemeClr val="tx2"/>
                </a:solidFill>
                <a:latin typeface="Times New Roman" pitchFamily="18" charset="0"/>
              </a:rPr>
              <a:t>ć i </a:t>
            </a:r>
            <a:r>
              <a:rPr lang="sr-Latn-CS" sz="1400" b="0">
                <a:solidFill>
                  <a:schemeClr val="tx2"/>
                </a:solidFill>
                <a:latin typeface="Times New Roman" pitchFamily="18" charset="0"/>
              </a:rPr>
              <a:t>Đ. Mitrović</a:t>
            </a:r>
            <a:r>
              <a:rPr lang="sr-Cyrl-CS" sz="1400" b="0">
                <a:solidFill>
                  <a:schemeClr val="tx2"/>
                </a:solidFill>
                <a:latin typeface="Times New Roman" pitchFamily="18" charset="0"/>
              </a:rPr>
              <a:t>:</a:t>
            </a:r>
            <a:r>
              <a:rPr lang="sr-Cyrl-CS" sz="1400" b="0" i="1">
                <a:solidFill>
                  <a:schemeClr val="tx2"/>
                </a:solidFill>
                <a:latin typeface="Times New Roman" pitchFamily="18" charset="0"/>
              </a:rPr>
              <a:t> </a:t>
            </a:r>
            <a:r>
              <a:rPr lang="en-US" sz="1400" b="0" i="1">
                <a:solidFill>
                  <a:srgbClr val="FFCC00"/>
                </a:solidFill>
                <a:latin typeface="Times New Roman" pitchFamily="18" charset="0"/>
              </a:rPr>
              <a:t>Nesavršenosti tržišta neživotnog osiguranja u Srbiji </a:t>
            </a:r>
            <a:r>
              <a:rPr lang="sr-Cyrl-CS" sz="1400" b="0" i="1">
                <a:solidFill>
                  <a:schemeClr val="tx2"/>
                </a:solidFill>
                <a:latin typeface="Times New Roman" pitchFamily="18" charset="0"/>
              </a:rPr>
              <a:t/>
            </a:r>
            <a:br>
              <a:rPr lang="sr-Cyrl-CS" sz="1400" b="0" i="1">
                <a:solidFill>
                  <a:schemeClr val="tx2"/>
                </a:solidFill>
                <a:latin typeface="Times New Roman" pitchFamily="18" charset="0"/>
              </a:rPr>
            </a:br>
            <a:r>
              <a:rPr lang="sr-Latn-CS" sz="1400" b="0">
                <a:solidFill>
                  <a:schemeClr val="tx2"/>
                </a:solidFill>
                <a:latin typeface="Times New Roman" pitchFamily="18" charset="0"/>
              </a:rPr>
              <a:t>XVI Međunarodni simpozijum iz osiguranja</a:t>
            </a:r>
            <a:r>
              <a:rPr lang="en-US" sz="1400" b="0">
                <a:solidFill>
                  <a:schemeClr val="tx2"/>
                </a:solidFill>
                <a:latin typeface="Times New Roman" pitchFamily="18" charset="0"/>
              </a:rPr>
              <a:t>, maj</a:t>
            </a:r>
            <a:r>
              <a:rPr lang="sr-Latn-CS" sz="1400" b="0">
                <a:solidFill>
                  <a:schemeClr val="tx2"/>
                </a:solidFill>
                <a:latin typeface="Times New Roman" pitchFamily="18" charset="0"/>
              </a:rPr>
              <a:t> 2018                                         </a:t>
            </a:r>
            <a:endParaRPr lang="sr-Latn-CS" sz="1400" b="0" i="1">
              <a:solidFill>
                <a:schemeClr val="tx2"/>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box(in)">
                                      <p:cBhvr>
                                        <p:cTn id="7" dur="500"/>
                                        <p:tgtEl>
                                          <p:spTgt spid="696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Effect transition="in" filter="box(in)">
                                      <p:cBhvr>
                                        <p:cTn id="12" dur="500"/>
                                        <p:tgtEl>
                                          <p:spTgt spid="696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9635">
                                            <p:txEl>
                                              <p:pRg st="2" end="2"/>
                                            </p:txEl>
                                          </p:spTgt>
                                        </p:tgtEl>
                                        <p:attrNameLst>
                                          <p:attrName>style.visibility</p:attrName>
                                        </p:attrNameLst>
                                      </p:cBhvr>
                                      <p:to>
                                        <p:strVal val="visible"/>
                                      </p:to>
                                    </p:set>
                                    <p:animEffect transition="in" filter="box(in)">
                                      <p:cBhvr>
                                        <p:cTn id="17" dur="500"/>
                                        <p:tgtEl>
                                          <p:spTgt spid="696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9635">
                                            <p:txEl>
                                              <p:pRg st="7" end="7"/>
                                            </p:txEl>
                                          </p:spTgt>
                                        </p:tgtEl>
                                        <p:attrNameLst>
                                          <p:attrName>style.visibility</p:attrName>
                                        </p:attrNameLst>
                                      </p:cBhvr>
                                      <p:to>
                                        <p:strVal val="visible"/>
                                      </p:to>
                                    </p:set>
                                    <p:animEffect transition="in" filter="box(in)">
                                      <p:cBhvr>
                                        <p:cTn id="22" dur="500"/>
                                        <p:tgtEl>
                                          <p:spTgt spid="696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277813"/>
            <a:ext cx="8229600" cy="1279525"/>
          </a:xfrm>
        </p:spPr>
        <p:txBody>
          <a:bodyPr/>
          <a:lstStyle/>
          <a:p>
            <a:pPr eaLnBrk="1" hangingPunct="1">
              <a:defRPr/>
            </a:pPr>
            <a:r>
              <a:rPr lang="en-GB" dirty="0" err="1" smtClean="0">
                <a:solidFill>
                  <a:srgbClr val="FFCC00"/>
                </a:solidFill>
                <a:latin typeface="Times New Roman" pitchFamily="18" charset="0"/>
              </a:rPr>
              <a:t>Prevare</a:t>
            </a:r>
            <a:r>
              <a:rPr lang="sr-Latn-RS" dirty="0" smtClean="0">
                <a:solidFill>
                  <a:srgbClr val="FFCC00"/>
                </a:solidFill>
                <a:latin typeface="Times New Roman" pitchFamily="18" charset="0"/>
              </a:rPr>
              <a:t> u neživotnom osiguranju</a:t>
            </a:r>
            <a:r>
              <a:rPr lang="en-GB" dirty="0" smtClean="0">
                <a:solidFill>
                  <a:srgbClr val="FFCC00"/>
                </a:solidFill>
                <a:latin typeface="Times New Roman" pitchFamily="18" charset="0"/>
              </a:rPr>
              <a:t> u </a:t>
            </a:r>
            <a:r>
              <a:rPr lang="en-GB" dirty="0" err="1" smtClean="0">
                <a:solidFill>
                  <a:srgbClr val="FFCC00"/>
                </a:solidFill>
                <a:latin typeface="Times New Roman" pitchFamily="18" charset="0"/>
              </a:rPr>
              <a:t>Srbiji</a:t>
            </a:r>
            <a:endParaRPr lang="sr-Latn-CS" dirty="0" smtClean="0">
              <a:solidFill>
                <a:srgbClr val="FFCC00"/>
              </a:solidFill>
              <a:latin typeface="Times New Roman" pitchFamily="18" charset="0"/>
            </a:endParaRPr>
          </a:p>
        </p:txBody>
      </p:sp>
      <p:sp>
        <p:nvSpPr>
          <p:cNvPr id="69635" name="Rectangle 3"/>
          <p:cNvSpPr>
            <a:spLocks noGrp="1" noChangeArrowheads="1"/>
          </p:cNvSpPr>
          <p:nvPr>
            <p:ph type="body" idx="1"/>
          </p:nvPr>
        </p:nvSpPr>
        <p:spPr/>
        <p:txBody>
          <a:bodyPr/>
          <a:lstStyle/>
          <a:p>
            <a:pPr eaLnBrk="1" hangingPunct="1">
              <a:defRPr/>
            </a:pPr>
            <a:r>
              <a:rPr lang="sr-Latn-RS" sz="2400" dirty="0" smtClean="0">
                <a:latin typeface="Times New Roman" pitchFamily="18" charset="0"/>
              </a:rPr>
              <a:t>Od 2009. godine prevare u osiguranju predstavljaju krivično delo, Nikač </a:t>
            </a:r>
            <a:r>
              <a:rPr lang="en-GB" sz="2400" dirty="0" smtClean="0">
                <a:latin typeface="Times New Roman" pitchFamily="18" charset="0"/>
              </a:rPr>
              <a:t>&amp; Vu</a:t>
            </a:r>
            <a:r>
              <a:rPr lang="sr-Latn-RS" sz="2400" dirty="0" smtClean="0">
                <a:latin typeface="Times New Roman" pitchFamily="18" charset="0"/>
              </a:rPr>
              <a:t>čić (2015).  </a:t>
            </a:r>
            <a:endParaRPr lang="en-US" sz="2400" dirty="0" smtClean="0">
              <a:latin typeface="Times New Roman" pitchFamily="18" charset="0"/>
            </a:endParaRPr>
          </a:p>
          <a:p>
            <a:pPr eaLnBrk="1" hangingPunct="1">
              <a:defRPr/>
            </a:pPr>
            <a:r>
              <a:rPr lang="en-US" sz="2400" dirty="0" err="1" smtClean="0">
                <a:latin typeface="Times New Roman" pitchFamily="18" charset="0"/>
              </a:rPr>
              <a:t>Vrste</a:t>
            </a:r>
            <a:r>
              <a:rPr lang="en-US" sz="2400" dirty="0" smtClean="0">
                <a:latin typeface="Times New Roman" pitchFamily="18" charset="0"/>
              </a:rPr>
              <a:t> </a:t>
            </a:r>
            <a:r>
              <a:rPr lang="en-US" sz="2400" dirty="0" err="1" smtClean="0">
                <a:latin typeface="Times New Roman" pitchFamily="18" charset="0"/>
              </a:rPr>
              <a:t>prevara</a:t>
            </a:r>
            <a:r>
              <a:rPr lang="en-US" sz="2400" dirty="0" smtClean="0">
                <a:latin typeface="Times New Roman" pitchFamily="18" charset="0"/>
              </a:rPr>
              <a:t>: (1) </a:t>
            </a:r>
            <a:r>
              <a:rPr lang="en-US" sz="2400" dirty="0" err="1" smtClean="0">
                <a:latin typeface="Times New Roman" pitchFamily="18" charset="0"/>
              </a:rPr>
              <a:t>neta</a:t>
            </a:r>
            <a:r>
              <a:rPr lang="sr-Latn-RS" sz="2400" dirty="0" smtClean="0">
                <a:latin typeface="Times New Roman" pitchFamily="18" charset="0"/>
              </a:rPr>
              <a:t>čne medicinske dijagnoze za saobraćajne nezgode, (2) saobraćajne nesreće koje se nisu dogodile, (3) uvećavanje troškova popravke, (4) dogovorena krađa luksuznih automobila, (5) lažna prijava krađe ili podmetanje požara kod neutrživih zaliha. </a:t>
            </a:r>
          </a:p>
          <a:p>
            <a:pPr eaLnBrk="1" hangingPunct="1">
              <a:defRPr/>
            </a:pPr>
            <a:r>
              <a:rPr lang="sr-Latn-RS" sz="2400" dirty="0" smtClean="0">
                <a:latin typeface="Times New Roman" pitchFamily="18" charset="0"/>
              </a:rPr>
              <a:t>Broj osoba koje su procesuirane zbog prevara u osiguranju se povećava uključujući i organizovane grupe. </a:t>
            </a:r>
          </a:p>
          <a:p>
            <a:pPr eaLnBrk="1" hangingPunct="1">
              <a:defRPr/>
            </a:pPr>
            <a:endParaRPr lang="en-US" sz="2400" dirty="0" smtClean="0">
              <a:latin typeface="Times New Roman" pitchFamily="18" charset="0"/>
            </a:endParaRPr>
          </a:p>
          <a:p>
            <a:pPr eaLnBrk="1" hangingPunct="1">
              <a:buFont typeface="Wingdings" pitchFamily="2" charset="2"/>
              <a:buNone/>
              <a:defRPr/>
            </a:pPr>
            <a:endParaRPr lang="en-US" sz="2400" dirty="0" smtClean="0">
              <a:latin typeface="Times New Roman" pitchFamily="18" charset="0"/>
            </a:endParaRPr>
          </a:p>
          <a:p>
            <a:pPr eaLnBrk="1" hangingPunct="1">
              <a:buFont typeface="Wingdings" pitchFamily="2" charset="2"/>
              <a:buNone/>
              <a:defRPr/>
            </a:pPr>
            <a:endParaRPr lang="sr-Latn-RS" sz="2400" dirty="0" smtClean="0">
              <a:latin typeface="Times New Roman" pitchFamily="18" charset="0"/>
            </a:endParaRPr>
          </a:p>
          <a:p>
            <a:pPr eaLnBrk="1" hangingPunct="1">
              <a:buFont typeface="Wingdings" pitchFamily="2" charset="2"/>
              <a:buNone/>
              <a:defRPr/>
            </a:pPr>
            <a:endParaRPr lang="en-GB" sz="2400" dirty="0" smtClean="0">
              <a:latin typeface="Times New Roman" pitchFamily="18" charset="0"/>
            </a:endParaRPr>
          </a:p>
          <a:p>
            <a:pPr eaLnBrk="1" hangingPunct="1">
              <a:buFont typeface="Wingdings" pitchFamily="2" charset="2"/>
              <a:buNone/>
              <a:defRPr/>
            </a:pPr>
            <a:r>
              <a:rPr lang="sr-Latn-RS" sz="2400" dirty="0" smtClean="0">
                <a:latin typeface="Times New Roman" pitchFamily="18" charset="0"/>
              </a:rPr>
              <a:t>   </a:t>
            </a:r>
            <a:endParaRPr lang="en-US" sz="2400" dirty="0" smtClean="0">
              <a:latin typeface="Times New Roman" pitchFamily="18" charset="0"/>
            </a:endParaRPr>
          </a:p>
          <a:p>
            <a:pPr eaLnBrk="1" hangingPunct="1">
              <a:buFont typeface="Wingdings" pitchFamily="2" charset="2"/>
              <a:buNone/>
              <a:defRPr/>
            </a:pPr>
            <a:endParaRPr lang="sr-Latn-CS" dirty="0" smtClean="0">
              <a:latin typeface="Times New Roman" pitchFamily="18" charset="0"/>
            </a:endParaRPr>
          </a:p>
        </p:txBody>
      </p:sp>
      <p:sp>
        <p:nvSpPr>
          <p:cNvPr id="13316" name="Rectangle 5"/>
          <p:cNvSpPr>
            <a:spLocks noChangeArrowheads="1"/>
          </p:cNvSpPr>
          <p:nvPr/>
        </p:nvSpPr>
        <p:spPr bwMode="auto">
          <a:xfrm>
            <a:off x="8639175" y="6021388"/>
            <a:ext cx="504825" cy="638175"/>
          </a:xfrm>
          <a:prstGeom prst="rect">
            <a:avLst/>
          </a:prstGeom>
          <a:noFill/>
          <a:ln w="9525">
            <a:noFill/>
            <a:miter lim="800000"/>
            <a:headEnd/>
            <a:tailEnd/>
          </a:ln>
        </p:spPr>
        <p:txBody>
          <a:bodyPr anchor="ctr"/>
          <a:lstStyle/>
          <a:p>
            <a:pPr algn="ctr" eaLnBrk="1" hangingPunct="1"/>
            <a:endParaRPr lang="en-US" sz="1400" b="0" i="1">
              <a:solidFill>
                <a:schemeClr val="tx2"/>
              </a:solidFill>
              <a:latin typeface="Times New Roman" pitchFamily="18" charset="0"/>
            </a:endParaRPr>
          </a:p>
        </p:txBody>
      </p:sp>
      <p:sp>
        <p:nvSpPr>
          <p:cNvPr id="13317" name="Rectangle 6"/>
          <p:cNvSpPr>
            <a:spLocks noChangeArrowheads="1"/>
          </p:cNvSpPr>
          <p:nvPr/>
        </p:nvSpPr>
        <p:spPr bwMode="auto">
          <a:xfrm>
            <a:off x="8532813" y="6092825"/>
            <a:ext cx="611187" cy="638175"/>
          </a:xfrm>
          <a:prstGeom prst="rect">
            <a:avLst/>
          </a:prstGeom>
          <a:noFill/>
          <a:ln w="9525">
            <a:noFill/>
            <a:miter lim="800000"/>
            <a:headEnd/>
            <a:tailEnd/>
          </a:ln>
        </p:spPr>
        <p:txBody>
          <a:bodyPr anchor="ctr"/>
          <a:lstStyle/>
          <a:p>
            <a:pPr algn="ctr" eaLnBrk="1" hangingPunct="1"/>
            <a:r>
              <a:rPr lang="en-US" sz="1400" b="0">
                <a:solidFill>
                  <a:srgbClr val="CC9900"/>
                </a:solidFill>
                <a:latin typeface="Times New Roman" pitchFamily="18" charset="0"/>
              </a:rPr>
              <a:t>10/12</a:t>
            </a:r>
            <a:endParaRPr lang="sr-Latn-CS" sz="1400" b="0" i="1">
              <a:solidFill>
                <a:srgbClr val="CC9900"/>
              </a:solidFill>
              <a:latin typeface="Times New Roman" pitchFamily="18" charset="0"/>
            </a:endParaRPr>
          </a:p>
        </p:txBody>
      </p:sp>
      <p:sp>
        <p:nvSpPr>
          <p:cNvPr id="13318" name="Rectangle 4"/>
          <p:cNvSpPr>
            <a:spLocks noChangeArrowheads="1"/>
          </p:cNvSpPr>
          <p:nvPr/>
        </p:nvSpPr>
        <p:spPr bwMode="auto">
          <a:xfrm>
            <a:off x="214313" y="5949950"/>
            <a:ext cx="8501062" cy="638175"/>
          </a:xfrm>
          <a:prstGeom prst="rect">
            <a:avLst/>
          </a:prstGeom>
          <a:noFill/>
          <a:ln w="9525">
            <a:noFill/>
            <a:miter lim="800000"/>
            <a:headEnd/>
            <a:tailEnd/>
          </a:ln>
        </p:spPr>
        <p:txBody>
          <a:bodyPr anchor="ctr"/>
          <a:lstStyle/>
          <a:p>
            <a:pPr algn="ctr" eaLnBrk="1" hangingPunct="1"/>
            <a:r>
              <a:rPr lang="sr-Latn-CS" sz="1400" b="0">
                <a:solidFill>
                  <a:schemeClr val="tx2"/>
                </a:solidFill>
                <a:latin typeface="Times New Roman" pitchFamily="18" charset="0"/>
              </a:rPr>
              <a:t>S. Ranđelović</a:t>
            </a:r>
            <a:r>
              <a:rPr lang="en-GB" sz="1400" b="0">
                <a:solidFill>
                  <a:schemeClr val="tx2"/>
                </a:solidFill>
                <a:latin typeface="Times New Roman" pitchFamily="18" charset="0"/>
              </a:rPr>
              <a:t>,</a:t>
            </a:r>
            <a:r>
              <a:rPr lang="sr-Latn-CS" sz="1400" b="0">
                <a:solidFill>
                  <a:schemeClr val="tx2"/>
                </a:solidFill>
                <a:latin typeface="Times New Roman" pitchFamily="18" charset="0"/>
              </a:rPr>
              <a:t> D. Trifunovi</a:t>
            </a:r>
            <a:r>
              <a:rPr lang="en-US" sz="1400" b="0">
                <a:solidFill>
                  <a:schemeClr val="tx2"/>
                </a:solidFill>
                <a:latin typeface="Times New Roman" pitchFamily="18" charset="0"/>
              </a:rPr>
              <a:t>ć i </a:t>
            </a:r>
            <a:r>
              <a:rPr lang="sr-Latn-CS" sz="1400" b="0">
                <a:solidFill>
                  <a:schemeClr val="tx2"/>
                </a:solidFill>
                <a:latin typeface="Times New Roman" pitchFamily="18" charset="0"/>
              </a:rPr>
              <a:t>Đ. Mitrović</a:t>
            </a:r>
            <a:r>
              <a:rPr lang="sr-Cyrl-CS" sz="1400" b="0">
                <a:solidFill>
                  <a:schemeClr val="tx2"/>
                </a:solidFill>
                <a:latin typeface="Times New Roman" pitchFamily="18" charset="0"/>
              </a:rPr>
              <a:t>:</a:t>
            </a:r>
            <a:r>
              <a:rPr lang="sr-Cyrl-CS" sz="1400" b="0" i="1">
                <a:solidFill>
                  <a:schemeClr val="tx2"/>
                </a:solidFill>
                <a:latin typeface="Times New Roman" pitchFamily="18" charset="0"/>
              </a:rPr>
              <a:t> </a:t>
            </a:r>
            <a:r>
              <a:rPr lang="en-US" sz="1400" b="0" i="1">
                <a:solidFill>
                  <a:srgbClr val="FFCC00"/>
                </a:solidFill>
                <a:latin typeface="Times New Roman" pitchFamily="18" charset="0"/>
              </a:rPr>
              <a:t>Nesavršenosti tržišta neživotnog osiguranja u Srbiji </a:t>
            </a:r>
            <a:r>
              <a:rPr lang="sr-Cyrl-CS" sz="1400" b="0" i="1">
                <a:solidFill>
                  <a:schemeClr val="tx2"/>
                </a:solidFill>
                <a:latin typeface="Times New Roman" pitchFamily="18" charset="0"/>
              </a:rPr>
              <a:t/>
            </a:r>
            <a:br>
              <a:rPr lang="sr-Cyrl-CS" sz="1400" b="0" i="1">
                <a:solidFill>
                  <a:schemeClr val="tx2"/>
                </a:solidFill>
                <a:latin typeface="Times New Roman" pitchFamily="18" charset="0"/>
              </a:rPr>
            </a:br>
            <a:r>
              <a:rPr lang="sr-Latn-CS" sz="1400" b="0">
                <a:solidFill>
                  <a:schemeClr val="tx2"/>
                </a:solidFill>
                <a:latin typeface="Times New Roman" pitchFamily="18" charset="0"/>
              </a:rPr>
              <a:t>XVI Međunarodni simpozijum iz osiguranja</a:t>
            </a:r>
            <a:r>
              <a:rPr lang="en-US" sz="1400" b="0">
                <a:solidFill>
                  <a:schemeClr val="tx2"/>
                </a:solidFill>
                <a:latin typeface="Times New Roman" pitchFamily="18" charset="0"/>
              </a:rPr>
              <a:t>, maj</a:t>
            </a:r>
            <a:r>
              <a:rPr lang="sr-Latn-CS" sz="1400" b="0">
                <a:solidFill>
                  <a:schemeClr val="tx2"/>
                </a:solidFill>
                <a:latin typeface="Times New Roman" pitchFamily="18" charset="0"/>
              </a:rPr>
              <a:t> 2018                                         </a:t>
            </a:r>
            <a:endParaRPr lang="sr-Latn-CS" sz="1400" b="0" i="1">
              <a:solidFill>
                <a:schemeClr val="tx2"/>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box(in)">
                                      <p:cBhvr>
                                        <p:cTn id="7" dur="500"/>
                                        <p:tgtEl>
                                          <p:spTgt spid="696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Effect transition="in" filter="box(in)">
                                      <p:cBhvr>
                                        <p:cTn id="12" dur="500"/>
                                        <p:tgtEl>
                                          <p:spTgt spid="696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9635">
                                            <p:txEl>
                                              <p:pRg st="2" end="2"/>
                                            </p:txEl>
                                          </p:spTgt>
                                        </p:tgtEl>
                                        <p:attrNameLst>
                                          <p:attrName>style.visibility</p:attrName>
                                        </p:attrNameLst>
                                      </p:cBhvr>
                                      <p:to>
                                        <p:strVal val="visible"/>
                                      </p:to>
                                    </p:set>
                                    <p:animEffect transition="in" filter="box(in)">
                                      <p:cBhvr>
                                        <p:cTn id="17" dur="500"/>
                                        <p:tgtEl>
                                          <p:spTgt spid="696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9635">
                                            <p:txEl>
                                              <p:pRg st="7" end="7"/>
                                            </p:txEl>
                                          </p:spTgt>
                                        </p:tgtEl>
                                        <p:attrNameLst>
                                          <p:attrName>style.visibility</p:attrName>
                                        </p:attrNameLst>
                                      </p:cBhvr>
                                      <p:to>
                                        <p:strVal val="visible"/>
                                      </p:to>
                                    </p:set>
                                    <p:animEffect transition="in" filter="box(in)">
                                      <p:cBhvr>
                                        <p:cTn id="22" dur="500"/>
                                        <p:tgtEl>
                                          <p:spTgt spid="696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277813"/>
            <a:ext cx="8229600" cy="1279525"/>
          </a:xfrm>
        </p:spPr>
        <p:txBody>
          <a:bodyPr/>
          <a:lstStyle/>
          <a:p>
            <a:pPr eaLnBrk="1" hangingPunct="1">
              <a:defRPr/>
            </a:pPr>
            <a:r>
              <a:rPr lang="sr-Latn-RS" dirty="0" smtClean="0">
                <a:solidFill>
                  <a:srgbClr val="FFCC00"/>
                </a:solidFill>
                <a:latin typeface="Times New Roman" pitchFamily="18" charset="0"/>
              </a:rPr>
              <a:t>Moralni hazard kod katastrofalnih rizika</a:t>
            </a:r>
            <a:endParaRPr lang="sr-Latn-CS" dirty="0" smtClean="0">
              <a:solidFill>
                <a:srgbClr val="FFCC00"/>
              </a:solidFill>
              <a:latin typeface="Times New Roman" pitchFamily="18" charset="0"/>
            </a:endParaRPr>
          </a:p>
        </p:txBody>
      </p:sp>
      <p:sp>
        <p:nvSpPr>
          <p:cNvPr id="69635" name="Rectangle 3"/>
          <p:cNvSpPr>
            <a:spLocks noGrp="1" noChangeArrowheads="1"/>
          </p:cNvSpPr>
          <p:nvPr>
            <p:ph type="body" idx="1"/>
          </p:nvPr>
        </p:nvSpPr>
        <p:spPr/>
        <p:txBody>
          <a:bodyPr/>
          <a:lstStyle/>
          <a:p>
            <a:pPr eaLnBrk="1" hangingPunct="1">
              <a:defRPr/>
            </a:pPr>
            <a:r>
              <a:rPr lang="sr-Latn-RS" sz="2400" dirty="0" smtClean="0">
                <a:latin typeface="Times New Roman" pitchFamily="18" charset="0"/>
              </a:rPr>
              <a:t>Slaba razvijenost osiguranja od katastrofalnih rizika, samo 2,4% (38 miliona evra) šteta od poplava 2014. godine je pokriveno osiguranjem.  </a:t>
            </a:r>
            <a:endParaRPr lang="en-US" sz="2400" dirty="0" smtClean="0">
              <a:latin typeface="Times New Roman" pitchFamily="18" charset="0"/>
            </a:endParaRPr>
          </a:p>
          <a:p>
            <a:pPr eaLnBrk="1" hangingPunct="1">
              <a:defRPr/>
            </a:pPr>
            <a:r>
              <a:rPr lang="sr-Latn-RS" sz="2400" dirty="0" smtClean="0">
                <a:latin typeface="Times New Roman" pitchFamily="18" charset="0"/>
              </a:rPr>
              <a:t>Moralni hazard je zakonski pospešen, jer se predviđa državna nadoknada štete preduzećima pogođenim katastrofalnim rizicima. </a:t>
            </a:r>
          </a:p>
          <a:p>
            <a:pPr eaLnBrk="1" hangingPunct="1">
              <a:defRPr/>
            </a:pPr>
            <a:endParaRPr lang="en-US" sz="2400" dirty="0" smtClean="0">
              <a:latin typeface="Times New Roman" pitchFamily="18" charset="0"/>
            </a:endParaRPr>
          </a:p>
          <a:p>
            <a:pPr eaLnBrk="1" hangingPunct="1">
              <a:buFont typeface="Wingdings" pitchFamily="2" charset="2"/>
              <a:buNone/>
              <a:defRPr/>
            </a:pPr>
            <a:endParaRPr lang="en-US" sz="2400" dirty="0" smtClean="0">
              <a:latin typeface="Times New Roman" pitchFamily="18" charset="0"/>
            </a:endParaRPr>
          </a:p>
          <a:p>
            <a:pPr eaLnBrk="1" hangingPunct="1">
              <a:buFont typeface="Wingdings" pitchFamily="2" charset="2"/>
              <a:buNone/>
              <a:defRPr/>
            </a:pPr>
            <a:endParaRPr lang="sr-Latn-RS" sz="2400" dirty="0" smtClean="0">
              <a:latin typeface="Times New Roman" pitchFamily="18" charset="0"/>
            </a:endParaRPr>
          </a:p>
          <a:p>
            <a:pPr eaLnBrk="1" hangingPunct="1">
              <a:buFont typeface="Wingdings" pitchFamily="2" charset="2"/>
              <a:buNone/>
              <a:defRPr/>
            </a:pPr>
            <a:endParaRPr lang="en-GB" sz="2400" dirty="0" smtClean="0">
              <a:latin typeface="Times New Roman" pitchFamily="18" charset="0"/>
            </a:endParaRPr>
          </a:p>
          <a:p>
            <a:pPr eaLnBrk="1" hangingPunct="1">
              <a:buFont typeface="Wingdings" pitchFamily="2" charset="2"/>
              <a:buNone/>
              <a:defRPr/>
            </a:pPr>
            <a:r>
              <a:rPr lang="sr-Latn-RS" sz="2400" dirty="0" smtClean="0">
                <a:latin typeface="Times New Roman" pitchFamily="18" charset="0"/>
              </a:rPr>
              <a:t>   </a:t>
            </a:r>
            <a:endParaRPr lang="en-US" sz="2400" dirty="0" smtClean="0">
              <a:latin typeface="Times New Roman" pitchFamily="18" charset="0"/>
            </a:endParaRPr>
          </a:p>
          <a:p>
            <a:pPr eaLnBrk="1" hangingPunct="1">
              <a:buFont typeface="Wingdings" pitchFamily="2" charset="2"/>
              <a:buNone/>
              <a:defRPr/>
            </a:pPr>
            <a:endParaRPr lang="sr-Latn-CS" dirty="0" smtClean="0">
              <a:latin typeface="Times New Roman" pitchFamily="18" charset="0"/>
            </a:endParaRPr>
          </a:p>
        </p:txBody>
      </p:sp>
      <p:sp>
        <p:nvSpPr>
          <p:cNvPr id="14340" name="Rectangle 5"/>
          <p:cNvSpPr>
            <a:spLocks noChangeArrowheads="1"/>
          </p:cNvSpPr>
          <p:nvPr/>
        </p:nvSpPr>
        <p:spPr bwMode="auto">
          <a:xfrm>
            <a:off x="8639175" y="6021388"/>
            <a:ext cx="504825" cy="638175"/>
          </a:xfrm>
          <a:prstGeom prst="rect">
            <a:avLst/>
          </a:prstGeom>
          <a:noFill/>
          <a:ln w="9525">
            <a:noFill/>
            <a:miter lim="800000"/>
            <a:headEnd/>
            <a:tailEnd/>
          </a:ln>
        </p:spPr>
        <p:txBody>
          <a:bodyPr anchor="ctr"/>
          <a:lstStyle/>
          <a:p>
            <a:pPr algn="ctr" eaLnBrk="1" hangingPunct="1"/>
            <a:endParaRPr lang="en-US" sz="1400" b="0" i="1">
              <a:solidFill>
                <a:schemeClr val="tx2"/>
              </a:solidFill>
              <a:latin typeface="Times New Roman" pitchFamily="18" charset="0"/>
            </a:endParaRPr>
          </a:p>
        </p:txBody>
      </p:sp>
      <p:sp>
        <p:nvSpPr>
          <p:cNvPr id="14341" name="Rectangle 6"/>
          <p:cNvSpPr>
            <a:spLocks noChangeArrowheads="1"/>
          </p:cNvSpPr>
          <p:nvPr/>
        </p:nvSpPr>
        <p:spPr bwMode="auto">
          <a:xfrm>
            <a:off x="8532813" y="6092825"/>
            <a:ext cx="611187" cy="638175"/>
          </a:xfrm>
          <a:prstGeom prst="rect">
            <a:avLst/>
          </a:prstGeom>
          <a:noFill/>
          <a:ln w="9525">
            <a:noFill/>
            <a:miter lim="800000"/>
            <a:headEnd/>
            <a:tailEnd/>
          </a:ln>
        </p:spPr>
        <p:txBody>
          <a:bodyPr anchor="ctr"/>
          <a:lstStyle/>
          <a:p>
            <a:pPr algn="ctr" eaLnBrk="1" hangingPunct="1"/>
            <a:r>
              <a:rPr lang="en-US" sz="1400" b="0">
                <a:solidFill>
                  <a:srgbClr val="CC9900"/>
                </a:solidFill>
                <a:latin typeface="Times New Roman" pitchFamily="18" charset="0"/>
              </a:rPr>
              <a:t>11/12</a:t>
            </a:r>
            <a:endParaRPr lang="sr-Latn-CS" sz="1400" b="0" i="1">
              <a:solidFill>
                <a:srgbClr val="CC9900"/>
              </a:solidFill>
              <a:latin typeface="Times New Roman" pitchFamily="18" charset="0"/>
            </a:endParaRPr>
          </a:p>
        </p:txBody>
      </p:sp>
      <p:sp>
        <p:nvSpPr>
          <p:cNvPr id="14342" name="Rectangle 4"/>
          <p:cNvSpPr>
            <a:spLocks noChangeArrowheads="1"/>
          </p:cNvSpPr>
          <p:nvPr/>
        </p:nvSpPr>
        <p:spPr bwMode="auto">
          <a:xfrm>
            <a:off x="214313" y="5949950"/>
            <a:ext cx="8501062" cy="638175"/>
          </a:xfrm>
          <a:prstGeom prst="rect">
            <a:avLst/>
          </a:prstGeom>
          <a:noFill/>
          <a:ln w="9525">
            <a:noFill/>
            <a:miter lim="800000"/>
            <a:headEnd/>
            <a:tailEnd/>
          </a:ln>
        </p:spPr>
        <p:txBody>
          <a:bodyPr anchor="ctr"/>
          <a:lstStyle/>
          <a:p>
            <a:pPr algn="ctr" eaLnBrk="1" hangingPunct="1"/>
            <a:r>
              <a:rPr lang="sr-Latn-CS" sz="1400" b="0">
                <a:solidFill>
                  <a:schemeClr val="tx2"/>
                </a:solidFill>
                <a:latin typeface="Times New Roman" pitchFamily="18" charset="0"/>
              </a:rPr>
              <a:t>S. Ranđelović</a:t>
            </a:r>
            <a:r>
              <a:rPr lang="en-GB" sz="1400" b="0">
                <a:solidFill>
                  <a:schemeClr val="tx2"/>
                </a:solidFill>
                <a:latin typeface="Times New Roman" pitchFamily="18" charset="0"/>
              </a:rPr>
              <a:t>,</a:t>
            </a:r>
            <a:r>
              <a:rPr lang="sr-Latn-CS" sz="1400" b="0">
                <a:solidFill>
                  <a:schemeClr val="tx2"/>
                </a:solidFill>
                <a:latin typeface="Times New Roman" pitchFamily="18" charset="0"/>
              </a:rPr>
              <a:t> D. Trifunovi</a:t>
            </a:r>
            <a:r>
              <a:rPr lang="en-US" sz="1400" b="0">
                <a:solidFill>
                  <a:schemeClr val="tx2"/>
                </a:solidFill>
                <a:latin typeface="Times New Roman" pitchFamily="18" charset="0"/>
              </a:rPr>
              <a:t>ć i </a:t>
            </a:r>
            <a:r>
              <a:rPr lang="sr-Latn-CS" sz="1400" b="0">
                <a:solidFill>
                  <a:schemeClr val="tx2"/>
                </a:solidFill>
                <a:latin typeface="Times New Roman" pitchFamily="18" charset="0"/>
              </a:rPr>
              <a:t>Đ. Mitrović</a:t>
            </a:r>
            <a:r>
              <a:rPr lang="sr-Cyrl-CS" sz="1400" b="0">
                <a:solidFill>
                  <a:schemeClr val="tx2"/>
                </a:solidFill>
                <a:latin typeface="Times New Roman" pitchFamily="18" charset="0"/>
              </a:rPr>
              <a:t>:</a:t>
            </a:r>
            <a:r>
              <a:rPr lang="sr-Cyrl-CS" sz="1400" b="0" i="1">
                <a:solidFill>
                  <a:schemeClr val="tx2"/>
                </a:solidFill>
                <a:latin typeface="Times New Roman" pitchFamily="18" charset="0"/>
              </a:rPr>
              <a:t> </a:t>
            </a:r>
            <a:r>
              <a:rPr lang="en-US" sz="1400" b="0" i="1">
                <a:solidFill>
                  <a:srgbClr val="FFCC00"/>
                </a:solidFill>
                <a:latin typeface="Times New Roman" pitchFamily="18" charset="0"/>
              </a:rPr>
              <a:t>Nesavršenosti tržišta neživotnog osiguranja u Srbiji </a:t>
            </a:r>
            <a:r>
              <a:rPr lang="sr-Cyrl-CS" sz="1400" b="0" i="1">
                <a:solidFill>
                  <a:schemeClr val="tx2"/>
                </a:solidFill>
                <a:latin typeface="Times New Roman" pitchFamily="18" charset="0"/>
              </a:rPr>
              <a:t/>
            </a:r>
            <a:br>
              <a:rPr lang="sr-Cyrl-CS" sz="1400" b="0" i="1">
                <a:solidFill>
                  <a:schemeClr val="tx2"/>
                </a:solidFill>
                <a:latin typeface="Times New Roman" pitchFamily="18" charset="0"/>
              </a:rPr>
            </a:br>
            <a:r>
              <a:rPr lang="sr-Latn-CS" sz="1400" b="0">
                <a:solidFill>
                  <a:schemeClr val="tx2"/>
                </a:solidFill>
                <a:latin typeface="Times New Roman" pitchFamily="18" charset="0"/>
              </a:rPr>
              <a:t>XVI Međunarodni simpozijum iz osiguranja</a:t>
            </a:r>
            <a:r>
              <a:rPr lang="en-US" sz="1400" b="0">
                <a:solidFill>
                  <a:schemeClr val="tx2"/>
                </a:solidFill>
                <a:latin typeface="Times New Roman" pitchFamily="18" charset="0"/>
              </a:rPr>
              <a:t>, maj</a:t>
            </a:r>
            <a:r>
              <a:rPr lang="sr-Latn-CS" sz="1400" b="0">
                <a:solidFill>
                  <a:schemeClr val="tx2"/>
                </a:solidFill>
                <a:latin typeface="Times New Roman" pitchFamily="18" charset="0"/>
              </a:rPr>
              <a:t> 2018                                         </a:t>
            </a:r>
            <a:endParaRPr lang="sr-Latn-CS" sz="1400" b="0" i="1">
              <a:solidFill>
                <a:schemeClr val="tx2"/>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box(in)">
                                      <p:cBhvr>
                                        <p:cTn id="7" dur="500"/>
                                        <p:tgtEl>
                                          <p:spTgt spid="696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Effect transition="in" filter="box(in)">
                                      <p:cBhvr>
                                        <p:cTn id="12" dur="500"/>
                                        <p:tgtEl>
                                          <p:spTgt spid="696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sr-Latn-RS" sz="4000" dirty="0" smtClean="0">
                <a:solidFill>
                  <a:srgbClr val="FFCC00"/>
                </a:solidFill>
                <a:latin typeface="Times New Roman" pitchFamily="18" charset="0"/>
              </a:rPr>
              <a:t>Zaključak</a:t>
            </a:r>
            <a:endParaRPr lang="sr-Latn-CS" sz="4000" dirty="0" smtClean="0">
              <a:solidFill>
                <a:srgbClr val="FFCC00"/>
              </a:solidFill>
              <a:latin typeface="Times New Roman" pitchFamily="18" charset="0"/>
            </a:endParaRPr>
          </a:p>
        </p:txBody>
      </p:sp>
      <p:sp>
        <p:nvSpPr>
          <p:cNvPr id="38915" name="Rectangle 3"/>
          <p:cNvSpPr>
            <a:spLocks noGrp="1" noChangeArrowheads="1"/>
          </p:cNvSpPr>
          <p:nvPr>
            <p:ph type="body" idx="1"/>
          </p:nvPr>
        </p:nvSpPr>
        <p:spPr/>
        <p:txBody>
          <a:bodyPr/>
          <a:lstStyle/>
          <a:p>
            <a:pPr eaLnBrk="1" hangingPunct="1">
              <a:defRPr/>
            </a:pPr>
            <a:r>
              <a:rPr lang="sr-Latn-RS" sz="2400" dirty="0" smtClean="0">
                <a:latin typeface="Times New Roman" pitchFamily="18" charset="0"/>
              </a:rPr>
              <a:t>Manja razvijenost neživotnog osiguranja nego u zemljama EU, dominira osiguranje motornih vozila</a:t>
            </a:r>
            <a:r>
              <a:rPr lang="en-GB" sz="2400" dirty="0" smtClean="0">
                <a:latin typeface="Times New Roman" pitchFamily="18" charset="0"/>
              </a:rPr>
              <a:t>.</a:t>
            </a:r>
            <a:r>
              <a:rPr lang="en-GB" dirty="0" smtClean="0">
                <a:latin typeface="Times New Roman" pitchFamily="18" charset="0"/>
              </a:rPr>
              <a:t> </a:t>
            </a:r>
          </a:p>
          <a:p>
            <a:pPr eaLnBrk="1" hangingPunct="1">
              <a:defRPr/>
            </a:pPr>
            <a:r>
              <a:rPr lang="sr-Latn-RS" sz="2400" dirty="0" smtClean="0">
                <a:latin typeface="Times New Roman" pitchFamily="18" charset="0"/>
              </a:rPr>
              <a:t>Tržište ima srednji nivo koncentracije.</a:t>
            </a:r>
            <a:r>
              <a:rPr lang="sr-Latn-RS" dirty="0" smtClean="0">
                <a:latin typeface="Times New Roman" pitchFamily="18" charset="0"/>
              </a:rPr>
              <a:t> </a:t>
            </a:r>
          </a:p>
          <a:p>
            <a:pPr eaLnBrk="1" hangingPunct="1">
              <a:defRPr/>
            </a:pPr>
            <a:r>
              <a:rPr lang="sr-Latn-RS" sz="2400" dirty="0" smtClean="0">
                <a:latin typeface="Times New Roman" pitchFamily="18" charset="0"/>
              </a:rPr>
              <a:t>Poreska stopa na neživotno osiguranje je niska, ali bi trebalo izuzeti premiju reosiguranja od oporezivanja.</a:t>
            </a:r>
          </a:p>
          <a:p>
            <a:pPr eaLnBrk="1" hangingPunct="1">
              <a:defRPr/>
            </a:pPr>
            <a:r>
              <a:rPr lang="sr-Latn-RS" sz="2400" dirty="0" smtClean="0">
                <a:latin typeface="Times New Roman" pitchFamily="18" charset="0"/>
              </a:rPr>
              <a:t>Prevare u neživotnom osiguranju su česta pojava i trebalo bi vršiti proveru odštetnih zahteva i prilagoditi ugovor tako da osiguranik nema podsticaj da prijavi veću štetu.</a:t>
            </a:r>
          </a:p>
          <a:p>
            <a:pPr eaLnBrk="1" hangingPunct="1">
              <a:defRPr/>
            </a:pPr>
            <a:r>
              <a:rPr lang="sr-Latn-RS" sz="2400" dirty="0" smtClean="0">
                <a:latin typeface="Times New Roman" pitchFamily="18" charset="0"/>
              </a:rPr>
              <a:t>Trebalo bi povećati svest o potrebi osiguranja od katastrofalnih rizika i uvesti obavezno osiguranje u određenim slučajevima.</a:t>
            </a:r>
            <a:r>
              <a:rPr lang="sr-Latn-RS" dirty="0" smtClean="0">
                <a:latin typeface="Times New Roman" pitchFamily="18" charset="0"/>
              </a:rPr>
              <a:t> </a:t>
            </a:r>
            <a:endParaRPr lang="sr-Cyrl-CS" dirty="0" smtClean="0">
              <a:latin typeface="Times New Roman" pitchFamily="18" charset="0"/>
            </a:endParaRPr>
          </a:p>
          <a:p>
            <a:pPr eaLnBrk="1" hangingPunct="1">
              <a:defRPr/>
            </a:pPr>
            <a:endParaRPr lang="sr-Cyrl-CS" dirty="0" smtClean="0">
              <a:latin typeface="Times New Roman" pitchFamily="18" charset="0"/>
            </a:endParaRPr>
          </a:p>
          <a:p>
            <a:pPr eaLnBrk="1" hangingPunct="1">
              <a:buFont typeface="Wingdings" pitchFamily="2" charset="2"/>
              <a:buNone/>
              <a:defRPr/>
            </a:pPr>
            <a:endParaRPr lang="en-US" dirty="0" smtClean="0">
              <a:latin typeface="Times New Roman" pitchFamily="18" charset="0"/>
            </a:endParaRPr>
          </a:p>
          <a:p>
            <a:pPr eaLnBrk="1" hangingPunct="1">
              <a:buFont typeface="Wingdings" pitchFamily="2" charset="2"/>
              <a:buNone/>
              <a:defRPr/>
            </a:pPr>
            <a:endParaRPr lang="sr-Latn-CS" dirty="0" smtClean="0">
              <a:latin typeface="Times New Roman" pitchFamily="18" charset="0"/>
            </a:endParaRPr>
          </a:p>
        </p:txBody>
      </p:sp>
      <p:sp>
        <p:nvSpPr>
          <p:cNvPr id="15364" name="Rectangle 5"/>
          <p:cNvSpPr>
            <a:spLocks noChangeArrowheads="1"/>
          </p:cNvSpPr>
          <p:nvPr/>
        </p:nvSpPr>
        <p:spPr bwMode="auto">
          <a:xfrm>
            <a:off x="8459788" y="6092825"/>
            <a:ext cx="684212" cy="638175"/>
          </a:xfrm>
          <a:prstGeom prst="rect">
            <a:avLst/>
          </a:prstGeom>
          <a:noFill/>
          <a:ln w="9525">
            <a:noFill/>
            <a:miter lim="800000"/>
            <a:headEnd/>
            <a:tailEnd/>
          </a:ln>
        </p:spPr>
        <p:txBody>
          <a:bodyPr anchor="ctr"/>
          <a:lstStyle/>
          <a:p>
            <a:pPr algn="ctr" eaLnBrk="1" hangingPunct="1"/>
            <a:r>
              <a:rPr lang="en-US" sz="1400" b="0">
                <a:solidFill>
                  <a:srgbClr val="CC9900"/>
                </a:solidFill>
                <a:latin typeface="Times New Roman" pitchFamily="18" charset="0"/>
              </a:rPr>
              <a:t>12/12</a:t>
            </a:r>
            <a:endParaRPr lang="sr-Latn-CS" sz="1400" b="0" i="1">
              <a:solidFill>
                <a:srgbClr val="CC9900"/>
              </a:solidFill>
              <a:latin typeface="Times New Roman" pitchFamily="18" charset="0"/>
            </a:endParaRPr>
          </a:p>
        </p:txBody>
      </p:sp>
      <p:sp>
        <p:nvSpPr>
          <p:cNvPr id="15365" name="Rectangle 4"/>
          <p:cNvSpPr>
            <a:spLocks noChangeArrowheads="1"/>
          </p:cNvSpPr>
          <p:nvPr/>
        </p:nvSpPr>
        <p:spPr bwMode="auto">
          <a:xfrm>
            <a:off x="214313" y="5949950"/>
            <a:ext cx="8501062" cy="638175"/>
          </a:xfrm>
          <a:prstGeom prst="rect">
            <a:avLst/>
          </a:prstGeom>
          <a:noFill/>
          <a:ln w="9525">
            <a:noFill/>
            <a:miter lim="800000"/>
            <a:headEnd/>
            <a:tailEnd/>
          </a:ln>
        </p:spPr>
        <p:txBody>
          <a:bodyPr anchor="ctr"/>
          <a:lstStyle/>
          <a:p>
            <a:pPr algn="ctr" eaLnBrk="1" hangingPunct="1"/>
            <a:r>
              <a:rPr lang="sr-Latn-CS" sz="1400" b="0">
                <a:solidFill>
                  <a:schemeClr val="tx2"/>
                </a:solidFill>
                <a:latin typeface="Times New Roman" pitchFamily="18" charset="0"/>
              </a:rPr>
              <a:t>S. Ranđelović</a:t>
            </a:r>
            <a:r>
              <a:rPr lang="en-GB" sz="1400" b="0">
                <a:solidFill>
                  <a:schemeClr val="tx2"/>
                </a:solidFill>
                <a:latin typeface="Times New Roman" pitchFamily="18" charset="0"/>
              </a:rPr>
              <a:t>,</a:t>
            </a:r>
            <a:r>
              <a:rPr lang="sr-Latn-CS" sz="1400" b="0">
                <a:solidFill>
                  <a:schemeClr val="tx2"/>
                </a:solidFill>
                <a:latin typeface="Times New Roman" pitchFamily="18" charset="0"/>
              </a:rPr>
              <a:t> D. Trifunovi</a:t>
            </a:r>
            <a:r>
              <a:rPr lang="en-US" sz="1400" b="0">
                <a:solidFill>
                  <a:schemeClr val="tx2"/>
                </a:solidFill>
                <a:latin typeface="Times New Roman" pitchFamily="18" charset="0"/>
              </a:rPr>
              <a:t>ć i </a:t>
            </a:r>
            <a:r>
              <a:rPr lang="sr-Latn-CS" sz="1400" b="0">
                <a:solidFill>
                  <a:schemeClr val="tx2"/>
                </a:solidFill>
                <a:latin typeface="Times New Roman" pitchFamily="18" charset="0"/>
              </a:rPr>
              <a:t>Đ. Mitrović</a:t>
            </a:r>
            <a:r>
              <a:rPr lang="sr-Cyrl-CS" sz="1400" b="0">
                <a:solidFill>
                  <a:schemeClr val="tx2"/>
                </a:solidFill>
                <a:latin typeface="Times New Roman" pitchFamily="18" charset="0"/>
              </a:rPr>
              <a:t>:</a:t>
            </a:r>
            <a:r>
              <a:rPr lang="sr-Cyrl-CS" sz="1400" b="0" i="1">
                <a:solidFill>
                  <a:schemeClr val="tx2"/>
                </a:solidFill>
                <a:latin typeface="Times New Roman" pitchFamily="18" charset="0"/>
              </a:rPr>
              <a:t> </a:t>
            </a:r>
            <a:r>
              <a:rPr lang="en-US" sz="1400" b="0" i="1">
                <a:solidFill>
                  <a:srgbClr val="FFCC00"/>
                </a:solidFill>
                <a:latin typeface="Times New Roman" pitchFamily="18" charset="0"/>
              </a:rPr>
              <a:t>Nesavršenosti tržišta neživotnog osiguranja u Srbiji </a:t>
            </a:r>
            <a:r>
              <a:rPr lang="sr-Cyrl-CS" sz="1400" b="0" i="1">
                <a:solidFill>
                  <a:schemeClr val="tx2"/>
                </a:solidFill>
                <a:latin typeface="Times New Roman" pitchFamily="18" charset="0"/>
              </a:rPr>
              <a:t/>
            </a:r>
            <a:br>
              <a:rPr lang="sr-Cyrl-CS" sz="1400" b="0" i="1">
                <a:solidFill>
                  <a:schemeClr val="tx2"/>
                </a:solidFill>
                <a:latin typeface="Times New Roman" pitchFamily="18" charset="0"/>
              </a:rPr>
            </a:br>
            <a:r>
              <a:rPr lang="sr-Latn-CS" sz="1400" b="0">
                <a:solidFill>
                  <a:schemeClr val="tx2"/>
                </a:solidFill>
                <a:latin typeface="Times New Roman" pitchFamily="18" charset="0"/>
              </a:rPr>
              <a:t>XVI Međunarodni simpozijum iz osiguranja</a:t>
            </a:r>
            <a:r>
              <a:rPr lang="en-US" sz="1400" b="0">
                <a:solidFill>
                  <a:schemeClr val="tx2"/>
                </a:solidFill>
                <a:latin typeface="Times New Roman" pitchFamily="18" charset="0"/>
              </a:rPr>
              <a:t>, maj</a:t>
            </a:r>
            <a:r>
              <a:rPr lang="sr-Latn-CS" sz="1400" b="0">
                <a:solidFill>
                  <a:schemeClr val="tx2"/>
                </a:solidFill>
                <a:latin typeface="Times New Roman" pitchFamily="18" charset="0"/>
              </a:rPr>
              <a:t> 2018                                         </a:t>
            </a:r>
            <a:endParaRPr lang="sr-Latn-CS" sz="1400" b="0" i="1">
              <a:solidFill>
                <a:schemeClr val="tx2"/>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box(in)">
                                      <p:cBhvr>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box(in)">
                                      <p:cBhvr>
                                        <p:cTn id="12" dur="500"/>
                                        <p:tgtEl>
                                          <p:spTgt spid="38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Effect transition="in" filter="box(in)">
                                      <p:cBhvr>
                                        <p:cTn id="17" dur="500"/>
                                        <p:tgtEl>
                                          <p:spTgt spid="389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8915">
                                            <p:txEl>
                                              <p:pRg st="3" end="3"/>
                                            </p:txEl>
                                          </p:spTgt>
                                        </p:tgtEl>
                                        <p:attrNameLst>
                                          <p:attrName>style.visibility</p:attrName>
                                        </p:attrNameLst>
                                      </p:cBhvr>
                                      <p:to>
                                        <p:strVal val="visible"/>
                                      </p:to>
                                    </p:set>
                                    <p:animEffect transition="in" filter="box(in)">
                                      <p:cBhvr>
                                        <p:cTn id="22" dur="500"/>
                                        <p:tgtEl>
                                          <p:spTgt spid="389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8915">
                                            <p:txEl>
                                              <p:pRg st="4" end="4"/>
                                            </p:txEl>
                                          </p:spTgt>
                                        </p:tgtEl>
                                        <p:attrNameLst>
                                          <p:attrName>style.visibility</p:attrName>
                                        </p:attrNameLst>
                                      </p:cBhvr>
                                      <p:to>
                                        <p:strVal val="visible"/>
                                      </p:to>
                                    </p:set>
                                    <p:animEffect transition="in" filter="box(in)">
                                      <p:cBhvr>
                                        <p:cTn id="27" dur="500"/>
                                        <p:tgtEl>
                                          <p:spTgt spid="389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defRPr/>
            </a:pPr>
            <a:endParaRPr lang="en-US" smtClean="0"/>
          </a:p>
        </p:txBody>
      </p:sp>
      <p:sp>
        <p:nvSpPr>
          <p:cNvPr id="53251" name="Rectangle 3"/>
          <p:cNvSpPr>
            <a:spLocks noGrp="1" noChangeArrowheads="1"/>
          </p:cNvSpPr>
          <p:nvPr>
            <p:ph type="body" idx="1"/>
          </p:nvPr>
        </p:nvSpPr>
        <p:spPr/>
        <p:txBody>
          <a:bodyPr/>
          <a:lstStyle/>
          <a:p>
            <a:pPr eaLnBrk="1" hangingPunct="1">
              <a:defRPr/>
            </a:pPr>
            <a:endParaRPr lang="sr-Cyrl-CS" dirty="0" smtClean="0">
              <a:latin typeface="Times New Roman" pitchFamily="18" charset="0"/>
            </a:endParaRPr>
          </a:p>
          <a:p>
            <a:pPr eaLnBrk="1" hangingPunct="1">
              <a:defRPr/>
            </a:pPr>
            <a:endParaRPr lang="sr-Cyrl-CS" dirty="0" smtClean="0">
              <a:latin typeface="Times New Roman" pitchFamily="18" charset="0"/>
            </a:endParaRPr>
          </a:p>
          <a:p>
            <a:pPr algn="ctr" eaLnBrk="1" hangingPunct="1">
              <a:defRPr/>
            </a:pPr>
            <a:r>
              <a:rPr lang="en-US" sz="5400" dirty="0" err="1" smtClean="0">
                <a:solidFill>
                  <a:srgbClr val="FFCC00"/>
                </a:solidFill>
                <a:latin typeface="Times New Roman" pitchFamily="18" charset="0"/>
              </a:rPr>
              <a:t>Hvala</a:t>
            </a:r>
            <a:r>
              <a:rPr lang="en-US" sz="5400" dirty="0" smtClean="0">
                <a:solidFill>
                  <a:srgbClr val="FFCC00"/>
                </a:solidFill>
                <a:latin typeface="Times New Roman" pitchFamily="18" charset="0"/>
              </a:rPr>
              <a:t> </a:t>
            </a:r>
            <a:r>
              <a:rPr lang="en-US" sz="5400" dirty="0" err="1" smtClean="0">
                <a:solidFill>
                  <a:srgbClr val="FFCC00"/>
                </a:solidFill>
                <a:latin typeface="Times New Roman" pitchFamily="18" charset="0"/>
              </a:rPr>
              <a:t>na</a:t>
            </a:r>
            <a:r>
              <a:rPr lang="en-US" sz="5400" dirty="0" smtClean="0">
                <a:solidFill>
                  <a:srgbClr val="FFCC00"/>
                </a:solidFill>
                <a:latin typeface="Times New Roman" pitchFamily="18" charset="0"/>
              </a:rPr>
              <a:t> pa</a:t>
            </a:r>
            <a:r>
              <a:rPr lang="sr-Latn-RS" sz="5400" dirty="0" smtClean="0">
                <a:solidFill>
                  <a:srgbClr val="FFCC00"/>
                </a:solidFill>
                <a:latin typeface="Times New Roman" pitchFamily="18" charset="0"/>
              </a:rPr>
              <a:t>ž</a:t>
            </a:r>
            <a:r>
              <a:rPr lang="en-US" sz="5400" dirty="0" smtClean="0">
                <a:solidFill>
                  <a:srgbClr val="FFCC00"/>
                </a:solidFill>
                <a:latin typeface="Times New Roman" pitchFamily="18" charset="0"/>
              </a:rPr>
              <a:t>n</a:t>
            </a:r>
            <a:r>
              <a:rPr lang="sr-Latn-RS" sz="5400" dirty="0" smtClean="0">
                <a:solidFill>
                  <a:srgbClr val="FFCC00"/>
                </a:solidFill>
                <a:latin typeface="Times New Roman" pitchFamily="18" charset="0"/>
              </a:rPr>
              <a:t>ji!</a:t>
            </a:r>
            <a:r>
              <a:rPr lang="sr-Cyrl-CS" sz="5400" dirty="0" smtClean="0">
                <a:latin typeface="Times New Roman" pitchFamily="18" charset="0"/>
              </a:rPr>
              <a:t> </a:t>
            </a:r>
            <a:endParaRPr lang="sr-Latn-CS" sz="5400" dirty="0" smtClean="0">
              <a:latin typeface="Times New Roman" pitchFamily="18" charset="0"/>
            </a:endParaRPr>
          </a:p>
        </p:txBody>
      </p:sp>
      <p:sp>
        <p:nvSpPr>
          <p:cNvPr id="16388" name="Rectangle 4"/>
          <p:cNvSpPr>
            <a:spLocks noChangeArrowheads="1"/>
          </p:cNvSpPr>
          <p:nvPr/>
        </p:nvSpPr>
        <p:spPr bwMode="auto">
          <a:xfrm>
            <a:off x="214313" y="6021388"/>
            <a:ext cx="8501062" cy="638175"/>
          </a:xfrm>
          <a:prstGeom prst="rect">
            <a:avLst/>
          </a:prstGeom>
          <a:noFill/>
          <a:ln w="9525">
            <a:noFill/>
            <a:miter lim="800000"/>
            <a:headEnd/>
            <a:tailEnd/>
          </a:ln>
        </p:spPr>
        <p:txBody>
          <a:bodyPr anchor="ctr"/>
          <a:lstStyle/>
          <a:p>
            <a:pPr algn="ctr" eaLnBrk="1" hangingPunct="1"/>
            <a:r>
              <a:rPr lang="sr-Latn-CS" sz="1400" b="0">
                <a:solidFill>
                  <a:schemeClr val="tx2"/>
                </a:solidFill>
                <a:latin typeface="Times New Roman" pitchFamily="18" charset="0"/>
              </a:rPr>
              <a:t>S. Ranđelović</a:t>
            </a:r>
            <a:r>
              <a:rPr lang="en-GB" sz="1400" b="0">
                <a:solidFill>
                  <a:schemeClr val="tx2"/>
                </a:solidFill>
                <a:latin typeface="Times New Roman" pitchFamily="18" charset="0"/>
              </a:rPr>
              <a:t>,</a:t>
            </a:r>
            <a:r>
              <a:rPr lang="sr-Latn-CS" sz="1400" b="0">
                <a:solidFill>
                  <a:schemeClr val="tx2"/>
                </a:solidFill>
                <a:latin typeface="Times New Roman" pitchFamily="18" charset="0"/>
              </a:rPr>
              <a:t> D. Trifunovi</a:t>
            </a:r>
            <a:r>
              <a:rPr lang="en-US" sz="1400" b="0">
                <a:solidFill>
                  <a:schemeClr val="tx2"/>
                </a:solidFill>
                <a:latin typeface="Times New Roman" pitchFamily="18" charset="0"/>
              </a:rPr>
              <a:t>ć i </a:t>
            </a:r>
            <a:r>
              <a:rPr lang="sr-Latn-CS" sz="1400" b="0">
                <a:solidFill>
                  <a:schemeClr val="tx2"/>
                </a:solidFill>
                <a:latin typeface="Times New Roman" pitchFamily="18" charset="0"/>
              </a:rPr>
              <a:t>Đ. Mitrović</a:t>
            </a:r>
            <a:r>
              <a:rPr lang="sr-Cyrl-CS" sz="1400" b="0">
                <a:solidFill>
                  <a:schemeClr val="tx2"/>
                </a:solidFill>
                <a:latin typeface="Times New Roman" pitchFamily="18" charset="0"/>
              </a:rPr>
              <a:t>:</a:t>
            </a:r>
            <a:r>
              <a:rPr lang="sr-Cyrl-CS" sz="1400" b="0" i="1">
                <a:solidFill>
                  <a:schemeClr val="tx2"/>
                </a:solidFill>
                <a:latin typeface="Times New Roman" pitchFamily="18" charset="0"/>
              </a:rPr>
              <a:t> </a:t>
            </a:r>
            <a:r>
              <a:rPr lang="en-US" sz="1400" b="0" i="1">
                <a:solidFill>
                  <a:srgbClr val="FFCC00"/>
                </a:solidFill>
                <a:latin typeface="Times New Roman" pitchFamily="18" charset="0"/>
              </a:rPr>
              <a:t>Nesavršenosti tržišta neživotnog osiguranja u Srbiji </a:t>
            </a:r>
            <a:r>
              <a:rPr lang="sr-Cyrl-CS" sz="1400" b="0" i="1">
                <a:solidFill>
                  <a:schemeClr val="tx2"/>
                </a:solidFill>
                <a:latin typeface="Times New Roman" pitchFamily="18" charset="0"/>
              </a:rPr>
              <a:t/>
            </a:r>
            <a:br>
              <a:rPr lang="sr-Cyrl-CS" sz="1400" b="0" i="1">
                <a:solidFill>
                  <a:schemeClr val="tx2"/>
                </a:solidFill>
                <a:latin typeface="Times New Roman" pitchFamily="18" charset="0"/>
              </a:rPr>
            </a:br>
            <a:r>
              <a:rPr lang="sr-Latn-CS" sz="1400" b="0">
                <a:solidFill>
                  <a:schemeClr val="tx2"/>
                </a:solidFill>
                <a:latin typeface="Times New Roman" pitchFamily="18" charset="0"/>
              </a:rPr>
              <a:t>XVI Međunarodni simpozijum iz osiguranja</a:t>
            </a:r>
            <a:r>
              <a:rPr lang="en-US" sz="1400" b="0">
                <a:solidFill>
                  <a:schemeClr val="tx2"/>
                </a:solidFill>
                <a:latin typeface="Times New Roman" pitchFamily="18" charset="0"/>
              </a:rPr>
              <a:t>, maj</a:t>
            </a:r>
            <a:r>
              <a:rPr lang="sr-Latn-CS" sz="1400" b="0">
                <a:solidFill>
                  <a:schemeClr val="tx2"/>
                </a:solidFill>
                <a:latin typeface="Times New Roman" pitchFamily="18" charset="0"/>
              </a:rPr>
              <a:t> 2018                                         </a:t>
            </a:r>
            <a:endParaRPr lang="sr-Latn-CS" sz="1400" b="0" i="1">
              <a:solidFill>
                <a:schemeClr val="tx2"/>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3251">
                                            <p:txEl>
                                              <p:pRg st="2" end="2"/>
                                            </p:txEl>
                                          </p:spTgt>
                                        </p:tgtEl>
                                        <p:attrNameLst>
                                          <p:attrName>style.visibility</p:attrName>
                                        </p:attrNameLst>
                                      </p:cBhvr>
                                      <p:to>
                                        <p:strVal val="visible"/>
                                      </p:to>
                                    </p:set>
                                    <p:animEffect transition="in" filter="box(in)">
                                      <p:cBhvr>
                                        <p:cTn id="7" dur="500"/>
                                        <p:tgtEl>
                                          <p:spTgt spid="532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277813"/>
            <a:ext cx="8229600" cy="1279525"/>
          </a:xfrm>
        </p:spPr>
        <p:txBody>
          <a:bodyPr/>
          <a:lstStyle/>
          <a:p>
            <a:pPr eaLnBrk="1" hangingPunct="1">
              <a:defRPr/>
            </a:pPr>
            <a:r>
              <a:rPr lang="sr-Latn-RS" dirty="0" smtClean="0">
                <a:solidFill>
                  <a:srgbClr val="FFCC00"/>
                </a:solidFill>
                <a:latin typeface="Times New Roman" pitchFamily="18" charset="0"/>
              </a:rPr>
              <a:t>Nesavršenosti tržišta</a:t>
            </a:r>
            <a:endParaRPr lang="sr-Latn-CS" dirty="0" smtClean="0">
              <a:solidFill>
                <a:srgbClr val="FFCC00"/>
              </a:solidFill>
              <a:latin typeface="Times New Roman" pitchFamily="18" charset="0"/>
            </a:endParaRPr>
          </a:p>
        </p:txBody>
      </p:sp>
      <p:sp>
        <p:nvSpPr>
          <p:cNvPr id="69635" name="Rectangle 3"/>
          <p:cNvSpPr>
            <a:spLocks noGrp="1" noChangeArrowheads="1"/>
          </p:cNvSpPr>
          <p:nvPr>
            <p:ph type="body" idx="1"/>
          </p:nvPr>
        </p:nvSpPr>
        <p:spPr/>
        <p:txBody>
          <a:bodyPr/>
          <a:lstStyle/>
          <a:p>
            <a:pPr eaLnBrk="1" hangingPunct="1">
              <a:defRPr/>
            </a:pPr>
            <a:r>
              <a:rPr lang="sr-Latn-RS" sz="2400" dirty="0" smtClean="0">
                <a:latin typeface="Times New Roman" pitchFamily="18" charset="0"/>
              </a:rPr>
              <a:t>Razvijenost tržišta neživotnog osiguranja.</a:t>
            </a:r>
            <a:r>
              <a:rPr lang="en-US" sz="2400" dirty="0" smtClean="0">
                <a:latin typeface="Times New Roman" pitchFamily="18" charset="0"/>
              </a:rPr>
              <a:t> </a:t>
            </a:r>
          </a:p>
          <a:p>
            <a:pPr eaLnBrk="1" hangingPunct="1">
              <a:defRPr/>
            </a:pPr>
            <a:r>
              <a:rPr lang="sr-Latn-RS" sz="2400" dirty="0" smtClean="0">
                <a:latin typeface="Times New Roman" pitchFamily="18" charset="0"/>
              </a:rPr>
              <a:t>Konkurencija</a:t>
            </a:r>
            <a:r>
              <a:rPr lang="en-US" sz="2400" dirty="0" smtClean="0">
                <a:latin typeface="Times New Roman" pitchFamily="18" charset="0"/>
              </a:rPr>
              <a:t>. </a:t>
            </a:r>
          </a:p>
          <a:p>
            <a:pPr eaLnBrk="1" hangingPunct="1">
              <a:defRPr/>
            </a:pPr>
            <a:r>
              <a:rPr lang="sr-Latn-RS" sz="2400" dirty="0" smtClean="0">
                <a:latin typeface="Times New Roman" pitchFamily="18" charset="0"/>
              </a:rPr>
              <a:t>Oporezivanje</a:t>
            </a:r>
            <a:r>
              <a:rPr lang="en-US" sz="2400" dirty="0" smtClean="0">
                <a:latin typeface="Times New Roman" pitchFamily="18" charset="0"/>
              </a:rPr>
              <a:t>. </a:t>
            </a:r>
            <a:endParaRPr lang="sr-Latn-RS" sz="2400" dirty="0" smtClean="0">
              <a:latin typeface="Times New Roman" pitchFamily="18" charset="0"/>
            </a:endParaRPr>
          </a:p>
          <a:p>
            <a:pPr eaLnBrk="1" hangingPunct="1">
              <a:defRPr/>
            </a:pPr>
            <a:r>
              <a:rPr lang="sr-Latn-RS" sz="2400" dirty="0" smtClean="0">
                <a:latin typeface="Times New Roman" pitchFamily="18" charset="0"/>
              </a:rPr>
              <a:t>Moralni hazard</a:t>
            </a:r>
            <a:r>
              <a:rPr lang="en-US" sz="2400" dirty="0" smtClean="0">
                <a:latin typeface="Times New Roman" pitchFamily="18" charset="0"/>
              </a:rPr>
              <a:t>.</a:t>
            </a:r>
            <a:r>
              <a:rPr lang="sr-Latn-RS" sz="2400" dirty="0" smtClean="0">
                <a:latin typeface="Times New Roman" pitchFamily="18" charset="0"/>
              </a:rPr>
              <a:t>   </a:t>
            </a:r>
            <a:endParaRPr lang="en-US" sz="2400" dirty="0" smtClean="0">
              <a:latin typeface="Times New Roman" pitchFamily="18" charset="0"/>
            </a:endParaRPr>
          </a:p>
          <a:p>
            <a:pPr eaLnBrk="1" hangingPunct="1">
              <a:buFont typeface="Wingdings" pitchFamily="2" charset="2"/>
              <a:buNone/>
              <a:defRPr/>
            </a:pPr>
            <a:endParaRPr lang="sr-Latn-CS" dirty="0" smtClean="0">
              <a:latin typeface="Times New Roman" pitchFamily="18" charset="0"/>
            </a:endParaRPr>
          </a:p>
        </p:txBody>
      </p:sp>
      <p:sp>
        <p:nvSpPr>
          <p:cNvPr id="4100" name="Rectangle 5"/>
          <p:cNvSpPr>
            <a:spLocks noChangeArrowheads="1"/>
          </p:cNvSpPr>
          <p:nvPr/>
        </p:nvSpPr>
        <p:spPr bwMode="auto">
          <a:xfrm>
            <a:off x="8639175" y="6021388"/>
            <a:ext cx="504825" cy="638175"/>
          </a:xfrm>
          <a:prstGeom prst="rect">
            <a:avLst/>
          </a:prstGeom>
          <a:noFill/>
          <a:ln w="9525">
            <a:noFill/>
            <a:miter lim="800000"/>
            <a:headEnd/>
            <a:tailEnd/>
          </a:ln>
        </p:spPr>
        <p:txBody>
          <a:bodyPr anchor="ctr"/>
          <a:lstStyle/>
          <a:p>
            <a:pPr algn="ctr" eaLnBrk="1" hangingPunct="1"/>
            <a:endParaRPr lang="en-US" sz="1400" b="0" i="1">
              <a:solidFill>
                <a:schemeClr val="tx2"/>
              </a:solidFill>
              <a:latin typeface="Times New Roman" pitchFamily="18" charset="0"/>
            </a:endParaRPr>
          </a:p>
        </p:txBody>
      </p:sp>
      <p:sp>
        <p:nvSpPr>
          <p:cNvPr id="4101" name="Rectangle 6"/>
          <p:cNvSpPr>
            <a:spLocks noChangeArrowheads="1"/>
          </p:cNvSpPr>
          <p:nvPr/>
        </p:nvSpPr>
        <p:spPr bwMode="auto">
          <a:xfrm>
            <a:off x="8640763" y="6092825"/>
            <a:ext cx="503237" cy="638175"/>
          </a:xfrm>
          <a:prstGeom prst="rect">
            <a:avLst/>
          </a:prstGeom>
          <a:noFill/>
          <a:ln w="9525">
            <a:noFill/>
            <a:miter lim="800000"/>
            <a:headEnd/>
            <a:tailEnd/>
          </a:ln>
        </p:spPr>
        <p:txBody>
          <a:bodyPr anchor="ctr"/>
          <a:lstStyle/>
          <a:p>
            <a:pPr algn="ctr" eaLnBrk="1" hangingPunct="1"/>
            <a:r>
              <a:rPr lang="sr-Latn-CS" sz="1400" b="0">
                <a:solidFill>
                  <a:srgbClr val="CC9900"/>
                </a:solidFill>
                <a:latin typeface="Times New Roman" pitchFamily="18" charset="0"/>
              </a:rPr>
              <a:t>1</a:t>
            </a:r>
            <a:r>
              <a:rPr lang="en-US" sz="1400" b="0">
                <a:solidFill>
                  <a:srgbClr val="CC9900"/>
                </a:solidFill>
                <a:latin typeface="Times New Roman" pitchFamily="18" charset="0"/>
              </a:rPr>
              <a:t>/12</a:t>
            </a:r>
            <a:endParaRPr lang="sr-Latn-CS" sz="1400" b="0" i="1">
              <a:solidFill>
                <a:srgbClr val="CC9900"/>
              </a:solidFill>
              <a:latin typeface="Times New Roman" pitchFamily="18" charset="0"/>
            </a:endParaRPr>
          </a:p>
        </p:txBody>
      </p:sp>
      <p:sp>
        <p:nvSpPr>
          <p:cNvPr id="4102" name="Rectangle 4"/>
          <p:cNvSpPr>
            <a:spLocks noChangeArrowheads="1"/>
          </p:cNvSpPr>
          <p:nvPr/>
        </p:nvSpPr>
        <p:spPr bwMode="auto">
          <a:xfrm>
            <a:off x="214313" y="5949950"/>
            <a:ext cx="8501062" cy="638175"/>
          </a:xfrm>
          <a:prstGeom prst="rect">
            <a:avLst/>
          </a:prstGeom>
          <a:noFill/>
          <a:ln w="9525">
            <a:noFill/>
            <a:miter lim="800000"/>
            <a:headEnd/>
            <a:tailEnd/>
          </a:ln>
        </p:spPr>
        <p:txBody>
          <a:bodyPr anchor="ctr"/>
          <a:lstStyle/>
          <a:p>
            <a:pPr algn="ctr" eaLnBrk="1" hangingPunct="1"/>
            <a:r>
              <a:rPr lang="sr-Latn-CS" sz="1400" b="0">
                <a:solidFill>
                  <a:schemeClr val="tx2"/>
                </a:solidFill>
                <a:latin typeface="Times New Roman" pitchFamily="18" charset="0"/>
              </a:rPr>
              <a:t>S. Ranđelović</a:t>
            </a:r>
            <a:r>
              <a:rPr lang="en-GB" sz="1400" b="0">
                <a:solidFill>
                  <a:schemeClr val="tx2"/>
                </a:solidFill>
                <a:latin typeface="Times New Roman" pitchFamily="18" charset="0"/>
              </a:rPr>
              <a:t>,</a:t>
            </a:r>
            <a:r>
              <a:rPr lang="sr-Latn-CS" sz="1400" b="0">
                <a:solidFill>
                  <a:schemeClr val="tx2"/>
                </a:solidFill>
                <a:latin typeface="Times New Roman" pitchFamily="18" charset="0"/>
              </a:rPr>
              <a:t> D. Trifunovi</a:t>
            </a:r>
            <a:r>
              <a:rPr lang="en-US" sz="1400" b="0">
                <a:solidFill>
                  <a:schemeClr val="tx2"/>
                </a:solidFill>
                <a:latin typeface="Times New Roman" pitchFamily="18" charset="0"/>
              </a:rPr>
              <a:t>ć i </a:t>
            </a:r>
            <a:r>
              <a:rPr lang="sr-Latn-CS" sz="1400" b="0">
                <a:solidFill>
                  <a:schemeClr val="tx2"/>
                </a:solidFill>
                <a:latin typeface="Times New Roman" pitchFamily="18" charset="0"/>
              </a:rPr>
              <a:t>Đ. Mitrović</a:t>
            </a:r>
            <a:r>
              <a:rPr lang="sr-Cyrl-CS" sz="1400" b="0">
                <a:solidFill>
                  <a:schemeClr val="tx2"/>
                </a:solidFill>
                <a:latin typeface="Times New Roman" pitchFamily="18" charset="0"/>
              </a:rPr>
              <a:t>:</a:t>
            </a:r>
            <a:r>
              <a:rPr lang="sr-Cyrl-CS" sz="1400" b="0" i="1">
                <a:solidFill>
                  <a:schemeClr val="tx2"/>
                </a:solidFill>
                <a:latin typeface="Times New Roman" pitchFamily="18" charset="0"/>
              </a:rPr>
              <a:t> </a:t>
            </a:r>
            <a:r>
              <a:rPr lang="en-US" sz="1400" b="0" i="1">
                <a:solidFill>
                  <a:srgbClr val="FFCC00"/>
                </a:solidFill>
                <a:latin typeface="Times New Roman" pitchFamily="18" charset="0"/>
              </a:rPr>
              <a:t>Nesavršenosti tržišta neživotnog osiguranja u Srbiji </a:t>
            </a:r>
            <a:r>
              <a:rPr lang="sr-Cyrl-CS" sz="1400" b="0" i="1">
                <a:solidFill>
                  <a:schemeClr val="tx2"/>
                </a:solidFill>
                <a:latin typeface="Times New Roman" pitchFamily="18" charset="0"/>
              </a:rPr>
              <a:t/>
            </a:r>
            <a:br>
              <a:rPr lang="sr-Cyrl-CS" sz="1400" b="0" i="1">
                <a:solidFill>
                  <a:schemeClr val="tx2"/>
                </a:solidFill>
                <a:latin typeface="Times New Roman" pitchFamily="18" charset="0"/>
              </a:rPr>
            </a:br>
            <a:r>
              <a:rPr lang="sr-Latn-CS" sz="1400" b="0">
                <a:solidFill>
                  <a:schemeClr val="tx2"/>
                </a:solidFill>
                <a:latin typeface="Times New Roman" pitchFamily="18" charset="0"/>
              </a:rPr>
              <a:t>XVI Međunarodni simpozijum iz osiguranja</a:t>
            </a:r>
            <a:r>
              <a:rPr lang="en-US" sz="1400" b="0">
                <a:solidFill>
                  <a:schemeClr val="tx2"/>
                </a:solidFill>
                <a:latin typeface="Times New Roman" pitchFamily="18" charset="0"/>
              </a:rPr>
              <a:t>, maj</a:t>
            </a:r>
            <a:r>
              <a:rPr lang="sr-Latn-CS" sz="1400" b="0">
                <a:solidFill>
                  <a:schemeClr val="tx2"/>
                </a:solidFill>
                <a:latin typeface="Times New Roman" pitchFamily="18" charset="0"/>
              </a:rPr>
              <a:t> 2018                                         </a:t>
            </a:r>
            <a:endParaRPr lang="sr-Latn-CS" sz="1400" b="0" i="1">
              <a:solidFill>
                <a:schemeClr val="tx2"/>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box(in)">
                                      <p:cBhvr>
                                        <p:cTn id="7" dur="500"/>
                                        <p:tgtEl>
                                          <p:spTgt spid="696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Effect transition="in" filter="box(in)">
                                      <p:cBhvr>
                                        <p:cTn id="12" dur="500"/>
                                        <p:tgtEl>
                                          <p:spTgt spid="696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9635">
                                            <p:txEl>
                                              <p:pRg st="2" end="2"/>
                                            </p:txEl>
                                          </p:spTgt>
                                        </p:tgtEl>
                                        <p:attrNameLst>
                                          <p:attrName>style.visibility</p:attrName>
                                        </p:attrNameLst>
                                      </p:cBhvr>
                                      <p:to>
                                        <p:strVal val="visible"/>
                                      </p:to>
                                    </p:set>
                                    <p:animEffect transition="in" filter="box(in)">
                                      <p:cBhvr>
                                        <p:cTn id="17" dur="500"/>
                                        <p:tgtEl>
                                          <p:spTgt spid="696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9635">
                                            <p:txEl>
                                              <p:pRg st="3" end="3"/>
                                            </p:txEl>
                                          </p:spTgt>
                                        </p:tgtEl>
                                        <p:attrNameLst>
                                          <p:attrName>style.visibility</p:attrName>
                                        </p:attrNameLst>
                                      </p:cBhvr>
                                      <p:to>
                                        <p:strVal val="visible"/>
                                      </p:to>
                                    </p:set>
                                    <p:animEffect transition="in" filter="box(in)">
                                      <p:cBhvr>
                                        <p:cTn id="22" dur="500"/>
                                        <p:tgtEl>
                                          <p:spTgt spid="696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277813"/>
            <a:ext cx="8229600" cy="1279525"/>
          </a:xfrm>
        </p:spPr>
        <p:txBody>
          <a:bodyPr/>
          <a:lstStyle/>
          <a:p>
            <a:pPr eaLnBrk="1" hangingPunct="1">
              <a:defRPr/>
            </a:pPr>
            <a:r>
              <a:rPr lang="sr-Latn-RS" dirty="0" smtClean="0">
                <a:solidFill>
                  <a:srgbClr val="FFCC00"/>
                </a:solidFill>
                <a:latin typeface="Times New Roman" pitchFamily="18" charset="0"/>
              </a:rPr>
              <a:t>Razvijenost neživotnog osiguranja</a:t>
            </a:r>
            <a:endParaRPr lang="sr-Latn-CS" dirty="0" smtClean="0">
              <a:solidFill>
                <a:srgbClr val="FFCC00"/>
              </a:solidFill>
              <a:latin typeface="Times New Roman" pitchFamily="18" charset="0"/>
            </a:endParaRPr>
          </a:p>
        </p:txBody>
      </p:sp>
      <p:sp>
        <p:nvSpPr>
          <p:cNvPr id="69635" name="Rectangle 3"/>
          <p:cNvSpPr>
            <a:spLocks noGrp="1" noChangeArrowheads="1"/>
          </p:cNvSpPr>
          <p:nvPr>
            <p:ph type="body" idx="1"/>
          </p:nvPr>
        </p:nvSpPr>
        <p:spPr/>
        <p:txBody>
          <a:bodyPr/>
          <a:lstStyle/>
          <a:p>
            <a:pPr eaLnBrk="1" hangingPunct="1">
              <a:defRPr/>
            </a:pPr>
            <a:r>
              <a:rPr lang="sr-Latn-RS" sz="2400" dirty="0" smtClean="0">
                <a:latin typeface="Times New Roman" pitchFamily="18" charset="0"/>
              </a:rPr>
              <a:t>76% premije se odnosi na neživotno osiguranje, a 24% na životno osiguranje</a:t>
            </a:r>
            <a:r>
              <a:rPr lang="en-GB" sz="2400" dirty="0" smtClean="0">
                <a:latin typeface="Times New Roman" pitchFamily="18" charset="0"/>
              </a:rPr>
              <a:t>.</a:t>
            </a:r>
            <a:r>
              <a:rPr lang="en-US" sz="2400" dirty="0" smtClean="0">
                <a:latin typeface="Times New Roman" pitchFamily="18" charset="0"/>
              </a:rPr>
              <a:t> </a:t>
            </a:r>
          </a:p>
          <a:p>
            <a:pPr eaLnBrk="1" hangingPunct="1">
              <a:defRPr/>
            </a:pPr>
            <a:r>
              <a:rPr lang="sr-Latn-RS" sz="2400" dirty="0" smtClean="0">
                <a:latin typeface="Times New Roman" pitchFamily="18" charset="0"/>
              </a:rPr>
              <a:t>P</a:t>
            </a:r>
            <a:r>
              <a:rPr lang="en-US" sz="2400" dirty="0" smtClean="0">
                <a:latin typeface="Times New Roman" pitchFamily="18" charset="0"/>
              </a:rPr>
              <a:t>r</a:t>
            </a:r>
            <a:r>
              <a:rPr lang="sr-Latn-RS" sz="2400" dirty="0" smtClean="0">
                <a:latin typeface="Times New Roman" pitchFamily="18" charset="0"/>
              </a:rPr>
              <a:t>emija neživotnog osiguranja u odnosu na GDP</a:t>
            </a:r>
            <a:r>
              <a:rPr lang="en-GB" sz="2400" dirty="0" smtClean="0">
                <a:latin typeface="Times New Roman" pitchFamily="18" charset="0"/>
              </a:rPr>
              <a:t> u </a:t>
            </a:r>
            <a:r>
              <a:rPr lang="en-GB" sz="2400" dirty="0" err="1" smtClean="0">
                <a:latin typeface="Times New Roman" pitchFamily="18" charset="0"/>
              </a:rPr>
              <a:t>Srbiji</a:t>
            </a:r>
            <a:r>
              <a:rPr lang="en-GB" sz="2400" dirty="0" smtClean="0">
                <a:latin typeface="Times New Roman" pitchFamily="18" charset="0"/>
              </a:rPr>
              <a:t> je 1,78%</a:t>
            </a:r>
            <a:r>
              <a:rPr lang="sr-Latn-RS" sz="2400" dirty="0" smtClean="0">
                <a:latin typeface="Times New Roman" pitchFamily="18" charset="0"/>
              </a:rPr>
              <a:t>.</a:t>
            </a:r>
            <a:r>
              <a:rPr lang="en-GB" sz="2400" dirty="0" smtClean="0">
                <a:latin typeface="Times New Roman" pitchFamily="18" charset="0"/>
              </a:rPr>
              <a:t> U EU </a:t>
            </a:r>
            <a:r>
              <a:rPr lang="en-GB" sz="2400" dirty="0" err="1" smtClean="0">
                <a:latin typeface="Times New Roman" pitchFamily="18" charset="0"/>
              </a:rPr>
              <a:t>ovaj</a:t>
            </a:r>
            <a:r>
              <a:rPr lang="en-GB" sz="2400" dirty="0" smtClean="0">
                <a:latin typeface="Times New Roman" pitchFamily="18" charset="0"/>
              </a:rPr>
              <a:t> </a:t>
            </a:r>
            <a:r>
              <a:rPr lang="en-GB" sz="2400" dirty="0" err="1" smtClean="0">
                <a:latin typeface="Times New Roman" pitchFamily="18" charset="0"/>
              </a:rPr>
              <a:t>pokazatelj</a:t>
            </a:r>
            <a:r>
              <a:rPr lang="en-GB" sz="2400" dirty="0" smtClean="0">
                <a:latin typeface="Times New Roman" pitchFamily="18" charset="0"/>
              </a:rPr>
              <a:t> je 2,18%, </a:t>
            </a:r>
            <a:r>
              <a:rPr lang="en-GB" sz="2400" dirty="0" err="1" smtClean="0">
                <a:latin typeface="Times New Roman" pitchFamily="18" charset="0"/>
              </a:rPr>
              <a:t>dok</a:t>
            </a:r>
            <a:r>
              <a:rPr lang="en-GB" sz="2400" dirty="0" smtClean="0">
                <a:latin typeface="Times New Roman" pitchFamily="18" charset="0"/>
              </a:rPr>
              <a:t> je u </a:t>
            </a:r>
            <a:r>
              <a:rPr lang="en-GB" sz="2400" dirty="0" err="1" smtClean="0">
                <a:latin typeface="Times New Roman" pitchFamily="18" charset="0"/>
              </a:rPr>
              <a:t>zemljama</a:t>
            </a:r>
            <a:r>
              <a:rPr lang="en-GB" sz="2400" dirty="0" smtClean="0">
                <a:latin typeface="Times New Roman" pitchFamily="18" charset="0"/>
              </a:rPr>
              <a:t> u </a:t>
            </a:r>
            <a:r>
              <a:rPr lang="en-GB" sz="2400" dirty="0" err="1" smtClean="0">
                <a:latin typeface="Times New Roman" pitchFamily="18" charset="0"/>
              </a:rPr>
              <a:t>razvoju</a:t>
            </a:r>
            <a:r>
              <a:rPr lang="en-GB" sz="2400" dirty="0" smtClean="0">
                <a:latin typeface="Times New Roman" pitchFamily="18" charset="0"/>
              </a:rPr>
              <a:t> 1,5%</a:t>
            </a:r>
            <a:r>
              <a:rPr lang="sr-Latn-RS" sz="2400" dirty="0" smtClean="0">
                <a:latin typeface="Times New Roman" pitchFamily="18" charset="0"/>
              </a:rPr>
              <a:t>.</a:t>
            </a:r>
            <a:endParaRPr lang="en-US" sz="2400" dirty="0" smtClean="0">
              <a:latin typeface="Times New Roman" pitchFamily="18" charset="0"/>
            </a:endParaRPr>
          </a:p>
          <a:p>
            <a:pPr eaLnBrk="1" hangingPunct="1">
              <a:defRPr/>
            </a:pPr>
            <a:r>
              <a:rPr lang="en-US" sz="2400" dirty="0" err="1" smtClean="0">
                <a:latin typeface="Times New Roman" pitchFamily="18" charset="0"/>
              </a:rPr>
              <a:t>Premija</a:t>
            </a:r>
            <a:r>
              <a:rPr lang="en-US" sz="2400" dirty="0" smtClean="0">
                <a:latin typeface="Times New Roman" pitchFamily="18" charset="0"/>
              </a:rPr>
              <a:t> ne</a:t>
            </a:r>
            <a:r>
              <a:rPr lang="sr-Latn-RS" sz="2400" dirty="0" smtClean="0">
                <a:latin typeface="Times New Roman" pitchFamily="18" charset="0"/>
              </a:rPr>
              <a:t>ž</a:t>
            </a:r>
            <a:r>
              <a:rPr lang="en-US" sz="2400" dirty="0" err="1" smtClean="0">
                <a:latin typeface="Times New Roman" pitchFamily="18" charset="0"/>
              </a:rPr>
              <a:t>ivotnog</a:t>
            </a:r>
            <a:r>
              <a:rPr lang="en-US" sz="2400" dirty="0" smtClean="0">
                <a:latin typeface="Times New Roman" pitchFamily="18" charset="0"/>
              </a:rPr>
              <a:t> </a:t>
            </a:r>
            <a:r>
              <a:rPr lang="sr-Latn-RS" sz="2400" dirty="0" smtClean="0">
                <a:latin typeface="Times New Roman" pitchFamily="18" charset="0"/>
              </a:rPr>
              <a:t>osiguranja </a:t>
            </a:r>
            <a:r>
              <a:rPr lang="sr-Latn-RS" sz="2400" i="1" dirty="0" smtClean="0">
                <a:latin typeface="Times New Roman" pitchFamily="18" charset="0"/>
              </a:rPr>
              <a:t>per capita</a:t>
            </a:r>
            <a:r>
              <a:rPr lang="sr-Latn-RS" sz="2400" dirty="0" smtClean="0">
                <a:latin typeface="Times New Roman" pitchFamily="18" charset="0"/>
              </a:rPr>
              <a:t> u Srbiji je 86,7 USD, dok je u EU 658 USD</a:t>
            </a:r>
            <a:r>
              <a:rPr lang="en-US" sz="2400" dirty="0" smtClean="0">
                <a:latin typeface="Times New Roman" pitchFamily="18" charset="0"/>
              </a:rPr>
              <a:t>. </a:t>
            </a:r>
            <a:r>
              <a:rPr lang="sr-Latn-RS" sz="2400" dirty="0" smtClean="0">
                <a:latin typeface="Times New Roman" pitchFamily="18" charset="0"/>
              </a:rPr>
              <a:t>U Nemačkoj 1.381 USD</a:t>
            </a:r>
            <a:r>
              <a:rPr lang="en-US" sz="2400" dirty="0" smtClean="0">
                <a:latin typeface="Times New Roman" pitchFamily="18" charset="0"/>
              </a:rPr>
              <a:t>. </a:t>
            </a:r>
            <a:endParaRPr lang="sr-Latn-RS" sz="2400" dirty="0" smtClean="0">
              <a:latin typeface="Times New Roman" pitchFamily="18" charset="0"/>
            </a:endParaRPr>
          </a:p>
          <a:p>
            <a:pPr eaLnBrk="1" hangingPunct="1">
              <a:defRPr/>
            </a:pPr>
            <a:r>
              <a:rPr lang="sr-Latn-RS" sz="2400" dirty="0" smtClean="0">
                <a:latin typeface="Times New Roman" pitchFamily="18" charset="0"/>
              </a:rPr>
              <a:t>47% premije neživotnog osiguranja se odnosi na obavezno osiguranje motornih vozila, 16% na osiguranje imovine, 10% na kasko osiguranje.    </a:t>
            </a:r>
            <a:endParaRPr lang="en-US" sz="2400" dirty="0" smtClean="0">
              <a:latin typeface="Times New Roman" pitchFamily="18" charset="0"/>
            </a:endParaRPr>
          </a:p>
          <a:p>
            <a:pPr eaLnBrk="1" hangingPunct="1">
              <a:buFont typeface="Wingdings" pitchFamily="2" charset="2"/>
              <a:buNone/>
              <a:defRPr/>
            </a:pPr>
            <a:endParaRPr lang="sr-Latn-CS" dirty="0" smtClean="0">
              <a:latin typeface="Times New Roman" pitchFamily="18" charset="0"/>
            </a:endParaRPr>
          </a:p>
        </p:txBody>
      </p:sp>
      <p:sp>
        <p:nvSpPr>
          <p:cNvPr id="5124" name="Rectangle 5"/>
          <p:cNvSpPr>
            <a:spLocks noChangeArrowheads="1"/>
          </p:cNvSpPr>
          <p:nvPr/>
        </p:nvSpPr>
        <p:spPr bwMode="auto">
          <a:xfrm>
            <a:off x="8639175" y="6021388"/>
            <a:ext cx="504825" cy="638175"/>
          </a:xfrm>
          <a:prstGeom prst="rect">
            <a:avLst/>
          </a:prstGeom>
          <a:noFill/>
          <a:ln w="9525">
            <a:noFill/>
            <a:miter lim="800000"/>
            <a:headEnd/>
            <a:tailEnd/>
          </a:ln>
        </p:spPr>
        <p:txBody>
          <a:bodyPr anchor="ctr"/>
          <a:lstStyle/>
          <a:p>
            <a:pPr algn="ctr" eaLnBrk="1" hangingPunct="1"/>
            <a:endParaRPr lang="en-US" sz="1400" b="0" i="1">
              <a:solidFill>
                <a:schemeClr val="tx2"/>
              </a:solidFill>
              <a:latin typeface="Times New Roman" pitchFamily="18" charset="0"/>
            </a:endParaRPr>
          </a:p>
        </p:txBody>
      </p:sp>
      <p:sp>
        <p:nvSpPr>
          <p:cNvPr id="5125" name="Rectangle 6"/>
          <p:cNvSpPr>
            <a:spLocks noChangeArrowheads="1"/>
          </p:cNvSpPr>
          <p:nvPr/>
        </p:nvSpPr>
        <p:spPr bwMode="auto">
          <a:xfrm>
            <a:off x="8640763" y="6092825"/>
            <a:ext cx="503237" cy="638175"/>
          </a:xfrm>
          <a:prstGeom prst="rect">
            <a:avLst/>
          </a:prstGeom>
          <a:noFill/>
          <a:ln w="9525">
            <a:noFill/>
            <a:miter lim="800000"/>
            <a:headEnd/>
            <a:tailEnd/>
          </a:ln>
        </p:spPr>
        <p:txBody>
          <a:bodyPr anchor="ctr"/>
          <a:lstStyle/>
          <a:p>
            <a:pPr algn="ctr" eaLnBrk="1" hangingPunct="1"/>
            <a:r>
              <a:rPr lang="sr-Latn-CS" sz="1400" b="0">
                <a:solidFill>
                  <a:srgbClr val="CC9900"/>
                </a:solidFill>
                <a:latin typeface="Times New Roman" pitchFamily="18" charset="0"/>
              </a:rPr>
              <a:t>2</a:t>
            </a:r>
            <a:r>
              <a:rPr lang="en-US" sz="1400" b="0">
                <a:solidFill>
                  <a:srgbClr val="CC9900"/>
                </a:solidFill>
                <a:latin typeface="Times New Roman" pitchFamily="18" charset="0"/>
              </a:rPr>
              <a:t>/12</a:t>
            </a:r>
            <a:endParaRPr lang="sr-Latn-CS" sz="1400" b="0" i="1">
              <a:solidFill>
                <a:srgbClr val="CC9900"/>
              </a:solidFill>
              <a:latin typeface="Times New Roman" pitchFamily="18" charset="0"/>
            </a:endParaRPr>
          </a:p>
        </p:txBody>
      </p:sp>
      <p:sp>
        <p:nvSpPr>
          <p:cNvPr id="5126" name="Rectangle 4"/>
          <p:cNvSpPr>
            <a:spLocks noChangeArrowheads="1"/>
          </p:cNvSpPr>
          <p:nvPr/>
        </p:nvSpPr>
        <p:spPr bwMode="auto">
          <a:xfrm>
            <a:off x="214313" y="5949950"/>
            <a:ext cx="8501062" cy="638175"/>
          </a:xfrm>
          <a:prstGeom prst="rect">
            <a:avLst/>
          </a:prstGeom>
          <a:noFill/>
          <a:ln w="9525">
            <a:noFill/>
            <a:miter lim="800000"/>
            <a:headEnd/>
            <a:tailEnd/>
          </a:ln>
        </p:spPr>
        <p:txBody>
          <a:bodyPr anchor="ctr"/>
          <a:lstStyle/>
          <a:p>
            <a:pPr algn="ctr" eaLnBrk="1" hangingPunct="1"/>
            <a:r>
              <a:rPr lang="sr-Latn-CS" sz="1400" b="0">
                <a:solidFill>
                  <a:schemeClr val="tx2"/>
                </a:solidFill>
                <a:latin typeface="Times New Roman" pitchFamily="18" charset="0"/>
              </a:rPr>
              <a:t>S. Ranđelović</a:t>
            </a:r>
            <a:r>
              <a:rPr lang="en-GB" sz="1400" b="0">
                <a:solidFill>
                  <a:schemeClr val="tx2"/>
                </a:solidFill>
                <a:latin typeface="Times New Roman" pitchFamily="18" charset="0"/>
              </a:rPr>
              <a:t>,</a:t>
            </a:r>
            <a:r>
              <a:rPr lang="sr-Latn-CS" sz="1400" b="0">
                <a:solidFill>
                  <a:schemeClr val="tx2"/>
                </a:solidFill>
                <a:latin typeface="Times New Roman" pitchFamily="18" charset="0"/>
              </a:rPr>
              <a:t> D. Trifunovi</a:t>
            </a:r>
            <a:r>
              <a:rPr lang="en-US" sz="1400" b="0">
                <a:solidFill>
                  <a:schemeClr val="tx2"/>
                </a:solidFill>
                <a:latin typeface="Times New Roman" pitchFamily="18" charset="0"/>
              </a:rPr>
              <a:t>ć i </a:t>
            </a:r>
            <a:r>
              <a:rPr lang="sr-Latn-CS" sz="1400" b="0">
                <a:solidFill>
                  <a:schemeClr val="tx2"/>
                </a:solidFill>
                <a:latin typeface="Times New Roman" pitchFamily="18" charset="0"/>
              </a:rPr>
              <a:t>Đ. Mitrović</a:t>
            </a:r>
            <a:r>
              <a:rPr lang="sr-Cyrl-CS" sz="1400" b="0">
                <a:solidFill>
                  <a:schemeClr val="tx2"/>
                </a:solidFill>
                <a:latin typeface="Times New Roman" pitchFamily="18" charset="0"/>
              </a:rPr>
              <a:t>:</a:t>
            </a:r>
            <a:r>
              <a:rPr lang="sr-Cyrl-CS" sz="1400" b="0" i="1">
                <a:solidFill>
                  <a:schemeClr val="tx2"/>
                </a:solidFill>
                <a:latin typeface="Times New Roman" pitchFamily="18" charset="0"/>
              </a:rPr>
              <a:t> </a:t>
            </a:r>
            <a:r>
              <a:rPr lang="en-US" sz="1400" b="0" i="1">
                <a:solidFill>
                  <a:srgbClr val="FFCC00"/>
                </a:solidFill>
                <a:latin typeface="Times New Roman" pitchFamily="18" charset="0"/>
              </a:rPr>
              <a:t>Nesavršenosti tržišta neživotnog osiguranja u Srbiji </a:t>
            </a:r>
            <a:r>
              <a:rPr lang="sr-Cyrl-CS" sz="1400" b="0" i="1">
                <a:solidFill>
                  <a:schemeClr val="tx2"/>
                </a:solidFill>
                <a:latin typeface="Times New Roman" pitchFamily="18" charset="0"/>
              </a:rPr>
              <a:t/>
            </a:r>
            <a:br>
              <a:rPr lang="sr-Cyrl-CS" sz="1400" b="0" i="1">
                <a:solidFill>
                  <a:schemeClr val="tx2"/>
                </a:solidFill>
                <a:latin typeface="Times New Roman" pitchFamily="18" charset="0"/>
              </a:rPr>
            </a:br>
            <a:r>
              <a:rPr lang="sr-Latn-CS" sz="1400" b="0">
                <a:solidFill>
                  <a:schemeClr val="tx2"/>
                </a:solidFill>
                <a:latin typeface="Times New Roman" pitchFamily="18" charset="0"/>
              </a:rPr>
              <a:t>XVI Međunarodni simpozijum iz osiguranja</a:t>
            </a:r>
            <a:r>
              <a:rPr lang="en-US" sz="1400" b="0">
                <a:solidFill>
                  <a:schemeClr val="tx2"/>
                </a:solidFill>
                <a:latin typeface="Times New Roman" pitchFamily="18" charset="0"/>
              </a:rPr>
              <a:t>, maj</a:t>
            </a:r>
            <a:r>
              <a:rPr lang="sr-Latn-CS" sz="1400" b="0">
                <a:solidFill>
                  <a:schemeClr val="tx2"/>
                </a:solidFill>
                <a:latin typeface="Times New Roman" pitchFamily="18" charset="0"/>
              </a:rPr>
              <a:t> 2018                                         </a:t>
            </a:r>
            <a:endParaRPr lang="sr-Latn-CS" sz="1400" b="0" i="1">
              <a:solidFill>
                <a:schemeClr val="tx2"/>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box(in)">
                                      <p:cBhvr>
                                        <p:cTn id="7" dur="500"/>
                                        <p:tgtEl>
                                          <p:spTgt spid="696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Effect transition="in" filter="box(in)">
                                      <p:cBhvr>
                                        <p:cTn id="12" dur="500"/>
                                        <p:tgtEl>
                                          <p:spTgt spid="696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9635">
                                            <p:txEl>
                                              <p:pRg st="2" end="2"/>
                                            </p:txEl>
                                          </p:spTgt>
                                        </p:tgtEl>
                                        <p:attrNameLst>
                                          <p:attrName>style.visibility</p:attrName>
                                        </p:attrNameLst>
                                      </p:cBhvr>
                                      <p:to>
                                        <p:strVal val="visible"/>
                                      </p:to>
                                    </p:set>
                                    <p:animEffect transition="in" filter="box(in)">
                                      <p:cBhvr>
                                        <p:cTn id="17" dur="500"/>
                                        <p:tgtEl>
                                          <p:spTgt spid="696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9635">
                                            <p:txEl>
                                              <p:pRg st="3" end="3"/>
                                            </p:txEl>
                                          </p:spTgt>
                                        </p:tgtEl>
                                        <p:attrNameLst>
                                          <p:attrName>style.visibility</p:attrName>
                                        </p:attrNameLst>
                                      </p:cBhvr>
                                      <p:to>
                                        <p:strVal val="visible"/>
                                      </p:to>
                                    </p:set>
                                    <p:animEffect transition="in" filter="box(in)">
                                      <p:cBhvr>
                                        <p:cTn id="22" dur="500"/>
                                        <p:tgtEl>
                                          <p:spTgt spid="696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115888"/>
            <a:ext cx="8229600" cy="1143000"/>
          </a:xfrm>
        </p:spPr>
        <p:txBody>
          <a:bodyPr/>
          <a:lstStyle/>
          <a:p>
            <a:pPr eaLnBrk="1" hangingPunct="1">
              <a:defRPr/>
            </a:pPr>
            <a:r>
              <a:rPr lang="sr-Latn-RS" sz="3200" dirty="0" smtClean="0">
                <a:solidFill>
                  <a:srgbClr val="FFCC00"/>
                </a:solidFill>
                <a:latin typeface="Times New Roman" pitchFamily="18" charset="0"/>
              </a:rPr>
              <a:t>Konkurencija na tržištu neživotnog osiguranja</a:t>
            </a:r>
            <a:endParaRPr lang="sr-Latn-CS" sz="3200" dirty="0" smtClean="0">
              <a:solidFill>
                <a:srgbClr val="FFCC00"/>
              </a:solidFill>
              <a:latin typeface="Times New Roman" pitchFamily="18" charset="0"/>
            </a:endParaRPr>
          </a:p>
        </p:txBody>
      </p:sp>
      <p:sp>
        <p:nvSpPr>
          <p:cNvPr id="6147" name="Rectangle 5"/>
          <p:cNvSpPr>
            <a:spLocks noChangeArrowheads="1"/>
          </p:cNvSpPr>
          <p:nvPr/>
        </p:nvSpPr>
        <p:spPr bwMode="auto">
          <a:xfrm>
            <a:off x="8640763" y="6092825"/>
            <a:ext cx="503237" cy="638175"/>
          </a:xfrm>
          <a:prstGeom prst="rect">
            <a:avLst/>
          </a:prstGeom>
          <a:noFill/>
          <a:ln w="9525">
            <a:noFill/>
            <a:miter lim="800000"/>
            <a:headEnd/>
            <a:tailEnd/>
          </a:ln>
        </p:spPr>
        <p:txBody>
          <a:bodyPr anchor="ctr"/>
          <a:lstStyle/>
          <a:p>
            <a:pPr algn="ctr" eaLnBrk="1" hangingPunct="1"/>
            <a:r>
              <a:rPr lang="en-US" sz="1400" b="0">
                <a:solidFill>
                  <a:srgbClr val="CC9900"/>
                </a:solidFill>
                <a:latin typeface="Times New Roman" pitchFamily="18" charset="0"/>
              </a:rPr>
              <a:t>3/12</a:t>
            </a:r>
            <a:endParaRPr lang="sr-Latn-CS" sz="1400" b="0" i="1">
              <a:solidFill>
                <a:srgbClr val="CC9900"/>
              </a:solidFill>
              <a:latin typeface="Times New Roman" pitchFamily="18" charset="0"/>
            </a:endParaRPr>
          </a:p>
        </p:txBody>
      </p:sp>
      <p:sp>
        <p:nvSpPr>
          <p:cNvPr id="6148"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8" name="Table 7"/>
          <p:cNvGraphicFramePr>
            <a:graphicFrameLocks noGrp="1"/>
          </p:cNvGraphicFramePr>
          <p:nvPr/>
        </p:nvGraphicFramePr>
        <p:xfrm>
          <a:off x="684213" y="1052513"/>
          <a:ext cx="5185071" cy="4735537"/>
        </p:xfrm>
        <a:graphic>
          <a:graphicData uri="http://schemas.openxmlformats.org/drawingml/2006/table">
            <a:tbl>
              <a:tblPr/>
              <a:tblGrid>
                <a:gridCol w="1728718"/>
                <a:gridCol w="942642"/>
                <a:gridCol w="864088"/>
                <a:gridCol w="785535"/>
                <a:gridCol w="864088"/>
              </a:tblGrid>
              <a:tr h="432197">
                <a:tc>
                  <a:txBody>
                    <a:bodyPr/>
                    <a:lstStyle/>
                    <a:p>
                      <a:pPr algn="ctr">
                        <a:spcAft>
                          <a:spcPts val="0"/>
                        </a:spcAft>
                      </a:pPr>
                      <a:r>
                        <a:rPr lang="sr-Latn-RS" sz="1600" dirty="0" smtClean="0">
                          <a:solidFill>
                            <a:srgbClr val="FFCC00"/>
                          </a:solidFill>
                          <a:latin typeface="Times New Roman"/>
                          <a:ea typeface="Calibri"/>
                          <a:cs typeface="Times New Roman"/>
                        </a:rPr>
                        <a:t>Kompanija</a:t>
                      </a:r>
                      <a:endParaRPr lang="en-GB" sz="1600" dirty="0">
                        <a:solidFill>
                          <a:srgbClr val="FFCC00"/>
                        </a:solidFill>
                        <a:latin typeface="Times New Roman"/>
                        <a:ea typeface="Calibri"/>
                        <a:cs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sr-Latn-RS" sz="1600" dirty="0" smtClean="0">
                          <a:solidFill>
                            <a:srgbClr val="FFCC00"/>
                          </a:solidFill>
                          <a:latin typeface="Times New Roman" pitchFamily="18" charset="0"/>
                          <a:cs typeface="Times New Roman" pitchFamily="18" charset="0"/>
                        </a:rPr>
                        <a:t>2012</a:t>
                      </a:r>
                      <a:endParaRPr lang="en-US" sz="1600" dirty="0">
                        <a:solidFill>
                          <a:srgbClr val="FFCC00"/>
                        </a:solidFill>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sr-Latn-RS" sz="1600" dirty="0" smtClean="0">
                          <a:solidFill>
                            <a:srgbClr val="FFCC00"/>
                          </a:solidFill>
                          <a:latin typeface="Times New Roman" pitchFamily="18" charset="0"/>
                          <a:cs typeface="Times New Roman" pitchFamily="18" charset="0"/>
                        </a:rPr>
                        <a:t>2013</a:t>
                      </a:r>
                      <a:endParaRPr lang="en-US" sz="1600" dirty="0">
                        <a:solidFill>
                          <a:srgbClr val="FFCC00"/>
                        </a:solidFill>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sr-Latn-RS" sz="1600" dirty="0" smtClean="0">
                          <a:solidFill>
                            <a:srgbClr val="FFCC00"/>
                          </a:solidFill>
                          <a:latin typeface="Times New Roman" pitchFamily="18" charset="0"/>
                          <a:cs typeface="Times New Roman" pitchFamily="18" charset="0"/>
                        </a:rPr>
                        <a:t>2014</a:t>
                      </a:r>
                      <a:endParaRPr lang="en-US" sz="1600" dirty="0">
                        <a:solidFill>
                          <a:srgbClr val="FFCC00"/>
                        </a:solidFill>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sr-Latn-RS" sz="1600" dirty="0" smtClean="0">
                          <a:solidFill>
                            <a:srgbClr val="FFCC00"/>
                          </a:solidFill>
                          <a:latin typeface="Times New Roman" pitchFamily="18" charset="0"/>
                          <a:cs typeface="Times New Roman" pitchFamily="18" charset="0"/>
                        </a:rPr>
                        <a:t>2015</a:t>
                      </a:r>
                      <a:endParaRPr lang="en-US" sz="1600" dirty="0">
                        <a:solidFill>
                          <a:srgbClr val="FFCC00"/>
                        </a:solidFill>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334">
                <a:tc>
                  <a:txBody>
                    <a:bodyPr/>
                    <a:lstStyle/>
                    <a:p>
                      <a:pPr algn="ctr">
                        <a:spcAft>
                          <a:spcPts val="0"/>
                        </a:spcAft>
                      </a:pPr>
                      <a:r>
                        <a:rPr lang="sr-Latn-RS" sz="1600" dirty="0" smtClean="0">
                          <a:latin typeface="Times New Roman"/>
                          <a:ea typeface="Calibri"/>
                          <a:cs typeface="Times New Roman"/>
                        </a:rPr>
                        <a:t>Dunav</a:t>
                      </a:r>
                      <a:endParaRPr lang="en-US" sz="1600" dirty="0">
                        <a:latin typeface="Times New Roman"/>
                        <a:ea typeface="Calibri"/>
                        <a:cs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33,82%</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32,55%</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30,33%</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32,74%</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334">
                <a:tc>
                  <a:txBody>
                    <a:bodyPr/>
                    <a:lstStyle/>
                    <a:p>
                      <a:pPr algn="ctr">
                        <a:spcAft>
                          <a:spcPts val="0"/>
                        </a:spcAft>
                      </a:pPr>
                      <a:r>
                        <a:rPr lang="sr-Latn-RS" sz="1600" dirty="0" smtClean="0">
                          <a:latin typeface="Times New Roman"/>
                          <a:ea typeface="Calibri"/>
                          <a:cs typeface="Times New Roman"/>
                        </a:rPr>
                        <a:t>Generali</a:t>
                      </a:r>
                      <a:endParaRPr lang="en-US" sz="1600" dirty="0">
                        <a:latin typeface="Times New Roman"/>
                        <a:ea typeface="Calibri"/>
                        <a:cs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18,54%</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17,64%</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19,23%</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19,55%</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334">
                <a:tc>
                  <a:txBody>
                    <a:bodyPr/>
                    <a:lstStyle/>
                    <a:p>
                      <a:pPr algn="ctr">
                        <a:spcAft>
                          <a:spcPts val="0"/>
                        </a:spcAft>
                      </a:pPr>
                      <a:r>
                        <a:rPr lang="sr-Latn-RS" sz="1600" dirty="0" smtClean="0">
                          <a:latin typeface="Times New Roman"/>
                          <a:ea typeface="Calibri"/>
                          <a:cs typeface="Times New Roman"/>
                        </a:rPr>
                        <a:t>DDOR</a:t>
                      </a:r>
                      <a:endParaRPr lang="en-US" sz="1600" dirty="0">
                        <a:latin typeface="Times New Roman"/>
                        <a:ea typeface="Calibri"/>
                        <a:cs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15,38%</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15,39%</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16,54%</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14,02%</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334">
                <a:tc>
                  <a:txBody>
                    <a:bodyPr/>
                    <a:lstStyle/>
                    <a:p>
                      <a:pPr algn="ctr">
                        <a:spcAft>
                          <a:spcPts val="0"/>
                        </a:spcAft>
                      </a:pPr>
                      <a:r>
                        <a:rPr lang="sr-Latn-RS" sz="1600" dirty="0" smtClean="0">
                          <a:latin typeface="Times New Roman"/>
                          <a:ea typeface="Calibri"/>
                          <a:cs typeface="Times New Roman"/>
                        </a:rPr>
                        <a:t>Uniqa neživotno</a:t>
                      </a:r>
                      <a:endParaRPr lang="en-US" sz="1600" dirty="0">
                        <a:latin typeface="Times New Roman"/>
                        <a:ea typeface="Calibri"/>
                        <a:cs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7,02%</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7,05%</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7,44%</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6,81%</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334">
                <a:tc>
                  <a:txBody>
                    <a:bodyPr/>
                    <a:lstStyle/>
                    <a:p>
                      <a:pPr algn="ctr">
                        <a:spcAft>
                          <a:spcPts val="0"/>
                        </a:spcAft>
                      </a:pPr>
                      <a:r>
                        <a:rPr lang="sr-Latn-RS" sz="1600" dirty="0" smtClean="0">
                          <a:latin typeface="Times New Roman"/>
                          <a:ea typeface="Calibri"/>
                          <a:cs typeface="Times New Roman"/>
                        </a:rPr>
                        <a:t>Wiener</a:t>
                      </a:r>
                      <a:endParaRPr lang="en-US" sz="1600" dirty="0">
                        <a:latin typeface="Times New Roman"/>
                        <a:ea typeface="Calibri"/>
                        <a:cs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5,87%</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6,27%</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7%</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6,57%</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334">
                <a:tc>
                  <a:txBody>
                    <a:bodyPr/>
                    <a:lstStyle/>
                    <a:p>
                      <a:pPr algn="ctr">
                        <a:spcAft>
                          <a:spcPts val="0"/>
                        </a:spcAft>
                      </a:pPr>
                      <a:r>
                        <a:rPr lang="sr-Latn-RS" sz="1600" dirty="0" smtClean="0">
                          <a:latin typeface="Times New Roman"/>
                          <a:ea typeface="Calibri"/>
                          <a:cs typeface="Times New Roman"/>
                        </a:rPr>
                        <a:t>Triglav</a:t>
                      </a:r>
                      <a:endParaRPr lang="en-US" sz="1600" dirty="0">
                        <a:latin typeface="Times New Roman"/>
                        <a:ea typeface="Calibri"/>
                        <a:cs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3,52%</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3,75%</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4,87%</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5,4%</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334">
                <a:tc>
                  <a:txBody>
                    <a:bodyPr/>
                    <a:lstStyle/>
                    <a:p>
                      <a:pPr algn="ctr">
                        <a:spcAft>
                          <a:spcPts val="0"/>
                        </a:spcAft>
                      </a:pPr>
                      <a:r>
                        <a:rPr lang="sr-Latn-RS" sz="1600" dirty="0" smtClean="0">
                          <a:latin typeface="Times New Roman"/>
                          <a:ea typeface="Calibri"/>
                          <a:cs typeface="Times New Roman"/>
                        </a:rPr>
                        <a:t>Milenijum</a:t>
                      </a:r>
                      <a:endParaRPr lang="en-US" sz="1600" dirty="0">
                        <a:latin typeface="Times New Roman"/>
                        <a:ea typeface="Calibri"/>
                        <a:cs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2,75%</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3,11%</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3,72%</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4,14%</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334">
                <a:tc>
                  <a:txBody>
                    <a:bodyPr/>
                    <a:lstStyle/>
                    <a:p>
                      <a:pPr algn="ctr">
                        <a:spcAft>
                          <a:spcPts val="0"/>
                        </a:spcAft>
                      </a:pPr>
                      <a:r>
                        <a:rPr lang="sr-Latn-RS" sz="1600" dirty="0" smtClean="0">
                          <a:latin typeface="Times New Roman"/>
                          <a:ea typeface="Calibri"/>
                          <a:cs typeface="Times New Roman"/>
                        </a:rPr>
                        <a:t>AMS</a:t>
                      </a:r>
                      <a:endParaRPr lang="en-US" sz="1600" dirty="0">
                        <a:latin typeface="Times New Roman"/>
                        <a:ea typeface="Calibri"/>
                        <a:cs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3,07%</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3,75%</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4,09%</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4,03%</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334">
                <a:tc>
                  <a:txBody>
                    <a:bodyPr/>
                    <a:lstStyle/>
                    <a:p>
                      <a:pPr algn="ctr">
                        <a:spcAft>
                          <a:spcPts val="0"/>
                        </a:spcAft>
                      </a:pPr>
                      <a:r>
                        <a:rPr lang="sr-Latn-RS" sz="1600" dirty="0" smtClean="0">
                          <a:latin typeface="Times New Roman"/>
                          <a:ea typeface="Calibri"/>
                          <a:cs typeface="Times New Roman"/>
                        </a:rPr>
                        <a:t>Sava neživotno</a:t>
                      </a:r>
                      <a:endParaRPr lang="en-US" sz="1600" dirty="0">
                        <a:latin typeface="Times New Roman"/>
                        <a:ea typeface="Calibri"/>
                        <a:cs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2,43%</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2,46%</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2,73%</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2,83%</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334">
                <a:tc>
                  <a:txBody>
                    <a:bodyPr/>
                    <a:lstStyle/>
                    <a:p>
                      <a:pPr algn="ctr">
                        <a:spcAft>
                          <a:spcPts val="0"/>
                        </a:spcAft>
                      </a:pPr>
                      <a:r>
                        <a:rPr lang="sr-Latn-RS" sz="1600" dirty="0" smtClean="0">
                          <a:latin typeface="Times New Roman"/>
                          <a:ea typeface="Calibri"/>
                          <a:cs typeface="Times New Roman"/>
                        </a:rPr>
                        <a:t>AXA neživotno</a:t>
                      </a:r>
                      <a:endParaRPr lang="en-US" sz="1600" dirty="0">
                        <a:latin typeface="Times New Roman"/>
                        <a:ea typeface="Calibri"/>
                        <a:cs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0,26%</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0,71%</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1,31%</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600" dirty="0" smtClean="0">
                          <a:latin typeface="Times New Roman"/>
                          <a:ea typeface="Calibri"/>
                          <a:cs typeface="Times New Roman"/>
                        </a:rPr>
                        <a:t>2,1%</a:t>
                      </a:r>
                      <a:endParaRPr lang="en-US" sz="16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223" name="Rectangle 4"/>
          <p:cNvSpPr>
            <a:spLocks noChangeArrowheads="1"/>
          </p:cNvSpPr>
          <p:nvPr/>
        </p:nvSpPr>
        <p:spPr bwMode="auto">
          <a:xfrm>
            <a:off x="214313" y="5886450"/>
            <a:ext cx="8501062" cy="638175"/>
          </a:xfrm>
          <a:prstGeom prst="rect">
            <a:avLst/>
          </a:prstGeom>
          <a:noFill/>
          <a:ln w="9525">
            <a:noFill/>
            <a:miter lim="800000"/>
            <a:headEnd/>
            <a:tailEnd/>
          </a:ln>
        </p:spPr>
        <p:txBody>
          <a:bodyPr anchor="ctr"/>
          <a:lstStyle/>
          <a:p>
            <a:pPr algn="ctr" eaLnBrk="1" hangingPunct="1"/>
            <a:r>
              <a:rPr lang="sr-Latn-CS" sz="1400" b="0">
                <a:solidFill>
                  <a:schemeClr val="tx2"/>
                </a:solidFill>
                <a:latin typeface="Times New Roman" pitchFamily="18" charset="0"/>
              </a:rPr>
              <a:t>S. Ranđelović</a:t>
            </a:r>
            <a:r>
              <a:rPr lang="en-GB" sz="1400" b="0">
                <a:solidFill>
                  <a:schemeClr val="tx2"/>
                </a:solidFill>
                <a:latin typeface="Times New Roman" pitchFamily="18" charset="0"/>
              </a:rPr>
              <a:t>,</a:t>
            </a:r>
            <a:r>
              <a:rPr lang="sr-Latn-CS" sz="1400" b="0">
                <a:solidFill>
                  <a:schemeClr val="tx2"/>
                </a:solidFill>
                <a:latin typeface="Times New Roman" pitchFamily="18" charset="0"/>
              </a:rPr>
              <a:t> D. Trifunovi</a:t>
            </a:r>
            <a:r>
              <a:rPr lang="en-US" sz="1400" b="0">
                <a:solidFill>
                  <a:schemeClr val="tx2"/>
                </a:solidFill>
                <a:latin typeface="Times New Roman" pitchFamily="18" charset="0"/>
              </a:rPr>
              <a:t>ć i </a:t>
            </a:r>
            <a:r>
              <a:rPr lang="sr-Latn-CS" sz="1400" b="0">
                <a:solidFill>
                  <a:schemeClr val="tx2"/>
                </a:solidFill>
                <a:latin typeface="Times New Roman" pitchFamily="18" charset="0"/>
              </a:rPr>
              <a:t>Đ. Mitrović</a:t>
            </a:r>
            <a:r>
              <a:rPr lang="sr-Cyrl-CS" sz="1400" b="0">
                <a:solidFill>
                  <a:schemeClr val="tx2"/>
                </a:solidFill>
                <a:latin typeface="Times New Roman" pitchFamily="18" charset="0"/>
              </a:rPr>
              <a:t>:</a:t>
            </a:r>
            <a:r>
              <a:rPr lang="sr-Cyrl-CS" sz="1400" b="0" i="1">
                <a:solidFill>
                  <a:schemeClr val="tx2"/>
                </a:solidFill>
                <a:latin typeface="Times New Roman" pitchFamily="18" charset="0"/>
              </a:rPr>
              <a:t> </a:t>
            </a:r>
            <a:r>
              <a:rPr lang="en-US" sz="1400" b="0" i="1">
                <a:solidFill>
                  <a:srgbClr val="FFCC00"/>
                </a:solidFill>
                <a:latin typeface="Times New Roman" pitchFamily="18" charset="0"/>
              </a:rPr>
              <a:t>Nesavršenosti tržišta neživotnog osiguranja u Srbiji </a:t>
            </a:r>
            <a:r>
              <a:rPr lang="sr-Cyrl-CS" sz="1400" b="0" i="1">
                <a:solidFill>
                  <a:schemeClr val="tx2"/>
                </a:solidFill>
                <a:latin typeface="Times New Roman" pitchFamily="18" charset="0"/>
              </a:rPr>
              <a:t/>
            </a:r>
            <a:br>
              <a:rPr lang="sr-Cyrl-CS" sz="1400" b="0" i="1">
                <a:solidFill>
                  <a:schemeClr val="tx2"/>
                </a:solidFill>
                <a:latin typeface="Times New Roman" pitchFamily="18" charset="0"/>
              </a:rPr>
            </a:br>
            <a:r>
              <a:rPr lang="sr-Latn-CS" sz="1400" b="0">
                <a:solidFill>
                  <a:schemeClr val="tx2"/>
                </a:solidFill>
                <a:latin typeface="Times New Roman" pitchFamily="18" charset="0"/>
              </a:rPr>
              <a:t>XVI Međunarodni simpozijum iz osiguranja</a:t>
            </a:r>
            <a:r>
              <a:rPr lang="en-US" sz="1400" b="0">
                <a:solidFill>
                  <a:schemeClr val="tx2"/>
                </a:solidFill>
                <a:latin typeface="Times New Roman" pitchFamily="18" charset="0"/>
              </a:rPr>
              <a:t>, maj</a:t>
            </a:r>
            <a:r>
              <a:rPr lang="sr-Latn-CS" sz="1400" b="0">
                <a:solidFill>
                  <a:schemeClr val="tx2"/>
                </a:solidFill>
                <a:latin typeface="Times New Roman" pitchFamily="18" charset="0"/>
              </a:rPr>
              <a:t> 2018                                         </a:t>
            </a:r>
            <a:endParaRPr lang="sr-Latn-CS" sz="1400" b="0" i="1">
              <a:solidFill>
                <a:schemeClr val="tx2"/>
              </a:solidFill>
              <a:latin typeface="Times New Roman" pitchFamily="18" charset="0"/>
            </a:endParaRPr>
          </a:p>
        </p:txBody>
      </p:sp>
      <p:sp>
        <p:nvSpPr>
          <p:cNvPr id="9" name="Rectangle 3"/>
          <p:cNvSpPr txBox="1">
            <a:spLocks noChangeArrowheads="1"/>
          </p:cNvSpPr>
          <p:nvPr/>
        </p:nvSpPr>
        <p:spPr bwMode="auto">
          <a:xfrm>
            <a:off x="6156325" y="1196975"/>
            <a:ext cx="2601913" cy="3816350"/>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90000"/>
              <a:buFont typeface="Wingdings" pitchFamily="2" charset="2"/>
              <a:buBlip>
                <a:blip r:embed="rId2"/>
              </a:buBlip>
              <a:defRPr/>
            </a:pPr>
            <a:r>
              <a:rPr lang="sr-Latn-RS" sz="2400" b="0" kern="0" dirty="0">
                <a:effectLst>
                  <a:outerShdw blurRad="38100" dist="38100" dir="2700000" algn="tl">
                    <a:srgbClr val="000000"/>
                  </a:outerShdw>
                </a:effectLst>
                <a:latin typeface="Times New Roman" pitchFamily="18" charset="0"/>
                <a:cs typeface="+mn-cs"/>
              </a:rPr>
              <a:t>HHI</a:t>
            </a:r>
            <a:r>
              <a:rPr lang="sr-Latn-RS" sz="2000" b="0" kern="0" dirty="0">
                <a:effectLst>
                  <a:outerShdw blurRad="38100" dist="38100" dir="2700000" algn="tl">
                    <a:srgbClr val="000000"/>
                  </a:outerShdw>
                </a:effectLst>
                <a:latin typeface="Times New Roman" pitchFamily="18" charset="0"/>
                <a:cs typeface="+mn-cs"/>
              </a:rPr>
              <a:t>2012</a:t>
            </a:r>
            <a:r>
              <a:rPr lang="sr-Latn-RS" sz="2400" b="0" kern="0" dirty="0">
                <a:effectLst>
                  <a:outerShdw blurRad="38100" dist="38100" dir="2700000" algn="tl">
                    <a:srgbClr val="000000"/>
                  </a:outerShdw>
                </a:effectLst>
                <a:latin typeface="Times New Roman" pitchFamily="18" charset="0"/>
                <a:cs typeface="+mn-cs"/>
              </a:rPr>
              <a:t> =1865</a:t>
            </a:r>
          </a:p>
          <a:p>
            <a:pPr marL="342900" indent="-342900" eaLnBrk="1" hangingPunct="1">
              <a:spcBef>
                <a:spcPct val="20000"/>
              </a:spcBef>
              <a:buClr>
                <a:schemeClr val="hlink"/>
              </a:buClr>
              <a:buSzPct val="90000"/>
              <a:buFontTx/>
              <a:buBlip>
                <a:blip r:embed="rId2"/>
              </a:buBlip>
              <a:defRPr/>
            </a:pPr>
            <a:r>
              <a:rPr lang="sr-Latn-RS" sz="2400" b="0" kern="0" dirty="0">
                <a:effectLst>
                  <a:outerShdw blurRad="38100" dist="38100" dir="2700000" algn="tl">
                    <a:srgbClr val="000000"/>
                  </a:outerShdw>
                </a:effectLst>
                <a:latin typeface="Times New Roman" pitchFamily="18" charset="0"/>
              </a:rPr>
              <a:t>HHI</a:t>
            </a:r>
            <a:r>
              <a:rPr lang="sr-Latn-RS" sz="2000" b="0" kern="0" dirty="0">
                <a:effectLst>
                  <a:outerShdw blurRad="38100" dist="38100" dir="2700000" algn="tl">
                    <a:srgbClr val="000000"/>
                  </a:outerShdw>
                </a:effectLst>
                <a:latin typeface="Times New Roman" pitchFamily="18" charset="0"/>
              </a:rPr>
              <a:t>2015</a:t>
            </a:r>
            <a:r>
              <a:rPr lang="sr-Latn-RS" sz="2400" b="0" kern="0" dirty="0">
                <a:effectLst>
                  <a:outerShdw blurRad="38100" dist="38100" dir="2700000" algn="tl">
                    <a:srgbClr val="000000"/>
                  </a:outerShdw>
                </a:effectLst>
                <a:latin typeface="Times New Roman" pitchFamily="18" charset="0"/>
              </a:rPr>
              <a:t> =1816</a:t>
            </a:r>
          </a:p>
          <a:p>
            <a:pPr marL="342900" indent="-342900" eaLnBrk="1" hangingPunct="1">
              <a:spcBef>
                <a:spcPct val="20000"/>
              </a:spcBef>
              <a:buClr>
                <a:schemeClr val="hlink"/>
              </a:buClr>
              <a:buSzPct val="90000"/>
              <a:buFontTx/>
              <a:buBlip>
                <a:blip r:embed="rId2"/>
              </a:buBlip>
              <a:defRPr/>
            </a:pPr>
            <a:r>
              <a:rPr lang="sr-Latn-RS" sz="2400" b="0" kern="0" dirty="0">
                <a:effectLst>
                  <a:outerShdw blurRad="38100" dist="38100" dir="2700000" algn="tl">
                    <a:srgbClr val="000000"/>
                  </a:outerShdw>
                </a:effectLst>
                <a:latin typeface="Times New Roman" pitchFamily="18" charset="0"/>
                <a:cs typeface="+mn-cs"/>
              </a:rPr>
              <a:t>5 najvećih kompanija kontroliše 79,69% tržišta. </a:t>
            </a:r>
            <a:endParaRPr lang="en-GB" sz="2400" b="0" kern="0" dirty="0">
              <a:effectLst>
                <a:outerShdw blurRad="38100" dist="38100" dir="2700000" algn="tl">
                  <a:srgbClr val="000000"/>
                </a:outerShdw>
              </a:effectLst>
              <a:latin typeface="Times New Roman" pitchFamily="18" charset="0"/>
              <a:cs typeface="+mn-cs"/>
            </a:endParaRPr>
          </a:p>
          <a:p>
            <a:pPr marL="342900" indent="-342900" eaLnBrk="1" hangingPunct="1">
              <a:spcBef>
                <a:spcPct val="20000"/>
              </a:spcBef>
              <a:buClr>
                <a:schemeClr val="hlink"/>
              </a:buClr>
              <a:buSzPct val="90000"/>
              <a:defRPr/>
            </a:pPr>
            <a:endParaRPr lang="sr-Latn-RS" sz="1600" b="0" kern="0" dirty="0">
              <a:effectLst>
                <a:outerShdw blurRad="38100" dist="38100" dir="2700000" algn="tl">
                  <a:srgbClr val="000000"/>
                </a:outerShdw>
              </a:effectLst>
              <a:latin typeface="Times New Roman" pitchFamily="18" charset="0"/>
              <a:cs typeface="+mn-cs"/>
            </a:endParaRPr>
          </a:p>
          <a:p>
            <a:pPr marL="342900" indent="-342900" eaLnBrk="1" hangingPunct="1">
              <a:spcBef>
                <a:spcPct val="20000"/>
              </a:spcBef>
              <a:buClr>
                <a:schemeClr val="hlink"/>
              </a:buClr>
              <a:buSzPct val="90000"/>
              <a:defRPr/>
            </a:pPr>
            <a:r>
              <a:rPr lang="en-GB" sz="1600" kern="0" dirty="0" err="1">
                <a:effectLst>
                  <a:outerShdw blurRad="38100" dist="38100" dir="2700000" algn="tl">
                    <a:srgbClr val="000000"/>
                  </a:outerShdw>
                </a:effectLst>
                <a:latin typeface="Times New Roman" pitchFamily="18" charset="0"/>
                <a:cs typeface="+mn-cs"/>
              </a:rPr>
              <a:t>Izvor</a:t>
            </a:r>
            <a:r>
              <a:rPr lang="en-GB" sz="1600" kern="0" dirty="0">
                <a:effectLst>
                  <a:outerShdw blurRad="38100" dist="38100" dir="2700000" algn="tl">
                    <a:srgbClr val="000000"/>
                  </a:outerShdw>
                </a:effectLst>
                <a:latin typeface="Times New Roman" pitchFamily="18" charset="0"/>
                <a:cs typeface="+mn-cs"/>
              </a:rPr>
              <a:t>:</a:t>
            </a:r>
            <a:r>
              <a:rPr lang="en-GB" sz="1600" b="0" kern="0" dirty="0">
                <a:effectLst>
                  <a:outerShdw blurRad="38100" dist="38100" dir="2700000" algn="tl">
                    <a:srgbClr val="000000"/>
                  </a:outerShdw>
                </a:effectLst>
                <a:latin typeface="Times New Roman" pitchFamily="18" charset="0"/>
                <a:cs typeface="+mn-cs"/>
              </a:rPr>
              <a:t> </a:t>
            </a:r>
            <a:r>
              <a:rPr lang="en-GB" sz="1600" b="0" kern="0" dirty="0" err="1">
                <a:effectLst>
                  <a:outerShdw blurRad="38100" dist="38100" dir="2700000" algn="tl">
                    <a:srgbClr val="000000"/>
                  </a:outerShdw>
                </a:effectLst>
                <a:latin typeface="Times New Roman" pitchFamily="18" charset="0"/>
                <a:cs typeface="+mn-cs"/>
              </a:rPr>
              <a:t>Komisija</a:t>
            </a:r>
            <a:r>
              <a:rPr lang="en-GB" sz="1600" b="0" kern="0" dirty="0">
                <a:effectLst>
                  <a:outerShdw blurRad="38100" dist="38100" dir="2700000" algn="tl">
                    <a:srgbClr val="000000"/>
                  </a:outerShdw>
                </a:effectLst>
                <a:latin typeface="Times New Roman" pitchFamily="18" charset="0"/>
                <a:cs typeface="+mn-cs"/>
              </a:rPr>
              <a:t> </a:t>
            </a:r>
            <a:r>
              <a:rPr lang="en-GB" sz="1600" b="0" kern="0" dirty="0" err="1">
                <a:effectLst>
                  <a:outerShdw blurRad="38100" dist="38100" dir="2700000" algn="tl">
                    <a:srgbClr val="000000"/>
                  </a:outerShdw>
                </a:effectLst>
                <a:latin typeface="Times New Roman" pitchFamily="18" charset="0"/>
                <a:cs typeface="+mn-cs"/>
              </a:rPr>
              <a:t>za</a:t>
            </a:r>
            <a:r>
              <a:rPr lang="en-GB" sz="1600" b="0" kern="0" dirty="0">
                <a:effectLst>
                  <a:outerShdw blurRad="38100" dist="38100" dir="2700000" algn="tl">
                    <a:srgbClr val="000000"/>
                  </a:outerShdw>
                </a:effectLst>
                <a:latin typeface="Times New Roman" pitchFamily="18" charset="0"/>
                <a:cs typeface="+mn-cs"/>
              </a:rPr>
              <a:t> </a:t>
            </a:r>
            <a:r>
              <a:rPr lang="en-GB" sz="1600" b="0" kern="0" dirty="0" err="1">
                <a:effectLst>
                  <a:outerShdw blurRad="38100" dist="38100" dir="2700000" algn="tl">
                    <a:srgbClr val="000000"/>
                  </a:outerShdw>
                </a:effectLst>
                <a:latin typeface="Times New Roman" pitchFamily="18" charset="0"/>
                <a:cs typeface="+mn-cs"/>
              </a:rPr>
              <a:t>Za</a:t>
            </a:r>
            <a:r>
              <a:rPr lang="sr-Latn-RS" sz="1600" b="0" kern="0" dirty="0">
                <a:effectLst>
                  <a:outerShdw blurRad="38100" dist="38100" dir="2700000" algn="tl">
                    <a:srgbClr val="000000"/>
                  </a:outerShdw>
                </a:effectLst>
                <a:latin typeface="Times New Roman" pitchFamily="18" charset="0"/>
                <a:cs typeface="+mn-cs"/>
              </a:rPr>
              <a:t>štitu   konkurencije</a:t>
            </a:r>
            <a:r>
              <a:rPr lang="en-GB" sz="1600" b="0" kern="0" dirty="0">
                <a:effectLst>
                  <a:outerShdw blurRad="38100" dist="38100" dir="2700000" algn="tl">
                    <a:srgbClr val="000000"/>
                  </a:outerShdw>
                </a:effectLst>
                <a:latin typeface="Times New Roman" pitchFamily="18" charset="0"/>
                <a:cs typeface="+mn-cs"/>
              </a:rPr>
              <a:t> </a:t>
            </a:r>
            <a:r>
              <a:rPr lang="sr-Latn-RS" sz="1600" b="0" kern="0" dirty="0">
                <a:effectLst>
                  <a:outerShdw blurRad="38100" dist="38100" dir="2700000" algn="tl">
                    <a:srgbClr val="000000"/>
                  </a:outerShdw>
                </a:effectLst>
                <a:latin typeface="Times New Roman" pitchFamily="18" charset="0"/>
                <a:cs typeface="+mn-cs"/>
              </a:rPr>
              <a:t> </a:t>
            </a:r>
            <a:endParaRPr lang="en-US" sz="1600" b="0" kern="0" dirty="0">
              <a:effectLst>
                <a:outerShdw blurRad="38100" dist="38100" dir="2700000" algn="tl">
                  <a:srgbClr val="000000"/>
                </a:outerShdw>
              </a:effectLst>
              <a:latin typeface="Times New Roman" pitchFamily="18" charset="0"/>
              <a:cs typeface="+mn-cs"/>
            </a:endParaRPr>
          </a:p>
          <a:p>
            <a:pPr marL="342900" indent="-342900" eaLnBrk="1" hangingPunct="1">
              <a:spcBef>
                <a:spcPct val="20000"/>
              </a:spcBef>
              <a:buClr>
                <a:schemeClr val="hlink"/>
              </a:buClr>
              <a:buSzPct val="90000"/>
              <a:buFont typeface="Wingdings" pitchFamily="2" charset="2"/>
              <a:buNone/>
              <a:defRPr/>
            </a:pPr>
            <a:endParaRPr lang="en-US" sz="2400" b="0" kern="0" dirty="0">
              <a:effectLst>
                <a:outerShdw blurRad="38100" dist="38100" dir="2700000" algn="tl">
                  <a:srgbClr val="000000"/>
                </a:outerShdw>
              </a:effectLst>
              <a:latin typeface="Times New Roman" pitchFamily="18" charset="0"/>
              <a:cs typeface="+mn-cs"/>
            </a:endParaRPr>
          </a:p>
          <a:p>
            <a:pPr marL="342900" indent="-342900" eaLnBrk="1" hangingPunct="1">
              <a:spcBef>
                <a:spcPct val="20000"/>
              </a:spcBef>
              <a:buClr>
                <a:schemeClr val="hlink"/>
              </a:buClr>
              <a:buSzPct val="90000"/>
              <a:buFont typeface="Wingdings" pitchFamily="2" charset="2"/>
              <a:buNone/>
              <a:defRPr/>
            </a:pPr>
            <a:endParaRPr lang="sr-Latn-RS" sz="2400" b="0" kern="0" dirty="0">
              <a:effectLst>
                <a:outerShdw blurRad="38100" dist="38100" dir="2700000" algn="tl">
                  <a:srgbClr val="000000"/>
                </a:outerShdw>
              </a:effectLst>
              <a:latin typeface="Times New Roman" pitchFamily="18" charset="0"/>
              <a:cs typeface="+mn-cs"/>
            </a:endParaRPr>
          </a:p>
          <a:p>
            <a:pPr marL="342900" indent="-342900" eaLnBrk="1" hangingPunct="1">
              <a:spcBef>
                <a:spcPct val="20000"/>
              </a:spcBef>
              <a:buClr>
                <a:schemeClr val="hlink"/>
              </a:buClr>
              <a:buSzPct val="90000"/>
              <a:buFont typeface="Wingdings" pitchFamily="2" charset="2"/>
              <a:buNone/>
              <a:defRPr/>
            </a:pPr>
            <a:endParaRPr lang="en-GB" sz="2400" b="0" kern="0" dirty="0">
              <a:effectLst>
                <a:outerShdw blurRad="38100" dist="38100" dir="2700000" algn="tl">
                  <a:srgbClr val="000000"/>
                </a:outerShdw>
              </a:effectLst>
              <a:latin typeface="Times New Roman" pitchFamily="18" charset="0"/>
              <a:cs typeface="+mn-cs"/>
            </a:endParaRPr>
          </a:p>
          <a:p>
            <a:pPr marL="342900" indent="-342900" eaLnBrk="1" hangingPunct="1">
              <a:spcBef>
                <a:spcPct val="20000"/>
              </a:spcBef>
              <a:buClr>
                <a:schemeClr val="hlink"/>
              </a:buClr>
              <a:buSzPct val="90000"/>
              <a:buFont typeface="Wingdings" pitchFamily="2" charset="2"/>
              <a:buNone/>
              <a:defRPr/>
            </a:pPr>
            <a:r>
              <a:rPr lang="sr-Latn-RS" sz="2400" b="0" kern="0" dirty="0">
                <a:effectLst>
                  <a:outerShdw blurRad="38100" dist="38100" dir="2700000" algn="tl">
                    <a:srgbClr val="000000"/>
                  </a:outerShdw>
                </a:effectLst>
                <a:latin typeface="Times New Roman" pitchFamily="18" charset="0"/>
                <a:cs typeface="+mn-cs"/>
              </a:rPr>
              <a:t>   </a:t>
            </a:r>
            <a:endParaRPr lang="en-US" sz="2400" b="0" kern="0" dirty="0">
              <a:effectLst>
                <a:outerShdw blurRad="38100" dist="38100" dir="2700000" algn="tl">
                  <a:srgbClr val="000000"/>
                </a:outerShdw>
              </a:effectLst>
              <a:latin typeface="Times New Roman" pitchFamily="18" charset="0"/>
              <a:cs typeface="+mn-cs"/>
            </a:endParaRPr>
          </a:p>
          <a:p>
            <a:pPr marL="342900" indent="-342900" eaLnBrk="1" hangingPunct="1">
              <a:spcBef>
                <a:spcPct val="20000"/>
              </a:spcBef>
              <a:buClr>
                <a:schemeClr val="hlink"/>
              </a:buClr>
              <a:buSzPct val="90000"/>
              <a:buFont typeface="Wingdings" pitchFamily="2" charset="2"/>
              <a:buNone/>
              <a:defRPr/>
            </a:pPr>
            <a:endParaRPr lang="sr-Latn-CS" sz="3200" b="0" kern="0" dirty="0">
              <a:effectLst>
                <a:outerShdw blurRad="38100" dist="38100" dir="2700000" algn="tl">
                  <a:srgbClr val="000000"/>
                </a:outerShdw>
              </a:effectLst>
              <a:latin typeface="Times New Roman"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
                                            <p:txEl>
                                              <p:pRg st="8" end="8"/>
                                            </p:txEl>
                                          </p:spTgt>
                                        </p:tgtEl>
                                        <p:attrNameLst>
                                          <p:attrName>style.visibility</p:attrName>
                                        </p:attrNameLst>
                                      </p:cBhvr>
                                      <p:to>
                                        <p:strVal val="visible"/>
                                      </p:to>
                                    </p:set>
                                    <p:animEffect transition="in" filter="box(in)">
                                      <p:cBhvr>
                                        <p:cTn id="7" dur="500"/>
                                        <p:tgtEl>
                                          <p:spTgt spid="9">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box(in)">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box(in)">
                                      <p:cBhvr>
                                        <p:cTn id="17" dur="500"/>
                                        <p:tgtEl>
                                          <p:spTgt spid="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9">
                                            <p:txEl>
                                              <p:pRg st="2" end="2"/>
                                            </p:txEl>
                                          </p:spTgt>
                                        </p:tgtEl>
                                        <p:attrNameLst>
                                          <p:attrName>style.visibility</p:attrName>
                                        </p:attrNameLst>
                                      </p:cBhvr>
                                      <p:to>
                                        <p:strVal val="visible"/>
                                      </p:to>
                                    </p:set>
                                    <p:animEffect transition="in" filter="box(in)">
                                      <p:cBhvr>
                                        <p:cTn id="22" dur="500"/>
                                        <p:tgtEl>
                                          <p:spTgt spid="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box(in)">
                                      <p:cBhvr>
                                        <p:cTn id="2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277813"/>
            <a:ext cx="8229600" cy="1279525"/>
          </a:xfrm>
        </p:spPr>
        <p:txBody>
          <a:bodyPr/>
          <a:lstStyle/>
          <a:p>
            <a:pPr eaLnBrk="1" hangingPunct="1">
              <a:defRPr/>
            </a:pPr>
            <a:r>
              <a:rPr lang="en-GB" sz="4000" dirty="0" err="1" smtClean="0">
                <a:solidFill>
                  <a:srgbClr val="FFCC00"/>
                </a:solidFill>
                <a:latin typeface="Times New Roman" pitchFamily="18" charset="0"/>
              </a:rPr>
              <a:t>Horizontalni</a:t>
            </a:r>
            <a:r>
              <a:rPr lang="en-GB" sz="4000" dirty="0" smtClean="0">
                <a:solidFill>
                  <a:srgbClr val="FFCC00"/>
                </a:solidFill>
                <a:latin typeface="Times New Roman" pitchFamily="18" charset="0"/>
              </a:rPr>
              <a:t> </a:t>
            </a:r>
            <a:r>
              <a:rPr lang="en-GB" sz="4000" dirty="0" err="1" smtClean="0">
                <a:solidFill>
                  <a:srgbClr val="FFCC00"/>
                </a:solidFill>
                <a:latin typeface="Times New Roman" pitchFamily="18" charset="0"/>
              </a:rPr>
              <a:t>sporazumi</a:t>
            </a:r>
            <a:endParaRPr lang="sr-Latn-CS" sz="4000" dirty="0" smtClean="0">
              <a:solidFill>
                <a:srgbClr val="FFCC00"/>
              </a:solidFill>
              <a:latin typeface="Times New Roman" pitchFamily="18" charset="0"/>
            </a:endParaRPr>
          </a:p>
        </p:txBody>
      </p:sp>
      <p:sp>
        <p:nvSpPr>
          <p:cNvPr id="69635" name="Rectangle 3"/>
          <p:cNvSpPr>
            <a:spLocks noGrp="1" noChangeArrowheads="1"/>
          </p:cNvSpPr>
          <p:nvPr>
            <p:ph type="body" idx="1"/>
          </p:nvPr>
        </p:nvSpPr>
        <p:spPr/>
        <p:txBody>
          <a:bodyPr/>
          <a:lstStyle/>
          <a:p>
            <a:pPr eaLnBrk="1" hangingPunct="1">
              <a:defRPr/>
            </a:pPr>
            <a:r>
              <a:rPr lang="en-US" sz="2200" dirty="0" err="1" smtClean="0">
                <a:latin typeface="Times New Roman" pitchFamily="18" charset="0"/>
              </a:rPr>
              <a:t>Saosiguranje</a:t>
            </a:r>
            <a:r>
              <a:rPr lang="en-US" sz="2200" dirty="0" smtClean="0">
                <a:latin typeface="Times New Roman" pitchFamily="18" charset="0"/>
              </a:rPr>
              <a:t> </a:t>
            </a:r>
            <a:r>
              <a:rPr lang="en-US" sz="2200" dirty="0" err="1" smtClean="0">
                <a:latin typeface="Times New Roman" pitchFamily="18" charset="0"/>
              </a:rPr>
              <a:t>kod</a:t>
            </a:r>
            <a:r>
              <a:rPr lang="en-US" sz="2200" dirty="0" smtClean="0">
                <a:latin typeface="Times New Roman" pitchFamily="18" charset="0"/>
              </a:rPr>
              <a:t> </a:t>
            </a:r>
            <a:r>
              <a:rPr lang="en-US" sz="2200" dirty="0" err="1" smtClean="0">
                <a:latin typeface="Times New Roman" pitchFamily="18" charset="0"/>
              </a:rPr>
              <a:t>predmeta</a:t>
            </a:r>
            <a:r>
              <a:rPr lang="en-US" sz="2200" dirty="0" smtClean="0">
                <a:latin typeface="Times New Roman" pitchFamily="18" charset="0"/>
              </a:rPr>
              <a:t> </a:t>
            </a:r>
            <a:r>
              <a:rPr lang="en-US" sz="2200" dirty="0" err="1" smtClean="0">
                <a:latin typeface="Times New Roman" pitchFamily="18" charset="0"/>
              </a:rPr>
              <a:t>visoke</a:t>
            </a:r>
            <a:r>
              <a:rPr lang="en-US" sz="2200" dirty="0" smtClean="0">
                <a:latin typeface="Times New Roman" pitchFamily="18" charset="0"/>
              </a:rPr>
              <a:t> </a:t>
            </a:r>
            <a:r>
              <a:rPr lang="en-US" sz="2200" dirty="0" err="1" smtClean="0">
                <a:latin typeface="Times New Roman" pitchFamily="18" charset="0"/>
              </a:rPr>
              <a:t>vrednosti</a:t>
            </a:r>
            <a:r>
              <a:rPr lang="en-US" sz="2200" dirty="0" smtClean="0">
                <a:latin typeface="Times New Roman" pitchFamily="18" charset="0"/>
              </a:rPr>
              <a:t>.</a:t>
            </a:r>
          </a:p>
          <a:p>
            <a:pPr eaLnBrk="1" hangingPunct="1">
              <a:defRPr/>
            </a:pPr>
            <a:r>
              <a:rPr lang="sr-Latn-RS" sz="2200" dirty="0" smtClean="0">
                <a:latin typeface="Times New Roman" pitchFamily="18" charset="0"/>
              </a:rPr>
              <a:t>Prema EU i domaćoj regulativi saosiguranje može biti izuzeto kao restriktivni horizontalni sporazum pod određenim uslovima.</a:t>
            </a:r>
          </a:p>
          <a:p>
            <a:pPr eaLnBrk="1" hangingPunct="1">
              <a:defRPr/>
            </a:pPr>
            <a:r>
              <a:rPr lang="sr-Latn-RS" sz="2200" dirty="0" smtClean="0">
                <a:latin typeface="Times New Roman" pitchFamily="18" charset="0"/>
              </a:rPr>
              <a:t>Razmena informacija između osiguravača:  razmena informacija o učestalosti šteta i troškovima koji su zajednički za sve je dozvoljena (troškovi opravke vozila). </a:t>
            </a:r>
          </a:p>
          <a:p>
            <a:pPr eaLnBrk="1" hangingPunct="1">
              <a:defRPr/>
            </a:pPr>
            <a:r>
              <a:rPr lang="sr-Latn-RS" sz="2200" dirty="0" smtClean="0">
                <a:latin typeface="Times New Roman" pitchFamily="18" charset="0"/>
              </a:rPr>
              <a:t>Razmena informacija o troškovima koji su različiti za osiguravače (npr. administrativni troškovi) nije dozvoljena.</a:t>
            </a:r>
          </a:p>
          <a:p>
            <a:pPr eaLnBrk="1" hangingPunct="1">
              <a:defRPr/>
            </a:pPr>
            <a:r>
              <a:rPr lang="sr-Latn-RS" sz="2200" dirty="0" smtClean="0">
                <a:latin typeface="Times New Roman" pitchFamily="18" charset="0"/>
              </a:rPr>
              <a:t>Razmena informacija između osiguravača o obaveznom auto</a:t>
            </a:r>
            <a:r>
              <a:rPr lang="en-GB" sz="2200" dirty="0" smtClean="0">
                <a:latin typeface="Times New Roman" pitchFamily="18" charset="0"/>
              </a:rPr>
              <a:t>-</a:t>
            </a:r>
            <a:r>
              <a:rPr lang="en-GB" sz="2200" dirty="0" err="1" smtClean="0">
                <a:latin typeface="Times New Roman" pitchFamily="18" charset="0"/>
              </a:rPr>
              <a:t>osiguranju</a:t>
            </a:r>
            <a:r>
              <a:rPr lang="en-GB" sz="2200" dirty="0" smtClean="0">
                <a:latin typeface="Times New Roman" pitchFamily="18" charset="0"/>
              </a:rPr>
              <a:t> u </a:t>
            </a:r>
            <a:r>
              <a:rPr lang="en-GB" sz="2200" dirty="0" err="1" smtClean="0">
                <a:latin typeface="Times New Roman" pitchFamily="18" charset="0"/>
              </a:rPr>
              <a:t>Italiji</a:t>
            </a:r>
            <a:r>
              <a:rPr lang="en-GB" sz="2200" dirty="0" smtClean="0">
                <a:latin typeface="Times New Roman" pitchFamily="18" charset="0"/>
              </a:rPr>
              <a:t>, </a:t>
            </a:r>
            <a:r>
              <a:rPr lang="en-GB" sz="2200" dirty="0" err="1" smtClean="0">
                <a:latin typeface="Times New Roman" pitchFamily="18" charset="0"/>
              </a:rPr>
              <a:t>Porrini</a:t>
            </a:r>
            <a:r>
              <a:rPr lang="en-GB" sz="2200" dirty="0" smtClean="0">
                <a:latin typeface="Times New Roman" pitchFamily="18" charset="0"/>
              </a:rPr>
              <a:t> (2004). </a:t>
            </a:r>
          </a:p>
          <a:p>
            <a:pPr eaLnBrk="1" hangingPunct="1">
              <a:defRPr/>
            </a:pPr>
            <a:r>
              <a:rPr lang="en-GB" sz="2200" dirty="0" err="1" smtClean="0">
                <a:latin typeface="Times New Roman" pitchFamily="18" charset="0"/>
              </a:rPr>
              <a:t>Pove</a:t>
            </a:r>
            <a:r>
              <a:rPr lang="sr-Latn-RS" sz="2200" dirty="0" smtClean="0">
                <a:latin typeface="Times New Roman" pitchFamily="18" charset="0"/>
              </a:rPr>
              <a:t>ć</a:t>
            </a:r>
            <a:r>
              <a:rPr lang="en-GB" sz="2200" dirty="0" err="1" smtClean="0">
                <a:latin typeface="Times New Roman" pitchFamily="18" charset="0"/>
              </a:rPr>
              <a:t>anje</a:t>
            </a:r>
            <a:r>
              <a:rPr lang="sr-Latn-RS" sz="2200" dirty="0" smtClean="0">
                <a:latin typeface="Times New Roman" pitchFamily="18" charset="0"/>
              </a:rPr>
              <a:t> premija za 96% od 1992. godine, značajno više nego u drugim EU zemljama. </a:t>
            </a:r>
            <a:r>
              <a:rPr lang="en-GB" sz="2200" dirty="0" smtClean="0">
                <a:latin typeface="Times New Roman" pitchFamily="18" charset="0"/>
              </a:rPr>
              <a:t> </a:t>
            </a:r>
            <a:endParaRPr lang="sr-Latn-RS" sz="2200" dirty="0" smtClean="0">
              <a:latin typeface="Times New Roman" pitchFamily="18" charset="0"/>
            </a:endParaRPr>
          </a:p>
          <a:p>
            <a:pPr eaLnBrk="1" hangingPunct="1">
              <a:defRPr/>
            </a:pPr>
            <a:endParaRPr lang="en-US" sz="2400" dirty="0" smtClean="0">
              <a:latin typeface="Times New Roman" pitchFamily="18" charset="0"/>
            </a:endParaRPr>
          </a:p>
          <a:p>
            <a:pPr eaLnBrk="1" hangingPunct="1">
              <a:buFont typeface="Wingdings" pitchFamily="2" charset="2"/>
              <a:buNone/>
              <a:defRPr/>
            </a:pPr>
            <a:endParaRPr lang="en-US" sz="2400" dirty="0" smtClean="0">
              <a:latin typeface="Times New Roman" pitchFamily="18" charset="0"/>
            </a:endParaRPr>
          </a:p>
          <a:p>
            <a:pPr eaLnBrk="1" hangingPunct="1">
              <a:buFont typeface="Wingdings" pitchFamily="2" charset="2"/>
              <a:buNone/>
              <a:defRPr/>
            </a:pPr>
            <a:endParaRPr lang="sr-Latn-RS" sz="2400" dirty="0" smtClean="0">
              <a:latin typeface="Times New Roman" pitchFamily="18" charset="0"/>
            </a:endParaRPr>
          </a:p>
          <a:p>
            <a:pPr eaLnBrk="1" hangingPunct="1">
              <a:buFont typeface="Wingdings" pitchFamily="2" charset="2"/>
              <a:buNone/>
              <a:defRPr/>
            </a:pPr>
            <a:endParaRPr lang="en-GB" sz="2400" dirty="0" smtClean="0">
              <a:latin typeface="Times New Roman" pitchFamily="18" charset="0"/>
            </a:endParaRPr>
          </a:p>
          <a:p>
            <a:pPr eaLnBrk="1" hangingPunct="1">
              <a:buFont typeface="Wingdings" pitchFamily="2" charset="2"/>
              <a:buNone/>
              <a:defRPr/>
            </a:pPr>
            <a:r>
              <a:rPr lang="sr-Latn-RS" sz="2400" dirty="0" smtClean="0">
                <a:latin typeface="Times New Roman" pitchFamily="18" charset="0"/>
              </a:rPr>
              <a:t>   </a:t>
            </a:r>
            <a:endParaRPr lang="en-US" sz="2400" dirty="0" smtClean="0">
              <a:latin typeface="Times New Roman" pitchFamily="18" charset="0"/>
            </a:endParaRPr>
          </a:p>
          <a:p>
            <a:pPr eaLnBrk="1" hangingPunct="1">
              <a:buFont typeface="Wingdings" pitchFamily="2" charset="2"/>
              <a:buNone/>
              <a:defRPr/>
            </a:pPr>
            <a:endParaRPr lang="sr-Latn-CS" dirty="0" smtClean="0">
              <a:latin typeface="Times New Roman" pitchFamily="18" charset="0"/>
            </a:endParaRPr>
          </a:p>
        </p:txBody>
      </p:sp>
      <p:sp>
        <p:nvSpPr>
          <p:cNvPr id="7172" name="Rectangle 5"/>
          <p:cNvSpPr>
            <a:spLocks noChangeArrowheads="1"/>
          </p:cNvSpPr>
          <p:nvPr/>
        </p:nvSpPr>
        <p:spPr bwMode="auto">
          <a:xfrm>
            <a:off x="8639175" y="6021388"/>
            <a:ext cx="504825" cy="638175"/>
          </a:xfrm>
          <a:prstGeom prst="rect">
            <a:avLst/>
          </a:prstGeom>
          <a:noFill/>
          <a:ln w="9525">
            <a:noFill/>
            <a:miter lim="800000"/>
            <a:headEnd/>
            <a:tailEnd/>
          </a:ln>
        </p:spPr>
        <p:txBody>
          <a:bodyPr anchor="ctr"/>
          <a:lstStyle/>
          <a:p>
            <a:pPr algn="ctr" eaLnBrk="1" hangingPunct="1"/>
            <a:endParaRPr lang="en-US" sz="1400" b="0" i="1">
              <a:solidFill>
                <a:schemeClr val="tx2"/>
              </a:solidFill>
              <a:latin typeface="Times New Roman" pitchFamily="18" charset="0"/>
            </a:endParaRPr>
          </a:p>
        </p:txBody>
      </p:sp>
      <p:sp>
        <p:nvSpPr>
          <p:cNvPr id="7173" name="Rectangle 6"/>
          <p:cNvSpPr>
            <a:spLocks noChangeArrowheads="1"/>
          </p:cNvSpPr>
          <p:nvPr/>
        </p:nvSpPr>
        <p:spPr bwMode="auto">
          <a:xfrm>
            <a:off x="8532813" y="6092825"/>
            <a:ext cx="611187" cy="638175"/>
          </a:xfrm>
          <a:prstGeom prst="rect">
            <a:avLst/>
          </a:prstGeom>
          <a:noFill/>
          <a:ln w="9525">
            <a:noFill/>
            <a:miter lim="800000"/>
            <a:headEnd/>
            <a:tailEnd/>
          </a:ln>
        </p:spPr>
        <p:txBody>
          <a:bodyPr anchor="ctr"/>
          <a:lstStyle/>
          <a:p>
            <a:pPr algn="ctr" eaLnBrk="1" hangingPunct="1"/>
            <a:r>
              <a:rPr lang="en-US" sz="1400" b="0">
                <a:solidFill>
                  <a:srgbClr val="CC9900"/>
                </a:solidFill>
                <a:latin typeface="Times New Roman" pitchFamily="18" charset="0"/>
              </a:rPr>
              <a:t>4/12</a:t>
            </a:r>
            <a:endParaRPr lang="sr-Latn-CS" sz="1400" b="0" i="1">
              <a:solidFill>
                <a:srgbClr val="CC9900"/>
              </a:solidFill>
              <a:latin typeface="Times New Roman" pitchFamily="18" charset="0"/>
            </a:endParaRPr>
          </a:p>
        </p:txBody>
      </p:sp>
      <p:sp>
        <p:nvSpPr>
          <p:cNvPr id="7174" name="Rectangle 4"/>
          <p:cNvSpPr>
            <a:spLocks noChangeArrowheads="1"/>
          </p:cNvSpPr>
          <p:nvPr/>
        </p:nvSpPr>
        <p:spPr bwMode="auto">
          <a:xfrm>
            <a:off x="214313" y="5949950"/>
            <a:ext cx="8501062" cy="638175"/>
          </a:xfrm>
          <a:prstGeom prst="rect">
            <a:avLst/>
          </a:prstGeom>
          <a:noFill/>
          <a:ln w="9525">
            <a:noFill/>
            <a:miter lim="800000"/>
            <a:headEnd/>
            <a:tailEnd/>
          </a:ln>
        </p:spPr>
        <p:txBody>
          <a:bodyPr anchor="ctr"/>
          <a:lstStyle/>
          <a:p>
            <a:pPr algn="ctr" eaLnBrk="1" hangingPunct="1"/>
            <a:r>
              <a:rPr lang="sr-Latn-CS" sz="1400" b="0">
                <a:solidFill>
                  <a:schemeClr val="tx2"/>
                </a:solidFill>
                <a:latin typeface="Times New Roman" pitchFamily="18" charset="0"/>
              </a:rPr>
              <a:t>S. Ranđelović</a:t>
            </a:r>
            <a:r>
              <a:rPr lang="en-GB" sz="1400" b="0">
                <a:solidFill>
                  <a:schemeClr val="tx2"/>
                </a:solidFill>
                <a:latin typeface="Times New Roman" pitchFamily="18" charset="0"/>
              </a:rPr>
              <a:t>,</a:t>
            </a:r>
            <a:r>
              <a:rPr lang="sr-Latn-CS" sz="1400" b="0">
                <a:solidFill>
                  <a:schemeClr val="tx2"/>
                </a:solidFill>
                <a:latin typeface="Times New Roman" pitchFamily="18" charset="0"/>
              </a:rPr>
              <a:t> D. Trifunovi</a:t>
            </a:r>
            <a:r>
              <a:rPr lang="en-US" sz="1400" b="0">
                <a:solidFill>
                  <a:schemeClr val="tx2"/>
                </a:solidFill>
                <a:latin typeface="Times New Roman" pitchFamily="18" charset="0"/>
              </a:rPr>
              <a:t>ć i </a:t>
            </a:r>
            <a:r>
              <a:rPr lang="sr-Latn-CS" sz="1400" b="0">
                <a:solidFill>
                  <a:schemeClr val="tx2"/>
                </a:solidFill>
                <a:latin typeface="Times New Roman" pitchFamily="18" charset="0"/>
              </a:rPr>
              <a:t>Đ. Mitrović</a:t>
            </a:r>
            <a:r>
              <a:rPr lang="sr-Cyrl-CS" sz="1400" b="0">
                <a:solidFill>
                  <a:schemeClr val="tx2"/>
                </a:solidFill>
                <a:latin typeface="Times New Roman" pitchFamily="18" charset="0"/>
              </a:rPr>
              <a:t>:</a:t>
            </a:r>
            <a:r>
              <a:rPr lang="sr-Cyrl-CS" sz="1400" b="0" i="1">
                <a:solidFill>
                  <a:schemeClr val="tx2"/>
                </a:solidFill>
                <a:latin typeface="Times New Roman" pitchFamily="18" charset="0"/>
              </a:rPr>
              <a:t> </a:t>
            </a:r>
            <a:r>
              <a:rPr lang="en-US" sz="1400" b="0" i="1">
                <a:solidFill>
                  <a:srgbClr val="FFCC00"/>
                </a:solidFill>
                <a:latin typeface="Times New Roman" pitchFamily="18" charset="0"/>
              </a:rPr>
              <a:t>Nesavršenosti tržišta neživotnog osiguranja u Srbiji </a:t>
            </a:r>
            <a:r>
              <a:rPr lang="sr-Cyrl-CS" sz="1400" b="0" i="1">
                <a:solidFill>
                  <a:schemeClr val="tx2"/>
                </a:solidFill>
                <a:latin typeface="Times New Roman" pitchFamily="18" charset="0"/>
              </a:rPr>
              <a:t/>
            </a:r>
            <a:br>
              <a:rPr lang="sr-Cyrl-CS" sz="1400" b="0" i="1">
                <a:solidFill>
                  <a:schemeClr val="tx2"/>
                </a:solidFill>
                <a:latin typeface="Times New Roman" pitchFamily="18" charset="0"/>
              </a:rPr>
            </a:br>
            <a:r>
              <a:rPr lang="sr-Latn-CS" sz="1400" b="0">
                <a:solidFill>
                  <a:schemeClr val="tx2"/>
                </a:solidFill>
                <a:latin typeface="Times New Roman" pitchFamily="18" charset="0"/>
              </a:rPr>
              <a:t>XVI Međunarodni simpozijum iz osiguranja</a:t>
            </a:r>
            <a:r>
              <a:rPr lang="en-US" sz="1400" b="0">
                <a:solidFill>
                  <a:schemeClr val="tx2"/>
                </a:solidFill>
                <a:latin typeface="Times New Roman" pitchFamily="18" charset="0"/>
              </a:rPr>
              <a:t>, maj</a:t>
            </a:r>
            <a:r>
              <a:rPr lang="sr-Latn-CS" sz="1400" b="0">
                <a:solidFill>
                  <a:schemeClr val="tx2"/>
                </a:solidFill>
                <a:latin typeface="Times New Roman" pitchFamily="18" charset="0"/>
              </a:rPr>
              <a:t> 2018                                         </a:t>
            </a:r>
            <a:endParaRPr lang="sr-Latn-CS" sz="1400" b="0" i="1">
              <a:solidFill>
                <a:schemeClr val="tx2"/>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box(in)">
                                      <p:cBhvr>
                                        <p:cTn id="7" dur="500"/>
                                        <p:tgtEl>
                                          <p:spTgt spid="696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Effect transition="in" filter="box(in)">
                                      <p:cBhvr>
                                        <p:cTn id="12" dur="500"/>
                                        <p:tgtEl>
                                          <p:spTgt spid="696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9635">
                                            <p:txEl>
                                              <p:pRg st="2" end="2"/>
                                            </p:txEl>
                                          </p:spTgt>
                                        </p:tgtEl>
                                        <p:attrNameLst>
                                          <p:attrName>style.visibility</p:attrName>
                                        </p:attrNameLst>
                                      </p:cBhvr>
                                      <p:to>
                                        <p:strVal val="visible"/>
                                      </p:to>
                                    </p:set>
                                    <p:animEffect transition="in" filter="box(in)">
                                      <p:cBhvr>
                                        <p:cTn id="17" dur="500"/>
                                        <p:tgtEl>
                                          <p:spTgt spid="696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9635">
                                            <p:txEl>
                                              <p:pRg st="3" end="3"/>
                                            </p:txEl>
                                          </p:spTgt>
                                        </p:tgtEl>
                                        <p:attrNameLst>
                                          <p:attrName>style.visibility</p:attrName>
                                        </p:attrNameLst>
                                      </p:cBhvr>
                                      <p:to>
                                        <p:strVal val="visible"/>
                                      </p:to>
                                    </p:set>
                                    <p:animEffect transition="in" filter="box(in)">
                                      <p:cBhvr>
                                        <p:cTn id="22" dur="500"/>
                                        <p:tgtEl>
                                          <p:spTgt spid="696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9635">
                                            <p:txEl>
                                              <p:pRg st="4" end="4"/>
                                            </p:txEl>
                                          </p:spTgt>
                                        </p:tgtEl>
                                        <p:attrNameLst>
                                          <p:attrName>style.visibility</p:attrName>
                                        </p:attrNameLst>
                                      </p:cBhvr>
                                      <p:to>
                                        <p:strVal val="visible"/>
                                      </p:to>
                                    </p:set>
                                    <p:animEffect transition="in" filter="box(in)">
                                      <p:cBhvr>
                                        <p:cTn id="27" dur="500"/>
                                        <p:tgtEl>
                                          <p:spTgt spid="696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9635">
                                            <p:txEl>
                                              <p:pRg st="5" end="5"/>
                                            </p:txEl>
                                          </p:spTgt>
                                        </p:tgtEl>
                                        <p:attrNameLst>
                                          <p:attrName>style.visibility</p:attrName>
                                        </p:attrNameLst>
                                      </p:cBhvr>
                                      <p:to>
                                        <p:strVal val="visible"/>
                                      </p:to>
                                    </p:set>
                                    <p:animEffect transition="in" filter="box(in)">
                                      <p:cBhvr>
                                        <p:cTn id="32" dur="500"/>
                                        <p:tgtEl>
                                          <p:spTgt spid="6963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9635">
                                            <p:txEl>
                                              <p:pRg st="10" end="10"/>
                                            </p:txEl>
                                          </p:spTgt>
                                        </p:tgtEl>
                                        <p:attrNameLst>
                                          <p:attrName>style.visibility</p:attrName>
                                        </p:attrNameLst>
                                      </p:cBhvr>
                                      <p:to>
                                        <p:strVal val="visible"/>
                                      </p:to>
                                    </p:set>
                                    <p:animEffect transition="in" filter="box(in)">
                                      <p:cBhvr>
                                        <p:cTn id="37" dur="500"/>
                                        <p:tgtEl>
                                          <p:spTgt spid="6963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277813"/>
            <a:ext cx="8229600" cy="1279525"/>
          </a:xfrm>
        </p:spPr>
        <p:txBody>
          <a:bodyPr/>
          <a:lstStyle/>
          <a:p>
            <a:pPr eaLnBrk="1" hangingPunct="1">
              <a:defRPr/>
            </a:pPr>
            <a:r>
              <a:rPr lang="en-GB" dirty="0" err="1" smtClean="0">
                <a:solidFill>
                  <a:srgbClr val="FFCC00"/>
                </a:solidFill>
                <a:latin typeface="Times New Roman" pitchFamily="18" charset="0"/>
              </a:rPr>
              <a:t>Porez</a:t>
            </a:r>
            <a:r>
              <a:rPr lang="en-GB" dirty="0" smtClean="0">
                <a:solidFill>
                  <a:srgbClr val="FFCC00"/>
                </a:solidFill>
                <a:latin typeface="Times New Roman" pitchFamily="18" charset="0"/>
              </a:rPr>
              <a:t> </a:t>
            </a:r>
            <a:r>
              <a:rPr lang="en-GB" dirty="0" err="1" smtClean="0">
                <a:solidFill>
                  <a:srgbClr val="FFCC00"/>
                </a:solidFill>
                <a:latin typeface="Times New Roman" pitchFamily="18" charset="0"/>
              </a:rPr>
              <a:t>na</a:t>
            </a:r>
            <a:r>
              <a:rPr lang="en-GB" dirty="0" smtClean="0">
                <a:solidFill>
                  <a:srgbClr val="FFCC00"/>
                </a:solidFill>
                <a:latin typeface="Times New Roman" pitchFamily="18" charset="0"/>
              </a:rPr>
              <a:t> </a:t>
            </a:r>
            <a:r>
              <a:rPr lang="en-GB" dirty="0" err="1" smtClean="0">
                <a:solidFill>
                  <a:srgbClr val="FFCC00"/>
                </a:solidFill>
                <a:latin typeface="Times New Roman" pitchFamily="18" charset="0"/>
              </a:rPr>
              <a:t>premiju</a:t>
            </a:r>
            <a:r>
              <a:rPr lang="en-GB" dirty="0" smtClean="0">
                <a:solidFill>
                  <a:srgbClr val="FFCC00"/>
                </a:solidFill>
                <a:latin typeface="Times New Roman" pitchFamily="18" charset="0"/>
              </a:rPr>
              <a:t> ne</a:t>
            </a:r>
            <a:r>
              <a:rPr lang="sr-Latn-RS" dirty="0" smtClean="0">
                <a:solidFill>
                  <a:srgbClr val="FFCC00"/>
                </a:solidFill>
                <a:latin typeface="Times New Roman" pitchFamily="18" charset="0"/>
              </a:rPr>
              <a:t>životnog osiguranja</a:t>
            </a:r>
            <a:endParaRPr lang="sr-Latn-CS" dirty="0" smtClean="0">
              <a:solidFill>
                <a:srgbClr val="FFCC00"/>
              </a:solidFill>
              <a:latin typeface="Times New Roman" pitchFamily="18" charset="0"/>
            </a:endParaRPr>
          </a:p>
        </p:txBody>
      </p:sp>
      <p:sp>
        <p:nvSpPr>
          <p:cNvPr id="69635" name="Rectangle 3"/>
          <p:cNvSpPr>
            <a:spLocks noGrp="1" noChangeArrowheads="1"/>
          </p:cNvSpPr>
          <p:nvPr>
            <p:ph type="body" idx="1"/>
          </p:nvPr>
        </p:nvSpPr>
        <p:spPr/>
        <p:txBody>
          <a:bodyPr/>
          <a:lstStyle/>
          <a:p>
            <a:pPr eaLnBrk="1" hangingPunct="1">
              <a:defRPr/>
            </a:pPr>
            <a:r>
              <a:rPr lang="sr-Latn-RS" sz="2300" dirty="0" smtClean="0">
                <a:latin typeface="Times New Roman" pitchFamily="18" charset="0"/>
              </a:rPr>
              <a:t>Primenjuje se u više od 20 evropskih zemalja na obavezno auto osiguranje i osiguranje od požara</a:t>
            </a:r>
            <a:r>
              <a:rPr lang="en-US" sz="2300" dirty="0" smtClean="0">
                <a:latin typeface="Times New Roman" pitchFamily="18" charset="0"/>
              </a:rPr>
              <a:t>.</a:t>
            </a:r>
          </a:p>
          <a:p>
            <a:pPr eaLnBrk="1" hangingPunct="1">
              <a:defRPr/>
            </a:pPr>
            <a:r>
              <a:rPr lang="sr-Latn-RS" sz="2300" dirty="0" smtClean="0">
                <a:latin typeface="Times New Roman" pitchFamily="18" charset="0"/>
              </a:rPr>
              <a:t>U više od polovine zemalja Evrope se oporezuje i premija za osiguranja od posledica nezgode, osiguranje izvoza i robe u tranzitu. </a:t>
            </a:r>
          </a:p>
          <a:p>
            <a:pPr eaLnBrk="1" hangingPunct="1">
              <a:defRPr/>
            </a:pPr>
            <a:r>
              <a:rPr lang="sr-Latn-RS" sz="2300" dirty="0" smtClean="0">
                <a:latin typeface="Times New Roman" pitchFamily="18" charset="0"/>
              </a:rPr>
              <a:t>Premija reosiguranja se ne oporezuje osim u Austriji, Irskoj, Rumuniji i Srbiji.</a:t>
            </a:r>
          </a:p>
          <a:p>
            <a:pPr eaLnBrk="1" hangingPunct="1">
              <a:defRPr/>
            </a:pPr>
            <a:r>
              <a:rPr lang="sr-Latn-RS" sz="2300" dirty="0" smtClean="0">
                <a:latin typeface="Times New Roman" pitchFamily="18" charset="0"/>
              </a:rPr>
              <a:t>Prosečna poreska stopa na premiju osiguranja u EU 28 je 12,6%, CEE 6,7%. Najviša u Danskoj 42,9%, najniža u Bugarskoj 2%. </a:t>
            </a:r>
          </a:p>
          <a:p>
            <a:pPr eaLnBrk="1" hangingPunct="1">
              <a:defRPr/>
            </a:pPr>
            <a:r>
              <a:rPr lang="sr-Latn-RS" sz="2300" dirty="0" smtClean="0">
                <a:latin typeface="Times New Roman" pitchFamily="18" charset="0"/>
              </a:rPr>
              <a:t>Nekoliko zemalja EU primenjuje diferencirane stope u zavisnosti od predmeta osiguranja. </a:t>
            </a:r>
          </a:p>
          <a:p>
            <a:pPr eaLnBrk="1" hangingPunct="1">
              <a:defRPr/>
            </a:pPr>
            <a:endParaRPr lang="en-US" sz="2400" dirty="0" smtClean="0">
              <a:latin typeface="Times New Roman" pitchFamily="18" charset="0"/>
            </a:endParaRPr>
          </a:p>
          <a:p>
            <a:pPr eaLnBrk="1" hangingPunct="1">
              <a:buFont typeface="Wingdings" pitchFamily="2" charset="2"/>
              <a:buNone/>
              <a:defRPr/>
            </a:pPr>
            <a:endParaRPr lang="en-US" sz="2400" dirty="0" smtClean="0">
              <a:latin typeface="Times New Roman" pitchFamily="18" charset="0"/>
            </a:endParaRPr>
          </a:p>
          <a:p>
            <a:pPr eaLnBrk="1" hangingPunct="1">
              <a:buFont typeface="Wingdings" pitchFamily="2" charset="2"/>
              <a:buNone/>
              <a:defRPr/>
            </a:pPr>
            <a:endParaRPr lang="sr-Latn-RS" sz="2400" dirty="0" smtClean="0">
              <a:latin typeface="Times New Roman" pitchFamily="18" charset="0"/>
            </a:endParaRPr>
          </a:p>
          <a:p>
            <a:pPr eaLnBrk="1" hangingPunct="1">
              <a:buFont typeface="Wingdings" pitchFamily="2" charset="2"/>
              <a:buNone/>
              <a:defRPr/>
            </a:pPr>
            <a:endParaRPr lang="en-GB" sz="2400" dirty="0" smtClean="0">
              <a:latin typeface="Times New Roman" pitchFamily="18" charset="0"/>
            </a:endParaRPr>
          </a:p>
          <a:p>
            <a:pPr eaLnBrk="1" hangingPunct="1">
              <a:buFont typeface="Wingdings" pitchFamily="2" charset="2"/>
              <a:buNone/>
              <a:defRPr/>
            </a:pPr>
            <a:r>
              <a:rPr lang="sr-Latn-RS" sz="2400" dirty="0" smtClean="0">
                <a:latin typeface="Times New Roman" pitchFamily="18" charset="0"/>
              </a:rPr>
              <a:t>   </a:t>
            </a:r>
            <a:endParaRPr lang="en-US" sz="2400" dirty="0" smtClean="0">
              <a:latin typeface="Times New Roman" pitchFamily="18" charset="0"/>
            </a:endParaRPr>
          </a:p>
          <a:p>
            <a:pPr eaLnBrk="1" hangingPunct="1">
              <a:buFont typeface="Wingdings" pitchFamily="2" charset="2"/>
              <a:buNone/>
              <a:defRPr/>
            </a:pPr>
            <a:endParaRPr lang="sr-Latn-CS" dirty="0" smtClean="0">
              <a:latin typeface="Times New Roman" pitchFamily="18" charset="0"/>
            </a:endParaRPr>
          </a:p>
        </p:txBody>
      </p:sp>
      <p:sp>
        <p:nvSpPr>
          <p:cNvPr id="8196" name="Rectangle 5"/>
          <p:cNvSpPr>
            <a:spLocks noChangeArrowheads="1"/>
          </p:cNvSpPr>
          <p:nvPr/>
        </p:nvSpPr>
        <p:spPr bwMode="auto">
          <a:xfrm>
            <a:off x="8639175" y="6021388"/>
            <a:ext cx="504825" cy="638175"/>
          </a:xfrm>
          <a:prstGeom prst="rect">
            <a:avLst/>
          </a:prstGeom>
          <a:noFill/>
          <a:ln w="9525">
            <a:noFill/>
            <a:miter lim="800000"/>
            <a:headEnd/>
            <a:tailEnd/>
          </a:ln>
        </p:spPr>
        <p:txBody>
          <a:bodyPr anchor="ctr"/>
          <a:lstStyle/>
          <a:p>
            <a:pPr algn="ctr" eaLnBrk="1" hangingPunct="1"/>
            <a:endParaRPr lang="en-US" sz="1400" b="0" i="1">
              <a:solidFill>
                <a:schemeClr val="tx2"/>
              </a:solidFill>
              <a:latin typeface="Times New Roman" pitchFamily="18" charset="0"/>
            </a:endParaRPr>
          </a:p>
        </p:txBody>
      </p:sp>
      <p:sp>
        <p:nvSpPr>
          <p:cNvPr id="8197" name="Rectangle 6"/>
          <p:cNvSpPr>
            <a:spLocks noChangeArrowheads="1"/>
          </p:cNvSpPr>
          <p:nvPr/>
        </p:nvSpPr>
        <p:spPr bwMode="auto">
          <a:xfrm>
            <a:off x="8640763" y="6092825"/>
            <a:ext cx="503237" cy="638175"/>
          </a:xfrm>
          <a:prstGeom prst="rect">
            <a:avLst/>
          </a:prstGeom>
          <a:noFill/>
          <a:ln w="9525">
            <a:noFill/>
            <a:miter lim="800000"/>
            <a:headEnd/>
            <a:tailEnd/>
          </a:ln>
        </p:spPr>
        <p:txBody>
          <a:bodyPr anchor="ctr"/>
          <a:lstStyle/>
          <a:p>
            <a:pPr algn="ctr" eaLnBrk="1" hangingPunct="1"/>
            <a:r>
              <a:rPr lang="en-US" sz="1400" b="0">
                <a:solidFill>
                  <a:srgbClr val="CC9900"/>
                </a:solidFill>
                <a:latin typeface="Times New Roman" pitchFamily="18" charset="0"/>
              </a:rPr>
              <a:t>5/12</a:t>
            </a:r>
            <a:endParaRPr lang="sr-Latn-CS" sz="1400" b="0" i="1">
              <a:solidFill>
                <a:srgbClr val="CC9900"/>
              </a:solidFill>
              <a:latin typeface="Times New Roman" pitchFamily="18" charset="0"/>
            </a:endParaRPr>
          </a:p>
        </p:txBody>
      </p:sp>
      <p:sp>
        <p:nvSpPr>
          <p:cNvPr id="8198" name="Rectangle 4"/>
          <p:cNvSpPr>
            <a:spLocks noChangeArrowheads="1"/>
          </p:cNvSpPr>
          <p:nvPr/>
        </p:nvSpPr>
        <p:spPr bwMode="auto">
          <a:xfrm>
            <a:off x="214313" y="5949950"/>
            <a:ext cx="8501062" cy="638175"/>
          </a:xfrm>
          <a:prstGeom prst="rect">
            <a:avLst/>
          </a:prstGeom>
          <a:noFill/>
          <a:ln w="9525">
            <a:noFill/>
            <a:miter lim="800000"/>
            <a:headEnd/>
            <a:tailEnd/>
          </a:ln>
        </p:spPr>
        <p:txBody>
          <a:bodyPr anchor="ctr"/>
          <a:lstStyle/>
          <a:p>
            <a:pPr algn="ctr" eaLnBrk="1" hangingPunct="1"/>
            <a:r>
              <a:rPr lang="sr-Latn-CS" sz="1400" b="0">
                <a:solidFill>
                  <a:schemeClr val="tx2"/>
                </a:solidFill>
                <a:latin typeface="Times New Roman" pitchFamily="18" charset="0"/>
              </a:rPr>
              <a:t>S. Ranđelović</a:t>
            </a:r>
            <a:r>
              <a:rPr lang="en-GB" sz="1400" b="0">
                <a:solidFill>
                  <a:schemeClr val="tx2"/>
                </a:solidFill>
                <a:latin typeface="Times New Roman" pitchFamily="18" charset="0"/>
              </a:rPr>
              <a:t>,</a:t>
            </a:r>
            <a:r>
              <a:rPr lang="sr-Latn-CS" sz="1400" b="0">
                <a:solidFill>
                  <a:schemeClr val="tx2"/>
                </a:solidFill>
                <a:latin typeface="Times New Roman" pitchFamily="18" charset="0"/>
              </a:rPr>
              <a:t> D. Trifunovi</a:t>
            </a:r>
            <a:r>
              <a:rPr lang="en-US" sz="1400" b="0">
                <a:solidFill>
                  <a:schemeClr val="tx2"/>
                </a:solidFill>
                <a:latin typeface="Times New Roman" pitchFamily="18" charset="0"/>
              </a:rPr>
              <a:t>ć i </a:t>
            </a:r>
            <a:r>
              <a:rPr lang="sr-Latn-CS" sz="1400" b="0">
                <a:solidFill>
                  <a:schemeClr val="tx2"/>
                </a:solidFill>
                <a:latin typeface="Times New Roman" pitchFamily="18" charset="0"/>
              </a:rPr>
              <a:t>Đ. Mitrović</a:t>
            </a:r>
            <a:r>
              <a:rPr lang="sr-Cyrl-CS" sz="1400" b="0">
                <a:solidFill>
                  <a:schemeClr val="tx2"/>
                </a:solidFill>
                <a:latin typeface="Times New Roman" pitchFamily="18" charset="0"/>
              </a:rPr>
              <a:t>:</a:t>
            </a:r>
            <a:r>
              <a:rPr lang="sr-Cyrl-CS" sz="1400" b="0" i="1">
                <a:solidFill>
                  <a:schemeClr val="tx2"/>
                </a:solidFill>
                <a:latin typeface="Times New Roman" pitchFamily="18" charset="0"/>
              </a:rPr>
              <a:t> </a:t>
            </a:r>
            <a:r>
              <a:rPr lang="en-US" sz="1400" b="0" i="1">
                <a:solidFill>
                  <a:srgbClr val="FFCC00"/>
                </a:solidFill>
                <a:latin typeface="Times New Roman" pitchFamily="18" charset="0"/>
              </a:rPr>
              <a:t>Nesavršenosti tržišta neživotnog osiguranja u Srbiji </a:t>
            </a:r>
            <a:r>
              <a:rPr lang="sr-Cyrl-CS" sz="1400" b="0" i="1">
                <a:solidFill>
                  <a:schemeClr val="tx2"/>
                </a:solidFill>
                <a:latin typeface="Times New Roman" pitchFamily="18" charset="0"/>
              </a:rPr>
              <a:t/>
            </a:r>
            <a:br>
              <a:rPr lang="sr-Cyrl-CS" sz="1400" b="0" i="1">
                <a:solidFill>
                  <a:schemeClr val="tx2"/>
                </a:solidFill>
                <a:latin typeface="Times New Roman" pitchFamily="18" charset="0"/>
              </a:rPr>
            </a:br>
            <a:r>
              <a:rPr lang="sr-Latn-CS" sz="1400" b="0">
                <a:solidFill>
                  <a:schemeClr val="tx2"/>
                </a:solidFill>
                <a:latin typeface="Times New Roman" pitchFamily="18" charset="0"/>
              </a:rPr>
              <a:t>XVI Međunarodni simpozijum iz osiguranja</a:t>
            </a:r>
            <a:r>
              <a:rPr lang="en-US" sz="1400" b="0">
                <a:solidFill>
                  <a:schemeClr val="tx2"/>
                </a:solidFill>
                <a:latin typeface="Times New Roman" pitchFamily="18" charset="0"/>
              </a:rPr>
              <a:t>, maj</a:t>
            </a:r>
            <a:r>
              <a:rPr lang="sr-Latn-CS" sz="1400" b="0">
                <a:solidFill>
                  <a:schemeClr val="tx2"/>
                </a:solidFill>
                <a:latin typeface="Times New Roman" pitchFamily="18" charset="0"/>
              </a:rPr>
              <a:t> 2018                                         </a:t>
            </a:r>
            <a:endParaRPr lang="sr-Latn-CS" sz="1400" b="0" i="1">
              <a:solidFill>
                <a:schemeClr val="tx2"/>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box(in)">
                                      <p:cBhvr>
                                        <p:cTn id="7" dur="500"/>
                                        <p:tgtEl>
                                          <p:spTgt spid="696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Effect transition="in" filter="box(in)">
                                      <p:cBhvr>
                                        <p:cTn id="12" dur="500"/>
                                        <p:tgtEl>
                                          <p:spTgt spid="696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9635">
                                            <p:txEl>
                                              <p:pRg st="2" end="2"/>
                                            </p:txEl>
                                          </p:spTgt>
                                        </p:tgtEl>
                                        <p:attrNameLst>
                                          <p:attrName>style.visibility</p:attrName>
                                        </p:attrNameLst>
                                      </p:cBhvr>
                                      <p:to>
                                        <p:strVal val="visible"/>
                                      </p:to>
                                    </p:set>
                                    <p:animEffect transition="in" filter="box(in)">
                                      <p:cBhvr>
                                        <p:cTn id="17" dur="500"/>
                                        <p:tgtEl>
                                          <p:spTgt spid="696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9635">
                                            <p:txEl>
                                              <p:pRg st="3" end="3"/>
                                            </p:txEl>
                                          </p:spTgt>
                                        </p:tgtEl>
                                        <p:attrNameLst>
                                          <p:attrName>style.visibility</p:attrName>
                                        </p:attrNameLst>
                                      </p:cBhvr>
                                      <p:to>
                                        <p:strVal val="visible"/>
                                      </p:to>
                                    </p:set>
                                    <p:animEffect transition="in" filter="box(in)">
                                      <p:cBhvr>
                                        <p:cTn id="22" dur="500"/>
                                        <p:tgtEl>
                                          <p:spTgt spid="696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9635">
                                            <p:txEl>
                                              <p:pRg st="4" end="4"/>
                                            </p:txEl>
                                          </p:spTgt>
                                        </p:tgtEl>
                                        <p:attrNameLst>
                                          <p:attrName>style.visibility</p:attrName>
                                        </p:attrNameLst>
                                      </p:cBhvr>
                                      <p:to>
                                        <p:strVal val="visible"/>
                                      </p:to>
                                    </p:set>
                                    <p:animEffect transition="in" filter="box(in)">
                                      <p:cBhvr>
                                        <p:cTn id="27" dur="500"/>
                                        <p:tgtEl>
                                          <p:spTgt spid="696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9635">
                                            <p:txEl>
                                              <p:pRg st="9" end="9"/>
                                            </p:txEl>
                                          </p:spTgt>
                                        </p:tgtEl>
                                        <p:attrNameLst>
                                          <p:attrName>style.visibility</p:attrName>
                                        </p:attrNameLst>
                                      </p:cBhvr>
                                      <p:to>
                                        <p:strVal val="visible"/>
                                      </p:to>
                                    </p:set>
                                    <p:animEffect transition="in" filter="box(in)">
                                      <p:cBhvr>
                                        <p:cTn id="32" dur="500"/>
                                        <p:tgtEl>
                                          <p:spTgt spid="6963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277813"/>
            <a:ext cx="8229600" cy="1279525"/>
          </a:xfrm>
        </p:spPr>
        <p:txBody>
          <a:bodyPr/>
          <a:lstStyle/>
          <a:p>
            <a:pPr eaLnBrk="1" hangingPunct="1">
              <a:defRPr/>
            </a:pPr>
            <a:r>
              <a:rPr lang="en-GB" dirty="0" smtClean="0">
                <a:solidFill>
                  <a:srgbClr val="FFCC00"/>
                </a:solidFill>
                <a:latin typeface="Times New Roman" pitchFamily="18" charset="0"/>
              </a:rPr>
              <a:t>Pore</a:t>
            </a:r>
            <a:r>
              <a:rPr lang="sr-Latn-RS" dirty="0" smtClean="0">
                <a:solidFill>
                  <a:srgbClr val="FFCC00"/>
                </a:solidFill>
                <a:latin typeface="Times New Roman" pitchFamily="18" charset="0"/>
              </a:rPr>
              <a:t>ski prihodi</a:t>
            </a:r>
            <a:r>
              <a:rPr lang="en-GB" dirty="0" smtClean="0">
                <a:solidFill>
                  <a:srgbClr val="FFCC00"/>
                </a:solidFill>
                <a:latin typeface="Times New Roman" pitchFamily="18" charset="0"/>
              </a:rPr>
              <a:t> </a:t>
            </a:r>
            <a:r>
              <a:rPr lang="sr-Latn-RS" dirty="0" smtClean="0">
                <a:solidFill>
                  <a:srgbClr val="FFCC00"/>
                </a:solidFill>
                <a:latin typeface="Times New Roman" pitchFamily="18" charset="0"/>
              </a:rPr>
              <a:t>od</a:t>
            </a:r>
            <a:r>
              <a:rPr lang="en-GB" dirty="0" smtClean="0">
                <a:solidFill>
                  <a:srgbClr val="FFCC00"/>
                </a:solidFill>
                <a:latin typeface="Times New Roman" pitchFamily="18" charset="0"/>
              </a:rPr>
              <a:t> </a:t>
            </a:r>
            <a:r>
              <a:rPr lang="en-GB" dirty="0" err="1" smtClean="0">
                <a:solidFill>
                  <a:srgbClr val="FFCC00"/>
                </a:solidFill>
                <a:latin typeface="Times New Roman" pitchFamily="18" charset="0"/>
              </a:rPr>
              <a:t>premij</a:t>
            </a:r>
            <a:r>
              <a:rPr lang="sr-Latn-RS" dirty="0" smtClean="0">
                <a:solidFill>
                  <a:srgbClr val="FFCC00"/>
                </a:solidFill>
                <a:latin typeface="Times New Roman" pitchFamily="18" charset="0"/>
              </a:rPr>
              <a:t>e</a:t>
            </a:r>
            <a:r>
              <a:rPr lang="en-GB" dirty="0" smtClean="0">
                <a:solidFill>
                  <a:srgbClr val="FFCC00"/>
                </a:solidFill>
                <a:latin typeface="Times New Roman" pitchFamily="18" charset="0"/>
              </a:rPr>
              <a:t> ne</a:t>
            </a:r>
            <a:r>
              <a:rPr lang="sr-Latn-RS" dirty="0" smtClean="0">
                <a:solidFill>
                  <a:srgbClr val="FFCC00"/>
                </a:solidFill>
                <a:latin typeface="Times New Roman" pitchFamily="18" charset="0"/>
              </a:rPr>
              <a:t>životnog osiguranja</a:t>
            </a:r>
            <a:endParaRPr lang="sr-Latn-CS" dirty="0" smtClean="0">
              <a:solidFill>
                <a:srgbClr val="FFCC00"/>
              </a:solidFill>
              <a:latin typeface="Times New Roman" pitchFamily="18" charset="0"/>
            </a:endParaRPr>
          </a:p>
        </p:txBody>
      </p:sp>
      <p:sp>
        <p:nvSpPr>
          <p:cNvPr id="9219" name="Rectangle 5"/>
          <p:cNvSpPr>
            <a:spLocks noChangeArrowheads="1"/>
          </p:cNvSpPr>
          <p:nvPr/>
        </p:nvSpPr>
        <p:spPr bwMode="auto">
          <a:xfrm>
            <a:off x="8639175" y="6021388"/>
            <a:ext cx="504825" cy="638175"/>
          </a:xfrm>
          <a:prstGeom prst="rect">
            <a:avLst/>
          </a:prstGeom>
          <a:noFill/>
          <a:ln w="9525">
            <a:noFill/>
            <a:miter lim="800000"/>
            <a:headEnd/>
            <a:tailEnd/>
          </a:ln>
        </p:spPr>
        <p:txBody>
          <a:bodyPr anchor="ctr"/>
          <a:lstStyle/>
          <a:p>
            <a:pPr algn="ctr" eaLnBrk="1" hangingPunct="1"/>
            <a:endParaRPr lang="en-US" sz="1400" b="0" i="1">
              <a:solidFill>
                <a:schemeClr val="tx2"/>
              </a:solidFill>
              <a:latin typeface="Times New Roman" pitchFamily="18" charset="0"/>
            </a:endParaRPr>
          </a:p>
        </p:txBody>
      </p:sp>
      <p:sp>
        <p:nvSpPr>
          <p:cNvPr id="9220" name="Rectangle 6"/>
          <p:cNvSpPr>
            <a:spLocks noChangeArrowheads="1"/>
          </p:cNvSpPr>
          <p:nvPr/>
        </p:nvSpPr>
        <p:spPr bwMode="auto">
          <a:xfrm>
            <a:off x="8640763" y="6092825"/>
            <a:ext cx="503237" cy="638175"/>
          </a:xfrm>
          <a:prstGeom prst="rect">
            <a:avLst/>
          </a:prstGeom>
          <a:noFill/>
          <a:ln w="9525">
            <a:noFill/>
            <a:miter lim="800000"/>
            <a:headEnd/>
            <a:tailEnd/>
          </a:ln>
        </p:spPr>
        <p:txBody>
          <a:bodyPr anchor="ctr"/>
          <a:lstStyle/>
          <a:p>
            <a:pPr algn="ctr" eaLnBrk="1" hangingPunct="1"/>
            <a:r>
              <a:rPr lang="sr-Latn-CS" sz="1400" b="0">
                <a:solidFill>
                  <a:srgbClr val="CC9900"/>
                </a:solidFill>
                <a:latin typeface="Times New Roman" pitchFamily="18" charset="0"/>
              </a:rPr>
              <a:t>6</a:t>
            </a:r>
            <a:r>
              <a:rPr lang="en-US" sz="1400" b="0">
                <a:solidFill>
                  <a:srgbClr val="CC9900"/>
                </a:solidFill>
                <a:latin typeface="Times New Roman" pitchFamily="18" charset="0"/>
              </a:rPr>
              <a:t>/12</a:t>
            </a:r>
            <a:endParaRPr lang="sr-Latn-CS" sz="1400" b="0" i="1">
              <a:solidFill>
                <a:srgbClr val="CC9900"/>
              </a:solidFill>
              <a:latin typeface="Times New Roman" pitchFamily="18" charset="0"/>
            </a:endParaRPr>
          </a:p>
        </p:txBody>
      </p:sp>
      <p:sp>
        <p:nvSpPr>
          <p:cNvPr id="9221" name="Rectangle 4"/>
          <p:cNvSpPr>
            <a:spLocks noChangeArrowheads="1"/>
          </p:cNvSpPr>
          <p:nvPr/>
        </p:nvSpPr>
        <p:spPr bwMode="auto">
          <a:xfrm>
            <a:off x="214313" y="5949950"/>
            <a:ext cx="8501062" cy="638175"/>
          </a:xfrm>
          <a:prstGeom prst="rect">
            <a:avLst/>
          </a:prstGeom>
          <a:noFill/>
          <a:ln w="9525">
            <a:noFill/>
            <a:miter lim="800000"/>
            <a:headEnd/>
            <a:tailEnd/>
          </a:ln>
        </p:spPr>
        <p:txBody>
          <a:bodyPr anchor="ctr"/>
          <a:lstStyle/>
          <a:p>
            <a:pPr algn="ctr" eaLnBrk="1" hangingPunct="1"/>
            <a:r>
              <a:rPr lang="sr-Latn-CS" sz="1400" b="0">
                <a:solidFill>
                  <a:schemeClr val="tx2"/>
                </a:solidFill>
                <a:latin typeface="Times New Roman" pitchFamily="18" charset="0"/>
              </a:rPr>
              <a:t>S. Ranđelović</a:t>
            </a:r>
            <a:r>
              <a:rPr lang="en-GB" sz="1400" b="0">
                <a:solidFill>
                  <a:schemeClr val="tx2"/>
                </a:solidFill>
                <a:latin typeface="Times New Roman" pitchFamily="18" charset="0"/>
              </a:rPr>
              <a:t>,</a:t>
            </a:r>
            <a:r>
              <a:rPr lang="sr-Latn-CS" sz="1400" b="0">
                <a:solidFill>
                  <a:schemeClr val="tx2"/>
                </a:solidFill>
                <a:latin typeface="Times New Roman" pitchFamily="18" charset="0"/>
              </a:rPr>
              <a:t> D. Trifunovi</a:t>
            </a:r>
            <a:r>
              <a:rPr lang="en-US" sz="1400" b="0">
                <a:solidFill>
                  <a:schemeClr val="tx2"/>
                </a:solidFill>
                <a:latin typeface="Times New Roman" pitchFamily="18" charset="0"/>
              </a:rPr>
              <a:t>ć i </a:t>
            </a:r>
            <a:r>
              <a:rPr lang="sr-Latn-CS" sz="1400" b="0">
                <a:solidFill>
                  <a:schemeClr val="tx2"/>
                </a:solidFill>
                <a:latin typeface="Times New Roman" pitchFamily="18" charset="0"/>
              </a:rPr>
              <a:t>Đ. Mitrović</a:t>
            </a:r>
            <a:r>
              <a:rPr lang="sr-Cyrl-CS" sz="1400" b="0">
                <a:solidFill>
                  <a:schemeClr val="tx2"/>
                </a:solidFill>
                <a:latin typeface="Times New Roman" pitchFamily="18" charset="0"/>
              </a:rPr>
              <a:t>:</a:t>
            </a:r>
            <a:r>
              <a:rPr lang="sr-Cyrl-CS" sz="1400" b="0" i="1">
                <a:solidFill>
                  <a:schemeClr val="tx2"/>
                </a:solidFill>
                <a:latin typeface="Times New Roman" pitchFamily="18" charset="0"/>
              </a:rPr>
              <a:t> </a:t>
            </a:r>
            <a:r>
              <a:rPr lang="en-US" sz="1400" b="0" i="1">
                <a:solidFill>
                  <a:srgbClr val="FFCC00"/>
                </a:solidFill>
                <a:latin typeface="Times New Roman" pitchFamily="18" charset="0"/>
              </a:rPr>
              <a:t>Nesavršenosti tržišta neživotnog osiguranja u Srbiji </a:t>
            </a:r>
            <a:r>
              <a:rPr lang="sr-Cyrl-CS" sz="1400" b="0" i="1">
                <a:solidFill>
                  <a:schemeClr val="tx2"/>
                </a:solidFill>
                <a:latin typeface="Times New Roman" pitchFamily="18" charset="0"/>
              </a:rPr>
              <a:t/>
            </a:r>
            <a:br>
              <a:rPr lang="sr-Cyrl-CS" sz="1400" b="0" i="1">
                <a:solidFill>
                  <a:schemeClr val="tx2"/>
                </a:solidFill>
                <a:latin typeface="Times New Roman" pitchFamily="18" charset="0"/>
              </a:rPr>
            </a:br>
            <a:r>
              <a:rPr lang="sr-Latn-CS" sz="1400" b="0">
                <a:solidFill>
                  <a:schemeClr val="tx2"/>
                </a:solidFill>
                <a:latin typeface="Times New Roman" pitchFamily="18" charset="0"/>
              </a:rPr>
              <a:t>XVI Međunarodni simpozijum iz osiguranja</a:t>
            </a:r>
            <a:r>
              <a:rPr lang="en-US" sz="1400" b="0">
                <a:solidFill>
                  <a:schemeClr val="tx2"/>
                </a:solidFill>
                <a:latin typeface="Times New Roman" pitchFamily="18" charset="0"/>
              </a:rPr>
              <a:t>, maj</a:t>
            </a:r>
            <a:r>
              <a:rPr lang="sr-Latn-CS" sz="1400" b="0">
                <a:solidFill>
                  <a:schemeClr val="tx2"/>
                </a:solidFill>
                <a:latin typeface="Times New Roman" pitchFamily="18" charset="0"/>
              </a:rPr>
              <a:t> 2018                                         </a:t>
            </a:r>
            <a:endParaRPr lang="sr-Latn-CS" sz="1400" b="0" i="1">
              <a:solidFill>
                <a:schemeClr val="tx2"/>
              </a:solidFill>
              <a:latin typeface="Times New Roman" pitchFamily="18" charset="0"/>
            </a:endParaRPr>
          </a:p>
        </p:txBody>
      </p:sp>
      <p:pic>
        <p:nvPicPr>
          <p:cNvPr id="30722" name="Picture 1"/>
          <p:cNvPicPr>
            <a:picLocks noChangeAspect="1" noChangeArrowheads="1"/>
          </p:cNvPicPr>
          <p:nvPr/>
        </p:nvPicPr>
        <p:blipFill>
          <a:blip r:embed="rId2" cstate="print"/>
          <a:srcRect/>
          <a:stretch>
            <a:fillRect/>
          </a:stretch>
        </p:blipFill>
        <p:spPr bwMode="auto">
          <a:xfrm>
            <a:off x="611188" y="1989138"/>
            <a:ext cx="8018462" cy="36718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additive="base">
                                        <p:cTn id="7" dur="500" fill="hold"/>
                                        <p:tgtEl>
                                          <p:spTgt spid="30722"/>
                                        </p:tgtEl>
                                        <p:attrNameLst>
                                          <p:attrName>ppt_x</p:attrName>
                                        </p:attrNameLst>
                                      </p:cBhvr>
                                      <p:tavLst>
                                        <p:tav tm="0">
                                          <p:val>
                                            <p:strVal val="0-#ppt_w/2"/>
                                          </p:val>
                                        </p:tav>
                                        <p:tav tm="100000">
                                          <p:val>
                                            <p:strVal val="#ppt_x"/>
                                          </p:val>
                                        </p:tav>
                                      </p:tavLst>
                                    </p:anim>
                                    <p:anim calcmode="lin" valueType="num">
                                      <p:cBhvr additive="base">
                                        <p:cTn id="8" dur="500" fill="hold"/>
                                        <p:tgtEl>
                                          <p:spTgt spid="307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277813"/>
            <a:ext cx="8229600" cy="1279525"/>
          </a:xfrm>
        </p:spPr>
        <p:txBody>
          <a:bodyPr/>
          <a:lstStyle/>
          <a:p>
            <a:pPr eaLnBrk="1" hangingPunct="1">
              <a:defRPr/>
            </a:pPr>
            <a:r>
              <a:rPr lang="en-GB" dirty="0" smtClean="0">
                <a:solidFill>
                  <a:srgbClr val="FFCC00"/>
                </a:solidFill>
                <a:latin typeface="Times New Roman" pitchFamily="18" charset="0"/>
              </a:rPr>
              <a:t>Pore</a:t>
            </a:r>
            <a:r>
              <a:rPr lang="sr-Latn-RS" dirty="0" smtClean="0">
                <a:solidFill>
                  <a:srgbClr val="FFCC00"/>
                </a:solidFill>
                <a:latin typeface="Times New Roman" pitchFamily="18" charset="0"/>
              </a:rPr>
              <a:t>ski prihodi: Srbija</a:t>
            </a:r>
            <a:endParaRPr lang="sr-Latn-CS" dirty="0" smtClean="0">
              <a:solidFill>
                <a:srgbClr val="FFCC00"/>
              </a:solidFill>
              <a:latin typeface="Times New Roman" pitchFamily="18" charset="0"/>
            </a:endParaRPr>
          </a:p>
        </p:txBody>
      </p:sp>
      <p:sp>
        <p:nvSpPr>
          <p:cNvPr id="69635" name="Rectangle 3"/>
          <p:cNvSpPr>
            <a:spLocks noGrp="1" noChangeArrowheads="1"/>
          </p:cNvSpPr>
          <p:nvPr>
            <p:ph type="body" idx="1"/>
          </p:nvPr>
        </p:nvSpPr>
        <p:spPr/>
        <p:txBody>
          <a:bodyPr/>
          <a:lstStyle/>
          <a:p>
            <a:pPr eaLnBrk="1" hangingPunct="1">
              <a:defRPr/>
            </a:pPr>
            <a:r>
              <a:rPr lang="sr-Latn-RS" sz="2400" dirty="0" smtClean="0">
                <a:latin typeface="Times New Roman" pitchFamily="18" charset="0"/>
              </a:rPr>
              <a:t>Poreska stopa 5%, samo 3 evropske zemlje imaju nižu stopu</a:t>
            </a:r>
            <a:r>
              <a:rPr lang="en-US" sz="2400" dirty="0" smtClean="0">
                <a:latin typeface="Times New Roman" pitchFamily="18" charset="0"/>
              </a:rPr>
              <a:t>.</a:t>
            </a:r>
          </a:p>
          <a:p>
            <a:pPr eaLnBrk="1" hangingPunct="1">
              <a:defRPr/>
            </a:pPr>
            <a:r>
              <a:rPr lang="sr-Latn-RS" sz="2400" dirty="0" smtClean="0">
                <a:latin typeface="Times New Roman" pitchFamily="18" charset="0"/>
              </a:rPr>
              <a:t>Poreska osnovica je dosta šira, oporezuje se i premija reosiguranja. </a:t>
            </a:r>
          </a:p>
          <a:p>
            <a:pPr eaLnBrk="1" hangingPunct="1">
              <a:defRPr/>
            </a:pPr>
            <a:r>
              <a:rPr lang="sr-Latn-RS" sz="2400" dirty="0" smtClean="0">
                <a:latin typeface="Times New Roman" pitchFamily="18" charset="0"/>
              </a:rPr>
              <a:t>Poreski prihod 0,1% GDP</a:t>
            </a:r>
            <a:r>
              <a:rPr lang="en-GB" sz="2400" dirty="0" smtClean="0">
                <a:latin typeface="Times New Roman" pitchFamily="18" charset="0"/>
              </a:rPr>
              <a:t>-a </a:t>
            </a:r>
            <a:r>
              <a:rPr lang="en-GB" sz="2400" dirty="0" err="1" smtClean="0">
                <a:latin typeface="Times New Roman" pitchFamily="18" charset="0"/>
              </a:rPr>
              <a:t>i</a:t>
            </a:r>
            <a:r>
              <a:rPr lang="en-GB" sz="2400" dirty="0" smtClean="0">
                <a:latin typeface="Times New Roman" pitchFamily="18" charset="0"/>
              </a:rPr>
              <a:t> 0,26% </a:t>
            </a:r>
            <a:r>
              <a:rPr lang="en-GB" sz="2400" dirty="0" err="1" smtClean="0">
                <a:latin typeface="Times New Roman" pitchFamily="18" charset="0"/>
              </a:rPr>
              <a:t>ukupnih</a:t>
            </a:r>
            <a:r>
              <a:rPr lang="en-GB" sz="2400" dirty="0" smtClean="0">
                <a:latin typeface="Times New Roman" pitchFamily="18" charset="0"/>
              </a:rPr>
              <a:t> </a:t>
            </a:r>
            <a:r>
              <a:rPr lang="en-GB" sz="2400" dirty="0" err="1" smtClean="0">
                <a:latin typeface="Times New Roman" pitchFamily="18" charset="0"/>
              </a:rPr>
              <a:t>poreskih</a:t>
            </a:r>
            <a:r>
              <a:rPr lang="en-GB" sz="2400" dirty="0" smtClean="0">
                <a:latin typeface="Times New Roman" pitchFamily="18" charset="0"/>
              </a:rPr>
              <a:t> </a:t>
            </a:r>
            <a:r>
              <a:rPr lang="en-GB" sz="2400" dirty="0" err="1" smtClean="0">
                <a:latin typeface="Times New Roman" pitchFamily="18" charset="0"/>
              </a:rPr>
              <a:t>prihoda</a:t>
            </a:r>
            <a:r>
              <a:rPr lang="en-GB" sz="2400" dirty="0" smtClean="0">
                <a:latin typeface="Times New Roman" pitchFamily="18" charset="0"/>
              </a:rPr>
              <a:t>.</a:t>
            </a:r>
            <a:r>
              <a:rPr lang="sr-Latn-RS" sz="2400" dirty="0" smtClean="0">
                <a:latin typeface="Times New Roman" pitchFamily="18" charset="0"/>
              </a:rPr>
              <a:t> </a:t>
            </a:r>
          </a:p>
          <a:p>
            <a:pPr eaLnBrk="1" hangingPunct="1">
              <a:defRPr/>
            </a:pPr>
            <a:endParaRPr lang="en-US" sz="2400" dirty="0" smtClean="0">
              <a:latin typeface="Times New Roman" pitchFamily="18" charset="0"/>
            </a:endParaRPr>
          </a:p>
          <a:p>
            <a:pPr eaLnBrk="1" hangingPunct="1">
              <a:buFont typeface="Wingdings" pitchFamily="2" charset="2"/>
              <a:buNone/>
              <a:defRPr/>
            </a:pPr>
            <a:endParaRPr lang="en-US" sz="2400" dirty="0" smtClean="0">
              <a:latin typeface="Times New Roman" pitchFamily="18" charset="0"/>
            </a:endParaRPr>
          </a:p>
          <a:p>
            <a:pPr eaLnBrk="1" hangingPunct="1">
              <a:buFont typeface="Wingdings" pitchFamily="2" charset="2"/>
              <a:buNone/>
              <a:defRPr/>
            </a:pPr>
            <a:endParaRPr lang="sr-Latn-RS" sz="2400" dirty="0" smtClean="0">
              <a:latin typeface="Times New Roman" pitchFamily="18" charset="0"/>
            </a:endParaRPr>
          </a:p>
          <a:p>
            <a:pPr eaLnBrk="1" hangingPunct="1">
              <a:buFont typeface="Wingdings" pitchFamily="2" charset="2"/>
              <a:buNone/>
              <a:defRPr/>
            </a:pPr>
            <a:endParaRPr lang="en-GB" sz="2400" dirty="0" smtClean="0">
              <a:latin typeface="Times New Roman" pitchFamily="18" charset="0"/>
            </a:endParaRPr>
          </a:p>
          <a:p>
            <a:pPr eaLnBrk="1" hangingPunct="1">
              <a:buFont typeface="Wingdings" pitchFamily="2" charset="2"/>
              <a:buNone/>
              <a:defRPr/>
            </a:pPr>
            <a:r>
              <a:rPr lang="sr-Latn-RS" sz="2400" dirty="0" smtClean="0">
                <a:latin typeface="Times New Roman" pitchFamily="18" charset="0"/>
              </a:rPr>
              <a:t>   </a:t>
            </a:r>
            <a:endParaRPr lang="en-US" sz="2400" dirty="0" smtClean="0">
              <a:latin typeface="Times New Roman" pitchFamily="18" charset="0"/>
            </a:endParaRPr>
          </a:p>
          <a:p>
            <a:pPr eaLnBrk="1" hangingPunct="1">
              <a:buFont typeface="Wingdings" pitchFamily="2" charset="2"/>
              <a:buNone/>
              <a:defRPr/>
            </a:pPr>
            <a:endParaRPr lang="sr-Latn-CS" dirty="0" smtClean="0">
              <a:latin typeface="Times New Roman" pitchFamily="18" charset="0"/>
            </a:endParaRPr>
          </a:p>
        </p:txBody>
      </p:sp>
      <p:sp>
        <p:nvSpPr>
          <p:cNvPr id="10244" name="Rectangle 5"/>
          <p:cNvSpPr>
            <a:spLocks noChangeArrowheads="1"/>
          </p:cNvSpPr>
          <p:nvPr/>
        </p:nvSpPr>
        <p:spPr bwMode="auto">
          <a:xfrm>
            <a:off x="8639175" y="6021388"/>
            <a:ext cx="504825" cy="638175"/>
          </a:xfrm>
          <a:prstGeom prst="rect">
            <a:avLst/>
          </a:prstGeom>
          <a:noFill/>
          <a:ln w="9525">
            <a:noFill/>
            <a:miter lim="800000"/>
            <a:headEnd/>
            <a:tailEnd/>
          </a:ln>
        </p:spPr>
        <p:txBody>
          <a:bodyPr anchor="ctr"/>
          <a:lstStyle/>
          <a:p>
            <a:pPr algn="ctr" eaLnBrk="1" hangingPunct="1"/>
            <a:endParaRPr lang="en-US" sz="1400" b="0" i="1">
              <a:solidFill>
                <a:schemeClr val="tx2"/>
              </a:solidFill>
              <a:latin typeface="Times New Roman" pitchFamily="18" charset="0"/>
            </a:endParaRPr>
          </a:p>
        </p:txBody>
      </p:sp>
      <p:sp>
        <p:nvSpPr>
          <p:cNvPr id="10245" name="Rectangle 6"/>
          <p:cNvSpPr>
            <a:spLocks noChangeArrowheads="1"/>
          </p:cNvSpPr>
          <p:nvPr/>
        </p:nvSpPr>
        <p:spPr bwMode="auto">
          <a:xfrm>
            <a:off x="8640763" y="6092825"/>
            <a:ext cx="503237" cy="638175"/>
          </a:xfrm>
          <a:prstGeom prst="rect">
            <a:avLst/>
          </a:prstGeom>
          <a:noFill/>
          <a:ln w="9525">
            <a:noFill/>
            <a:miter lim="800000"/>
            <a:headEnd/>
            <a:tailEnd/>
          </a:ln>
        </p:spPr>
        <p:txBody>
          <a:bodyPr anchor="ctr"/>
          <a:lstStyle/>
          <a:p>
            <a:pPr algn="ctr" eaLnBrk="1" hangingPunct="1"/>
            <a:r>
              <a:rPr lang="en-US" sz="1400" b="0">
                <a:solidFill>
                  <a:srgbClr val="CC9900"/>
                </a:solidFill>
                <a:latin typeface="Times New Roman" pitchFamily="18" charset="0"/>
              </a:rPr>
              <a:t>7/12</a:t>
            </a:r>
            <a:endParaRPr lang="sr-Latn-CS" sz="1400" b="0" i="1">
              <a:solidFill>
                <a:srgbClr val="CC9900"/>
              </a:solidFill>
              <a:latin typeface="Times New Roman" pitchFamily="18" charset="0"/>
            </a:endParaRPr>
          </a:p>
        </p:txBody>
      </p:sp>
      <p:sp>
        <p:nvSpPr>
          <p:cNvPr id="10246" name="Rectangle 4"/>
          <p:cNvSpPr>
            <a:spLocks noChangeArrowheads="1"/>
          </p:cNvSpPr>
          <p:nvPr/>
        </p:nvSpPr>
        <p:spPr bwMode="auto">
          <a:xfrm>
            <a:off x="214313" y="5949950"/>
            <a:ext cx="8501062" cy="638175"/>
          </a:xfrm>
          <a:prstGeom prst="rect">
            <a:avLst/>
          </a:prstGeom>
          <a:noFill/>
          <a:ln w="9525">
            <a:noFill/>
            <a:miter lim="800000"/>
            <a:headEnd/>
            <a:tailEnd/>
          </a:ln>
        </p:spPr>
        <p:txBody>
          <a:bodyPr anchor="ctr"/>
          <a:lstStyle/>
          <a:p>
            <a:pPr algn="ctr" eaLnBrk="1" hangingPunct="1"/>
            <a:r>
              <a:rPr lang="sr-Latn-CS" sz="1400" b="0">
                <a:solidFill>
                  <a:schemeClr val="tx2"/>
                </a:solidFill>
                <a:latin typeface="Times New Roman" pitchFamily="18" charset="0"/>
              </a:rPr>
              <a:t>S. Ranđelović</a:t>
            </a:r>
            <a:r>
              <a:rPr lang="en-GB" sz="1400" b="0">
                <a:solidFill>
                  <a:schemeClr val="tx2"/>
                </a:solidFill>
                <a:latin typeface="Times New Roman" pitchFamily="18" charset="0"/>
              </a:rPr>
              <a:t>,</a:t>
            </a:r>
            <a:r>
              <a:rPr lang="sr-Latn-CS" sz="1400" b="0">
                <a:solidFill>
                  <a:schemeClr val="tx2"/>
                </a:solidFill>
                <a:latin typeface="Times New Roman" pitchFamily="18" charset="0"/>
              </a:rPr>
              <a:t> D. Trifunovi</a:t>
            </a:r>
            <a:r>
              <a:rPr lang="en-US" sz="1400" b="0">
                <a:solidFill>
                  <a:schemeClr val="tx2"/>
                </a:solidFill>
                <a:latin typeface="Times New Roman" pitchFamily="18" charset="0"/>
              </a:rPr>
              <a:t>ć i </a:t>
            </a:r>
            <a:r>
              <a:rPr lang="sr-Latn-CS" sz="1400" b="0">
                <a:solidFill>
                  <a:schemeClr val="tx2"/>
                </a:solidFill>
                <a:latin typeface="Times New Roman" pitchFamily="18" charset="0"/>
              </a:rPr>
              <a:t>Đ. Mitrović</a:t>
            </a:r>
            <a:r>
              <a:rPr lang="sr-Cyrl-CS" sz="1400" b="0">
                <a:solidFill>
                  <a:schemeClr val="tx2"/>
                </a:solidFill>
                <a:latin typeface="Times New Roman" pitchFamily="18" charset="0"/>
              </a:rPr>
              <a:t>:</a:t>
            </a:r>
            <a:r>
              <a:rPr lang="sr-Cyrl-CS" sz="1400" b="0" i="1">
                <a:solidFill>
                  <a:schemeClr val="tx2"/>
                </a:solidFill>
                <a:latin typeface="Times New Roman" pitchFamily="18" charset="0"/>
              </a:rPr>
              <a:t> </a:t>
            </a:r>
            <a:r>
              <a:rPr lang="en-US" sz="1400" b="0" i="1">
                <a:solidFill>
                  <a:srgbClr val="FFCC00"/>
                </a:solidFill>
                <a:latin typeface="Times New Roman" pitchFamily="18" charset="0"/>
              </a:rPr>
              <a:t>Nesavršenosti tržišta neživotnog osiguranja u Srbiji </a:t>
            </a:r>
            <a:r>
              <a:rPr lang="sr-Cyrl-CS" sz="1400" b="0" i="1">
                <a:solidFill>
                  <a:schemeClr val="tx2"/>
                </a:solidFill>
                <a:latin typeface="Times New Roman" pitchFamily="18" charset="0"/>
              </a:rPr>
              <a:t/>
            </a:r>
            <a:br>
              <a:rPr lang="sr-Cyrl-CS" sz="1400" b="0" i="1">
                <a:solidFill>
                  <a:schemeClr val="tx2"/>
                </a:solidFill>
                <a:latin typeface="Times New Roman" pitchFamily="18" charset="0"/>
              </a:rPr>
            </a:br>
            <a:r>
              <a:rPr lang="sr-Latn-CS" sz="1400" b="0">
                <a:solidFill>
                  <a:schemeClr val="tx2"/>
                </a:solidFill>
                <a:latin typeface="Times New Roman" pitchFamily="18" charset="0"/>
              </a:rPr>
              <a:t>XVI Međunarodni simpozijum iz osiguranja</a:t>
            </a:r>
            <a:r>
              <a:rPr lang="en-US" sz="1400" b="0">
                <a:solidFill>
                  <a:schemeClr val="tx2"/>
                </a:solidFill>
                <a:latin typeface="Times New Roman" pitchFamily="18" charset="0"/>
              </a:rPr>
              <a:t>, maj</a:t>
            </a:r>
            <a:r>
              <a:rPr lang="sr-Latn-CS" sz="1400" b="0">
                <a:solidFill>
                  <a:schemeClr val="tx2"/>
                </a:solidFill>
                <a:latin typeface="Times New Roman" pitchFamily="18" charset="0"/>
              </a:rPr>
              <a:t> 2018                                         </a:t>
            </a:r>
            <a:endParaRPr lang="sr-Latn-CS" sz="1400" b="0" i="1">
              <a:solidFill>
                <a:schemeClr val="tx2"/>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box(in)">
                                      <p:cBhvr>
                                        <p:cTn id="7" dur="500"/>
                                        <p:tgtEl>
                                          <p:spTgt spid="696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Effect transition="in" filter="box(in)">
                                      <p:cBhvr>
                                        <p:cTn id="12" dur="500"/>
                                        <p:tgtEl>
                                          <p:spTgt spid="696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9635">
                                            <p:txEl>
                                              <p:pRg st="2" end="2"/>
                                            </p:txEl>
                                          </p:spTgt>
                                        </p:tgtEl>
                                        <p:attrNameLst>
                                          <p:attrName>style.visibility</p:attrName>
                                        </p:attrNameLst>
                                      </p:cBhvr>
                                      <p:to>
                                        <p:strVal val="visible"/>
                                      </p:to>
                                    </p:set>
                                    <p:animEffect transition="in" filter="box(in)">
                                      <p:cBhvr>
                                        <p:cTn id="17" dur="500"/>
                                        <p:tgtEl>
                                          <p:spTgt spid="696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277813"/>
            <a:ext cx="8229600" cy="1279525"/>
          </a:xfrm>
        </p:spPr>
        <p:txBody>
          <a:bodyPr/>
          <a:lstStyle/>
          <a:p>
            <a:pPr eaLnBrk="1" hangingPunct="1">
              <a:defRPr/>
            </a:pPr>
            <a:r>
              <a:rPr lang="en-GB" dirty="0" err="1" smtClean="0">
                <a:solidFill>
                  <a:srgbClr val="FFCC00"/>
                </a:solidFill>
                <a:latin typeface="Times New Roman" pitchFamily="18" charset="0"/>
              </a:rPr>
              <a:t>Moralni</a:t>
            </a:r>
            <a:r>
              <a:rPr lang="en-GB" dirty="0" smtClean="0">
                <a:solidFill>
                  <a:srgbClr val="FFCC00"/>
                </a:solidFill>
                <a:latin typeface="Times New Roman" pitchFamily="18" charset="0"/>
              </a:rPr>
              <a:t> hazard </a:t>
            </a:r>
            <a:r>
              <a:rPr lang="en-GB" dirty="0" err="1" smtClean="0">
                <a:solidFill>
                  <a:srgbClr val="FFCC00"/>
                </a:solidFill>
                <a:latin typeface="Times New Roman" pitchFamily="18" charset="0"/>
              </a:rPr>
              <a:t>kod</a:t>
            </a:r>
            <a:r>
              <a:rPr lang="en-GB" dirty="0" smtClean="0">
                <a:solidFill>
                  <a:srgbClr val="FFCC00"/>
                </a:solidFill>
                <a:latin typeface="Times New Roman" pitchFamily="18" charset="0"/>
              </a:rPr>
              <a:t> </a:t>
            </a:r>
            <a:r>
              <a:rPr lang="en-GB" dirty="0" err="1" smtClean="0">
                <a:solidFill>
                  <a:srgbClr val="FFCC00"/>
                </a:solidFill>
                <a:latin typeface="Times New Roman" pitchFamily="18" charset="0"/>
              </a:rPr>
              <a:t>od</a:t>
            </a:r>
            <a:r>
              <a:rPr lang="sr-Latn-RS" dirty="0" smtClean="0">
                <a:solidFill>
                  <a:srgbClr val="FFCC00"/>
                </a:solidFill>
                <a:latin typeface="Times New Roman" pitchFamily="18" charset="0"/>
              </a:rPr>
              <a:t>š</a:t>
            </a:r>
            <a:r>
              <a:rPr lang="en-GB" dirty="0" err="1" smtClean="0">
                <a:solidFill>
                  <a:srgbClr val="FFCC00"/>
                </a:solidFill>
                <a:latin typeface="Times New Roman" pitchFamily="18" charset="0"/>
              </a:rPr>
              <a:t>tetnih</a:t>
            </a:r>
            <a:r>
              <a:rPr lang="sr-Latn-RS" dirty="0" smtClean="0">
                <a:solidFill>
                  <a:srgbClr val="FFCC00"/>
                </a:solidFill>
                <a:latin typeface="Times New Roman" pitchFamily="18" charset="0"/>
              </a:rPr>
              <a:t> zahteva u neživotnom osiguranju</a:t>
            </a:r>
            <a:endParaRPr lang="sr-Latn-CS" dirty="0" smtClean="0">
              <a:solidFill>
                <a:srgbClr val="FFCC00"/>
              </a:solidFill>
              <a:latin typeface="Times New Roman" pitchFamily="18" charset="0"/>
            </a:endParaRPr>
          </a:p>
        </p:txBody>
      </p:sp>
      <p:sp>
        <p:nvSpPr>
          <p:cNvPr id="69635" name="Rectangle 3"/>
          <p:cNvSpPr>
            <a:spLocks noGrp="1" noChangeArrowheads="1"/>
          </p:cNvSpPr>
          <p:nvPr>
            <p:ph type="body" idx="1"/>
          </p:nvPr>
        </p:nvSpPr>
        <p:spPr/>
        <p:txBody>
          <a:bodyPr/>
          <a:lstStyle/>
          <a:p>
            <a:pPr eaLnBrk="1" hangingPunct="1">
              <a:defRPr/>
            </a:pPr>
            <a:r>
              <a:rPr lang="sr-Latn-RS" sz="2200" dirty="0" smtClean="0">
                <a:latin typeface="Times New Roman" pitchFamily="18" charset="0"/>
              </a:rPr>
              <a:t>Osiguravajuća kompanij</a:t>
            </a:r>
            <a:r>
              <a:rPr lang="en-GB" sz="2200" dirty="0" smtClean="0">
                <a:latin typeface="Times New Roman" pitchFamily="18" charset="0"/>
              </a:rPr>
              <a:t>a</a:t>
            </a:r>
            <a:r>
              <a:rPr lang="sr-Latn-RS" sz="2200" dirty="0" smtClean="0">
                <a:latin typeface="Times New Roman" pitchFamily="18" charset="0"/>
              </a:rPr>
              <a:t> nije u stanju da utvrdi nastanak i iznos štete</a:t>
            </a:r>
            <a:r>
              <a:rPr lang="en-GB" sz="2200" dirty="0" smtClean="0">
                <a:latin typeface="Times New Roman" pitchFamily="18" charset="0"/>
              </a:rPr>
              <a:t>-</a:t>
            </a:r>
            <a:r>
              <a:rPr lang="en-GB" sz="2200" dirty="0" err="1" smtClean="0">
                <a:latin typeface="Times New Roman" pitchFamily="18" charset="0"/>
              </a:rPr>
              <a:t>prevare</a:t>
            </a:r>
            <a:r>
              <a:rPr lang="en-GB" sz="2200" dirty="0" smtClean="0">
                <a:latin typeface="Times New Roman" pitchFamily="18" charset="0"/>
              </a:rPr>
              <a:t> u </a:t>
            </a:r>
            <a:r>
              <a:rPr lang="en-GB" sz="2200" dirty="0" err="1" smtClean="0">
                <a:latin typeface="Times New Roman" pitchFamily="18" charset="0"/>
              </a:rPr>
              <a:t>osiguranju</a:t>
            </a:r>
            <a:r>
              <a:rPr lang="en-US" sz="2200" dirty="0" smtClean="0">
                <a:latin typeface="Times New Roman" pitchFamily="18" charset="0"/>
              </a:rPr>
              <a:t>.</a:t>
            </a:r>
          </a:p>
          <a:p>
            <a:pPr eaLnBrk="1" hangingPunct="1">
              <a:defRPr/>
            </a:pPr>
            <a:r>
              <a:rPr lang="en-GB" sz="2200" dirty="0" err="1" smtClean="0">
                <a:latin typeface="Times New Roman" pitchFamily="18" charset="0"/>
              </a:rPr>
              <a:t>Prva</a:t>
            </a:r>
            <a:r>
              <a:rPr lang="en-GB" sz="2200" dirty="0" smtClean="0">
                <a:latin typeface="Times New Roman" pitchFamily="18" charset="0"/>
              </a:rPr>
              <a:t> </a:t>
            </a:r>
            <a:r>
              <a:rPr lang="en-GB" sz="2200" dirty="0" err="1" smtClean="0">
                <a:latin typeface="Times New Roman" pitchFamily="18" charset="0"/>
              </a:rPr>
              <a:t>grupa</a:t>
            </a:r>
            <a:r>
              <a:rPr lang="en-GB" sz="2200" dirty="0" smtClean="0">
                <a:latin typeface="Times New Roman" pitchFamily="18" charset="0"/>
              </a:rPr>
              <a:t> </a:t>
            </a:r>
            <a:r>
              <a:rPr lang="en-GB" sz="2200" dirty="0" err="1" smtClean="0">
                <a:latin typeface="Times New Roman" pitchFamily="18" charset="0"/>
              </a:rPr>
              <a:t>modela</a:t>
            </a:r>
            <a:r>
              <a:rPr lang="en-GB" sz="2200" dirty="0" smtClean="0">
                <a:latin typeface="Times New Roman" pitchFamily="18" charset="0"/>
              </a:rPr>
              <a:t>: </a:t>
            </a:r>
            <a:r>
              <a:rPr lang="en-GB" sz="2200" dirty="0" err="1" smtClean="0">
                <a:latin typeface="Times New Roman" pitchFamily="18" charset="0"/>
              </a:rPr>
              <a:t>provera</a:t>
            </a:r>
            <a:r>
              <a:rPr lang="en-GB" sz="2200" dirty="0" smtClean="0">
                <a:latin typeface="Times New Roman" pitchFamily="18" charset="0"/>
              </a:rPr>
              <a:t> </a:t>
            </a:r>
            <a:r>
              <a:rPr lang="en-GB" sz="2200" dirty="0" err="1" smtClean="0">
                <a:latin typeface="Times New Roman" pitchFamily="18" charset="0"/>
              </a:rPr>
              <a:t>od</a:t>
            </a:r>
            <a:r>
              <a:rPr lang="sr-Latn-RS" sz="2200" dirty="0" smtClean="0">
                <a:latin typeface="Times New Roman" pitchFamily="18" charset="0"/>
              </a:rPr>
              <a:t>š</a:t>
            </a:r>
            <a:r>
              <a:rPr lang="en-GB" sz="2200" dirty="0" err="1" smtClean="0">
                <a:latin typeface="Times New Roman" pitchFamily="18" charset="0"/>
              </a:rPr>
              <a:t>tetnog</a:t>
            </a:r>
            <a:r>
              <a:rPr lang="en-GB" sz="2200" dirty="0" smtClean="0">
                <a:latin typeface="Times New Roman" pitchFamily="18" charset="0"/>
              </a:rPr>
              <a:t> </a:t>
            </a:r>
            <a:r>
              <a:rPr lang="sr-Latn-RS" sz="2200" dirty="0" smtClean="0">
                <a:latin typeface="Times New Roman" pitchFamily="18" charset="0"/>
              </a:rPr>
              <a:t>zahteva uz troškove.</a:t>
            </a:r>
            <a:endParaRPr lang="en-US" sz="2200" dirty="0" smtClean="0">
              <a:latin typeface="Times New Roman" pitchFamily="18" charset="0"/>
            </a:endParaRPr>
          </a:p>
          <a:p>
            <a:pPr eaLnBrk="1" hangingPunct="1">
              <a:defRPr/>
            </a:pPr>
            <a:r>
              <a:rPr lang="en-US" sz="2200" dirty="0" smtClean="0">
                <a:latin typeface="Times New Roman" pitchFamily="18" charset="0"/>
              </a:rPr>
              <a:t>D</a:t>
            </a:r>
            <a:r>
              <a:rPr lang="sr-Latn-RS" sz="2200" dirty="0" smtClean="0">
                <a:latin typeface="Times New Roman" pitchFamily="18" charset="0"/>
              </a:rPr>
              <a:t>eterministički mehanizam provere </a:t>
            </a:r>
            <a:r>
              <a:rPr lang="en-GB" sz="2200" dirty="0" smtClean="0">
                <a:latin typeface="Times New Roman" pitchFamily="18" charset="0"/>
                <a:cs typeface="Times New Roman" pitchFamily="18" charset="0"/>
              </a:rPr>
              <a:t>Bond &amp; Crocker</a:t>
            </a:r>
            <a:r>
              <a:rPr lang="sr-Latn-RS" sz="2200" dirty="0" smtClean="0">
                <a:latin typeface="Times New Roman" pitchFamily="18" charset="0"/>
                <a:cs typeface="Times New Roman" pitchFamily="18" charset="0"/>
              </a:rPr>
              <a:t> (1997): ne proveravaju se mali odštetni zahtevi i plaća se fiksni iznos, a proveravaju se veliki odštetni zahtevi</a:t>
            </a:r>
            <a:r>
              <a:rPr lang="en-US" sz="2200" dirty="0" smtClean="0">
                <a:latin typeface="Times New Roman" pitchFamily="18" charset="0"/>
              </a:rPr>
              <a:t>.</a:t>
            </a:r>
          </a:p>
          <a:p>
            <a:pPr eaLnBrk="1" hangingPunct="1">
              <a:defRPr/>
            </a:pPr>
            <a:r>
              <a:rPr lang="sr-Latn-RS" sz="2200" dirty="0" smtClean="0">
                <a:latin typeface="Times New Roman" pitchFamily="18" charset="0"/>
              </a:rPr>
              <a:t>Provera slučajnim putem, </a:t>
            </a:r>
            <a:r>
              <a:rPr lang="en-GB" sz="2200" dirty="0" err="1" smtClean="0">
                <a:latin typeface="Times New Roman" pitchFamily="18" charset="0"/>
                <a:cs typeface="Times New Roman" pitchFamily="18" charset="0"/>
              </a:rPr>
              <a:t>Fagart</a:t>
            </a:r>
            <a:r>
              <a:rPr lang="en-GB" sz="2200" dirty="0" smtClean="0">
                <a:latin typeface="Times New Roman" pitchFamily="18" charset="0"/>
                <a:cs typeface="Times New Roman" pitchFamily="18" charset="0"/>
              </a:rPr>
              <a:t> &amp; Picard</a:t>
            </a:r>
            <a:r>
              <a:rPr lang="sr-Latn-RS" sz="2200" dirty="0" smtClean="0">
                <a:latin typeface="Times New Roman" pitchFamily="18" charset="0"/>
                <a:cs typeface="Times New Roman" pitchFamily="18" charset="0"/>
              </a:rPr>
              <a:t> (1999): </a:t>
            </a:r>
            <a:r>
              <a:rPr lang="en-GB" sz="2200" dirty="0" smtClean="0">
                <a:latin typeface="Times New Roman" pitchFamily="18" charset="0"/>
                <a:cs typeface="Times New Roman" pitchFamily="18" charset="0"/>
              </a:rPr>
              <a:t>v</a:t>
            </a:r>
            <a:r>
              <a:rPr lang="sr-Latn-RS" sz="2200" dirty="0" smtClean="0">
                <a:latin typeface="Times New Roman" pitchFamily="18" charset="0"/>
                <a:cs typeface="Times New Roman" pitchFamily="18" charset="0"/>
              </a:rPr>
              <a:t>erovatnoća provere je rastuća funkcija veličine prijavljene štete</a:t>
            </a:r>
            <a:r>
              <a:rPr lang="en-US" sz="2200" dirty="0" smtClean="0">
                <a:latin typeface="Times New Roman" pitchFamily="18" charset="0"/>
              </a:rPr>
              <a:t>.</a:t>
            </a:r>
            <a:r>
              <a:rPr lang="sr-Latn-RS" sz="2200" dirty="0" smtClean="0">
                <a:latin typeface="Times New Roman" pitchFamily="18" charset="0"/>
              </a:rPr>
              <a:t> A</a:t>
            </a:r>
            <a:r>
              <a:rPr lang="en-US" sz="2200" dirty="0" smtClean="0">
                <a:latin typeface="Times New Roman" pitchFamily="18" charset="0"/>
              </a:rPr>
              <a:t>k</a:t>
            </a:r>
            <a:r>
              <a:rPr lang="sr-Latn-RS" sz="2200" dirty="0" smtClean="0">
                <a:latin typeface="Times New Roman" pitchFamily="18" charset="0"/>
              </a:rPr>
              <a:t>o je uveličan iznos štete, osiguranik plaća kaznu. </a:t>
            </a:r>
          </a:p>
          <a:p>
            <a:pPr eaLnBrk="1" hangingPunct="1">
              <a:defRPr/>
            </a:pPr>
            <a:r>
              <a:rPr lang="sr-Latn-RS" sz="2200" dirty="0" smtClean="0">
                <a:latin typeface="Times New Roman" pitchFamily="18" charset="0"/>
              </a:rPr>
              <a:t>Optimalan ugovor sadrži učešće u šteti koje je manje ako je nakon revizije potvrđen tačan iznos prijavljene štete. Dodatno učešće u šteti opada sa veličinom odštetnog zahteva. </a:t>
            </a:r>
            <a:endParaRPr lang="en-GB" sz="2200" dirty="0" smtClean="0">
              <a:latin typeface="Times New Roman" pitchFamily="18" charset="0"/>
            </a:endParaRPr>
          </a:p>
          <a:p>
            <a:pPr eaLnBrk="1" hangingPunct="1">
              <a:buFont typeface="Wingdings" pitchFamily="2" charset="2"/>
              <a:buNone/>
              <a:defRPr/>
            </a:pPr>
            <a:r>
              <a:rPr lang="sr-Latn-RS" sz="2400" dirty="0" smtClean="0">
                <a:latin typeface="Times New Roman" pitchFamily="18" charset="0"/>
              </a:rPr>
              <a:t>   </a:t>
            </a:r>
            <a:endParaRPr lang="en-US" sz="2400" dirty="0" smtClean="0">
              <a:latin typeface="Times New Roman" pitchFamily="18" charset="0"/>
            </a:endParaRPr>
          </a:p>
          <a:p>
            <a:pPr eaLnBrk="1" hangingPunct="1">
              <a:buFont typeface="Wingdings" pitchFamily="2" charset="2"/>
              <a:buNone/>
              <a:defRPr/>
            </a:pPr>
            <a:endParaRPr lang="sr-Latn-CS" dirty="0" smtClean="0">
              <a:latin typeface="Times New Roman" pitchFamily="18" charset="0"/>
            </a:endParaRPr>
          </a:p>
        </p:txBody>
      </p:sp>
      <p:sp>
        <p:nvSpPr>
          <p:cNvPr id="11268" name="Rectangle 5"/>
          <p:cNvSpPr>
            <a:spLocks noChangeArrowheads="1"/>
          </p:cNvSpPr>
          <p:nvPr/>
        </p:nvSpPr>
        <p:spPr bwMode="auto">
          <a:xfrm>
            <a:off x="8639175" y="6021388"/>
            <a:ext cx="504825" cy="638175"/>
          </a:xfrm>
          <a:prstGeom prst="rect">
            <a:avLst/>
          </a:prstGeom>
          <a:noFill/>
          <a:ln w="9525">
            <a:noFill/>
            <a:miter lim="800000"/>
            <a:headEnd/>
            <a:tailEnd/>
          </a:ln>
        </p:spPr>
        <p:txBody>
          <a:bodyPr anchor="ctr"/>
          <a:lstStyle/>
          <a:p>
            <a:pPr algn="ctr" eaLnBrk="1" hangingPunct="1"/>
            <a:endParaRPr lang="en-US" sz="1400" b="0" i="1">
              <a:solidFill>
                <a:schemeClr val="tx2"/>
              </a:solidFill>
              <a:latin typeface="Times New Roman" pitchFamily="18" charset="0"/>
            </a:endParaRPr>
          </a:p>
        </p:txBody>
      </p:sp>
      <p:sp>
        <p:nvSpPr>
          <p:cNvPr id="11269" name="Rectangle 6"/>
          <p:cNvSpPr>
            <a:spLocks noChangeArrowheads="1"/>
          </p:cNvSpPr>
          <p:nvPr/>
        </p:nvSpPr>
        <p:spPr bwMode="auto">
          <a:xfrm>
            <a:off x="8459788" y="6092825"/>
            <a:ext cx="684212" cy="638175"/>
          </a:xfrm>
          <a:prstGeom prst="rect">
            <a:avLst/>
          </a:prstGeom>
          <a:noFill/>
          <a:ln w="9525">
            <a:noFill/>
            <a:miter lim="800000"/>
            <a:headEnd/>
            <a:tailEnd/>
          </a:ln>
        </p:spPr>
        <p:txBody>
          <a:bodyPr anchor="ctr"/>
          <a:lstStyle/>
          <a:p>
            <a:pPr algn="ctr" eaLnBrk="1" hangingPunct="1"/>
            <a:r>
              <a:rPr lang="en-US" sz="1400" b="0">
                <a:solidFill>
                  <a:srgbClr val="CC9900"/>
                </a:solidFill>
                <a:latin typeface="Times New Roman" pitchFamily="18" charset="0"/>
              </a:rPr>
              <a:t>8/ 12</a:t>
            </a:r>
            <a:endParaRPr lang="sr-Latn-CS" sz="1400" b="0" i="1">
              <a:solidFill>
                <a:srgbClr val="CC9900"/>
              </a:solidFill>
              <a:latin typeface="Times New Roman" pitchFamily="18" charset="0"/>
            </a:endParaRPr>
          </a:p>
        </p:txBody>
      </p:sp>
      <p:sp>
        <p:nvSpPr>
          <p:cNvPr id="11270" name="Rectangle 4"/>
          <p:cNvSpPr>
            <a:spLocks noChangeArrowheads="1"/>
          </p:cNvSpPr>
          <p:nvPr/>
        </p:nvSpPr>
        <p:spPr bwMode="auto">
          <a:xfrm>
            <a:off x="214313" y="5949950"/>
            <a:ext cx="8501062" cy="638175"/>
          </a:xfrm>
          <a:prstGeom prst="rect">
            <a:avLst/>
          </a:prstGeom>
          <a:noFill/>
          <a:ln w="9525">
            <a:noFill/>
            <a:miter lim="800000"/>
            <a:headEnd/>
            <a:tailEnd/>
          </a:ln>
        </p:spPr>
        <p:txBody>
          <a:bodyPr anchor="ctr"/>
          <a:lstStyle/>
          <a:p>
            <a:pPr algn="ctr" eaLnBrk="1" hangingPunct="1"/>
            <a:r>
              <a:rPr lang="sr-Latn-CS" sz="1400" b="0">
                <a:solidFill>
                  <a:schemeClr val="tx2"/>
                </a:solidFill>
                <a:latin typeface="Times New Roman" pitchFamily="18" charset="0"/>
              </a:rPr>
              <a:t>S. Ranđelović</a:t>
            </a:r>
            <a:r>
              <a:rPr lang="en-GB" sz="1400" b="0">
                <a:solidFill>
                  <a:schemeClr val="tx2"/>
                </a:solidFill>
                <a:latin typeface="Times New Roman" pitchFamily="18" charset="0"/>
              </a:rPr>
              <a:t>,</a:t>
            </a:r>
            <a:r>
              <a:rPr lang="sr-Latn-CS" sz="1400" b="0">
                <a:solidFill>
                  <a:schemeClr val="tx2"/>
                </a:solidFill>
                <a:latin typeface="Times New Roman" pitchFamily="18" charset="0"/>
              </a:rPr>
              <a:t> D. Trifunovi</a:t>
            </a:r>
            <a:r>
              <a:rPr lang="en-US" sz="1400" b="0">
                <a:solidFill>
                  <a:schemeClr val="tx2"/>
                </a:solidFill>
                <a:latin typeface="Times New Roman" pitchFamily="18" charset="0"/>
              </a:rPr>
              <a:t>ć i </a:t>
            </a:r>
            <a:r>
              <a:rPr lang="sr-Latn-CS" sz="1400" b="0">
                <a:solidFill>
                  <a:schemeClr val="tx2"/>
                </a:solidFill>
                <a:latin typeface="Times New Roman" pitchFamily="18" charset="0"/>
              </a:rPr>
              <a:t>Đ. Mitrović</a:t>
            </a:r>
            <a:r>
              <a:rPr lang="sr-Cyrl-CS" sz="1400" b="0">
                <a:solidFill>
                  <a:schemeClr val="tx2"/>
                </a:solidFill>
                <a:latin typeface="Times New Roman" pitchFamily="18" charset="0"/>
              </a:rPr>
              <a:t>:</a:t>
            </a:r>
            <a:r>
              <a:rPr lang="sr-Cyrl-CS" sz="1400" b="0" i="1">
                <a:solidFill>
                  <a:schemeClr val="tx2"/>
                </a:solidFill>
                <a:latin typeface="Times New Roman" pitchFamily="18" charset="0"/>
              </a:rPr>
              <a:t> </a:t>
            </a:r>
            <a:r>
              <a:rPr lang="en-US" sz="1400" b="0" i="1">
                <a:solidFill>
                  <a:srgbClr val="FFCC00"/>
                </a:solidFill>
                <a:latin typeface="Times New Roman" pitchFamily="18" charset="0"/>
              </a:rPr>
              <a:t>Nesavršenosti tržišta neživotnog osiguranja u Srbiji </a:t>
            </a:r>
            <a:r>
              <a:rPr lang="sr-Cyrl-CS" sz="1400" b="0" i="1">
                <a:solidFill>
                  <a:schemeClr val="tx2"/>
                </a:solidFill>
                <a:latin typeface="Times New Roman" pitchFamily="18" charset="0"/>
              </a:rPr>
              <a:t/>
            </a:r>
            <a:br>
              <a:rPr lang="sr-Cyrl-CS" sz="1400" b="0" i="1">
                <a:solidFill>
                  <a:schemeClr val="tx2"/>
                </a:solidFill>
                <a:latin typeface="Times New Roman" pitchFamily="18" charset="0"/>
              </a:rPr>
            </a:br>
            <a:r>
              <a:rPr lang="sr-Latn-CS" sz="1400" b="0">
                <a:solidFill>
                  <a:schemeClr val="tx2"/>
                </a:solidFill>
                <a:latin typeface="Times New Roman" pitchFamily="18" charset="0"/>
              </a:rPr>
              <a:t>XVI Međunarodni simpozijum iz osiguranja</a:t>
            </a:r>
            <a:r>
              <a:rPr lang="en-US" sz="1400" b="0">
                <a:solidFill>
                  <a:schemeClr val="tx2"/>
                </a:solidFill>
                <a:latin typeface="Times New Roman" pitchFamily="18" charset="0"/>
              </a:rPr>
              <a:t>, maj</a:t>
            </a:r>
            <a:r>
              <a:rPr lang="sr-Latn-CS" sz="1400" b="0">
                <a:solidFill>
                  <a:schemeClr val="tx2"/>
                </a:solidFill>
                <a:latin typeface="Times New Roman" pitchFamily="18" charset="0"/>
              </a:rPr>
              <a:t> 2018                                         </a:t>
            </a:r>
            <a:endParaRPr lang="sr-Latn-CS" sz="1400" b="0" i="1">
              <a:solidFill>
                <a:schemeClr val="tx2"/>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box(in)">
                                      <p:cBhvr>
                                        <p:cTn id="7" dur="500"/>
                                        <p:tgtEl>
                                          <p:spTgt spid="696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Effect transition="in" filter="box(in)">
                                      <p:cBhvr>
                                        <p:cTn id="12" dur="500"/>
                                        <p:tgtEl>
                                          <p:spTgt spid="696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9635">
                                            <p:txEl>
                                              <p:pRg st="2" end="2"/>
                                            </p:txEl>
                                          </p:spTgt>
                                        </p:tgtEl>
                                        <p:attrNameLst>
                                          <p:attrName>style.visibility</p:attrName>
                                        </p:attrNameLst>
                                      </p:cBhvr>
                                      <p:to>
                                        <p:strVal val="visible"/>
                                      </p:to>
                                    </p:set>
                                    <p:animEffect transition="in" filter="box(in)">
                                      <p:cBhvr>
                                        <p:cTn id="17" dur="500"/>
                                        <p:tgtEl>
                                          <p:spTgt spid="696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9635">
                                            <p:txEl>
                                              <p:pRg st="3" end="3"/>
                                            </p:txEl>
                                          </p:spTgt>
                                        </p:tgtEl>
                                        <p:attrNameLst>
                                          <p:attrName>style.visibility</p:attrName>
                                        </p:attrNameLst>
                                      </p:cBhvr>
                                      <p:to>
                                        <p:strVal val="visible"/>
                                      </p:to>
                                    </p:set>
                                    <p:animEffect transition="in" filter="box(in)">
                                      <p:cBhvr>
                                        <p:cTn id="22" dur="500"/>
                                        <p:tgtEl>
                                          <p:spTgt spid="696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9635">
                                            <p:txEl>
                                              <p:pRg st="4" end="4"/>
                                            </p:txEl>
                                          </p:spTgt>
                                        </p:tgtEl>
                                        <p:attrNameLst>
                                          <p:attrName>style.visibility</p:attrName>
                                        </p:attrNameLst>
                                      </p:cBhvr>
                                      <p:to>
                                        <p:strVal val="visible"/>
                                      </p:to>
                                    </p:set>
                                    <p:animEffect transition="in" filter="box(in)">
                                      <p:cBhvr>
                                        <p:cTn id="27" dur="500"/>
                                        <p:tgtEl>
                                          <p:spTgt spid="696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9635">
                                            <p:txEl>
                                              <p:pRg st="5" end="5"/>
                                            </p:txEl>
                                          </p:spTgt>
                                        </p:tgtEl>
                                        <p:attrNameLst>
                                          <p:attrName>style.visibility</p:attrName>
                                        </p:attrNameLst>
                                      </p:cBhvr>
                                      <p:to>
                                        <p:strVal val="visible"/>
                                      </p:to>
                                    </p:set>
                                    <p:animEffect transition="in" filter="box(in)">
                                      <p:cBhvr>
                                        <p:cTn id="32" dur="500"/>
                                        <p:tgtEl>
                                          <p:spTgt spid="696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r-Latn-C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r-Latn-C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26807</TotalTime>
  <Words>1252</Words>
  <Application>Microsoft Office PowerPoint</Application>
  <PresentationFormat>On-screen Show (4:3)</PresentationFormat>
  <Paragraphs>184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Beam</vt:lpstr>
      <vt:lpstr>NESAVRŠENOSTI TRŽIŠTA NEŽIVOTNOG OSIGURANJA U SRBIJI</vt:lpstr>
      <vt:lpstr>Nesavršenosti tržišta</vt:lpstr>
      <vt:lpstr>Razvijenost neživotnog osiguranja</vt:lpstr>
      <vt:lpstr>Konkurencija na tržištu neživotnog osiguranja</vt:lpstr>
      <vt:lpstr>Horizontalni sporazumi</vt:lpstr>
      <vt:lpstr>Porez na premiju neživotnog osiguranja</vt:lpstr>
      <vt:lpstr>Poreski prihodi od premije neživotnog osiguranja</vt:lpstr>
      <vt:lpstr>Poreski prihodi: Srbija</vt:lpstr>
      <vt:lpstr>Moralni hazard kod odštetnih zahteva u neživotnom osiguranju</vt:lpstr>
      <vt:lpstr>Moralni hazard kod odštetnih zahteva u neživotnom osiguranju</vt:lpstr>
      <vt:lpstr>Prevare u neživotnom osiguranju u Srbiji</vt:lpstr>
      <vt:lpstr>Moralni hazard kod katastrofalnih rizika</vt:lpstr>
      <vt:lpstr>Zaključak</vt:lpstr>
      <vt:lpstr>Slide 14</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Асиметричне информације на финансијском тржишту</dc:title>
  <dc:creator>dejan</dc:creator>
  <cp:lastModifiedBy>Tanja&amp;Marija</cp:lastModifiedBy>
  <cp:revision>491</cp:revision>
  <dcterms:created xsi:type="dcterms:W3CDTF">2009-05-19T15:25:30Z</dcterms:created>
  <dcterms:modified xsi:type="dcterms:W3CDTF">2018-05-15T20:24:17Z</dcterms:modified>
</cp:coreProperties>
</file>