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2" r:id="rId4"/>
    <p:sldId id="283" r:id="rId5"/>
    <p:sldId id="285" r:id="rId6"/>
    <p:sldId id="277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4E515D-28C7-4317-9573-603523599DA0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421A32-B12D-4A46-8695-02E516717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NOVI IZAZOVI NA TRŽIŠTU PENZIJSKOG OSIGURANJA U REPBUBLICI SRBIJI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32500" lnSpcReduction="20000"/>
          </a:bodyPr>
          <a:lstStyle/>
          <a:p>
            <a:pPr algn="r"/>
            <a:endParaRPr lang="en-US" sz="2600" b="1" dirty="0" smtClean="0"/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sr-Latn-CS" sz="5500" dirty="0">
                <a:latin typeface="Times New Roman" pitchFamily="18" charset="0"/>
                <a:cs typeface="Times New Roman" pitchFamily="18" charset="0"/>
              </a:rPr>
              <a:t>. dr Tatjana </a:t>
            </a:r>
            <a:r>
              <a:rPr lang="sr-Latn-CS" sz="5500" dirty="0" smtClean="0">
                <a:latin typeface="Times New Roman" pitchFamily="18" charset="0"/>
                <a:cs typeface="Times New Roman" pitchFamily="18" charset="0"/>
              </a:rPr>
              <a:t>Rakonjac-Antić</a:t>
            </a: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5500" dirty="0" smtClean="0">
                <a:latin typeface="Times New Roman" pitchFamily="18" charset="0"/>
                <a:cs typeface="Times New Roman" pitchFamily="18" charset="0"/>
              </a:rPr>
              <a:t> 		 Ekonomski fakultet, Univerzitet u Beogradu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2600" b="1" dirty="0"/>
          </a:p>
          <a:p>
            <a:endParaRPr lang="en-US" sz="2600" b="1" dirty="0" smtClean="0"/>
          </a:p>
          <a:p>
            <a:endParaRPr lang="en-US" sz="2600" b="1" dirty="0"/>
          </a:p>
          <a:p>
            <a:pPr algn="ctr"/>
            <a:endParaRPr lang="en-US" sz="3500" b="1" dirty="0" smtClean="0"/>
          </a:p>
          <a:p>
            <a:pPr algn="ctr"/>
            <a:endParaRPr lang="en-US" sz="3500" dirty="0" smtClean="0"/>
          </a:p>
          <a:p>
            <a:pPr algn="ctr"/>
            <a:r>
              <a:rPr lang="sr-Latn-CS" sz="3400" b="1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sr-Latn-CS" sz="3400" b="1" dirty="0">
                <a:latin typeface="Times New Roman" pitchFamily="18" charset="0"/>
                <a:cs typeface="Times New Roman" pitchFamily="18" charset="0"/>
              </a:rPr>
              <a:t>MEĐUNARODNI </a:t>
            </a:r>
            <a:r>
              <a:rPr lang="sr-Latn-CS" sz="3400" b="1" dirty="0" smtClean="0">
                <a:latin typeface="Times New Roman" pitchFamily="18" charset="0"/>
                <a:cs typeface="Times New Roman" pitchFamily="18" charset="0"/>
              </a:rPr>
              <a:t>SIMPOZIJUM IZ OSIGURANJA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400" dirty="0" smtClean="0"/>
              <a:t>”NOVI IZAZOVI NA TRŽIŠTU OSIGURANJA”</a:t>
            </a:r>
            <a:endParaRPr lang="en-US" sz="3400" dirty="0" smtClean="0"/>
          </a:p>
          <a:p>
            <a:pPr algn="ctr"/>
            <a:r>
              <a:rPr lang="sr-Latn-CS" sz="3400" b="1" dirty="0" smtClean="0">
                <a:latin typeface="Times New Roman" pitchFamily="18" charset="0"/>
                <a:cs typeface="Times New Roman" pitchFamily="18" charset="0"/>
              </a:rPr>
              <a:t>Aranđelovac, 17-20. maj 2018.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500" dirty="0"/>
          </a:p>
          <a:p>
            <a:pPr algn="r"/>
            <a:r>
              <a:rPr lang="sr-Latn-CS" sz="2600" dirty="0"/>
              <a:t> 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Osnovna obeležja obaveznog i dobrovoljnog penzijskog osiguranja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penzijskog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mtClean="0">
                <a:latin typeface="Times New Roman" pitchFamily="18" charset="0"/>
                <a:cs typeface="Times New Roman" pitchFamily="18" charset="0"/>
              </a:rPr>
              <a:t>Značaj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penzijskog osiguranja.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2. Analiza stanja u sistemu obaveznog i u sistemu dobrovoljnog penzijskog osiguranja u republici srbiji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1828795"/>
          <a:ext cx="6629400" cy="4354039"/>
        </p:xfrm>
        <a:graphic>
          <a:graphicData uri="http://schemas.openxmlformats.org/drawingml/2006/table">
            <a:tbl>
              <a:tblPr/>
              <a:tblGrid>
                <a:gridCol w="1575110"/>
                <a:gridCol w="1665292"/>
                <a:gridCol w="1723706"/>
                <a:gridCol w="1665292"/>
              </a:tblGrid>
              <a:tr h="3022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Godina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Broj korisnika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Broj osiguranika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Racio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zavisnosti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1.510.801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2.726.281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1.551.691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2.699.475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1.511.497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2.627.157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1.505.572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2.556.112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1.506.067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2.535.157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1.508.976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2.524.831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1.544.048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2.447.674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1.569.555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2.400.167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1.580.339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2.315.062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1:1,5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1.603.668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2.211.830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1.626.581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2.129.441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1.638.645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2.083.875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1.703.140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2.038.123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1.722.649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2.025.584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1.739.162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1.994.476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1.735.942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2.038.235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1.728.138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2.053.792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1:1,2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990600" y="6211669"/>
            <a:ext cx="67818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14264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Izvor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Statistički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godišnji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bilten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2017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.;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Republički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fond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penzijsko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sr-Latn-R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invalidsko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osiguranje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Beograd, mart, 2018., str. br. 9.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3030200" y="1295400"/>
            <a:ext cx="5181600" cy="2438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3716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Tabela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br. 1 </a:t>
            </a:r>
            <a:r>
              <a:rPr lang="sr-Latn-C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Pregled kretanja odnosa broja korisnika penzije  i broja osiguranika –sve kategorije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388535" cy="29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Tržište dobrovoljnog penzijskog osiguranja u Republici Srbiji u 2017. godini:</a:t>
            </a:r>
          </a:p>
          <a:p>
            <a:pPr>
              <a:buNone/>
            </a:pPr>
            <a:r>
              <a:rPr lang="sr-Latn-RS" dirty="0" smtClean="0"/>
              <a:t>*4 društva za upravljanje dobrovoljnim penzijskim fondovima (Dunav, Generali, </a:t>
            </a:r>
            <a:r>
              <a:rPr lang="sr-Latn-CS" dirty="0" smtClean="0"/>
              <a:t>Raiffeisen future, DDOR-Garant),</a:t>
            </a:r>
          </a:p>
          <a:p>
            <a:pPr>
              <a:buNone/>
            </a:pPr>
            <a:r>
              <a:rPr lang="sr-Latn-CS" dirty="0" smtClean="0"/>
              <a:t>* ukupan broj osiguranika = 185 455,</a:t>
            </a:r>
          </a:p>
          <a:p>
            <a:pPr>
              <a:buNone/>
            </a:pPr>
            <a:r>
              <a:rPr lang="sr-Latn-CS" dirty="0" smtClean="0"/>
              <a:t>* broj zaključenih ugovora = 253 900,</a:t>
            </a:r>
          </a:p>
          <a:p>
            <a:pPr>
              <a:buNone/>
            </a:pPr>
            <a:r>
              <a:rPr lang="sr-Latn-CS" dirty="0" smtClean="0"/>
              <a:t>* poreske olakšice =</a:t>
            </a:r>
            <a:r>
              <a:rPr lang="vi-VN" dirty="0" smtClean="0"/>
              <a:t> 5.</a:t>
            </a:r>
            <a:r>
              <a:rPr lang="en-US" dirty="0" smtClean="0"/>
              <a:t>757</a:t>
            </a:r>
            <a:r>
              <a:rPr lang="vi-VN" dirty="0" smtClean="0"/>
              <a:t> dinar</a:t>
            </a:r>
            <a:r>
              <a:rPr lang="en-US" dirty="0" smtClean="0"/>
              <a:t>a</a:t>
            </a:r>
            <a:r>
              <a:rPr lang="sr-Latn-RS" dirty="0" smtClean="0"/>
              <a:t>,</a:t>
            </a:r>
          </a:p>
          <a:p>
            <a:pPr>
              <a:buNone/>
            </a:pPr>
            <a:r>
              <a:rPr lang="sr-Latn-RS" dirty="0" smtClean="0"/>
              <a:t>* neto imovina fondova = 36,2 mlrd dinara.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3. Novi (stari) izazovi u sistemima obaveznog i dobrovoljnog penzijskog osiguranja u Republici Srbiji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err="1" smtClean="0"/>
              <a:t>ronalaženje</a:t>
            </a:r>
            <a:r>
              <a:rPr lang="en-US" sz="1800" dirty="0" smtClean="0"/>
              <a:t> </a:t>
            </a:r>
            <a:r>
              <a:rPr lang="en-US" sz="1800" dirty="0" err="1" smtClean="0"/>
              <a:t>načina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uspostavljanje</a:t>
            </a:r>
            <a:r>
              <a:rPr lang="en-US" sz="1800" dirty="0" smtClean="0"/>
              <a:t> </a:t>
            </a:r>
            <a:r>
              <a:rPr lang="en-US" sz="1800" dirty="0" err="1" smtClean="0"/>
              <a:t>ekonomske</a:t>
            </a:r>
            <a:r>
              <a:rPr lang="en-US" sz="1800" dirty="0" smtClean="0"/>
              <a:t> </a:t>
            </a:r>
            <a:r>
              <a:rPr lang="en-US" sz="1800" dirty="0" err="1" smtClean="0"/>
              <a:t>samoodrživosti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socijalne</a:t>
            </a:r>
            <a:r>
              <a:rPr lang="en-US" sz="1800" dirty="0" smtClean="0"/>
              <a:t> </a:t>
            </a:r>
            <a:r>
              <a:rPr lang="en-US" sz="1800" dirty="0" err="1" smtClean="0"/>
              <a:t>prihvatljivosti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sistema</a:t>
            </a:r>
            <a:r>
              <a:rPr lang="en-US" sz="1800" dirty="0" smtClean="0"/>
              <a:t> </a:t>
            </a:r>
            <a:r>
              <a:rPr lang="en-US" sz="1800" dirty="0" err="1" smtClean="0"/>
              <a:t>javnog</a:t>
            </a:r>
            <a:r>
              <a:rPr lang="en-US" sz="1800" dirty="0" smtClean="0"/>
              <a:t> </a:t>
            </a:r>
            <a:r>
              <a:rPr lang="en-US" sz="1800" dirty="0" err="1" smtClean="0"/>
              <a:t>penzijskog</a:t>
            </a:r>
            <a:r>
              <a:rPr lang="en-US" sz="1800" dirty="0" smtClean="0"/>
              <a:t> </a:t>
            </a:r>
            <a:r>
              <a:rPr lang="en-US" sz="1800" dirty="0" err="1" smtClean="0"/>
              <a:t>osiguranja</a:t>
            </a:r>
            <a:r>
              <a:rPr lang="en-US" sz="1800" dirty="0" smtClean="0"/>
              <a:t> u Re</a:t>
            </a:r>
            <a:r>
              <a:rPr lang="sr-Latn-RS" sz="1800" dirty="0" smtClean="0"/>
              <a:t>publici </a:t>
            </a:r>
            <a:r>
              <a:rPr lang="en-US" sz="1800" dirty="0" err="1" smtClean="0"/>
              <a:t>Srbiji</a:t>
            </a:r>
            <a:r>
              <a:rPr lang="en-US" sz="1800" dirty="0" smtClean="0"/>
              <a:t>. </a:t>
            </a:r>
            <a:endParaRPr lang="sr-Latn-RS" sz="1800" dirty="0" smtClean="0"/>
          </a:p>
          <a:p>
            <a:pPr>
              <a:buNone/>
            </a:pPr>
            <a:r>
              <a:rPr lang="sr-Latn-RS" sz="1800" dirty="0" smtClean="0"/>
              <a:t>2. </a:t>
            </a:r>
            <a:r>
              <a:rPr lang="en-US" sz="1800" dirty="0" smtClean="0"/>
              <a:t>Kao </a:t>
            </a:r>
            <a:r>
              <a:rPr lang="en-US" sz="1800" dirty="0" err="1" smtClean="0"/>
              <a:t>mera</a:t>
            </a:r>
            <a:r>
              <a:rPr lang="en-US" sz="1800" dirty="0" smtClean="0"/>
              <a:t> </a:t>
            </a:r>
            <a:r>
              <a:rPr lang="en-US" sz="1800" dirty="0" err="1" smtClean="0"/>
              <a:t>zaštite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siromaštva</a:t>
            </a:r>
            <a:r>
              <a:rPr lang="en-US" sz="1800" dirty="0" smtClean="0"/>
              <a:t> </a:t>
            </a:r>
            <a:r>
              <a:rPr lang="en-US" sz="1800" dirty="0" err="1" smtClean="0"/>
              <a:t>starijeg</a:t>
            </a:r>
            <a:r>
              <a:rPr lang="en-US" sz="1800" dirty="0" smtClean="0"/>
              <a:t> </a:t>
            </a:r>
            <a:r>
              <a:rPr lang="en-US" sz="1800" dirty="0" err="1" smtClean="0"/>
              <a:t>stanovništva</a:t>
            </a:r>
            <a:r>
              <a:rPr lang="en-US" sz="1800" dirty="0" smtClean="0"/>
              <a:t> </a:t>
            </a:r>
            <a:r>
              <a:rPr lang="en-US" sz="1800" dirty="0" err="1" smtClean="0"/>
              <a:t>nameće</a:t>
            </a:r>
            <a:r>
              <a:rPr lang="en-US" sz="1800" dirty="0" smtClean="0"/>
              <a:t> se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potreba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uvođenjem</a:t>
            </a:r>
            <a:r>
              <a:rPr lang="en-US" sz="1800" dirty="0" smtClean="0"/>
              <a:t> </a:t>
            </a:r>
            <a:r>
              <a:rPr lang="en-US" sz="1800" dirty="0" err="1" smtClean="0"/>
              <a:t>nacionalnih</a:t>
            </a:r>
            <a:r>
              <a:rPr lang="sr-Latn-RS" sz="1800" dirty="0" smtClean="0"/>
              <a:t> </a:t>
            </a:r>
            <a:r>
              <a:rPr lang="en-US" sz="1800" dirty="0" smtClean="0"/>
              <a:t> </a:t>
            </a:r>
            <a:r>
              <a:rPr lang="sr-Latn-RS" sz="1800" dirty="0" smtClean="0"/>
              <a:t>(</a:t>
            </a:r>
            <a:r>
              <a:rPr lang="en-US" sz="1800" dirty="0" err="1" smtClean="0"/>
              <a:t>socijalnih</a:t>
            </a:r>
            <a:r>
              <a:rPr lang="en-US" sz="1800" dirty="0" smtClean="0"/>
              <a:t>, </a:t>
            </a:r>
            <a:r>
              <a:rPr lang="en-US" sz="1800" dirty="0" err="1" smtClean="0"/>
              <a:t>odnosno</a:t>
            </a:r>
            <a:r>
              <a:rPr lang="en-US" sz="1800" dirty="0" smtClean="0"/>
              <a:t> </a:t>
            </a:r>
            <a:r>
              <a:rPr lang="en-US" sz="1800" dirty="0" err="1" smtClean="0"/>
              <a:t>garantovanih</a:t>
            </a:r>
            <a:r>
              <a:rPr lang="en-US" sz="1800" dirty="0" smtClean="0"/>
              <a:t> </a:t>
            </a:r>
            <a:r>
              <a:rPr lang="en-US" sz="1800" dirty="0" err="1" smtClean="0"/>
              <a:t>penzija</a:t>
            </a:r>
            <a:r>
              <a:rPr lang="sr-Latn-RS" sz="1800" dirty="0" smtClean="0"/>
              <a:t>)</a:t>
            </a:r>
            <a:r>
              <a:rPr lang="en-US" sz="1800" dirty="0" smtClean="0"/>
              <a:t>.</a:t>
            </a:r>
            <a:endParaRPr lang="sr-Latn-RS" sz="1800" dirty="0" smtClean="0"/>
          </a:p>
          <a:p>
            <a:pPr>
              <a:buNone/>
            </a:pPr>
            <a:r>
              <a:rPr lang="sr-Latn-RS" sz="1800" dirty="0" smtClean="0"/>
              <a:t>3. Usled predviđenog povećanja godina starosti za odlazak u penziju neophodno je da se usaglase aktivnosti na tržištu rada sa zahtevima zaposlenih i mlađih i starijih osoba.</a:t>
            </a:r>
          </a:p>
          <a:p>
            <a:pPr>
              <a:buNone/>
            </a:pPr>
            <a:r>
              <a:rPr lang="sr-Latn-RS" sz="1800" dirty="0" smtClean="0"/>
              <a:t>4. </a:t>
            </a:r>
            <a:r>
              <a:rPr lang="en-US" sz="1800" dirty="0" err="1" smtClean="0"/>
              <a:t>Neophodno</a:t>
            </a:r>
            <a:r>
              <a:rPr lang="en-US" sz="1800" dirty="0" smtClean="0"/>
              <a:t> je </a:t>
            </a:r>
            <a:r>
              <a:rPr lang="en-US" sz="1800" dirty="0" err="1" smtClean="0"/>
              <a:t>da</a:t>
            </a:r>
            <a:r>
              <a:rPr lang="en-US" sz="1800" dirty="0" smtClean="0"/>
              <a:t> se </a:t>
            </a:r>
            <a:r>
              <a:rPr lang="en-US" sz="1800" dirty="0" err="1" smtClean="0"/>
              <a:t>izvrši</a:t>
            </a:r>
            <a:r>
              <a:rPr lang="en-US" sz="1800" dirty="0" smtClean="0"/>
              <a:t> </a:t>
            </a:r>
            <a:r>
              <a:rPr lang="en-US" sz="1800" dirty="0" err="1" smtClean="0"/>
              <a:t>analiza</a:t>
            </a:r>
            <a:r>
              <a:rPr lang="en-US" sz="1800" dirty="0" smtClean="0"/>
              <a:t> </a:t>
            </a:r>
            <a:r>
              <a:rPr lang="en-US" sz="1800" dirty="0" err="1" smtClean="0"/>
              <a:t>uticaja</a:t>
            </a:r>
            <a:r>
              <a:rPr lang="en-US" sz="1800" dirty="0" smtClean="0"/>
              <a:t> </a:t>
            </a:r>
            <a:r>
              <a:rPr lang="en-US" sz="1800" dirty="0" err="1" smtClean="0"/>
              <a:t>različitih</a:t>
            </a:r>
            <a:r>
              <a:rPr lang="en-US" sz="1800" dirty="0" smtClean="0"/>
              <a:t> </a:t>
            </a:r>
            <a:r>
              <a:rPr lang="en-US" sz="1800" dirty="0" err="1" smtClean="0"/>
              <a:t>fleksibilnih</a:t>
            </a:r>
            <a:r>
              <a:rPr lang="en-US" sz="1800" dirty="0" smtClean="0"/>
              <a:t> </a:t>
            </a:r>
            <a:r>
              <a:rPr lang="en-US" sz="1800" dirty="0" err="1" smtClean="0"/>
              <a:t>oblika</a:t>
            </a:r>
            <a:r>
              <a:rPr lang="en-US" sz="1800" dirty="0" smtClean="0"/>
              <a:t> </a:t>
            </a:r>
            <a:r>
              <a:rPr lang="en-US" sz="1800" dirty="0" err="1" smtClean="0"/>
              <a:t>zapošljavanja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ispunjavanje</a:t>
            </a:r>
            <a:r>
              <a:rPr lang="en-US" sz="1800" dirty="0" smtClean="0"/>
              <a:t> </a:t>
            </a:r>
            <a:r>
              <a:rPr lang="en-US" sz="1800" dirty="0" err="1" smtClean="0"/>
              <a:t>obaveza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ostvarenje</a:t>
            </a:r>
            <a:r>
              <a:rPr lang="en-US" sz="1800" dirty="0" smtClean="0"/>
              <a:t> </a:t>
            </a:r>
            <a:r>
              <a:rPr lang="en-US" sz="1800" dirty="0" err="1" smtClean="0"/>
              <a:t>prava</a:t>
            </a:r>
            <a:r>
              <a:rPr lang="en-US" sz="1800" dirty="0" smtClean="0"/>
              <a:t> u </a:t>
            </a:r>
            <a:r>
              <a:rPr lang="en-US" sz="1800" dirty="0" err="1" smtClean="0"/>
              <a:t>penzijskom</a:t>
            </a:r>
            <a:r>
              <a:rPr lang="en-US" sz="1800" dirty="0" smtClean="0"/>
              <a:t> </a:t>
            </a:r>
            <a:r>
              <a:rPr lang="en-US" sz="1800" dirty="0" err="1" smtClean="0"/>
              <a:t>osiguranju</a:t>
            </a:r>
            <a:r>
              <a:rPr lang="en-US" sz="1800" dirty="0" smtClean="0"/>
              <a:t>. </a:t>
            </a:r>
            <a:endParaRPr lang="sr-Latn-RS" sz="1800" dirty="0" smtClean="0"/>
          </a:p>
          <a:p>
            <a:pPr>
              <a:buNone/>
            </a:pPr>
            <a:r>
              <a:rPr lang="sr-Latn-RS" sz="1800" dirty="0" smtClean="0"/>
              <a:t>5. </a:t>
            </a:r>
            <a:r>
              <a:rPr lang="en-US" sz="1800" dirty="0" err="1" smtClean="0"/>
              <a:t>Potrebno</a:t>
            </a:r>
            <a:r>
              <a:rPr lang="en-US" sz="1800" dirty="0" smtClean="0"/>
              <a:t> je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stanovništvo</a:t>
            </a:r>
            <a:r>
              <a:rPr lang="en-US" sz="1800" dirty="0" smtClean="0"/>
              <a:t> </a:t>
            </a:r>
            <a:r>
              <a:rPr lang="en-US" sz="1800" dirty="0" err="1" smtClean="0"/>
              <a:t>razvija</a:t>
            </a:r>
            <a:r>
              <a:rPr lang="en-US" sz="1800" dirty="0" smtClean="0"/>
              <a:t> </a:t>
            </a:r>
            <a:r>
              <a:rPr lang="en-US" sz="1800" dirty="0" err="1" smtClean="0"/>
              <a:t>holistički</a:t>
            </a:r>
            <a:r>
              <a:rPr lang="en-US" sz="1800" dirty="0" smtClean="0"/>
              <a:t> </a:t>
            </a:r>
            <a:r>
              <a:rPr lang="en-US" sz="1800" dirty="0" err="1" smtClean="0"/>
              <a:t>pristup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uključuje</a:t>
            </a:r>
            <a:r>
              <a:rPr lang="en-US" sz="1800" dirty="0" smtClean="0"/>
              <a:t> </a:t>
            </a:r>
            <a:r>
              <a:rPr lang="en-US" sz="1800" dirty="0" err="1" smtClean="0"/>
              <a:t>razmišljanje</a:t>
            </a:r>
            <a:r>
              <a:rPr lang="en-US" sz="1800" dirty="0" smtClean="0"/>
              <a:t> </a:t>
            </a:r>
            <a:r>
              <a:rPr lang="en-US" sz="1800" dirty="0" err="1" smtClean="0"/>
              <a:t>pojedinca</a:t>
            </a:r>
            <a:r>
              <a:rPr lang="en-US" sz="1800" dirty="0" smtClean="0"/>
              <a:t>,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zasniva</a:t>
            </a:r>
            <a:r>
              <a:rPr lang="en-US" sz="1800" dirty="0" smtClean="0"/>
              <a:t> </a:t>
            </a:r>
            <a:r>
              <a:rPr lang="en-US" sz="1800" dirty="0" err="1" smtClean="0"/>
              <a:t>radni</a:t>
            </a:r>
            <a:r>
              <a:rPr lang="en-US" sz="1800" dirty="0" smtClean="0"/>
              <a:t> </a:t>
            </a:r>
            <a:r>
              <a:rPr lang="en-US" sz="1800" dirty="0" err="1" smtClean="0"/>
              <a:t>odnos</a:t>
            </a:r>
            <a:r>
              <a:rPr lang="en-US" sz="1800" dirty="0" smtClean="0"/>
              <a:t>, o </a:t>
            </a:r>
            <a:r>
              <a:rPr lang="en-US" sz="1800" dirty="0" err="1" smtClean="0"/>
              <a:t>svim</a:t>
            </a:r>
            <a:r>
              <a:rPr lang="en-US" sz="1800" dirty="0" smtClean="0"/>
              <a:t> </a:t>
            </a:r>
            <a:r>
              <a:rPr lang="en-US" sz="1800" dirty="0" err="1" smtClean="0"/>
              <a:t>fazama</a:t>
            </a:r>
            <a:r>
              <a:rPr lang="en-US" sz="1800" dirty="0" smtClean="0"/>
              <a:t> </a:t>
            </a:r>
            <a:r>
              <a:rPr lang="en-US" sz="1800" dirty="0" err="1" smtClean="0"/>
              <a:t>života</a:t>
            </a:r>
            <a:r>
              <a:rPr lang="en-US" sz="1800" dirty="0" smtClean="0"/>
              <a:t>, </a:t>
            </a:r>
            <a:r>
              <a:rPr lang="en-US" sz="1800" dirty="0" err="1" smtClean="0"/>
              <a:t>kako</a:t>
            </a:r>
            <a:r>
              <a:rPr lang="en-US" sz="1800" dirty="0" smtClean="0"/>
              <a:t> o </a:t>
            </a:r>
            <a:r>
              <a:rPr lang="en-US" sz="1800" dirty="0" err="1" smtClean="0"/>
              <a:t>načinu</a:t>
            </a:r>
            <a:r>
              <a:rPr lang="en-US" sz="1800" dirty="0" smtClean="0"/>
              <a:t> </a:t>
            </a:r>
            <a:r>
              <a:rPr lang="en-US" sz="1800" dirty="0" err="1" smtClean="0"/>
              <a:t>obezbeđenja</a:t>
            </a:r>
            <a:r>
              <a:rPr lang="en-US" sz="1800" dirty="0" smtClean="0"/>
              <a:t> </a:t>
            </a:r>
            <a:r>
              <a:rPr lang="en-US" sz="1800" dirty="0" err="1" smtClean="0"/>
              <a:t>uslova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život</a:t>
            </a:r>
            <a:r>
              <a:rPr lang="en-US" sz="1800" dirty="0" smtClean="0"/>
              <a:t> u </a:t>
            </a:r>
            <a:r>
              <a:rPr lang="en-US" sz="1800" dirty="0" err="1" smtClean="0"/>
              <a:t>radnom</a:t>
            </a:r>
            <a:r>
              <a:rPr lang="en-US" sz="1800" dirty="0" smtClean="0"/>
              <a:t> </a:t>
            </a:r>
            <a:r>
              <a:rPr lang="en-US" sz="1800" dirty="0" err="1" smtClean="0"/>
              <a:t>dobu</a:t>
            </a:r>
            <a:r>
              <a:rPr lang="en-US" sz="1800" dirty="0" smtClean="0"/>
              <a:t> </a:t>
            </a:r>
            <a:r>
              <a:rPr lang="en-US" sz="1800" dirty="0" err="1" smtClean="0"/>
              <a:t>tako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o </a:t>
            </a:r>
            <a:r>
              <a:rPr lang="en-US" sz="1800" dirty="0" err="1" smtClean="0"/>
              <a:t>obezbeđenju</a:t>
            </a:r>
            <a:r>
              <a:rPr lang="en-US" sz="1800" dirty="0" smtClean="0"/>
              <a:t> </a:t>
            </a:r>
            <a:r>
              <a:rPr lang="en-US" sz="1800" dirty="0" err="1" smtClean="0"/>
              <a:t>uslova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život</a:t>
            </a:r>
            <a:r>
              <a:rPr lang="en-US" sz="1800" dirty="0" smtClean="0"/>
              <a:t> u </a:t>
            </a:r>
            <a:r>
              <a:rPr lang="en-US" sz="1800" dirty="0" err="1" smtClean="0"/>
              <a:t>doba</a:t>
            </a:r>
            <a:r>
              <a:rPr lang="en-US" sz="1800" dirty="0" smtClean="0"/>
              <a:t> </a:t>
            </a:r>
            <a:r>
              <a:rPr lang="en-US" sz="1800" dirty="0" err="1" smtClean="0"/>
              <a:t>starosti</a:t>
            </a:r>
            <a:r>
              <a:rPr lang="en-US" sz="1800" dirty="0" smtClean="0"/>
              <a:t>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1800" dirty="0" smtClean="0"/>
              <a:t>6. Osnovni preduslov razvoja dobrovoljnog penzijskog osiguranja je razvijenost finansijskog tržišta.</a:t>
            </a:r>
          </a:p>
          <a:p>
            <a:pPr>
              <a:buNone/>
            </a:pPr>
            <a:r>
              <a:rPr lang="sr-Latn-RS" sz="1800" dirty="0" smtClean="0"/>
              <a:t>7. Sagledavanje mogućnosti za povećanje iznosa doprinosa koji bi uživali povoljan poreski tretman u dobrovoljnom penzijskom osiguranju.</a:t>
            </a:r>
          </a:p>
          <a:p>
            <a:pPr>
              <a:buNone/>
            </a:pPr>
            <a:r>
              <a:rPr lang="sr-Latn-RS" sz="1800" dirty="0" smtClean="0"/>
              <a:t>8. Analiza mogućnosti uvođenja “unit-linked” proizvoda dobrovoljnog penzijskog osiguranja.</a:t>
            </a:r>
          </a:p>
          <a:p>
            <a:pPr>
              <a:buNone/>
            </a:pPr>
            <a:r>
              <a:rPr lang="sr-Latn-RS" sz="1800" dirty="0" smtClean="0"/>
              <a:t>9. </a:t>
            </a:r>
            <a:r>
              <a:rPr lang="sr-Latn-RS" sz="1800" dirty="0" err="1" smtClean="0"/>
              <a:t>S</a:t>
            </a:r>
            <a:r>
              <a:rPr lang="en-US" sz="1800" dirty="0" err="1" smtClean="0"/>
              <a:t>pajanje</a:t>
            </a:r>
            <a:r>
              <a:rPr lang="en-US" sz="1800" dirty="0" smtClean="0"/>
              <a:t> </a:t>
            </a:r>
            <a:r>
              <a:rPr lang="en-US" sz="1800" dirty="0" err="1" smtClean="0"/>
              <a:t>usluga</a:t>
            </a:r>
            <a:r>
              <a:rPr lang="en-US" sz="1800" dirty="0" smtClean="0"/>
              <a:t> </a:t>
            </a:r>
            <a:r>
              <a:rPr lang="en-US" sz="1800" dirty="0" err="1" smtClean="0"/>
              <a:t>životnog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dobrovoljnog</a:t>
            </a:r>
            <a:r>
              <a:rPr lang="en-US" sz="1800" dirty="0" smtClean="0"/>
              <a:t> </a:t>
            </a:r>
            <a:r>
              <a:rPr lang="en-US" sz="1800" dirty="0" err="1" smtClean="0"/>
              <a:t>penzijskog</a:t>
            </a:r>
            <a:r>
              <a:rPr lang="en-US" sz="1800" dirty="0" smtClean="0"/>
              <a:t> </a:t>
            </a:r>
            <a:r>
              <a:rPr lang="en-US" sz="1800" dirty="0" err="1" smtClean="0"/>
              <a:t>osiguranja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ciljem</a:t>
            </a:r>
            <a:r>
              <a:rPr lang="en-US" sz="1800" dirty="0" smtClean="0"/>
              <a:t> </a:t>
            </a:r>
            <a:r>
              <a:rPr lang="en-US" sz="1800" dirty="0" err="1" smtClean="0"/>
              <a:t>pronalaženja</a:t>
            </a:r>
            <a:r>
              <a:rPr lang="en-US" sz="1800" dirty="0" smtClean="0"/>
              <a:t> </a:t>
            </a:r>
            <a:r>
              <a:rPr lang="en-US" sz="1800" dirty="0" err="1" smtClean="0"/>
              <a:t>prostora</a:t>
            </a:r>
            <a:r>
              <a:rPr lang="en-US" sz="1800" dirty="0" smtClean="0"/>
              <a:t> </a:t>
            </a:r>
            <a:r>
              <a:rPr lang="sr-Latn-RS" sz="1800" dirty="0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sinergetsk</a:t>
            </a:r>
            <a:r>
              <a:rPr lang="sr-Latn-RS" sz="1800" dirty="0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efek</a:t>
            </a:r>
            <a:r>
              <a:rPr lang="sr-Latn-RS" sz="1800" dirty="0" smtClean="0"/>
              <a:t>a</a:t>
            </a:r>
            <a:r>
              <a:rPr lang="en-US" sz="1800" dirty="0" smtClean="0"/>
              <a:t>t</a:t>
            </a:r>
            <a:r>
              <a:rPr lang="sr-Latn-RS" sz="1800" dirty="0" smtClean="0"/>
              <a:t>.</a:t>
            </a:r>
          </a:p>
          <a:p>
            <a:pPr>
              <a:buNone/>
            </a:pPr>
            <a:r>
              <a:rPr lang="sr-Latn-RS" sz="1800" dirty="0" smtClean="0"/>
              <a:t>10. Razvijanje penzijske pismenosti, kao sastavnog dela finansijske pismenosti.</a:t>
            </a:r>
          </a:p>
          <a:p>
            <a:pPr>
              <a:buNone/>
            </a:pPr>
            <a:r>
              <a:rPr lang="sr-Latn-RS" sz="1800" dirty="0" smtClean="0"/>
              <a:t>11. </a:t>
            </a:r>
            <a:r>
              <a:rPr lang="en-US" sz="1800" dirty="0" err="1" smtClean="0"/>
              <a:t>Sagledavanje</a:t>
            </a:r>
            <a:r>
              <a:rPr lang="en-US" sz="1800" dirty="0" smtClean="0"/>
              <a:t> </a:t>
            </a:r>
            <a:r>
              <a:rPr lang="en-US" sz="1800" dirty="0" err="1" smtClean="0"/>
              <a:t>mogućnosti</a:t>
            </a:r>
            <a:r>
              <a:rPr lang="en-US" sz="1800" dirty="0" smtClean="0"/>
              <a:t> </a:t>
            </a:r>
            <a:r>
              <a:rPr lang="en-US" sz="1800" dirty="0" err="1" smtClean="0"/>
              <a:t>razvoja</a:t>
            </a:r>
            <a:r>
              <a:rPr lang="en-US" sz="1800" dirty="0" smtClean="0"/>
              <a:t> </a:t>
            </a:r>
            <a:r>
              <a:rPr lang="en-US" sz="1800" dirty="0" err="1" smtClean="0"/>
              <a:t>tzv</a:t>
            </a:r>
            <a:r>
              <a:rPr lang="en-US" sz="1800" dirty="0" smtClean="0"/>
              <a:t>. “</a:t>
            </a:r>
            <a:r>
              <a:rPr lang="en-US" sz="1800" dirty="0" err="1" smtClean="0"/>
              <a:t>srebrne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ekonomije</a:t>
            </a:r>
            <a:r>
              <a:rPr lang="en-US" sz="1800" dirty="0" smtClean="0"/>
              <a:t>” (</a:t>
            </a:r>
            <a:r>
              <a:rPr lang="en-US" sz="1800" dirty="0" err="1" smtClean="0"/>
              <a:t>engl</a:t>
            </a:r>
            <a:r>
              <a:rPr lang="en-US" sz="1800" dirty="0" smtClean="0"/>
              <a:t>. “silver economy”)</a:t>
            </a:r>
            <a:r>
              <a:rPr lang="sr-Latn-RS" sz="1800" dirty="0" smtClean="0"/>
              <a:t> itd.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4683</TotalTime>
  <Words>494</Words>
  <Application>Microsoft Office PowerPoint</Application>
  <PresentationFormat>On-screen Show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NOVI IZAZOVI NA TRŽIŠTU PENZIJSKOG OSIGURANJA U REPBUBLICI SRBIJI </vt:lpstr>
      <vt:lpstr>1. Osnovna obeležja obaveznog i dobrovoljnog penzijskog osiguranja</vt:lpstr>
      <vt:lpstr>2. Analiza stanja u sistemu obaveznog i u sistemu dobrovoljnog penzijskog osiguranja u republici srbiji</vt:lpstr>
      <vt:lpstr>Slide 4</vt:lpstr>
      <vt:lpstr>Slide 5</vt:lpstr>
      <vt:lpstr>3. Novi (stari) izazovi u sistemima obaveznog i dobrovoljnog penzijskog osiguranja u Republici Srbiji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KATASTROFALNIH RIZIKA NA SEKTOR POLJOPRIVREDE U SRBIJI</dc:title>
  <dc:creator>Tecra</dc:creator>
  <cp:lastModifiedBy>Tanja&amp;Marija</cp:lastModifiedBy>
  <cp:revision>98</cp:revision>
  <dcterms:created xsi:type="dcterms:W3CDTF">2015-05-15T08:52:07Z</dcterms:created>
  <dcterms:modified xsi:type="dcterms:W3CDTF">2018-05-14T21:50:59Z</dcterms:modified>
</cp:coreProperties>
</file>