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5"/>
  </p:notesMasterIdLst>
  <p:handoutMasterIdLst>
    <p:handoutMasterId r:id="rId16"/>
  </p:handoutMasterIdLst>
  <p:sldIdLst>
    <p:sldId id="508" r:id="rId2"/>
    <p:sldId id="510" r:id="rId3"/>
    <p:sldId id="511" r:id="rId4"/>
    <p:sldId id="512" r:id="rId5"/>
    <p:sldId id="514" r:id="rId6"/>
    <p:sldId id="515" r:id="rId7"/>
    <p:sldId id="516" r:id="rId8"/>
    <p:sldId id="517" r:id="rId9"/>
    <p:sldId id="518" r:id="rId10"/>
    <p:sldId id="520" r:id="rId11"/>
    <p:sldId id="521" r:id="rId12"/>
    <p:sldId id="522" r:id="rId13"/>
    <p:sldId id="523" r:id="rId14"/>
  </p:sldIdLst>
  <p:sldSz cx="9144000" cy="6858000" type="screen4x3"/>
  <p:notesSz cx="6669088" cy="9926638"/>
  <p:custDataLst>
    <p:tags r:id="rId17"/>
  </p:custDataLst>
  <p:defaultTextStyle>
    <a:defPPr>
      <a:defRPr lang="en-US"/>
    </a:defPPr>
    <a:lvl1pPr algn="l" rtl="0" fontAlgn="base">
      <a:spcBef>
        <a:spcPct val="0"/>
      </a:spcBef>
      <a:spcAft>
        <a:spcPct val="0"/>
      </a:spcAft>
      <a:defRPr sz="1400" kern="1200">
        <a:solidFill>
          <a:schemeClr val="tx1"/>
        </a:solidFill>
        <a:latin typeface="StoneSansSemibold"/>
        <a:ea typeface="+mn-ea"/>
        <a:cs typeface="Arial" charset="0"/>
      </a:defRPr>
    </a:lvl1pPr>
    <a:lvl2pPr marL="457200" algn="l" rtl="0" fontAlgn="base">
      <a:spcBef>
        <a:spcPct val="0"/>
      </a:spcBef>
      <a:spcAft>
        <a:spcPct val="0"/>
      </a:spcAft>
      <a:defRPr sz="1400" kern="1200">
        <a:solidFill>
          <a:schemeClr val="tx1"/>
        </a:solidFill>
        <a:latin typeface="StoneSansSemibold"/>
        <a:ea typeface="+mn-ea"/>
        <a:cs typeface="Arial" charset="0"/>
      </a:defRPr>
    </a:lvl2pPr>
    <a:lvl3pPr marL="914400" algn="l" rtl="0" fontAlgn="base">
      <a:spcBef>
        <a:spcPct val="0"/>
      </a:spcBef>
      <a:spcAft>
        <a:spcPct val="0"/>
      </a:spcAft>
      <a:defRPr sz="1400" kern="1200">
        <a:solidFill>
          <a:schemeClr val="tx1"/>
        </a:solidFill>
        <a:latin typeface="StoneSansSemibold"/>
        <a:ea typeface="+mn-ea"/>
        <a:cs typeface="Arial" charset="0"/>
      </a:defRPr>
    </a:lvl3pPr>
    <a:lvl4pPr marL="1371600" algn="l" rtl="0" fontAlgn="base">
      <a:spcBef>
        <a:spcPct val="0"/>
      </a:spcBef>
      <a:spcAft>
        <a:spcPct val="0"/>
      </a:spcAft>
      <a:defRPr sz="1400" kern="1200">
        <a:solidFill>
          <a:schemeClr val="tx1"/>
        </a:solidFill>
        <a:latin typeface="StoneSansSemibold"/>
        <a:ea typeface="+mn-ea"/>
        <a:cs typeface="Arial" charset="0"/>
      </a:defRPr>
    </a:lvl4pPr>
    <a:lvl5pPr marL="1828800" algn="l" rtl="0" fontAlgn="base">
      <a:spcBef>
        <a:spcPct val="0"/>
      </a:spcBef>
      <a:spcAft>
        <a:spcPct val="0"/>
      </a:spcAft>
      <a:defRPr sz="1400" kern="1200">
        <a:solidFill>
          <a:schemeClr val="tx1"/>
        </a:solidFill>
        <a:latin typeface="StoneSansSemibold"/>
        <a:ea typeface="+mn-ea"/>
        <a:cs typeface="Arial" charset="0"/>
      </a:defRPr>
    </a:lvl5pPr>
    <a:lvl6pPr marL="2286000" algn="l" defTabSz="914400" rtl="0" eaLnBrk="1" latinLnBrk="0" hangingPunct="1">
      <a:defRPr sz="1400" kern="1200">
        <a:solidFill>
          <a:schemeClr val="tx1"/>
        </a:solidFill>
        <a:latin typeface="StoneSansSemibold"/>
        <a:ea typeface="+mn-ea"/>
        <a:cs typeface="Arial" charset="0"/>
      </a:defRPr>
    </a:lvl6pPr>
    <a:lvl7pPr marL="2743200" algn="l" defTabSz="914400" rtl="0" eaLnBrk="1" latinLnBrk="0" hangingPunct="1">
      <a:defRPr sz="1400" kern="1200">
        <a:solidFill>
          <a:schemeClr val="tx1"/>
        </a:solidFill>
        <a:latin typeface="StoneSansSemibold"/>
        <a:ea typeface="+mn-ea"/>
        <a:cs typeface="Arial" charset="0"/>
      </a:defRPr>
    </a:lvl7pPr>
    <a:lvl8pPr marL="3200400" algn="l" defTabSz="914400" rtl="0" eaLnBrk="1" latinLnBrk="0" hangingPunct="1">
      <a:defRPr sz="1400" kern="1200">
        <a:solidFill>
          <a:schemeClr val="tx1"/>
        </a:solidFill>
        <a:latin typeface="StoneSansSemibold"/>
        <a:ea typeface="+mn-ea"/>
        <a:cs typeface="Arial" charset="0"/>
      </a:defRPr>
    </a:lvl8pPr>
    <a:lvl9pPr marL="3657600" algn="l" defTabSz="914400" rtl="0" eaLnBrk="1" latinLnBrk="0" hangingPunct="1">
      <a:defRPr sz="1400" kern="1200">
        <a:solidFill>
          <a:schemeClr val="tx1"/>
        </a:solidFill>
        <a:latin typeface="StoneSansSemibold"/>
        <a:ea typeface="+mn-ea"/>
        <a:cs typeface="Arial" charset="0"/>
      </a:defRPr>
    </a:lvl9pPr>
  </p:defaultTextStyle>
  <p:extLst>
    <p:ext uri="{EFAFB233-063F-42B5-8137-9DF3F51BA10A}">
      <p15:sldGuideLst xmlns:p15="http://schemas.microsoft.com/office/powerpoint/2012/main" xmlns="">
        <p15:guide id="1" orient="horz" pos="2176">
          <p15:clr>
            <a:srgbClr val="A4A3A4"/>
          </p15:clr>
        </p15:guide>
        <p15:guide id="2" pos="275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62C1"/>
    <a:srgbClr val="005DA8"/>
    <a:srgbClr val="4D4D4D"/>
    <a:srgbClr val="6598FF"/>
    <a:srgbClr val="85AEFF"/>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4622" autoAdjust="0"/>
  </p:normalViewPr>
  <p:slideViewPr>
    <p:cSldViewPr snapToGrid="0">
      <p:cViewPr varScale="1">
        <p:scale>
          <a:sx n="75" d="100"/>
          <a:sy n="75" d="100"/>
        </p:scale>
        <p:origin x="-1200" y="-84"/>
      </p:cViewPr>
      <p:guideLst>
        <p:guide orient="horz" pos="2176"/>
        <p:guide pos="2759"/>
      </p:guideLst>
    </p:cSldViewPr>
  </p:slideViewPr>
  <p:notesTextViewPr>
    <p:cViewPr>
      <p:scale>
        <a:sx n="100" d="100"/>
        <a:sy n="100" d="100"/>
      </p:scale>
      <p:origin x="0" y="0"/>
    </p:cViewPr>
  </p:notesTextViewPr>
  <p:sorterViewPr>
    <p:cViewPr>
      <p:scale>
        <a:sx n="100" d="100"/>
        <a:sy n="100" d="100"/>
      </p:scale>
      <p:origin x="0" y="4572"/>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890838" cy="496809"/>
          </a:xfrm>
          <a:prstGeom prst="rect">
            <a:avLst/>
          </a:prstGeom>
          <a:noFill/>
          <a:ln w="9525">
            <a:noFill/>
            <a:miter lim="800000"/>
            <a:headEnd/>
            <a:tailEnd/>
          </a:ln>
          <a:effectLst/>
        </p:spPr>
        <p:txBody>
          <a:bodyPr vert="horz" wrap="square" lIns="91182" tIns="45592" rIns="91182" bIns="45592" numCol="1" anchor="t" anchorCtr="0" compatLnSpc="1">
            <a:prstTxWarp prst="textNoShape">
              <a:avLst/>
            </a:prstTxWarp>
          </a:bodyPr>
          <a:lstStyle>
            <a:lvl1pPr algn="l" defTabSz="912620">
              <a:defRPr sz="1200" b="1">
                <a:latin typeface="Arial" charset="0"/>
              </a:defRPr>
            </a:lvl1pPr>
          </a:lstStyle>
          <a:p>
            <a:pPr>
              <a:defRPr/>
            </a:pPr>
            <a:endParaRPr lang="de-CH"/>
          </a:p>
        </p:txBody>
      </p:sp>
      <p:sp>
        <p:nvSpPr>
          <p:cNvPr id="10243" name="Rectangle 3"/>
          <p:cNvSpPr>
            <a:spLocks noGrp="1" noChangeArrowheads="1"/>
          </p:cNvSpPr>
          <p:nvPr>
            <p:ph type="dt" sz="quarter" idx="1"/>
          </p:nvPr>
        </p:nvSpPr>
        <p:spPr bwMode="auto">
          <a:xfrm>
            <a:off x="3778250" y="0"/>
            <a:ext cx="2890838" cy="496809"/>
          </a:xfrm>
          <a:prstGeom prst="rect">
            <a:avLst/>
          </a:prstGeom>
          <a:noFill/>
          <a:ln w="9525">
            <a:noFill/>
            <a:miter lim="800000"/>
            <a:headEnd/>
            <a:tailEnd/>
          </a:ln>
          <a:effectLst/>
        </p:spPr>
        <p:txBody>
          <a:bodyPr vert="horz" wrap="square" lIns="91182" tIns="45592" rIns="91182" bIns="45592" numCol="1" anchor="t" anchorCtr="0" compatLnSpc="1">
            <a:prstTxWarp prst="textNoShape">
              <a:avLst/>
            </a:prstTxWarp>
          </a:bodyPr>
          <a:lstStyle>
            <a:lvl1pPr algn="r" defTabSz="912620">
              <a:defRPr sz="1200" b="1">
                <a:latin typeface="Arial" charset="0"/>
              </a:defRPr>
            </a:lvl1pPr>
          </a:lstStyle>
          <a:p>
            <a:pPr>
              <a:defRPr/>
            </a:pPr>
            <a:endParaRPr lang="de-CH"/>
          </a:p>
        </p:txBody>
      </p:sp>
      <p:sp>
        <p:nvSpPr>
          <p:cNvPr id="10244" name="Rectangle 4"/>
          <p:cNvSpPr>
            <a:spLocks noGrp="1" noChangeArrowheads="1"/>
          </p:cNvSpPr>
          <p:nvPr>
            <p:ph type="ftr" sz="quarter" idx="2"/>
          </p:nvPr>
        </p:nvSpPr>
        <p:spPr bwMode="auto">
          <a:xfrm>
            <a:off x="0" y="9429832"/>
            <a:ext cx="2890838" cy="496808"/>
          </a:xfrm>
          <a:prstGeom prst="rect">
            <a:avLst/>
          </a:prstGeom>
          <a:noFill/>
          <a:ln w="9525">
            <a:noFill/>
            <a:miter lim="800000"/>
            <a:headEnd/>
            <a:tailEnd/>
          </a:ln>
          <a:effectLst/>
        </p:spPr>
        <p:txBody>
          <a:bodyPr vert="horz" wrap="square" lIns="91182" tIns="45592" rIns="91182" bIns="45592" numCol="1" anchor="b" anchorCtr="0" compatLnSpc="1">
            <a:prstTxWarp prst="textNoShape">
              <a:avLst/>
            </a:prstTxWarp>
          </a:bodyPr>
          <a:lstStyle>
            <a:lvl1pPr algn="l" defTabSz="912620">
              <a:defRPr sz="1200" b="1">
                <a:latin typeface="Arial" charset="0"/>
              </a:defRPr>
            </a:lvl1pPr>
          </a:lstStyle>
          <a:p>
            <a:pPr>
              <a:defRPr/>
            </a:pPr>
            <a:endParaRPr lang="de-CH"/>
          </a:p>
        </p:txBody>
      </p:sp>
      <p:sp>
        <p:nvSpPr>
          <p:cNvPr id="10245" name="Rectangle 5"/>
          <p:cNvSpPr>
            <a:spLocks noGrp="1" noChangeArrowheads="1"/>
          </p:cNvSpPr>
          <p:nvPr>
            <p:ph type="sldNum" sz="quarter" idx="3"/>
          </p:nvPr>
        </p:nvSpPr>
        <p:spPr bwMode="auto">
          <a:xfrm>
            <a:off x="3778250" y="9429832"/>
            <a:ext cx="2890838" cy="496808"/>
          </a:xfrm>
          <a:prstGeom prst="rect">
            <a:avLst/>
          </a:prstGeom>
          <a:noFill/>
          <a:ln w="9525">
            <a:noFill/>
            <a:miter lim="800000"/>
            <a:headEnd/>
            <a:tailEnd/>
          </a:ln>
          <a:effectLst/>
        </p:spPr>
        <p:txBody>
          <a:bodyPr vert="horz" wrap="square" lIns="91182" tIns="45592" rIns="91182" bIns="45592" numCol="1" anchor="b" anchorCtr="0" compatLnSpc="1">
            <a:prstTxWarp prst="textNoShape">
              <a:avLst/>
            </a:prstTxWarp>
          </a:bodyPr>
          <a:lstStyle>
            <a:lvl1pPr algn="r" defTabSz="912620">
              <a:defRPr sz="1200" b="1">
                <a:latin typeface="Arial" charset="0"/>
              </a:defRPr>
            </a:lvl1pPr>
          </a:lstStyle>
          <a:p>
            <a:pPr>
              <a:defRPr/>
            </a:pPr>
            <a:fld id="{23639957-77FA-4048-A156-5CA7180FBA93}" type="slidenum">
              <a:rPr lang="de-CH"/>
              <a:pPr>
                <a:defRPr/>
              </a:pPr>
              <a:t>‹#›</a:t>
            </a:fld>
            <a:endParaRPr lang="de-CH"/>
          </a:p>
        </p:txBody>
      </p:sp>
    </p:spTree>
    <p:extLst>
      <p:ext uri="{BB962C8B-B14F-4D97-AF65-F5344CB8AC3E}">
        <p14:creationId xmlns:p14="http://schemas.microsoft.com/office/powerpoint/2010/main" xmlns="" val="3149462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09888" cy="488872"/>
          </a:xfrm>
          <a:prstGeom prst="rect">
            <a:avLst/>
          </a:prstGeom>
          <a:noFill/>
          <a:ln w="9525">
            <a:noFill/>
            <a:miter lim="800000"/>
            <a:headEnd/>
            <a:tailEnd/>
          </a:ln>
          <a:effectLst/>
        </p:spPr>
        <p:txBody>
          <a:bodyPr vert="horz" wrap="square" lIns="89693" tIns="44846" rIns="89693" bIns="44846" numCol="1" anchor="t" anchorCtr="0" compatLnSpc="1">
            <a:prstTxWarp prst="textNoShape">
              <a:avLst/>
            </a:prstTxWarp>
          </a:bodyPr>
          <a:lstStyle>
            <a:lvl1pPr algn="l" defTabSz="896721">
              <a:defRPr sz="1200" b="1">
                <a:latin typeface="Arial" charset="0"/>
              </a:defRPr>
            </a:lvl1pPr>
          </a:lstStyle>
          <a:p>
            <a:pPr>
              <a:defRPr/>
            </a:pPr>
            <a:endParaRPr lang="de-CH"/>
          </a:p>
        </p:txBody>
      </p:sp>
      <p:sp>
        <p:nvSpPr>
          <p:cNvPr id="11267" name="Rectangle 3"/>
          <p:cNvSpPr>
            <a:spLocks noGrp="1" noChangeArrowheads="1"/>
          </p:cNvSpPr>
          <p:nvPr>
            <p:ph type="dt" idx="1"/>
          </p:nvPr>
        </p:nvSpPr>
        <p:spPr bwMode="auto">
          <a:xfrm>
            <a:off x="3783014" y="0"/>
            <a:ext cx="2909887" cy="488872"/>
          </a:xfrm>
          <a:prstGeom prst="rect">
            <a:avLst/>
          </a:prstGeom>
          <a:noFill/>
          <a:ln w="9525">
            <a:noFill/>
            <a:miter lim="800000"/>
            <a:headEnd/>
            <a:tailEnd/>
          </a:ln>
          <a:effectLst/>
        </p:spPr>
        <p:txBody>
          <a:bodyPr vert="horz" wrap="square" lIns="89693" tIns="44846" rIns="89693" bIns="44846" numCol="1" anchor="t" anchorCtr="0" compatLnSpc="1">
            <a:prstTxWarp prst="textNoShape">
              <a:avLst/>
            </a:prstTxWarp>
          </a:bodyPr>
          <a:lstStyle>
            <a:lvl1pPr algn="r" defTabSz="896721">
              <a:defRPr sz="1200" b="1">
                <a:latin typeface="Arial" charset="0"/>
              </a:defRPr>
            </a:lvl1pPr>
          </a:lstStyle>
          <a:p>
            <a:pPr>
              <a:defRPr/>
            </a:pPr>
            <a:endParaRPr lang="de-CH"/>
          </a:p>
        </p:txBody>
      </p:sp>
      <p:sp>
        <p:nvSpPr>
          <p:cNvPr id="608260" name="Rectangle 4"/>
          <p:cNvSpPr>
            <a:spLocks noGrp="1" noRot="1" noChangeAspect="1" noChangeArrowheads="1" noTextEdit="1"/>
          </p:cNvSpPr>
          <p:nvPr>
            <p:ph type="sldImg" idx="2"/>
          </p:nvPr>
        </p:nvSpPr>
        <p:spPr bwMode="auto">
          <a:xfrm>
            <a:off x="815975" y="733425"/>
            <a:ext cx="4995863" cy="37480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873125" y="4726821"/>
            <a:ext cx="4873625" cy="4480797"/>
          </a:xfrm>
          <a:prstGeom prst="rect">
            <a:avLst/>
          </a:prstGeom>
          <a:noFill/>
          <a:ln w="9525">
            <a:noFill/>
            <a:miter lim="800000"/>
            <a:headEnd/>
            <a:tailEnd/>
          </a:ln>
          <a:effectLst/>
        </p:spPr>
        <p:txBody>
          <a:bodyPr vert="horz" wrap="square" lIns="89693" tIns="44846" rIns="89693" bIns="44846" numCol="1" anchor="t" anchorCtr="0" compatLnSpc="1">
            <a:prstTxWarp prst="textNoShape">
              <a:avLst/>
            </a:prstTxWarp>
          </a:bodyPr>
          <a:lstStyle/>
          <a:p>
            <a:pPr lvl="0"/>
            <a:r>
              <a:rPr lang="de-CH" noProof="0" smtClean="0"/>
              <a:t>Click to edit Master text styles</a:t>
            </a:r>
          </a:p>
          <a:p>
            <a:pPr lvl="1"/>
            <a:r>
              <a:rPr lang="de-CH" noProof="0" smtClean="0"/>
              <a:t>Second level</a:t>
            </a:r>
          </a:p>
          <a:p>
            <a:pPr lvl="2"/>
            <a:r>
              <a:rPr lang="de-CH" noProof="0" smtClean="0"/>
              <a:t>Third level</a:t>
            </a:r>
          </a:p>
          <a:p>
            <a:pPr lvl="3"/>
            <a:r>
              <a:rPr lang="de-CH" noProof="0" smtClean="0"/>
              <a:t>Fourth level</a:t>
            </a:r>
          </a:p>
          <a:p>
            <a:pPr lvl="4"/>
            <a:r>
              <a:rPr lang="de-CH" noProof="0" smtClean="0"/>
              <a:t>Fifth level</a:t>
            </a:r>
          </a:p>
        </p:txBody>
      </p:sp>
      <p:sp>
        <p:nvSpPr>
          <p:cNvPr id="11270" name="Rectangle 6"/>
          <p:cNvSpPr>
            <a:spLocks noGrp="1" noChangeArrowheads="1"/>
          </p:cNvSpPr>
          <p:nvPr>
            <p:ph type="ftr" sz="quarter" idx="4"/>
          </p:nvPr>
        </p:nvSpPr>
        <p:spPr bwMode="auto">
          <a:xfrm>
            <a:off x="0" y="9450464"/>
            <a:ext cx="2909888" cy="490460"/>
          </a:xfrm>
          <a:prstGeom prst="rect">
            <a:avLst/>
          </a:prstGeom>
          <a:noFill/>
          <a:ln w="9525">
            <a:noFill/>
            <a:miter lim="800000"/>
            <a:headEnd/>
            <a:tailEnd/>
          </a:ln>
          <a:effectLst/>
        </p:spPr>
        <p:txBody>
          <a:bodyPr vert="horz" wrap="square" lIns="89693" tIns="44846" rIns="89693" bIns="44846" numCol="1" anchor="b" anchorCtr="0" compatLnSpc="1">
            <a:prstTxWarp prst="textNoShape">
              <a:avLst/>
            </a:prstTxWarp>
          </a:bodyPr>
          <a:lstStyle>
            <a:lvl1pPr algn="l" defTabSz="896721">
              <a:defRPr sz="1200" b="1">
                <a:latin typeface="Arial" charset="0"/>
              </a:defRPr>
            </a:lvl1pPr>
          </a:lstStyle>
          <a:p>
            <a:pPr>
              <a:defRPr/>
            </a:pPr>
            <a:endParaRPr lang="de-CH"/>
          </a:p>
        </p:txBody>
      </p:sp>
      <p:sp>
        <p:nvSpPr>
          <p:cNvPr id="11271" name="Rectangle 7"/>
          <p:cNvSpPr>
            <a:spLocks noGrp="1" noChangeArrowheads="1"/>
          </p:cNvSpPr>
          <p:nvPr>
            <p:ph type="sldNum" sz="quarter" idx="5"/>
          </p:nvPr>
        </p:nvSpPr>
        <p:spPr bwMode="auto">
          <a:xfrm>
            <a:off x="3783014" y="9450464"/>
            <a:ext cx="2909887" cy="490460"/>
          </a:xfrm>
          <a:prstGeom prst="rect">
            <a:avLst/>
          </a:prstGeom>
          <a:noFill/>
          <a:ln w="9525">
            <a:noFill/>
            <a:miter lim="800000"/>
            <a:headEnd/>
            <a:tailEnd/>
          </a:ln>
          <a:effectLst/>
        </p:spPr>
        <p:txBody>
          <a:bodyPr vert="horz" wrap="square" lIns="89693" tIns="44846" rIns="89693" bIns="44846" numCol="1" anchor="b" anchorCtr="0" compatLnSpc="1">
            <a:prstTxWarp prst="textNoShape">
              <a:avLst/>
            </a:prstTxWarp>
          </a:bodyPr>
          <a:lstStyle>
            <a:lvl1pPr algn="r" defTabSz="896721">
              <a:defRPr sz="1200" b="1">
                <a:latin typeface="Arial" charset="0"/>
              </a:defRPr>
            </a:lvl1pPr>
          </a:lstStyle>
          <a:p>
            <a:pPr>
              <a:defRPr/>
            </a:pPr>
            <a:fld id="{58B20002-ECB9-44BE-8F96-DEE05A19C849}" type="slidenum">
              <a:rPr lang="de-CH"/>
              <a:pPr>
                <a:defRPr/>
              </a:pPr>
              <a:t>‹#›</a:t>
            </a:fld>
            <a:endParaRPr lang="de-CH"/>
          </a:p>
        </p:txBody>
      </p:sp>
    </p:spTree>
    <p:extLst>
      <p:ext uri="{BB962C8B-B14F-4D97-AF65-F5344CB8AC3E}">
        <p14:creationId xmlns:p14="http://schemas.microsoft.com/office/powerpoint/2010/main" xmlns="" val="2671630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9942" eaLnBrk="0" hangingPunct="0">
              <a:defRPr sz="1200">
                <a:solidFill>
                  <a:schemeClr val="tx2"/>
                </a:solidFill>
                <a:latin typeface="StoneSansSemibold" pitchFamily="34" charset="0"/>
                <a:cs typeface="Arial" charset="0"/>
              </a:defRPr>
            </a:lvl1pPr>
            <a:lvl2pPr marL="737155" indent="-283521" defTabSz="889942" eaLnBrk="0" hangingPunct="0">
              <a:defRPr sz="1200">
                <a:solidFill>
                  <a:schemeClr val="tx2"/>
                </a:solidFill>
                <a:latin typeface="StoneSansSemibold" pitchFamily="34" charset="0"/>
                <a:cs typeface="Arial" charset="0"/>
              </a:defRPr>
            </a:lvl2pPr>
            <a:lvl3pPr marL="1134085" indent="-226817" defTabSz="889942" eaLnBrk="0" hangingPunct="0">
              <a:defRPr sz="1200">
                <a:solidFill>
                  <a:schemeClr val="tx2"/>
                </a:solidFill>
                <a:latin typeface="StoneSansSemibold" pitchFamily="34" charset="0"/>
                <a:cs typeface="Arial" charset="0"/>
              </a:defRPr>
            </a:lvl3pPr>
            <a:lvl4pPr marL="1587718" indent="-226817" defTabSz="889942" eaLnBrk="0" hangingPunct="0">
              <a:defRPr sz="1200">
                <a:solidFill>
                  <a:schemeClr val="tx2"/>
                </a:solidFill>
                <a:latin typeface="StoneSansSemibold" pitchFamily="34" charset="0"/>
                <a:cs typeface="Arial" charset="0"/>
              </a:defRPr>
            </a:lvl4pPr>
            <a:lvl5pPr marL="2041352" indent="-226817" defTabSz="889942" eaLnBrk="0" hangingPunct="0">
              <a:defRPr sz="1200">
                <a:solidFill>
                  <a:schemeClr val="tx2"/>
                </a:solidFill>
                <a:latin typeface="StoneSansSemibold" pitchFamily="34" charset="0"/>
                <a:cs typeface="Arial" charset="0"/>
              </a:defRPr>
            </a:lvl5pPr>
            <a:lvl6pPr marL="2494986" indent="-226817" algn="ctr" defTabSz="889942" eaLnBrk="0" fontAlgn="base" hangingPunct="0">
              <a:spcBef>
                <a:spcPct val="0"/>
              </a:spcBef>
              <a:spcAft>
                <a:spcPct val="0"/>
              </a:spcAft>
              <a:defRPr sz="1200">
                <a:solidFill>
                  <a:schemeClr val="tx2"/>
                </a:solidFill>
                <a:latin typeface="StoneSansSemibold" pitchFamily="34" charset="0"/>
                <a:cs typeface="Arial" charset="0"/>
              </a:defRPr>
            </a:lvl6pPr>
            <a:lvl7pPr marL="2948620" indent="-226817" algn="ctr" defTabSz="889942" eaLnBrk="0" fontAlgn="base" hangingPunct="0">
              <a:spcBef>
                <a:spcPct val="0"/>
              </a:spcBef>
              <a:spcAft>
                <a:spcPct val="0"/>
              </a:spcAft>
              <a:defRPr sz="1200">
                <a:solidFill>
                  <a:schemeClr val="tx2"/>
                </a:solidFill>
                <a:latin typeface="StoneSansSemibold" pitchFamily="34" charset="0"/>
                <a:cs typeface="Arial" charset="0"/>
              </a:defRPr>
            </a:lvl7pPr>
            <a:lvl8pPr marL="3402254" indent="-226817" algn="ctr" defTabSz="889942" eaLnBrk="0" fontAlgn="base" hangingPunct="0">
              <a:spcBef>
                <a:spcPct val="0"/>
              </a:spcBef>
              <a:spcAft>
                <a:spcPct val="0"/>
              </a:spcAft>
              <a:defRPr sz="1200">
                <a:solidFill>
                  <a:schemeClr val="tx2"/>
                </a:solidFill>
                <a:latin typeface="StoneSansSemibold" pitchFamily="34" charset="0"/>
                <a:cs typeface="Arial" charset="0"/>
              </a:defRPr>
            </a:lvl8pPr>
            <a:lvl9pPr marL="3855888" indent="-226817" algn="ctr" defTabSz="889942" eaLnBrk="0" fontAlgn="base" hangingPunct="0">
              <a:spcBef>
                <a:spcPct val="0"/>
              </a:spcBef>
              <a:spcAft>
                <a:spcPct val="0"/>
              </a:spcAft>
              <a:defRPr sz="1200">
                <a:solidFill>
                  <a:schemeClr val="tx2"/>
                </a:solidFill>
                <a:latin typeface="StoneSansSemibold" pitchFamily="34" charset="0"/>
                <a:cs typeface="Arial" charset="0"/>
              </a:defRPr>
            </a:lvl9pPr>
          </a:lstStyle>
          <a:p>
            <a:pPr eaLnBrk="1" hangingPunct="1"/>
            <a:fld id="{71B1B28B-CD57-4C8E-9F19-AF82C11F3DFF}" type="slidenum">
              <a:rPr lang="de-DE" smtClean="0">
                <a:solidFill>
                  <a:schemeClr val="tx1"/>
                </a:solidFill>
                <a:latin typeface="Arial" charset="0"/>
              </a:rPr>
              <a:pPr eaLnBrk="1" hangingPunct="1"/>
              <a:t>0</a:t>
            </a:fld>
            <a:endParaRPr lang="de-DE" smtClean="0">
              <a:solidFill>
                <a:schemeClr val="tx1"/>
              </a:solidFill>
              <a:latin typeface="Arial" charset="0"/>
            </a:endParaRPr>
          </a:p>
        </p:txBody>
      </p:sp>
      <p:sp>
        <p:nvSpPr>
          <p:cNvPr id="52227" name="Rectangle 2"/>
          <p:cNvSpPr>
            <a:spLocks noGrp="1" noRot="1" noChangeAspect="1" noChangeArrowheads="1" noTextEdit="1"/>
          </p:cNvSpPr>
          <p:nvPr>
            <p:ph type="sldImg"/>
          </p:nvPr>
        </p:nvSpPr>
        <p:spPr>
          <a:xfrm>
            <a:off x="815975" y="733425"/>
            <a:ext cx="4995863" cy="3748088"/>
          </a:xfrm>
          <a:ln/>
        </p:spPr>
      </p:sp>
      <p:sp>
        <p:nvSpPr>
          <p:cNvPr id="52228"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AutoShape 1" hidden="1"/>
          <p:cNvGraphicFramePr>
            <a:graphicFrameLocks/>
          </p:cNvGraphicFramePr>
          <p:nvPr/>
        </p:nvGraphicFramePr>
        <p:xfrm>
          <a:off x="1" y="1"/>
          <a:ext cx="158751" cy="158750"/>
        </p:xfrm>
        <a:graphic>
          <a:graphicData uri="http://schemas.openxmlformats.org/presentationml/2006/ole">
            <p:oleObj spid="_x0000_s660901" name="think-cell Slide" r:id="rId3" imgW="0" imgH="0" progId="">
              <p:embed/>
            </p:oleObj>
          </a:graphicData>
        </a:graphic>
      </p:graphicFrame>
      <p:sp>
        <p:nvSpPr>
          <p:cNvPr id="24730" name="Rectangle 154"/>
          <p:cNvSpPr>
            <a:spLocks noGrp="1" noChangeArrowheads="1"/>
          </p:cNvSpPr>
          <p:nvPr>
            <p:ph type="ctrTitle" sz="quarter"/>
          </p:nvPr>
        </p:nvSpPr>
        <p:spPr>
          <a:xfrm>
            <a:off x="423871" y="2130440"/>
            <a:ext cx="8283575" cy="1470025"/>
          </a:xfrm>
          <a:ln/>
        </p:spPr>
        <p:txBody>
          <a:bodyPr lIns="91440" tIns="45720" rIns="91440" bIns="45720" anchor="ctr"/>
          <a:lstStyle>
            <a:lvl1pPr>
              <a:defRPr sz="3000" b="0"/>
            </a:lvl1pPr>
          </a:lstStyle>
          <a:p>
            <a:r>
              <a:rPr lang="en-US" smtClean="0"/>
              <a:t>Click to edit Master title style</a:t>
            </a:r>
            <a:endParaRPr lang="de-CH"/>
          </a:p>
        </p:txBody>
      </p:sp>
      <p:sp>
        <p:nvSpPr>
          <p:cNvPr id="24736" name="Rectangle 160"/>
          <p:cNvSpPr>
            <a:spLocks noGrp="1" noChangeArrowheads="1"/>
          </p:cNvSpPr>
          <p:nvPr>
            <p:ph type="subTitle" sz="quarter" idx="1"/>
          </p:nvPr>
        </p:nvSpPr>
        <p:spPr>
          <a:xfrm>
            <a:off x="423871" y="5245101"/>
            <a:ext cx="8283575" cy="393700"/>
          </a:xfrm>
          <a:ln/>
        </p:spPr>
        <p:txBody>
          <a:bodyPr lIns="91440" tIns="45720" rIns="91440" bIns="45720"/>
          <a:lstStyle>
            <a:lvl1pPr>
              <a:defRPr sz="2000"/>
            </a:lvl1pPr>
          </a:lstStyle>
          <a:p>
            <a:r>
              <a:rPr lang="en-US" smtClean="0"/>
              <a:t>Click to edit Master subtitle style</a:t>
            </a:r>
            <a:endParaRPr lang="de-CH"/>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4" y="163528"/>
            <a:ext cx="2071687" cy="5932487"/>
          </a:xfrm>
        </p:spPr>
        <p:txBody>
          <a:bodyPr vert="eaVert"/>
          <a:lstStyle/>
          <a:p>
            <a:r>
              <a:rPr lang="en-US" smtClean="0"/>
              <a:t>Click to edit Master title style</a:t>
            </a:r>
            <a:endParaRPr lang="de-CH"/>
          </a:p>
        </p:txBody>
      </p:sp>
      <p:sp>
        <p:nvSpPr>
          <p:cNvPr id="3" name="Vertical Text Placeholder 2"/>
          <p:cNvSpPr>
            <a:spLocks noGrp="1"/>
          </p:cNvSpPr>
          <p:nvPr>
            <p:ph type="body" orient="vert" idx="1"/>
          </p:nvPr>
        </p:nvSpPr>
        <p:spPr>
          <a:xfrm>
            <a:off x="422275" y="163528"/>
            <a:ext cx="6065839" cy="5932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5"/>
            <a:ext cx="7772400" cy="1362075"/>
          </a:xfrm>
        </p:spPr>
        <p:txBody>
          <a:bodyPr anchor="t"/>
          <a:lstStyle>
            <a:lvl1pPr algn="l">
              <a:defRPr sz="4000" b="1" cap="all"/>
            </a:lvl1pPr>
          </a:lstStyle>
          <a:p>
            <a:r>
              <a:rPr lang="en-US" smtClean="0"/>
              <a:t>Click to edit Master title style</a:t>
            </a:r>
            <a:endParaRPr lang="de-CH"/>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sz="half" idx="1"/>
          </p:nvPr>
        </p:nvSpPr>
        <p:spPr>
          <a:xfrm>
            <a:off x="422283" y="1506538"/>
            <a:ext cx="4068763" cy="458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4643437" y="1506538"/>
            <a:ext cx="4068763" cy="458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CH"/>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de-CH"/>
          </a:p>
        </p:txBody>
      </p:sp>
      <p:sp>
        <p:nvSpPr>
          <p:cNvPr id="3" name="Content Placeholder 2"/>
          <p:cNvSpPr>
            <a:spLocks noGrp="1"/>
          </p:cNvSpPr>
          <p:nvPr>
            <p:ph idx="1"/>
          </p:nvPr>
        </p:nvSpPr>
        <p:spPr>
          <a:xfrm>
            <a:off x="3575051" y="27306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Text Placeholder 3"/>
          <p:cNvSpPr>
            <a:spLocks noGrp="1"/>
          </p:cNvSpPr>
          <p:nvPr>
            <p:ph type="body" sz="half" idx="2"/>
          </p:nvPr>
        </p:nvSpPr>
        <p:spPr>
          <a:xfrm>
            <a:off x="457201"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de-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CH"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83" y="163514"/>
            <a:ext cx="7096125" cy="831850"/>
          </a:xfrm>
          <a:prstGeom prst="rect">
            <a:avLst/>
          </a:prstGeom>
          <a:noFill/>
          <a:ln w="9525" algn="ctr">
            <a:noFill/>
            <a:miter lim="800000"/>
            <a:headEnd/>
            <a:tailEnd/>
          </a:ln>
        </p:spPr>
        <p:txBody>
          <a:bodyPr vert="horz" wrap="square" lIns="0" tIns="45713" rIns="0" bIns="45713" numCol="1" anchor="b" anchorCtr="0" compatLnSpc="1">
            <a:prstTxWarp prst="textNoShape">
              <a:avLst/>
            </a:prstTxWarp>
          </a:bodyPr>
          <a:lstStyle/>
          <a:p>
            <a:pPr lvl="0"/>
            <a:r>
              <a:rPr lang="de-CH" smtClean="0"/>
              <a:t>Slide title</a:t>
            </a:r>
          </a:p>
        </p:txBody>
      </p:sp>
      <p:sp>
        <p:nvSpPr>
          <p:cNvPr id="1027" name="Rectangle 10"/>
          <p:cNvSpPr>
            <a:spLocks noGrp="1" noChangeArrowheads="1"/>
          </p:cNvSpPr>
          <p:nvPr>
            <p:ph type="body" idx="1"/>
          </p:nvPr>
        </p:nvSpPr>
        <p:spPr bwMode="auto">
          <a:xfrm>
            <a:off x="422276" y="1506538"/>
            <a:ext cx="8289925" cy="4589462"/>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de-CH" smtClean="0"/>
              <a:t>Body text</a:t>
            </a:r>
          </a:p>
          <a:p>
            <a:pPr lvl="1"/>
            <a:r>
              <a:rPr lang="de-CH" smtClean="0"/>
              <a:t>First level</a:t>
            </a:r>
          </a:p>
          <a:p>
            <a:pPr lvl="2"/>
            <a:r>
              <a:rPr lang="de-CH" smtClean="0"/>
              <a:t>Second level</a:t>
            </a:r>
          </a:p>
          <a:p>
            <a:pPr lvl="3"/>
            <a:r>
              <a:rPr lang="de-CH" smtClean="0"/>
              <a:t>Third level</a:t>
            </a:r>
          </a:p>
          <a:p>
            <a:pPr lvl="4"/>
            <a:r>
              <a:rPr lang="de-CH" smtClean="0"/>
              <a:t>Quotation level</a:t>
            </a:r>
          </a:p>
        </p:txBody>
      </p:sp>
      <p:sp>
        <p:nvSpPr>
          <p:cNvPr id="1036" name="Text Box 12"/>
          <p:cNvSpPr txBox="1">
            <a:spLocks noChangeArrowheads="1"/>
          </p:cNvSpPr>
          <p:nvPr/>
        </p:nvSpPr>
        <p:spPr bwMode="auto">
          <a:xfrm>
            <a:off x="8811420" y="6633483"/>
            <a:ext cx="176212" cy="133350"/>
          </a:xfrm>
          <a:prstGeom prst="rect">
            <a:avLst/>
          </a:prstGeom>
          <a:noFill/>
          <a:ln w="9525" algn="ctr">
            <a:noFill/>
            <a:miter lim="800000"/>
            <a:headEnd/>
            <a:tailEnd/>
          </a:ln>
          <a:effectLst/>
        </p:spPr>
        <p:txBody>
          <a:bodyPr wrap="none" lIns="0" tIns="0" rIns="0" bIns="0"/>
          <a:lstStyle/>
          <a:p>
            <a:pPr algn="r">
              <a:defRPr/>
            </a:pPr>
            <a:fld id="{78ABEA54-E472-455F-BBD5-5B044AA50D25}" type="slidenum">
              <a:rPr lang="de-CH" sz="900">
                <a:solidFill>
                  <a:schemeClr val="tx2"/>
                </a:solidFill>
                <a:latin typeface="StoneSansSemibold" pitchFamily="34" charset="0"/>
              </a:rPr>
              <a:pPr algn="r">
                <a:defRPr/>
              </a:pPr>
              <a:t>‹#›</a:t>
            </a:fld>
            <a:endParaRPr lang="de-CH" sz="900">
              <a:solidFill>
                <a:schemeClr val="tx2"/>
              </a:solidFill>
              <a:latin typeface="StoneSansSemibold" pitchFamily="34" charset="0"/>
            </a:endParaRPr>
          </a:p>
        </p:txBody>
      </p:sp>
      <p:sp>
        <p:nvSpPr>
          <p:cNvPr id="1148" name="Rectangle 124"/>
          <p:cNvSpPr>
            <a:spLocks noChangeArrowheads="1"/>
          </p:cNvSpPr>
          <p:nvPr/>
        </p:nvSpPr>
        <p:spPr bwMode="auto">
          <a:xfrm flipV="1">
            <a:off x="0" y="570474"/>
            <a:ext cx="9144000" cy="42863"/>
          </a:xfrm>
          <a:prstGeom prst="rect">
            <a:avLst/>
          </a:prstGeom>
          <a:solidFill>
            <a:srgbClr val="C0C0C0"/>
          </a:solidFill>
          <a:ln w="12700">
            <a:noFill/>
            <a:miter lim="800000"/>
            <a:headEnd/>
            <a:tailEnd/>
          </a:ln>
          <a:effectLst/>
        </p:spPr>
        <p:txBody>
          <a:bodyPr rot="10800000" wrap="none" anchor="ctr"/>
          <a:lstStyle/>
          <a:p>
            <a:pPr algn="r" eaLnBrk="0" hangingPunct="0">
              <a:defRPr/>
            </a:pPr>
            <a:endParaRPr lang="de-CH" sz="2800">
              <a:solidFill>
                <a:srgbClr val="003399"/>
              </a:solidFill>
              <a:latin typeface="BakerSignet BT"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BakerSignet BT" pitchFamily="34" charset="0"/>
          <a:cs typeface="Arial" charset="0"/>
        </a:defRPr>
      </a:lvl2pPr>
      <a:lvl3pPr algn="l" rtl="0" eaLnBrk="0" fontAlgn="base" hangingPunct="0">
        <a:spcBef>
          <a:spcPct val="0"/>
        </a:spcBef>
        <a:spcAft>
          <a:spcPct val="0"/>
        </a:spcAft>
        <a:defRPr sz="2400" b="1">
          <a:solidFill>
            <a:schemeClr val="tx2"/>
          </a:solidFill>
          <a:latin typeface="BakerSignet BT" pitchFamily="34" charset="0"/>
          <a:cs typeface="Arial" charset="0"/>
        </a:defRPr>
      </a:lvl3pPr>
      <a:lvl4pPr algn="l" rtl="0" eaLnBrk="0" fontAlgn="base" hangingPunct="0">
        <a:spcBef>
          <a:spcPct val="0"/>
        </a:spcBef>
        <a:spcAft>
          <a:spcPct val="0"/>
        </a:spcAft>
        <a:defRPr sz="2400" b="1">
          <a:solidFill>
            <a:schemeClr val="tx2"/>
          </a:solidFill>
          <a:latin typeface="BakerSignet BT" pitchFamily="34" charset="0"/>
          <a:cs typeface="Arial" charset="0"/>
        </a:defRPr>
      </a:lvl4pPr>
      <a:lvl5pPr algn="l" rtl="0" eaLnBrk="0" fontAlgn="base" hangingPunct="0">
        <a:spcBef>
          <a:spcPct val="0"/>
        </a:spcBef>
        <a:spcAft>
          <a:spcPct val="0"/>
        </a:spcAft>
        <a:defRPr sz="2400" b="1">
          <a:solidFill>
            <a:schemeClr val="tx2"/>
          </a:solidFill>
          <a:latin typeface="BakerSignet BT" pitchFamily="34" charset="0"/>
          <a:cs typeface="Arial" charset="0"/>
        </a:defRPr>
      </a:lvl5pPr>
      <a:lvl6pPr marL="457200" algn="l" rtl="0" eaLnBrk="1" fontAlgn="base" hangingPunct="1">
        <a:spcBef>
          <a:spcPct val="0"/>
        </a:spcBef>
        <a:spcAft>
          <a:spcPct val="0"/>
        </a:spcAft>
        <a:defRPr sz="2400" b="1">
          <a:solidFill>
            <a:schemeClr val="tx2"/>
          </a:solidFill>
          <a:latin typeface="BakerSignet BT" pitchFamily="34" charset="0"/>
          <a:cs typeface="Arial" charset="0"/>
        </a:defRPr>
      </a:lvl6pPr>
      <a:lvl7pPr marL="914400" algn="l" rtl="0" eaLnBrk="1" fontAlgn="base" hangingPunct="1">
        <a:spcBef>
          <a:spcPct val="0"/>
        </a:spcBef>
        <a:spcAft>
          <a:spcPct val="0"/>
        </a:spcAft>
        <a:defRPr sz="2400" b="1">
          <a:solidFill>
            <a:schemeClr val="tx2"/>
          </a:solidFill>
          <a:latin typeface="BakerSignet BT" pitchFamily="34" charset="0"/>
          <a:cs typeface="Arial" charset="0"/>
        </a:defRPr>
      </a:lvl7pPr>
      <a:lvl8pPr marL="1371600" algn="l" rtl="0" eaLnBrk="1" fontAlgn="base" hangingPunct="1">
        <a:spcBef>
          <a:spcPct val="0"/>
        </a:spcBef>
        <a:spcAft>
          <a:spcPct val="0"/>
        </a:spcAft>
        <a:defRPr sz="2400" b="1">
          <a:solidFill>
            <a:schemeClr val="tx2"/>
          </a:solidFill>
          <a:latin typeface="BakerSignet BT" pitchFamily="34" charset="0"/>
          <a:cs typeface="Arial" charset="0"/>
        </a:defRPr>
      </a:lvl8pPr>
      <a:lvl9pPr marL="1828800" algn="l" rtl="0" eaLnBrk="1" fontAlgn="base" hangingPunct="1">
        <a:spcBef>
          <a:spcPct val="0"/>
        </a:spcBef>
        <a:spcAft>
          <a:spcPct val="0"/>
        </a:spcAft>
        <a:defRPr sz="2400" b="1">
          <a:solidFill>
            <a:schemeClr val="tx2"/>
          </a:solidFill>
          <a:latin typeface="BakerSignet BT" pitchFamily="34" charset="0"/>
          <a:cs typeface="Arial" charset="0"/>
        </a:defRPr>
      </a:lvl9pPr>
    </p:titleStyle>
    <p:bodyStyle>
      <a:lvl1pPr marL="342900" indent="-342900" algn="l" rtl="0" eaLnBrk="0" fontAlgn="base" hangingPunct="0">
        <a:spcBef>
          <a:spcPct val="20000"/>
        </a:spcBef>
        <a:spcAft>
          <a:spcPct val="0"/>
        </a:spcAft>
        <a:defRPr sz="1600">
          <a:solidFill>
            <a:schemeClr val="tx2"/>
          </a:solidFill>
          <a:latin typeface="+mn-lt"/>
          <a:ea typeface="+mn-ea"/>
          <a:cs typeface="+mn-cs"/>
        </a:defRPr>
      </a:lvl1pPr>
      <a:lvl2pPr marL="457200" indent="-228600" algn="l" rtl="0" eaLnBrk="0" fontAlgn="base" hangingPunct="0">
        <a:spcBef>
          <a:spcPct val="20000"/>
        </a:spcBef>
        <a:spcAft>
          <a:spcPct val="0"/>
        </a:spcAft>
        <a:buClr>
          <a:schemeClr val="tx2"/>
        </a:buClr>
        <a:buChar char="•"/>
        <a:defRPr sz="1600">
          <a:solidFill>
            <a:schemeClr val="tx2"/>
          </a:solidFill>
          <a:latin typeface="+mn-lt"/>
          <a:cs typeface="+mn-cs"/>
        </a:defRPr>
      </a:lvl2pPr>
      <a:lvl3pPr marL="914400" indent="-228600" algn="l" rtl="0" eaLnBrk="0" fontAlgn="base" hangingPunct="0">
        <a:spcBef>
          <a:spcPct val="20000"/>
        </a:spcBef>
        <a:spcAft>
          <a:spcPct val="0"/>
        </a:spcAft>
        <a:buClr>
          <a:schemeClr val="tx2"/>
        </a:buClr>
        <a:buFont typeface="Arial" charset="0"/>
        <a:buChar char="–"/>
        <a:defRPr sz="1600">
          <a:solidFill>
            <a:schemeClr val="tx2"/>
          </a:solidFill>
          <a:latin typeface="+mn-lt"/>
          <a:cs typeface="+mn-cs"/>
        </a:defRPr>
      </a:lvl3pPr>
      <a:lvl4pPr marL="1376363" indent="-233363" algn="l" rtl="0" eaLnBrk="0" fontAlgn="base" hangingPunct="0">
        <a:spcBef>
          <a:spcPct val="20000"/>
        </a:spcBef>
        <a:spcAft>
          <a:spcPct val="0"/>
        </a:spcAft>
        <a:buClr>
          <a:schemeClr val="tx2"/>
        </a:buClr>
        <a:buChar char="•"/>
        <a:defRPr sz="1600">
          <a:solidFill>
            <a:schemeClr val="tx2"/>
          </a:solidFill>
          <a:latin typeface="+mn-lt"/>
          <a:cs typeface="+mn-cs"/>
        </a:defRPr>
      </a:lvl4pPr>
      <a:lvl5pPr marL="2058988" indent="-230188" algn="l" rtl="0" eaLnBrk="0" fontAlgn="base" hangingPunct="0">
        <a:spcBef>
          <a:spcPct val="20000"/>
        </a:spcBef>
        <a:spcAft>
          <a:spcPct val="0"/>
        </a:spcAft>
        <a:buClr>
          <a:schemeClr val="tx2"/>
        </a:buClr>
        <a:buFont typeface="Arial" charset="0"/>
        <a:buChar char="–"/>
        <a:defRPr sz="1600">
          <a:solidFill>
            <a:schemeClr val="tx2"/>
          </a:solidFill>
          <a:latin typeface="+mn-lt"/>
          <a:cs typeface="+mn-cs"/>
        </a:defRPr>
      </a:lvl5pPr>
      <a:lvl6pPr marL="2516188" indent="-230188" algn="l" rtl="0" eaLnBrk="1" fontAlgn="base" hangingPunct="1">
        <a:spcBef>
          <a:spcPct val="20000"/>
        </a:spcBef>
        <a:spcAft>
          <a:spcPct val="0"/>
        </a:spcAft>
        <a:buClr>
          <a:schemeClr val="tx2"/>
        </a:buClr>
        <a:buFont typeface="Arial" charset="0"/>
        <a:buChar char="–"/>
        <a:defRPr sz="1600">
          <a:solidFill>
            <a:schemeClr val="tx2"/>
          </a:solidFill>
          <a:latin typeface="+mn-lt"/>
          <a:cs typeface="+mn-cs"/>
        </a:defRPr>
      </a:lvl6pPr>
      <a:lvl7pPr marL="2973388" indent="-230188" algn="l" rtl="0" eaLnBrk="1" fontAlgn="base" hangingPunct="1">
        <a:spcBef>
          <a:spcPct val="20000"/>
        </a:spcBef>
        <a:spcAft>
          <a:spcPct val="0"/>
        </a:spcAft>
        <a:buClr>
          <a:schemeClr val="tx2"/>
        </a:buClr>
        <a:buFont typeface="Arial" charset="0"/>
        <a:buChar char="–"/>
        <a:defRPr sz="1600">
          <a:solidFill>
            <a:schemeClr val="tx2"/>
          </a:solidFill>
          <a:latin typeface="+mn-lt"/>
          <a:cs typeface="+mn-cs"/>
        </a:defRPr>
      </a:lvl7pPr>
      <a:lvl8pPr marL="3430588" indent="-230188" algn="l" rtl="0" eaLnBrk="1" fontAlgn="base" hangingPunct="1">
        <a:spcBef>
          <a:spcPct val="20000"/>
        </a:spcBef>
        <a:spcAft>
          <a:spcPct val="0"/>
        </a:spcAft>
        <a:buClr>
          <a:schemeClr val="tx2"/>
        </a:buClr>
        <a:buFont typeface="Arial" charset="0"/>
        <a:buChar char="–"/>
        <a:defRPr sz="1600">
          <a:solidFill>
            <a:schemeClr val="tx2"/>
          </a:solidFill>
          <a:latin typeface="+mn-lt"/>
          <a:cs typeface="+mn-cs"/>
        </a:defRPr>
      </a:lvl8pPr>
      <a:lvl9pPr marL="3887788" indent="-230188" algn="l" rtl="0" eaLnBrk="1" fontAlgn="base" hangingPunct="1">
        <a:spcBef>
          <a:spcPct val="20000"/>
        </a:spcBef>
        <a:spcAft>
          <a:spcPct val="0"/>
        </a:spcAft>
        <a:buClr>
          <a:schemeClr val="tx2"/>
        </a:buClr>
        <a:buFont typeface="Arial" charset="0"/>
        <a:buChar char="–"/>
        <a:defRPr sz="1600">
          <a:solidFill>
            <a:schemeClr val="tx2"/>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2.bin"/><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Rectangle 2" hidden="1"/>
          <p:cNvGraphicFramePr>
            <a:graphicFrameLocks/>
          </p:cNvGraphicFramePr>
          <p:nvPr/>
        </p:nvGraphicFramePr>
        <p:xfrm>
          <a:off x="1" y="1"/>
          <a:ext cx="158751" cy="158750"/>
        </p:xfrm>
        <a:graphic>
          <a:graphicData uri="http://schemas.openxmlformats.org/presentationml/2006/ole">
            <p:oleObj spid="_x0000_s661797" name="think-cell Slide" r:id="rId7" imgW="0" imgH="0" progId="">
              <p:embed/>
            </p:oleObj>
          </a:graphicData>
        </a:graphic>
      </p:graphicFrame>
      <p:sp>
        <p:nvSpPr>
          <p:cNvPr id="3075" name="Rectangle 3" hidden="1"/>
          <p:cNvSpPr>
            <a:spLocks noChangeArrowheads="1"/>
          </p:cNvSpPr>
          <p:nvPr>
            <p:custDataLst>
              <p:tags r:id="rId2"/>
            </p:custDataLst>
          </p:nvPr>
        </p:nvSpPr>
        <p:spPr bwMode="auto">
          <a:xfrm>
            <a:off x="1" y="1"/>
            <a:ext cx="158751" cy="158750"/>
          </a:xfrm>
          <a:prstGeom prst="rect">
            <a:avLst/>
          </a:prstGeom>
          <a:solidFill>
            <a:schemeClr val="accent1"/>
          </a:solidFill>
          <a:ln w="9525" algn="ctr">
            <a:solidFill>
              <a:schemeClr val="bg2"/>
            </a:solidFill>
            <a:miter lim="800000"/>
            <a:headEnd type="none" w="lg" len="lg"/>
            <a:tailEnd type="none" w="lg" len="lg"/>
          </a:ln>
          <a:effectLst/>
          <a:extLst>
            <a:ext uri="{AF507438-7753-43E0-B8FC-AC1667EBCBE1}">
              <a14:hiddenEffects xmlns:a14="http://schemas.microsoft.com/office/drawing/2010/main" xmlns="">
                <a:effectLst>
                  <a:outerShdw dist="35921" dir="2700000" algn="ctr" rotWithShape="0">
                    <a:schemeClr val="tx1"/>
                  </a:outerShdw>
                </a:effectLst>
              </a14:hiddenEffects>
            </a:ext>
          </a:extLst>
        </p:spPr>
        <p:txBody>
          <a:bodyPr wrap="none" lIns="0" tIns="0" rIns="0" bIns="0" anchor="ctr"/>
          <a:lstStyle/>
          <a:p>
            <a:r>
              <a:rPr lang="de-CH" sz="1000">
                <a:solidFill>
                  <a:schemeClr val="tx1"/>
                </a:solidFill>
              </a:rPr>
              <a:t>9</a:t>
            </a:r>
          </a:p>
        </p:txBody>
      </p:sp>
      <p:sp>
        <p:nvSpPr>
          <p:cNvPr id="3076" name="Rectangle 4"/>
          <p:cNvSpPr>
            <a:spLocks noGrp="1" noChangeArrowheads="1"/>
          </p:cNvSpPr>
          <p:nvPr>
            <p:ph type="ctrTitle"/>
            <p:custDataLst>
              <p:tags r:id="rId3"/>
            </p:custDataLst>
          </p:nvPr>
        </p:nvSpPr>
        <p:spPr>
          <a:xfrm>
            <a:off x="423871" y="2514600"/>
            <a:ext cx="8283575" cy="1085865"/>
          </a:xfrm>
        </p:spPr>
        <p:txBody>
          <a:bodyPr/>
          <a:lstStyle/>
          <a:p>
            <a:pPr eaLnBrk="1" hangingPunct="1"/>
            <a:r>
              <a:rPr lang="sr-Latn-RS" dirty="0" smtClean="0"/>
              <a:t>Parametrizacija rizika u parcijalnom internom modelu</a:t>
            </a:r>
            <a:endParaRPr lang="de-DE" dirty="0"/>
          </a:p>
        </p:txBody>
      </p:sp>
      <p:sp>
        <p:nvSpPr>
          <p:cNvPr id="3077" name="Rectangle 5"/>
          <p:cNvSpPr>
            <a:spLocks noGrp="1" noChangeArrowheads="1"/>
          </p:cNvSpPr>
          <p:nvPr>
            <p:ph type="subTitle" idx="1"/>
            <p:custDataLst>
              <p:tags r:id="rId4"/>
            </p:custDataLst>
          </p:nvPr>
        </p:nvSpPr>
        <p:spPr>
          <a:xfrm>
            <a:off x="403225" y="5930901"/>
            <a:ext cx="8283575" cy="419100"/>
          </a:xfrm>
        </p:spPr>
        <p:txBody>
          <a:bodyPr/>
          <a:lstStyle/>
          <a:p>
            <a:pPr marL="0" indent="0" eaLnBrk="1" hangingPunct="1"/>
            <a:r>
              <a:rPr lang="sr-Latn-RS" sz="1600" smtClean="0"/>
              <a:t>Nenad Milikić, Uniqa osiguranje</a:t>
            </a:r>
            <a:endParaRPr lang="de-DE" sz="1600" dirty="0"/>
          </a:p>
          <a:p>
            <a:pPr marL="0" indent="0" eaLnBrk="1" hangingPunct="1"/>
            <a:endParaRPr lang="de-DE" sz="1600" dirty="0" smtClean="0"/>
          </a:p>
        </p:txBody>
      </p:sp>
      <p:sp>
        <p:nvSpPr>
          <p:cNvPr id="3" name="Rectangle 2"/>
          <p:cNvSpPr/>
          <p:nvPr/>
        </p:nvSpPr>
        <p:spPr>
          <a:xfrm>
            <a:off x="406399" y="5554990"/>
            <a:ext cx="4461691" cy="400110"/>
          </a:xfrm>
          <a:prstGeom prst="rect">
            <a:avLst/>
          </a:prstGeom>
        </p:spPr>
        <p:txBody>
          <a:bodyPr wrap="square">
            <a:spAutoFit/>
          </a:bodyPr>
          <a:lstStyle/>
          <a:p>
            <a:pPr marL="0" lvl="0" indent="0" eaLnBrk="1" hangingPunct="1"/>
            <a:r>
              <a:rPr lang="sr-Latn-RS" sz="2000" dirty="0" smtClean="0">
                <a:solidFill>
                  <a:srgbClr val="003399"/>
                </a:solidFill>
              </a:rPr>
              <a:t>Aranđelovac</a:t>
            </a:r>
            <a:r>
              <a:rPr lang="de-DE" sz="2000" dirty="0" smtClean="0">
                <a:solidFill>
                  <a:srgbClr val="003399"/>
                </a:solidFill>
              </a:rPr>
              <a:t>, </a:t>
            </a:r>
            <a:r>
              <a:rPr lang="sr-Latn-RS" sz="2000" dirty="0" smtClean="0">
                <a:solidFill>
                  <a:srgbClr val="003399"/>
                </a:solidFill>
              </a:rPr>
              <a:t>19. </a:t>
            </a:r>
            <a:r>
              <a:rPr lang="en-US" sz="2000" dirty="0" err="1" smtClean="0">
                <a:solidFill>
                  <a:srgbClr val="003399"/>
                </a:solidFill>
              </a:rPr>
              <a:t>maj</a:t>
            </a:r>
            <a:r>
              <a:rPr lang="sr-Latn-RS" sz="2000" dirty="0" smtClean="0">
                <a:solidFill>
                  <a:srgbClr val="003399"/>
                </a:solidFill>
              </a:rPr>
              <a:t> </a:t>
            </a:r>
            <a:r>
              <a:rPr lang="de-DE" sz="2000" dirty="0" smtClean="0">
                <a:solidFill>
                  <a:srgbClr val="003399"/>
                </a:solidFill>
              </a:rPr>
              <a:t>201</a:t>
            </a:r>
            <a:r>
              <a:rPr lang="sr-Latn-RS" sz="2000" dirty="0" smtClean="0">
                <a:solidFill>
                  <a:srgbClr val="003399"/>
                </a:solidFill>
              </a:rPr>
              <a:t>8.</a:t>
            </a:r>
            <a:r>
              <a:rPr lang="en-US" sz="2000" dirty="0" smtClean="0">
                <a:solidFill>
                  <a:srgbClr val="003399"/>
                </a:solidFill>
              </a:rPr>
              <a:t> god.</a:t>
            </a:r>
            <a:endParaRPr lang="de-DE" sz="2000" dirty="0">
              <a:solidFill>
                <a:srgbClr val="003399"/>
              </a:solidFill>
            </a:endParaRPr>
          </a:p>
        </p:txBody>
      </p:sp>
    </p:spTree>
    <p:extLst>
      <p:ext uri="{BB962C8B-B14F-4D97-AF65-F5344CB8AC3E}">
        <p14:creationId xmlns:p14="http://schemas.microsoft.com/office/powerpoint/2010/main" xmlns="" val="153408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1000"/>
                                        <p:tgtEl>
                                          <p:spTgt spid="30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7">
                                            <p:txEl>
                                              <p:pRg st="0" end="0"/>
                                            </p:txEl>
                                          </p:spTgt>
                                        </p:tgtEl>
                                        <p:attrNameLst>
                                          <p:attrName>style.visibility</p:attrName>
                                        </p:attrNameLst>
                                      </p:cBhvr>
                                      <p:to>
                                        <p:strVal val="visible"/>
                                      </p:to>
                                    </p:set>
                                    <p:animEffect transition="in" filter="fade">
                                      <p:cBhvr>
                                        <p:cTn id="13" dur="1000"/>
                                        <p:tgtEl>
                                          <p:spTgt spid="30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Struktura internog modela</a:t>
            </a:r>
            <a:endParaRPr lang="de-AT" b="0" dirty="0" smtClean="0"/>
          </a:p>
        </p:txBody>
      </p:sp>
      <p:sp>
        <p:nvSpPr>
          <p:cNvPr id="8" name="Titel 1"/>
          <p:cNvSpPr txBox="1">
            <a:spLocks/>
          </p:cNvSpPr>
          <p:nvPr/>
        </p:nvSpPr>
        <p:spPr bwMode="auto">
          <a:xfrm>
            <a:off x="675916" y="1178707"/>
            <a:ext cx="7832720" cy="132343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Struktura internog modela mora da bude kreirana na način da omogući korisniku da razume rizike koji su materijalno značajni</a:t>
            </a:r>
            <a:r>
              <a:rPr lang="en-US" dirty="0" smtClean="0"/>
              <a:t>, </a:t>
            </a:r>
            <a:r>
              <a:rPr lang="sr-Latn-RS" dirty="0" smtClean="0"/>
              <a:t>zatim interakciju između tih rizika i uticaj odluka menadžmenta na te rizike</a:t>
            </a:r>
            <a:r>
              <a:rPr lang="en-US" dirty="0" smtClean="0"/>
              <a:t>.</a:t>
            </a:r>
            <a:endParaRPr lang="de-AT" dirty="0"/>
          </a:p>
        </p:txBody>
      </p:sp>
      <p:sp>
        <p:nvSpPr>
          <p:cNvPr id="4" name="Titel 1"/>
          <p:cNvSpPr txBox="1">
            <a:spLocks/>
          </p:cNvSpPr>
          <p:nvPr/>
        </p:nvSpPr>
        <p:spPr bwMode="auto">
          <a:xfrm>
            <a:off x="675916" y="2656178"/>
            <a:ext cx="7832720" cy="193899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Modeli treba da budu kompletni do nivoa da su razmotreni svi materijalno značajni rizici. Ukoliko nije moguće kvantifikovati sve materijalne rizike u modelu, pažnja mora biti usmerena barem na to kakvi bi ti rizici mogli da budu, koliko je verovatno da se realizuju, koliki je njihov potencijalni uticaj i kako može da se umanji.</a:t>
            </a:r>
            <a:endParaRPr lang="de-AT" dirty="0"/>
          </a:p>
        </p:txBody>
      </p:sp>
      <p:sp>
        <p:nvSpPr>
          <p:cNvPr id="5" name="Titel 1"/>
          <p:cNvSpPr txBox="1">
            <a:spLocks/>
          </p:cNvSpPr>
          <p:nvPr/>
        </p:nvSpPr>
        <p:spPr bwMode="auto">
          <a:xfrm>
            <a:off x="675916" y="4749202"/>
            <a:ext cx="7832720" cy="132343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Konzistentnost</a:t>
            </a:r>
            <a:r>
              <a:rPr lang="en-US" dirty="0" smtClean="0"/>
              <a:t>. </a:t>
            </a:r>
            <a:r>
              <a:rPr lang="sr-Latn-RS" dirty="0" smtClean="0"/>
              <a:t>Rizici u modelu treba da se procene i modeliraju na konzistentnoj osnovi</a:t>
            </a:r>
            <a:r>
              <a:rPr lang="en-US" dirty="0" smtClean="0"/>
              <a:t>. </a:t>
            </a:r>
            <a:r>
              <a:rPr lang="sr-Latn-RS" dirty="0" smtClean="0"/>
              <a:t>Kad god nije moguće korišćenje konzistentnog pristupa kod svih tipova rizika usled praktičnih ograničenja, to mora jasno da se naznači. </a:t>
            </a:r>
            <a:endParaRPr lang="de-AT" dirty="0"/>
          </a:p>
        </p:txBody>
      </p:sp>
    </p:spTree>
    <p:extLst>
      <p:ext uri="{BB962C8B-B14F-4D97-AF65-F5344CB8AC3E}">
        <p14:creationId xmlns:p14="http://schemas.microsoft.com/office/powerpoint/2010/main" xmlns="" val="62697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Objavljivanje rezultata</a:t>
            </a:r>
            <a:endParaRPr lang="de-AT" b="0" dirty="0" smtClean="0"/>
          </a:p>
        </p:txBody>
      </p:sp>
      <p:sp>
        <p:nvSpPr>
          <p:cNvPr id="8" name="Titel 1"/>
          <p:cNvSpPr txBox="1">
            <a:spLocks/>
          </p:cNvSpPr>
          <p:nvPr/>
        </p:nvSpPr>
        <p:spPr bwMode="auto">
          <a:xfrm>
            <a:off x="675916" y="1178707"/>
            <a:ext cx="7832720" cy="224676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Kada ekspert koji razvija model dođe do odgovarajućih zaključaka, važno je da oni budu dokumentovani i podeljeni sa onima koji donose odluke zasnovane na tim zaključcima, odnosno rezultatima</a:t>
            </a:r>
            <a:r>
              <a:rPr lang="en-US" dirty="0" smtClean="0"/>
              <a:t>.</a:t>
            </a:r>
            <a:r>
              <a:rPr lang="sr-Latn-RS" dirty="0" smtClean="0"/>
              <a:t> Dokumentacija mora da bude jasna, s obzirom da krajnji korisnici informacija obično nemaju isti nivo ekspertskog znanja kao zaposleni koji je radio na razvoju modela. </a:t>
            </a:r>
            <a:endParaRPr lang="de-AT" dirty="0"/>
          </a:p>
        </p:txBody>
      </p:sp>
      <p:sp>
        <p:nvSpPr>
          <p:cNvPr id="5" name="Titel 1"/>
          <p:cNvSpPr txBox="1">
            <a:spLocks/>
          </p:cNvSpPr>
          <p:nvPr/>
        </p:nvSpPr>
        <p:spPr bwMode="auto">
          <a:xfrm>
            <a:off x="675916" y="3582255"/>
            <a:ext cx="7832720" cy="224676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Krajnji korisnici informacija koje daje model moraju takođe da razumeju </a:t>
            </a:r>
            <a:r>
              <a:rPr lang="en-US" dirty="0" smtClean="0"/>
              <a:t>fundamental</a:t>
            </a:r>
            <a:r>
              <a:rPr lang="sr-Latn-RS" dirty="0" smtClean="0"/>
              <a:t>ne</a:t>
            </a:r>
            <a:r>
              <a:rPr lang="en-US" dirty="0" smtClean="0"/>
              <a:t> </a:t>
            </a:r>
            <a:r>
              <a:rPr lang="sr-Latn-RS" dirty="0" smtClean="0"/>
              <a:t>pretpostavke korišćene u </a:t>
            </a:r>
            <a:r>
              <a:rPr lang="en-US" dirty="0" err="1" smtClean="0"/>
              <a:t>proces</a:t>
            </a:r>
            <a:r>
              <a:rPr lang="sr-Latn-RS" dirty="0" smtClean="0"/>
              <a:t>u modeliranja,</a:t>
            </a:r>
            <a:r>
              <a:rPr lang="en-US" dirty="0" smtClean="0"/>
              <a:t> </a:t>
            </a:r>
            <a:r>
              <a:rPr lang="sr-Latn-RS" dirty="0" smtClean="0"/>
              <a:t>koje mogu da utiču na rezultate</a:t>
            </a:r>
            <a:r>
              <a:rPr lang="en-US" dirty="0" smtClean="0"/>
              <a:t>. </a:t>
            </a:r>
            <a:r>
              <a:rPr lang="sr-Latn-RS" dirty="0" smtClean="0"/>
              <a:t>Izostanak efikasne komunikacije tokom razvoja i primene modela može da predstavlja značajan rizik za osiguravača. U odsustvu dobre komunikacije, </a:t>
            </a:r>
            <a:r>
              <a:rPr lang="en-US" dirty="0" smtClean="0"/>
              <a:t>intern</a:t>
            </a:r>
            <a:r>
              <a:rPr lang="sr-Latn-RS" dirty="0" smtClean="0"/>
              <a:t>i</a:t>
            </a:r>
            <a:r>
              <a:rPr lang="en-US" dirty="0" smtClean="0"/>
              <a:t> model</a:t>
            </a:r>
            <a:r>
              <a:rPr lang="sr-Latn-RS" dirty="0" smtClean="0"/>
              <a:t>i mogu biti tretirani kao loši, nepouzdani i beskorisni.</a:t>
            </a:r>
            <a:endParaRPr lang="de-AT" dirty="0"/>
          </a:p>
        </p:txBody>
      </p:sp>
    </p:spTree>
    <p:extLst>
      <p:ext uri="{BB962C8B-B14F-4D97-AF65-F5344CB8AC3E}">
        <p14:creationId xmlns:p14="http://schemas.microsoft.com/office/powerpoint/2010/main" xmlns="" val="246212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Objavljivanje rezultata</a:t>
            </a:r>
            <a:endParaRPr lang="de-AT" b="0" dirty="0" smtClean="0"/>
          </a:p>
        </p:txBody>
      </p:sp>
      <p:sp>
        <p:nvSpPr>
          <p:cNvPr id="8" name="Titel 1"/>
          <p:cNvSpPr txBox="1">
            <a:spLocks/>
          </p:cNvSpPr>
          <p:nvPr/>
        </p:nvSpPr>
        <p:spPr bwMode="auto">
          <a:xfrm>
            <a:off x="675916" y="1178707"/>
            <a:ext cx="7832720" cy="224676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Prvi korak u komunikaciji rezultata koje daje interni model je identifikacija ključnih zainteresovanih strana, koje uključuju</a:t>
            </a:r>
            <a:r>
              <a:rPr lang="en-US" dirty="0" smtClean="0"/>
              <a:t>:</a:t>
            </a:r>
            <a:endParaRPr lang="en-US" dirty="0"/>
          </a:p>
          <a:p>
            <a:pPr marL="0" lvl="0" indent="0">
              <a:buNone/>
            </a:pPr>
            <a:r>
              <a:rPr lang="sr-Latn-RS" dirty="0" smtClean="0"/>
              <a:t>     - interni zaposleni i menadžment</a:t>
            </a:r>
            <a:r>
              <a:rPr lang="en-US" dirty="0" smtClean="0"/>
              <a:t>: </a:t>
            </a:r>
            <a:r>
              <a:rPr lang="sr-Latn-RS" dirty="0" smtClean="0"/>
              <a:t>eksperti koji učestvuju u</a:t>
            </a:r>
          </a:p>
          <a:p>
            <a:pPr marL="0" lvl="0" indent="0">
              <a:buNone/>
            </a:pPr>
            <a:r>
              <a:rPr lang="sr-Latn-RS" dirty="0"/>
              <a:t> </a:t>
            </a:r>
            <a:r>
              <a:rPr lang="sr-Latn-RS" dirty="0" smtClean="0"/>
              <a:t>      razvoju modela, analitičari</a:t>
            </a:r>
            <a:r>
              <a:rPr lang="en-US" dirty="0" smtClean="0"/>
              <a:t>,</a:t>
            </a:r>
            <a:r>
              <a:rPr lang="sr-Latn-RS" dirty="0" smtClean="0"/>
              <a:t> rukovodioci poslovnih jedinica,</a:t>
            </a:r>
          </a:p>
          <a:p>
            <a:pPr marL="0" lvl="0" indent="0">
              <a:buNone/>
            </a:pPr>
            <a:r>
              <a:rPr lang="sr-Latn-RS" dirty="0"/>
              <a:t> </a:t>
            </a:r>
            <a:r>
              <a:rPr lang="sr-Latn-RS" dirty="0" smtClean="0"/>
              <a:t>      eksperti za upravljanje rizicima, menadžment</a:t>
            </a:r>
            <a:endParaRPr lang="en-US" dirty="0"/>
          </a:p>
          <a:p>
            <a:pPr marL="0" lvl="0" indent="0">
              <a:buNone/>
            </a:pPr>
            <a:r>
              <a:rPr lang="sr-Latn-RS" dirty="0" smtClean="0"/>
              <a:t>     - kontrolni organi</a:t>
            </a:r>
            <a:r>
              <a:rPr lang="en-US" dirty="0" smtClean="0"/>
              <a:t>: </a:t>
            </a:r>
            <a:r>
              <a:rPr lang="sr-Latn-RS" dirty="0" smtClean="0"/>
              <a:t>regulatorni organ</a:t>
            </a:r>
            <a:r>
              <a:rPr lang="en-US" dirty="0" smtClean="0"/>
              <a:t>, </a:t>
            </a:r>
            <a:r>
              <a:rPr lang="sr-Latn-RS" dirty="0" smtClean="0"/>
              <a:t>revizori</a:t>
            </a:r>
            <a:endParaRPr lang="en-US" dirty="0"/>
          </a:p>
          <a:p>
            <a:pPr marL="0" indent="0">
              <a:buNone/>
            </a:pPr>
            <a:r>
              <a:rPr lang="sr-Latn-RS" dirty="0" smtClean="0"/>
              <a:t>     - javnost</a:t>
            </a:r>
            <a:r>
              <a:rPr lang="en-US" dirty="0" smtClean="0"/>
              <a:t>: </a:t>
            </a:r>
            <a:r>
              <a:rPr lang="sr-Latn-RS" dirty="0" smtClean="0"/>
              <a:t>akcionari</a:t>
            </a:r>
            <a:r>
              <a:rPr lang="en-US" dirty="0" smtClean="0"/>
              <a:t>, </a:t>
            </a:r>
            <a:r>
              <a:rPr lang="sr-Latn-RS" dirty="0" smtClean="0"/>
              <a:t>osiguranici</a:t>
            </a:r>
            <a:r>
              <a:rPr lang="en-US" dirty="0" smtClean="0"/>
              <a:t>, </a:t>
            </a:r>
            <a:r>
              <a:rPr lang="sr-Latn-RS" dirty="0" smtClean="0"/>
              <a:t>analitičari tržišta</a:t>
            </a:r>
            <a:r>
              <a:rPr lang="en-US" dirty="0" smtClean="0"/>
              <a:t> </a:t>
            </a:r>
            <a:r>
              <a:rPr lang="x-none" dirty="0"/>
              <a:t>	</a:t>
            </a:r>
            <a:endParaRPr lang="de-AT" dirty="0"/>
          </a:p>
        </p:txBody>
      </p:sp>
      <p:sp>
        <p:nvSpPr>
          <p:cNvPr id="6" name="Titel 1"/>
          <p:cNvSpPr txBox="1">
            <a:spLocks/>
          </p:cNvSpPr>
          <p:nvPr/>
        </p:nvSpPr>
        <p:spPr bwMode="auto">
          <a:xfrm>
            <a:off x="675916" y="3930612"/>
            <a:ext cx="7832720" cy="1631216"/>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Pojedine zainteresovane strane će od internog modela tražiti veoma specifične kvantitativne rezultate</a:t>
            </a:r>
            <a:r>
              <a:rPr lang="en-US" dirty="0" smtClean="0"/>
              <a:t>. </a:t>
            </a:r>
            <a:r>
              <a:rPr lang="sr-Latn-RS" dirty="0" smtClean="0"/>
              <a:t>Ostali će zahtevati samo opis ključnih rezultata</a:t>
            </a:r>
            <a:r>
              <a:rPr lang="en-US" dirty="0" smtClean="0"/>
              <a:t>, </a:t>
            </a:r>
            <a:r>
              <a:rPr lang="sr-Latn-RS" dirty="0" smtClean="0"/>
              <a:t>problema i zaključaka</a:t>
            </a:r>
            <a:r>
              <a:rPr lang="en-US" dirty="0" smtClean="0"/>
              <a:t>. </a:t>
            </a:r>
            <a:r>
              <a:rPr lang="sr-Latn-RS" dirty="0" smtClean="0"/>
              <a:t>Informacije koje daje i</a:t>
            </a:r>
            <a:r>
              <a:rPr lang="en-US" dirty="0" err="1" smtClean="0"/>
              <a:t>ntern</a:t>
            </a:r>
            <a:r>
              <a:rPr lang="sr-Latn-RS" dirty="0" smtClean="0"/>
              <a:t>i</a:t>
            </a:r>
            <a:r>
              <a:rPr lang="en-US" dirty="0" smtClean="0"/>
              <a:t> </a:t>
            </a:r>
            <a:r>
              <a:rPr lang="en-US" dirty="0"/>
              <a:t>model </a:t>
            </a:r>
            <a:r>
              <a:rPr lang="sr-Latn-RS" dirty="0" smtClean="0"/>
              <a:t>moraju da budu objavljene na način i sa nivoom detalja koji odgovara ciljnoj grupi korisnika</a:t>
            </a:r>
            <a:r>
              <a:rPr lang="en-US" dirty="0" smtClean="0"/>
              <a:t>.</a:t>
            </a:r>
            <a:endParaRPr lang="de-AT" dirty="0"/>
          </a:p>
        </p:txBody>
      </p:sp>
    </p:spTree>
    <p:extLst>
      <p:ext uri="{BB962C8B-B14F-4D97-AF65-F5344CB8AC3E}">
        <p14:creationId xmlns:p14="http://schemas.microsoft.com/office/powerpoint/2010/main" xmlns="" val="53503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Upravljanje modelom</a:t>
            </a:r>
            <a:endParaRPr lang="de-AT" b="0" dirty="0" smtClean="0"/>
          </a:p>
        </p:txBody>
      </p:sp>
      <p:sp>
        <p:nvSpPr>
          <p:cNvPr id="8" name="Titel 1"/>
          <p:cNvSpPr txBox="1">
            <a:spLocks/>
          </p:cNvSpPr>
          <p:nvPr/>
        </p:nvSpPr>
        <p:spPr bwMode="auto">
          <a:xfrm>
            <a:off x="675916" y="1021953"/>
            <a:ext cx="7832720" cy="1631216"/>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Upravljanje modelom i širi pristup upravljanju rizicima su podjednako važni kao i statističke tehnike korišćene u modelu. Podaci korišćeni za kalibraciju parametara modela znače isto kao izbor matematickih modela za opis rizika koji se procenjuju.</a:t>
            </a:r>
            <a:r>
              <a:rPr lang="en-US" dirty="0" smtClean="0"/>
              <a:t> </a:t>
            </a:r>
            <a:r>
              <a:rPr lang="x-none" dirty="0"/>
              <a:t>	</a:t>
            </a:r>
            <a:endParaRPr lang="de-AT" dirty="0"/>
          </a:p>
        </p:txBody>
      </p:sp>
      <p:sp>
        <p:nvSpPr>
          <p:cNvPr id="6" name="Titel 1"/>
          <p:cNvSpPr txBox="1">
            <a:spLocks/>
          </p:cNvSpPr>
          <p:nvPr/>
        </p:nvSpPr>
        <p:spPr bwMode="auto">
          <a:xfrm>
            <a:off x="675916" y="2539957"/>
            <a:ext cx="7832720" cy="1631216"/>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Menadžment osiguravajuće kompanije, ekspert za aktuarstvo i ekspert za upravljanje rizicima, imaju važnu ulogu u upravljanju modelima. Menadžment treba da obezbedi odgovarajuću organizacionu strukturu i resurse, kao i primenu odgovarajućih politika. </a:t>
            </a:r>
            <a:r>
              <a:rPr lang="en-US" dirty="0" smtClean="0"/>
              <a:t> </a:t>
            </a:r>
            <a:endParaRPr lang="de-AT" dirty="0"/>
          </a:p>
        </p:txBody>
      </p:sp>
      <p:sp>
        <p:nvSpPr>
          <p:cNvPr id="5" name="Titel 1"/>
          <p:cNvSpPr txBox="1">
            <a:spLocks/>
          </p:cNvSpPr>
          <p:nvPr/>
        </p:nvSpPr>
        <p:spPr bwMode="auto">
          <a:xfrm>
            <a:off x="675916" y="4405233"/>
            <a:ext cx="7832720" cy="224676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Sistem upravljanja takođe treba da obezbedi visok nivo resursa za proces modeliranja, naročito po pitanju raspoloživog znanja. Ovaj deo procesa se suštinski bavi povezivanjem organizacione jedinice zadužene za razvoj modela sa ostalim organizacionim delovima kompanije</a:t>
            </a:r>
            <a:r>
              <a:rPr lang="en-US" dirty="0" smtClean="0"/>
              <a:t>. </a:t>
            </a:r>
            <a:r>
              <a:rPr lang="sr-Latn-RS" dirty="0" smtClean="0"/>
              <a:t>Resursi uključuju osoblje</a:t>
            </a:r>
            <a:r>
              <a:rPr lang="en-US" dirty="0" smtClean="0"/>
              <a:t> </a:t>
            </a:r>
            <a:r>
              <a:rPr lang="en-US" dirty="0"/>
              <a:t>(</a:t>
            </a:r>
            <a:r>
              <a:rPr lang="en-US" dirty="0" smtClean="0"/>
              <a:t>intern</a:t>
            </a:r>
            <a:r>
              <a:rPr lang="sr-Latn-RS" dirty="0" smtClean="0"/>
              <a:t>o</a:t>
            </a:r>
            <a:r>
              <a:rPr lang="en-US" dirty="0" smtClean="0"/>
              <a:t> </a:t>
            </a:r>
            <a:r>
              <a:rPr lang="sr-Latn-RS" dirty="0" smtClean="0"/>
              <a:t>i</a:t>
            </a:r>
            <a:r>
              <a:rPr lang="en-US" dirty="0" smtClean="0"/>
              <a:t> e</a:t>
            </a:r>
            <a:r>
              <a:rPr lang="sr-Latn-RS" dirty="0" smtClean="0"/>
              <a:t>ks</a:t>
            </a:r>
            <a:r>
              <a:rPr lang="en-US" dirty="0" smtClean="0"/>
              <a:t>tern</a:t>
            </a:r>
            <a:r>
              <a:rPr lang="sr-Latn-RS" dirty="0" smtClean="0"/>
              <a:t>o</a:t>
            </a:r>
            <a:r>
              <a:rPr lang="en-US" dirty="0" smtClean="0"/>
              <a:t>), </a:t>
            </a:r>
            <a:r>
              <a:rPr lang="sr-Latn-RS" dirty="0" smtClean="0"/>
              <a:t>alate i sisteme</a:t>
            </a:r>
            <a:r>
              <a:rPr lang="en-US" dirty="0" smtClean="0"/>
              <a:t> </a:t>
            </a:r>
            <a:r>
              <a:rPr lang="sr-Latn-RS" dirty="0" smtClean="0"/>
              <a:t>koji mogu da se koriste za podršku razvoju modela</a:t>
            </a:r>
            <a:r>
              <a:rPr lang="en-US" dirty="0" smtClean="0"/>
              <a:t>. </a:t>
            </a:r>
            <a:endParaRPr lang="de-AT" dirty="0"/>
          </a:p>
        </p:txBody>
      </p:sp>
    </p:spTree>
    <p:extLst>
      <p:ext uri="{BB962C8B-B14F-4D97-AF65-F5344CB8AC3E}">
        <p14:creationId xmlns:p14="http://schemas.microsoft.com/office/powerpoint/2010/main" xmlns="" val="349512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Značaj internih modela </a:t>
            </a:r>
            <a:endParaRPr lang="de-AT" b="0" dirty="0" smtClean="0"/>
          </a:p>
        </p:txBody>
      </p:sp>
      <p:sp>
        <p:nvSpPr>
          <p:cNvPr id="12" name="Titel 1"/>
          <p:cNvSpPr txBox="1">
            <a:spLocks/>
          </p:cNvSpPr>
          <p:nvPr/>
        </p:nvSpPr>
        <p:spPr bwMode="auto">
          <a:xfrm>
            <a:off x="523880" y="2885660"/>
            <a:ext cx="7832720" cy="1631216"/>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Interni modeli igraju važnu ulogu u solventnosti </a:t>
            </a:r>
            <a:r>
              <a:rPr lang="sr-Latn-RS" dirty="0"/>
              <a:t>II. </a:t>
            </a:r>
            <a:r>
              <a:rPr lang="sr-Latn-RS" dirty="0" smtClean="0"/>
              <a:t>Pomoću internih modela, savremena rešenja u upravljanju rizicima i aktuarstvu, primenjena na profil rizika konkretne osiguravajuće kompanije, mogu da se koriste za obračun zahtevanog kapitala i donošenje odluka prilikom upravljanja kompanijom.</a:t>
            </a:r>
            <a:endParaRPr lang="de-AT" dirty="0"/>
          </a:p>
        </p:txBody>
      </p:sp>
      <p:sp>
        <p:nvSpPr>
          <p:cNvPr id="6" name="Rectangle 5"/>
          <p:cNvSpPr/>
          <p:nvPr/>
        </p:nvSpPr>
        <p:spPr>
          <a:xfrm>
            <a:off x="536580" y="4990282"/>
            <a:ext cx="8201020" cy="1015663"/>
          </a:xfrm>
          <a:prstGeom prst="rect">
            <a:avLst/>
          </a:prstGeom>
        </p:spPr>
        <p:txBody>
          <a:bodyPr wrap="square">
            <a:spAutoFit/>
          </a:bodyPr>
          <a:lstStyle/>
          <a:p>
            <a:pPr marL="342900" indent="-342900">
              <a:buFont typeface="Arial" pitchFamily="34" charset="0"/>
              <a:buChar char="•"/>
            </a:pPr>
            <a:r>
              <a:rPr lang="sr-Latn-RS" sz="2000" dirty="0" smtClean="0">
                <a:solidFill>
                  <a:schemeClr val="tx2"/>
                </a:solidFill>
                <a:latin typeface="+mj-lt"/>
                <a:ea typeface="+mj-ea"/>
                <a:cs typeface="+mj-cs"/>
              </a:rPr>
              <a:t>Solventnost </a:t>
            </a:r>
            <a:r>
              <a:rPr lang="sr-Latn-RS" sz="2000" dirty="0">
                <a:solidFill>
                  <a:schemeClr val="tx2"/>
                </a:solidFill>
                <a:latin typeface="+mj-lt"/>
                <a:ea typeface="+mj-ea"/>
                <a:cs typeface="+mj-cs"/>
              </a:rPr>
              <a:t>II </a:t>
            </a:r>
            <a:r>
              <a:rPr lang="sr-Latn-RS" sz="2000" dirty="0" smtClean="0">
                <a:solidFill>
                  <a:schemeClr val="tx2"/>
                </a:solidFill>
                <a:latin typeface="+mj-lt"/>
                <a:ea typeface="+mj-ea"/>
                <a:cs typeface="+mj-cs"/>
              </a:rPr>
              <a:t>postavlja visoke standarde pred svaku osiguravajuću kompaniju koja želi da dobije odobrenje za korišćenje svog internog modela za obračun zahtevanog kapitala.</a:t>
            </a:r>
            <a:endParaRPr lang="sr-Latn-RS" sz="2000" dirty="0">
              <a:solidFill>
                <a:schemeClr val="tx2"/>
              </a:solidFill>
              <a:latin typeface="+mj-lt"/>
              <a:ea typeface="+mj-ea"/>
              <a:cs typeface="+mj-cs"/>
            </a:endParaRPr>
          </a:p>
        </p:txBody>
      </p:sp>
      <p:sp>
        <p:nvSpPr>
          <p:cNvPr id="8" name="Titel 1"/>
          <p:cNvSpPr txBox="1">
            <a:spLocks/>
          </p:cNvSpPr>
          <p:nvPr/>
        </p:nvSpPr>
        <p:spPr bwMode="auto">
          <a:xfrm>
            <a:off x="536580" y="1189036"/>
            <a:ext cx="7832720" cy="132343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en-US" dirty="0" smtClean="0"/>
              <a:t>O</a:t>
            </a:r>
            <a:r>
              <a:rPr lang="sr-Latn-RS" dirty="0" smtClean="0"/>
              <a:t>čekivanja primene solventnosti II su transformacija supervizije delatnosti osiguranja u Evropi. Namera je da ovaj režim, od koga se očekuje povećanje zaštite osiguranika, zameni postojeći, u mnogim aspektima zastareli </a:t>
            </a:r>
            <a:r>
              <a:rPr lang="sr-Latn-RS" dirty="0"/>
              <a:t>regulatorni </a:t>
            </a:r>
            <a:r>
              <a:rPr lang="sr-Latn-RS" dirty="0" smtClean="0"/>
              <a:t>režim.</a:t>
            </a:r>
            <a:endParaRPr lang="de-AT" dirty="0"/>
          </a:p>
        </p:txBody>
      </p:sp>
    </p:spTree>
    <p:extLst>
      <p:ext uri="{BB962C8B-B14F-4D97-AF65-F5344CB8AC3E}">
        <p14:creationId xmlns:p14="http://schemas.microsoft.com/office/powerpoint/2010/main" xmlns="" val="152576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12"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a:t>O</a:t>
            </a:r>
            <a:r>
              <a:rPr lang="sr-Latn-RS" dirty="0" smtClean="0"/>
              <a:t>snovne karakteristike internih modela </a:t>
            </a:r>
            <a:endParaRPr lang="de-AT" b="0" dirty="0" smtClean="0"/>
          </a:p>
        </p:txBody>
      </p:sp>
      <p:sp>
        <p:nvSpPr>
          <p:cNvPr id="8" name="Titel 1"/>
          <p:cNvSpPr txBox="1">
            <a:spLocks/>
          </p:cNvSpPr>
          <p:nvPr/>
        </p:nvSpPr>
        <p:spPr bwMode="auto">
          <a:xfrm>
            <a:off x="684625" y="1293540"/>
            <a:ext cx="7832720" cy="193899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en-US" dirty="0" smtClean="0"/>
              <a:t>Intern</a:t>
            </a:r>
            <a:r>
              <a:rPr lang="sr-Latn-RS" dirty="0" smtClean="0"/>
              <a:t>i</a:t>
            </a:r>
            <a:r>
              <a:rPr lang="en-US" dirty="0" smtClean="0"/>
              <a:t> model</a:t>
            </a:r>
            <a:r>
              <a:rPr lang="sr-Latn-RS" dirty="0" smtClean="0"/>
              <a:t>i</a:t>
            </a:r>
            <a:r>
              <a:rPr lang="en-US" dirty="0" smtClean="0"/>
              <a:t> </a:t>
            </a:r>
            <a:r>
              <a:rPr lang="sr-Latn-RS" dirty="0" smtClean="0"/>
              <a:t>za procenu rizika i obračun zahtevanog kapitala osiguravajuće kompanije predstavljaju skup proverljivih matematičkih relacija ili logičkih procedura koje se koriste za predstavljanje posmatranih merljivih pojava u stvarnom svetu,</a:t>
            </a:r>
            <a:r>
              <a:rPr lang="en-US" dirty="0" smtClean="0"/>
              <a:t> </a:t>
            </a:r>
            <a:r>
              <a:rPr lang="sr-Latn-RS" dirty="0" smtClean="0"/>
              <a:t>postavljanje hipoteza o uzroku pojava</a:t>
            </a:r>
            <a:r>
              <a:rPr lang="en-US" dirty="0" smtClean="0"/>
              <a:t> </a:t>
            </a:r>
            <a:r>
              <a:rPr lang="sr-Latn-RS" dirty="0" smtClean="0"/>
              <a:t>i predviđanje njihovog budućeg ponašanja u cilju donošenja odgovarajućih odluka.</a:t>
            </a:r>
            <a:endParaRPr lang="de-AT" dirty="0"/>
          </a:p>
        </p:txBody>
      </p:sp>
      <p:sp>
        <p:nvSpPr>
          <p:cNvPr id="4" name="Titel 1"/>
          <p:cNvSpPr txBox="1">
            <a:spLocks/>
          </p:cNvSpPr>
          <p:nvPr/>
        </p:nvSpPr>
        <p:spPr bwMode="auto">
          <a:xfrm>
            <a:off x="684625" y="3570829"/>
            <a:ext cx="7832720" cy="224676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en-US" dirty="0" smtClean="0"/>
              <a:t>Intern</a:t>
            </a:r>
            <a:r>
              <a:rPr lang="sr-Latn-RS" dirty="0" smtClean="0"/>
              <a:t>i</a:t>
            </a:r>
            <a:r>
              <a:rPr lang="en-US" dirty="0" smtClean="0"/>
              <a:t> </a:t>
            </a:r>
            <a:r>
              <a:rPr lang="en-US" dirty="0"/>
              <a:t>model </a:t>
            </a:r>
            <a:r>
              <a:rPr lang="sr-Latn-RS" dirty="0" smtClean="0"/>
              <a:t>se takođe smatra sistemom za merenje rizika razvijenim od strane osiguravajuće kompanije u svrhu analize njene pozicije</a:t>
            </a:r>
            <a:r>
              <a:rPr lang="en-US" dirty="0" smtClean="0"/>
              <a:t>, </a:t>
            </a:r>
            <a:r>
              <a:rPr lang="sr-Latn-RS" dirty="0" smtClean="0"/>
              <a:t>kvantifikovanja rizika i određivanja kapitala zahtevanog za nošenje tih rizika</a:t>
            </a:r>
            <a:r>
              <a:rPr lang="en-US" dirty="0" smtClean="0"/>
              <a:t>. </a:t>
            </a:r>
            <a:r>
              <a:rPr lang="sr-Latn-RS" dirty="0" smtClean="0"/>
              <a:t>Interni modeli takođe mogu da uključuju parcijalne modele koji se bave pojedinim rizicima koje nosi osiguravač korišćenjem interno razvijenog sistema za merenje rizika.</a:t>
            </a:r>
            <a:endParaRPr lang="de-AT" dirty="0"/>
          </a:p>
        </p:txBody>
      </p:sp>
    </p:spTree>
    <p:extLst>
      <p:ext uri="{BB962C8B-B14F-4D97-AF65-F5344CB8AC3E}">
        <p14:creationId xmlns:p14="http://schemas.microsoft.com/office/powerpoint/2010/main" xmlns="" val="19773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Osnovne karakteristike internih modela </a:t>
            </a:r>
            <a:endParaRPr lang="de-AT" b="0" dirty="0" smtClean="0"/>
          </a:p>
        </p:txBody>
      </p:sp>
      <p:sp>
        <p:nvSpPr>
          <p:cNvPr id="8" name="Titel 1"/>
          <p:cNvSpPr txBox="1">
            <a:spLocks/>
          </p:cNvSpPr>
          <p:nvPr/>
        </p:nvSpPr>
        <p:spPr bwMode="auto">
          <a:xfrm>
            <a:off x="771711" y="1824766"/>
            <a:ext cx="7832720" cy="286232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Interni modeli mogu da uzmu razne forme ali se uopšteno kreiraju da bi se obezbedilo sledeće: </a:t>
            </a:r>
          </a:p>
          <a:p>
            <a:pPr marL="0" indent="0">
              <a:buNone/>
            </a:pPr>
            <a:r>
              <a:rPr lang="sr-Latn-RS" dirty="0" smtClean="0"/>
              <a:t>     - konzistentno merenje rizika, sa istim nivoom pouzdanosti</a:t>
            </a:r>
          </a:p>
          <a:p>
            <a:pPr marL="0" indent="0">
              <a:buNone/>
            </a:pPr>
            <a:r>
              <a:rPr lang="sr-Latn-RS" dirty="0"/>
              <a:t> </a:t>
            </a:r>
            <a:r>
              <a:rPr lang="sr-Latn-RS" dirty="0" smtClean="0"/>
              <a:t>    - određivanje profila rizika osiguravajuće kompanije na</a:t>
            </a:r>
          </a:p>
          <a:p>
            <a:pPr marL="0" indent="0">
              <a:buNone/>
            </a:pPr>
            <a:r>
              <a:rPr lang="sr-Latn-RS" dirty="0"/>
              <a:t> </a:t>
            </a:r>
            <a:r>
              <a:rPr lang="sr-Latn-RS" dirty="0" smtClean="0"/>
              <a:t>      adekvatniji način nego u slučaju uopštenog pristupa</a:t>
            </a:r>
          </a:p>
          <a:p>
            <a:pPr marL="0" indent="0">
              <a:buNone/>
            </a:pPr>
            <a:r>
              <a:rPr lang="sr-Latn-RS" dirty="0" smtClean="0"/>
              <a:t>     - prepoznavanje i razumevanje karakteristika rizika (uključujući</a:t>
            </a:r>
          </a:p>
          <a:p>
            <a:pPr marL="0" indent="0">
              <a:buNone/>
            </a:pPr>
            <a:r>
              <a:rPr lang="sr-Latn-RS" dirty="0" smtClean="0"/>
              <a:t>       koristi od diversifikacije) </a:t>
            </a:r>
          </a:p>
          <a:p>
            <a:pPr marL="0" indent="0">
              <a:buNone/>
            </a:pPr>
            <a:r>
              <a:rPr lang="sr-Latn-RS" dirty="0" smtClean="0"/>
              <a:t>     - visok nivo upravljanja rizicima s obzirom da nivoi zahtevanog</a:t>
            </a:r>
          </a:p>
          <a:p>
            <a:pPr marL="0" indent="0">
              <a:buNone/>
            </a:pPr>
            <a:r>
              <a:rPr lang="sr-Latn-RS" dirty="0"/>
              <a:t> </a:t>
            </a:r>
            <a:r>
              <a:rPr lang="sr-Latn-RS" dirty="0" smtClean="0"/>
              <a:t>      kapitala odražavaju posledice odluka menadžmenta</a:t>
            </a:r>
          </a:p>
        </p:txBody>
      </p:sp>
    </p:spTree>
    <p:extLst>
      <p:ext uri="{BB962C8B-B14F-4D97-AF65-F5344CB8AC3E}">
        <p14:creationId xmlns:p14="http://schemas.microsoft.com/office/powerpoint/2010/main" xmlns="" val="8574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Izbor metoda i pretpostavki  </a:t>
            </a:r>
            <a:endParaRPr lang="de-AT" b="0" dirty="0" smtClean="0"/>
          </a:p>
        </p:txBody>
      </p:sp>
      <p:sp>
        <p:nvSpPr>
          <p:cNvPr id="8" name="Titel 1"/>
          <p:cNvSpPr txBox="1">
            <a:spLocks/>
          </p:cNvSpPr>
          <p:nvPr/>
        </p:nvSpPr>
        <p:spPr bwMode="auto">
          <a:xfrm>
            <a:off x="684625" y="1580923"/>
            <a:ext cx="7832720" cy="1631216"/>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Metode i pretpostavke u modelu treba da budu odabrani na način da odgovaraju očekivanoj primeni modela</a:t>
            </a:r>
            <a:r>
              <a:rPr lang="en-US" dirty="0" smtClean="0"/>
              <a:t>. </a:t>
            </a:r>
            <a:r>
              <a:rPr lang="sr-Latn-RS" dirty="0" smtClean="0"/>
              <a:t>Pretpostavke mogu da budu neodgovarajuće ako su zasnovane na iskustvu koje ne odgovara iskustvu osiguravača</a:t>
            </a:r>
            <a:r>
              <a:rPr lang="en-US" dirty="0" smtClean="0"/>
              <a:t> </a:t>
            </a:r>
            <a:r>
              <a:rPr lang="sr-Latn-RS" dirty="0" smtClean="0"/>
              <a:t>ili odgovaraju periodu koji nije relevantan periodu koji se koristi u modelu.</a:t>
            </a:r>
            <a:endParaRPr lang="de-AT" dirty="0"/>
          </a:p>
        </p:txBody>
      </p:sp>
      <p:sp>
        <p:nvSpPr>
          <p:cNvPr id="4" name="Titel 1"/>
          <p:cNvSpPr txBox="1">
            <a:spLocks/>
          </p:cNvSpPr>
          <p:nvPr/>
        </p:nvSpPr>
        <p:spPr bwMode="auto">
          <a:xfrm>
            <a:off x="684625" y="3893048"/>
            <a:ext cx="7832720" cy="193899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Pojednostavljeni modeli ili modeli zasnovani na pojednostavljenim pretpostavkama mogu da prouzrokuju neodgovarajuću identifikaciju nivoa rizika sa kojim se suočava osiguravač</a:t>
            </a:r>
            <a:r>
              <a:rPr lang="en-US" dirty="0" smtClean="0"/>
              <a:t>. </a:t>
            </a:r>
            <a:r>
              <a:rPr lang="sr-Latn-RS" dirty="0" smtClean="0"/>
              <a:t>Dok bespotrebno usložnjavanje modela uopšteno nije poželjno, postoje situacije gde razvoj složenog modela </a:t>
            </a:r>
            <a:r>
              <a:rPr lang="sr-Latn-RS" dirty="0"/>
              <a:t>nije moguće </a:t>
            </a:r>
            <a:r>
              <a:rPr lang="sr-Latn-RS" dirty="0" smtClean="0"/>
              <a:t>izbeći.</a:t>
            </a:r>
            <a:endParaRPr lang="de-AT" dirty="0"/>
          </a:p>
        </p:txBody>
      </p:sp>
    </p:spTree>
    <p:extLst>
      <p:ext uri="{BB962C8B-B14F-4D97-AF65-F5344CB8AC3E}">
        <p14:creationId xmlns:p14="http://schemas.microsoft.com/office/powerpoint/2010/main" xmlns="" val="206358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Izbor metoda i pretpostavki  </a:t>
            </a:r>
            <a:endParaRPr lang="de-AT" b="0" dirty="0" smtClean="0"/>
          </a:p>
        </p:txBody>
      </p:sp>
      <p:sp>
        <p:nvSpPr>
          <p:cNvPr id="8" name="Titel 1"/>
          <p:cNvSpPr txBox="1">
            <a:spLocks/>
          </p:cNvSpPr>
          <p:nvPr/>
        </p:nvSpPr>
        <p:spPr bwMode="auto">
          <a:xfrm>
            <a:off x="684625" y="1371918"/>
            <a:ext cx="7832720" cy="193899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Korišćenje odgovarajućih pretpostavki takođe uključuje istorijske podatke na kojima su one zasnovane. Pretpostavke moraju da se zasnivaju na odgovarajućim podacima specifičnim za osiguravajuću kompaniju</a:t>
            </a:r>
            <a:r>
              <a:rPr lang="en-US" dirty="0" smtClean="0"/>
              <a:t>. </a:t>
            </a:r>
            <a:r>
              <a:rPr lang="sr-Latn-RS" dirty="0" smtClean="0"/>
              <a:t>Ukoliko ovo nije slučaj, teško je oceniti da li je kompanija u modeliranju primenila pristup specifičan za njeno poslovanje</a:t>
            </a:r>
            <a:r>
              <a:rPr lang="en-US" dirty="0" smtClean="0"/>
              <a:t>.</a:t>
            </a:r>
            <a:endParaRPr lang="de-AT" dirty="0"/>
          </a:p>
        </p:txBody>
      </p:sp>
      <p:sp>
        <p:nvSpPr>
          <p:cNvPr id="4" name="Titel 1"/>
          <p:cNvSpPr txBox="1">
            <a:spLocks/>
          </p:cNvSpPr>
          <p:nvPr/>
        </p:nvSpPr>
        <p:spPr bwMode="auto">
          <a:xfrm>
            <a:off x="684625" y="3692750"/>
            <a:ext cx="7832720" cy="193899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Važan aspekt u oceni adekvatnosti modela je taj da složenost modela treba da odražava složenost rizika koji se procenjuje</a:t>
            </a:r>
            <a:r>
              <a:rPr lang="en-US" dirty="0" smtClean="0"/>
              <a:t>. </a:t>
            </a:r>
            <a:r>
              <a:rPr lang="sr-Latn-RS" dirty="0" smtClean="0"/>
              <a:t>Pojednostavljene pretpostavke prilikom kreiranja modela ili u podacima mogu da prouzrokuju zanemarivanje značajnih izvora rizika ili veza između različitih rizika</a:t>
            </a:r>
            <a:r>
              <a:rPr lang="en-US" dirty="0" smtClean="0"/>
              <a:t>, </a:t>
            </a:r>
            <a:r>
              <a:rPr lang="sr-Latn-RS" dirty="0" smtClean="0"/>
              <a:t>vodeći tako ka pogrešnim zaključcima</a:t>
            </a:r>
            <a:r>
              <a:rPr lang="en-US" dirty="0" smtClean="0"/>
              <a:t>.</a:t>
            </a:r>
            <a:endParaRPr lang="de-AT" dirty="0"/>
          </a:p>
        </p:txBody>
      </p:sp>
    </p:spTree>
    <p:extLst>
      <p:ext uri="{BB962C8B-B14F-4D97-AF65-F5344CB8AC3E}">
        <p14:creationId xmlns:p14="http://schemas.microsoft.com/office/powerpoint/2010/main" xmlns="" val="102757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Izbor metoda </a:t>
            </a:r>
            <a:r>
              <a:rPr lang="sr-Latn-RS" smtClean="0"/>
              <a:t>i pretpostavki  </a:t>
            </a:r>
            <a:endParaRPr lang="de-AT" b="0" dirty="0" smtClean="0"/>
          </a:p>
        </p:txBody>
      </p:sp>
      <p:sp>
        <p:nvSpPr>
          <p:cNvPr id="8" name="Titel 1"/>
          <p:cNvSpPr txBox="1">
            <a:spLocks/>
          </p:cNvSpPr>
          <p:nvPr/>
        </p:nvSpPr>
        <p:spPr bwMode="auto">
          <a:xfrm>
            <a:off x="684625" y="1337083"/>
            <a:ext cx="7832720" cy="1631216"/>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Rezultati koje daje model</a:t>
            </a:r>
            <a:r>
              <a:rPr lang="en-US" dirty="0" smtClean="0"/>
              <a:t> </a:t>
            </a:r>
            <a:r>
              <a:rPr lang="sr-Latn-RS" dirty="0" smtClean="0"/>
              <a:t>uključuju projekcije određenih veličina </a:t>
            </a:r>
            <a:r>
              <a:rPr lang="en-US" dirty="0" smtClean="0"/>
              <a:t>(</a:t>
            </a:r>
            <a:r>
              <a:rPr lang="sr-Latn-RS" dirty="0" smtClean="0"/>
              <a:t>na primer,</a:t>
            </a:r>
            <a:r>
              <a:rPr lang="en-US" dirty="0" smtClean="0"/>
              <a:t> </a:t>
            </a:r>
            <a:r>
              <a:rPr lang="sr-Latn-RS" dirty="0" smtClean="0"/>
              <a:t>kamatnih stopa</a:t>
            </a:r>
            <a:r>
              <a:rPr lang="en-US" dirty="0" smtClean="0"/>
              <a:t>, </a:t>
            </a:r>
            <a:r>
              <a:rPr lang="sr-Latn-RS" dirty="0" smtClean="0"/>
              <a:t>šteta i sl</a:t>
            </a:r>
            <a:r>
              <a:rPr lang="en-US" dirty="0" smtClean="0"/>
              <a:t>.)</a:t>
            </a:r>
            <a:r>
              <a:rPr lang="sr-Latn-RS" dirty="0" smtClean="0"/>
              <a:t>.</a:t>
            </a:r>
            <a:r>
              <a:rPr lang="en-US" dirty="0" smtClean="0"/>
              <a:t> </a:t>
            </a:r>
            <a:r>
              <a:rPr lang="sr-Latn-RS" dirty="0" smtClean="0"/>
              <a:t>Ekspert koji radi na razvoju modela mora da testira i potvrdi da su projektovani rezultati razumni i verodostojni, uzimajući u obzir istorijske podatke i svrhu modela</a:t>
            </a:r>
            <a:r>
              <a:rPr lang="en-US" dirty="0" smtClean="0"/>
              <a:t>.</a:t>
            </a:r>
            <a:endParaRPr lang="de-AT" dirty="0"/>
          </a:p>
        </p:txBody>
      </p:sp>
    </p:spTree>
    <p:extLst>
      <p:ext uri="{BB962C8B-B14F-4D97-AF65-F5344CB8AC3E}">
        <p14:creationId xmlns:p14="http://schemas.microsoft.com/office/powerpoint/2010/main" xmlns="" val="385656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Kontrola i integritet podataka</a:t>
            </a:r>
            <a:endParaRPr lang="de-AT" b="0" dirty="0" smtClean="0"/>
          </a:p>
        </p:txBody>
      </p:sp>
      <p:sp>
        <p:nvSpPr>
          <p:cNvPr id="8" name="Titel 1"/>
          <p:cNvSpPr txBox="1">
            <a:spLocks/>
          </p:cNvSpPr>
          <p:nvPr/>
        </p:nvSpPr>
        <p:spPr bwMode="auto">
          <a:xfrm>
            <a:off x="684625" y="1337083"/>
            <a:ext cx="7832720" cy="224676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Glavni zahtev u pogledu kvaliteta podataka je da podaci moraju na razumnom nivou da budu tačni, kompletni i odgovarajući</a:t>
            </a:r>
            <a:r>
              <a:rPr lang="en-US" dirty="0" smtClean="0"/>
              <a:t>. </a:t>
            </a:r>
            <a:r>
              <a:rPr lang="sr-Latn-RS" dirty="0" smtClean="0"/>
              <a:t>Podaci moraju da se pribavljaju iz sistema koji su podložni kontroli kvaliteta i internoj reviziji. Takođe mora da postoji definisan vlasnik svake grupe podataka. Podaci moraju da budu testirani pre unošenja u interni model kako bi se osiguralo da odgovaraju svojoj nameni.</a:t>
            </a:r>
            <a:endParaRPr lang="de-AT" dirty="0"/>
          </a:p>
        </p:txBody>
      </p:sp>
      <p:sp>
        <p:nvSpPr>
          <p:cNvPr id="4" name="Titel 1"/>
          <p:cNvSpPr txBox="1">
            <a:spLocks/>
          </p:cNvSpPr>
          <p:nvPr/>
        </p:nvSpPr>
        <p:spPr bwMode="auto">
          <a:xfrm>
            <a:off x="684625" y="4067218"/>
            <a:ext cx="7832720" cy="1323439"/>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Kada zahtevani podaci nisu dostupni ili su neadekvatni da zadovolje potrebe korisnika</a:t>
            </a:r>
            <a:r>
              <a:rPr lang="en-US" dirty="0" smtClean="0"/>
              <a:t>, </a:t>
            </a:r>
            <a:r>
              <a:rPr lang="sr-Latn-RS" dirty="0" smtClean="0"/>
              <a:t>podatke je potrebno potražiti u dodatnim izvorima. U slučaju da podatke nije moguće pribaviti ni iz dodatnih izvora, moguće je koristiti pojednostavljenja.</a:t>
            </a:r>
            <a:endParaRPr lang="en-US" dirty="0"/>
          </a:p>
        </p:txBody>
      </p:sp>
    </p:spTree>
    <p:extLst>
      <p:ext uri="{BB962C8B-B14F-4D97-AF65-F5344CB8AC3E}">
        <p14:creationId xmlns:p14="http://schemas.microsoft.com/office/powerpoint/2010/main" xmlns="" val="31057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Titel 1"/>
          <p:cNvSpPr>
            <a:spLocks noGrp="1"/>
          </p:cNvSpPr>
          <p:nvPr>
            <p:ph type="title"/>
          </p:nvPr>
        </p:nvSpPr>
        <p:spPr>
          <a:xfrm>
            <a:off x="422282" y="96397"/>
            <a:ext cx="7273919" cy="466471"/>
          </a:xfrm>
        </p:spPr>
        <p:txBody>
          <a:bodyPr/>
          <a:lstStyle/>
          <a:p>
            <a:pPr eaLnBrk="1" hangingPunct="1"/>
            <a:r>
              <a:rPr lang="sr-Latn-RS" dirty="0" smtClean="0"/>
              <a:t>Kontrola i integritet podataka</a:t>
            </a:r>
            <a:endParaRPr lang="de-AT" b="0" dirty="0" smtClean="0"/>
          </a:p>
        </p:txBody>
      </p:sp>
      <p:sp>
        <p:nvSpPr>
          <p:cNvPr id="8" name="Titel 1"/>
          <p:cNvSpPr txBox="1">
            <a:spLocks/>
          </p:cNvSpPr>
          <p:nvPr/>
        </p:nvSpPr>
        <p:spPr bwMode="auto">
          <a:xfrm>
            <a:off x="632373" y="1633174"/>
            <a:ext cx="7832720" cy="1938992"/>
          </a:xfrm>
          <a:prstGeom prst="rect">
            <a:avLst/>
          </a:prstGeom>
        </p:spPr>
        <p:txBody>
          <a:bodyPr wrap="square">
            <a:spAutoFit/>
          </a:bodyPr>
          <a:lstStyle>
            <a:defPPr>
              <a:defRPr lang="en-US"/>
            </a:defPPr>
            <a:lvl1pPr marL="342900" indent="-342900">
              <a:buFont typeface="Arial" pitchFamily="34" charset="0"/>
              <a:buChar char="•"/>
              <a:defRPr sz="2000">
                <a:solidFill>
                  <a:schemeClr val="tx2"/>
                </a:solidFill>
                <a:latin typeface="+mj-lt"/>
                <a:ea typeface="+mj-ea"/>
                <a:cs typeface="+mj-cs"/>
              </a:defRPr>
            </a:lvl1pPr>
          </a:lstStyle>
          <a:p>
            <a:r>
              <a:rPr lang="sr-Latn-RS" dirty="0" smtClean="0"/>
              <a:t>Rezultati koje daje model moraju da budu pouzdani i proverljivi. Da bi se ovo ostvarilo, model mora da se koristi u kontrolisanom okruženju. Pristup modelu treba da se omogući samo odgovarajuće kvalifikovanom i autorizovanom osoblju. U primeni moraju da budu procedure za identifikaciju</a:t>
            </a:r>
            <a:r>
              <a:rPr lang="en-US" dirty="0" smtClean="0"/>
              <a:t>, </a:t>
            </a:r>
            <a:r>
              <a:rPr lang="sr-Latn-RS" dirty="0" smtClean="0"/>
              <a:t>dokumentovanje i reviziju</a:t>
            </a:r>
            <a:r>
              <a:rPr lang="en-US" dirty="0" smtClean="0"/>
              <a:t> </a:t>
            </a:r>
            <a:r>
              <a:rPr lang="sr-Latn-RS" dirty="0" smtClean="0"/>
              <a:t>izmena u modelu</a:t>
            </a:r>
            <a:r>
              <a:rPr lang="en-US" dirty="0" smtClean="0"/>
              <a:t>. </a:t>
            </a:r>
            <a:endParaRPr lang="de-AT" dirty="0"/>
          </a:p>
        </p:txBody>
      </p:sp>
    </p:spTree>
    <p:extLst>
      <p:ext uri="{BB962C8B-B14F-4D97-AF65-F5344CB8AC3E}">
        <p14:creationId xmlns:p14="http://schemas.microsoft.com/office/powerpoint/2010/main" xmlns="" val="348917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3377"/>
                                        </p:tgtEl>
                                        <p:attrNameLst>
                                          <p:attrName>style.visibility</p:attrName>
                                        </p:attrNameLst>
                                      </p:cBhvr>
                                      <p:to>
                                        <p:strVal val="visible"/>
                                      </p:to>
                                    </p:set>
                                    <p:animEffect transition="in" filter="fade">
                                      <p:cBhvr>
                                        <p:cTn id="7" dur="1000"/>
                                        <p:tgtEl>
                                          <p:spTgt spid="6133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54&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00000000000000000000E+000&quot;&gt;&lt;m_ppcolschidx val=&quot;0&quot;/&gt;&lt;m_rgb r=&quot;0&quot; g=&quot;33&quot; b=&quot;99&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292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ak_HuYbJMUaAMttUcGUb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xGWpQo0rUygZA4d6gY58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blvWTMbe0ykG_OFoUX9OQ"/>
</p:tagLst>
</file>

<file path=ppt/theme/theme1.xml><?xml version="1.0" encoding="utf-8"?>
<a:theme xmlns:a="http://schemas.openxmlformats.org/drawingml/2006/main" name="blank">
  <a:themeElements>
    <a:clrScheme name="UNIQA 1">
      <a:dk1>
        <a:srgbClr val="003399"/>
      </a:dk1>
      <a:lt1>
        <a:srgbClr val="FFFFFF"/>
      </a:lt1>
      <a:dk2>
        <a:srgbClr val="003399"/>
      </a:dk2>
      <a:lt2>
        <a:srgbClr val="808080"/>
      </a:lt2>
      <a:accent1>
        <a:srgbClr val="618FFD"/>
      </a:accent1>
      <a:accent2>
        <a:srgbClr val="9CB8FE"/>
      </a:accent2>
      <a:accent3>
        <a:srgbClr val="FFFFFF"/>
      </a:accent3>
      <a:accent4>
        <a:srgbClr val="000000"/>
      </a:accent4>
      <a:accent5>
        <a:srgbClr val="B7C6FE"/>
      </a:accent5>
      <a:accent6>
        <a:srgbClr val="8DA6E6"/>
      </a:accent6>
      <a:hlink>
        <a:srgbClr val="D9E4FF"/>
      </a:hlink>
      <a:folHlink>
        <a:srgbClr val="000000"/>
      </a:folHlink>
    </a:clrScheme>
    <a:fontScheme name="A4 Blank">
      <a:majorFont>
        <a:latin typeface="BakerSignet BT"/>
        <a:ea typeface=""/>
        <a:cs typeface="Arial"/>
      </a:majorFont>
      <a:minorFont>
        <a:latin typeface="StoneSansSemibol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lg" len="lg"/>
          <a:tailEnd type="none" w="lg" len="lg"/>
        </a:ln>
        <a:effectLst/>
      </a:spPr>
      <a:bodyPr vert="horz" wrap="non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StoneSansSemibold"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lg" len="lg"/>
          <a:tailEnd type="none" w="lg" len="lg"/>
        </a:ln>
        <a:effectLst/>
      </a:spPr>
      <a:bodyPr vert="horz" wrap="non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StoneSansSemibold" pitchFamily="34" charset="0"/>
            <a:cs typeface="Arial" charset="0"/>
          </a:defRPr>
        </a:defPPr>
      </a:lstStyle>
    </a:lnDef>
  </a:objectDefaults>
  <a:extraClrSchemeLst>
    <a:extraClrScheme>
      <a:clrScheme name="A4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A4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A4 Blank 3">
        <a:dk1>
          <a:srgbClr val="000000"/>
        </a:dk1>
        <a:lt1>
          <a:srgbClr val="FFFFFF"/>
        </a:lt1>
        <a:dk2>
          <a:srgbClr val="003399"/>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A4 Blank 4">
        <a:dk1>
          <a:srgbClr val="000000"/>
        </a:dk1>
        <a:lt1>
          <a:srgbClr val="FFFFFF"/>
        </a:lt1>
        <a:dk2>
          <a:srgbClr val="000000"/>
        </a:dk2>
        <a:lt2>
          <a:srgbClr val="808080"/>
        </a:lt2>
        <a:accent1>
          <a:srgbClr val="618FFD"/>
        </a:accent1>
        <a:accent2>
          <a:srgbClr val="9CB8FE"/>
        </a:accent2>
        <a:accent3>
          <a:srgbClr val="FFFFFF"/>
        </a:accent3>
        <a:accent4>
          <a:srgbClr val="000000"/>
        </a:accent4>
        <a:accent5>
          <a:srgbClr val="B7C6FE"/>
        </a:accent5>
        <a:accent6>
          <a:srgbClr val="8DA6E6"/>
        </a:accent6>
        <a:hlink>
          <a:srgbClr val="D9E4FF"/>
        </a:hlink>
        <a:folHlink>
          <a:srgbClr val="8EC6A1"/>
        </a:folHlink>
      </a:clrScheme>
      <a:clrMap bg1="lt1" tx1="dk1" bg2="lt2" tx2="dk2" accent1="accent1" accent2="accent2" accent3="accent3" accent4="accent4" accent5="accent5" accent6="accent6" hlink="hlink" folHlink="folHlink"/>
    </a:extraClrScheme>
    <a:extraClrScheme>
      <a:clrScheme name="A4 Blank 5">
        <a:dk1>
          <a:srgbClr val="000000"/>
        </a:dk1>
        <a:lt1>
          <a:srgbClr val="FFFFFF"/>
        </a:lt1>
        <a:dk2>
          <a:srgbClr val="003399"/>
        </a:dk2>
        <a:lt2>
          <a:srgbClr val="808080"/>
        </a:lt2>
        <a:accent1>
          <a:srgbClr val="618FFD"/>
        </a:accent1>
        <a:accent2>
          <a:srgbClr val="9CB8FE"/>
        </a:accent2>
        <a:accent3>
          <a:srgbClr val="FFFFFF"/>
        </a:accent3>
        <a:accent4>
          <a:srgbClr val="000000"/>
        </a:accent4>
        <a:accent5>
          <a:srgbClr val="B7C6FE"/>
        </a:accent5>
        <a:accent6>
          <a:srgbClr val="8DA6E6"/>
        </a:accent6>
        <a:hlink>
          <a:srgbClr val="D9E4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1229</Words>
  <Application>Microsoft Office PowerPoint</Application>
  <PresentationFormat>On-screen Show (4:3)</PresentationFormat>
  <Paragraphs>53</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blank</vt:lpstr>
      <vt:lpstr>think-cell Slide</vt:lpstr>
      <vt:lpstr>Parametrizacija rizika u parcijalnom internom modelu</vt:lpstr>
      <vt:lpstr>Značaj internih modela </vt:lpstr>
      <vt:lpstr>Osnovne karakteristike internih modela </vt:lpstr>
      <vt:lpstr>Osnovne karakteristike internih modela </vt:lpstr>
      <vt:lpstr>Izbor metoda i pretpostavki  </vt:lpstr>
      <vt:lpstr>Izbor metoda i pretpostavki  </vt:lpstr>
      <vt:lpstr>Izbor metoda i pretpostavki  </vt:lpstr>
      <vt:lpstr>Kontrola i integritet podataka</vt:lpstr>
      <vt:lpstr>Kontrola i integritet podataka</vt:lpstr>
      <vt:lpstr>Struktura internog modela</vt:lpstr>
      <vt:lpstr>Objavljivanje rezultata</vt:lpstr>
      <vt:lpstr>Objavljivanje rezultata</vt:lpstr>
      <vt:lpstr>Upravljanje modelom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Meeting  Ressort Svoboda, Risk Management</dc:title>
  <dc:creator/>
  <dc:description>*.pot neu erst.</dc:description>
  <cp:lastModifiedBy/>
  <cp:revision>6</cp:revision>
  <dcterms:created xsi:type="dcterms:W3CDTF">2011-05-22T19:18:13Z</dcterms:created>
  <dcterms:modified xsi:type="dcterms:W3CDTF">2018-05-15T11:27:37Z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20041127</vt:lpwstr>
  </property>
  <property fmtid="{D5CDD505-2E9C-101B-9397-08002B2CF9AE}" pid="3" name="Reference">
    <vt:lpwstr>BCGTemplateNew</vt:lpwstr>
  </property>
  <property fmtid="{D5CDD505-2E9C-101B-9397-08002B2CF9AE}" pid="4" name="BCG 2007 Template">
    <vt:bool>true</vt:bool>
  </property>
  <property fmtid="{D5CDD505-2E9C-101B-9397-08002B2CF9AE}" pid="5" name="Template Name">
    <vt:lpwstr>A4</vt:lpwstr>
  </property>
  <property fmtid="{D5CDD505-2E9C-101B-9397-08002B2CF9AE}" pid="6" name="Format Name">
    <vt:lpwstr>Uniqa</vt:lpwstr>
  </property>
</Properties>
</file>