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4"/>
  </p:notesMasterIdLst>
  <p:sldIdLst>
    <p:sldId id="256" r:id="rId2"/>
    <p:sldId id="315" r:id="rId3"/>
    <p:sldId id="325" r:id="rId4"/>
    <p:sldId id="326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17" r:id="rId13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8F2"/>
    <a:srgbClr val="FEF0F6"/>
    <a:srgbClr val="FEDAEA"/>
    <a:srgbClr val="4F81BD"/>
    <a:srgbClr val="5E9E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1" autoAdjust="0"/>
    <p:restoredTop sz="94660"/>
  </p:normalViewPr>
  <p:slideViewPr>
    <p:cSldViewPr snapToGrid="0">
      <p:cViewPr varScale="1">
        <p:scale>
          <a:sx n="82" d="100"/>
          <a:sy n="82" d="100"/>
        </p:scale>
        <p:origin x="-509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05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DF63AEE-B99B-4254-83F2-2FC961F5DA0B}" type="datetimeFigureOut">
              <a:rPr lang="en-US" smtClean="0"/>
              <a:pPr/>
              <a:t>4/28/2019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1A5778F-D745-4A89-A212-04007318C5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8727" y="1047376"/>
            <a:ext cx="9431020" cy="14478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r-Latn-R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  INDUSTRIJSKA  REVOLUCIJA – </a:t>
            </a:r>
            <a:br>
              <a:rPr lang="sr-Latn-R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Latn-R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PRETNJA ILI ŠANSA ZA OSIGURANJE?</a:t>
            </a:r>
            <a:endParaRPr lang="en-US" sz="3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505" y="5504329"/>
            <a:ext cx="3723082" cy="1189317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Prof. </a:t>
            </a:r>
            <a:r>
              <a:rPr lang="sr-Latn-R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dr</a:t>
            </a:r>
            <a:r>
              <a:rPr lang="sr-Latn-R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Jelena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Ko</a:t>
            </a:r>
            <a:r>
              <a:rPr lang="sr-Latn-RS" sz="2400" b="1" dirty="0" smtClean="0">
                <a:solidFill>
                  <a:schemeClr val="accent6">
                    <a:lumMod val="75000"/>
                  </a:schemeClr>
                </a:solidFill>
              </a:rPr>
              <a:t>čović</a:t>
            </a:r>
          </a:p>
          <a:p>
            <a:pPr algn="l"/>
            <a:r>
              <a:rPr lang="sr-Latn-RS" sz="2400" b="1" dirty="0" smtClean="0">
                <a:solidFill>
                  <a:schemeClr val="accent6">
                    <a:lumMod val="75000"/>
                  </a:schemeClr>
                </a:solidFill>
              </a:rPr>
              <a:t>dr Marija Koprivica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976230" y="279400"/>
            <a:ext cx="8767860" cy="520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XVII Međunarodni</a:t>
            </a:r>
            <a:r>
              <a:rPr kumimoji="0" lang="sr-Latn-RS" sz="24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simpozijum iz osiguranja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633330" y="4927600"/>
            <a:ext cx="8767860" cy="8508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tabLst/>
              <a:defRPr/>
            </a:pPr>
            <a:endParaRPr lang="sr-Latn-RS" sz="2000" dirty="0" smtClean="0">
              <a:solidFill>
                <a:srgbClr val="FFFFFF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tabLst/>
              <a:defRPr/>
            </a:pPr>
            <a:endParaRPr lang="sr-Latn-RS" sz="2000" dirty="0" smtClean="0">
              <a:solidFill>
                <a:srgbClr val="FFFFFF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tabLst/>
              <a:defRPr/>
            </a:pPr>
            <a:r>
              <a:rPr lang="sr-Latn-RS" sz="2000" dirty="0" smtClean="0">
                <a:solidFill>
                  <a:srgbClr val="FFFFFF"/>
                </a:solidFill>
              </a:rPr>
              <a:t>Aranđelovac,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tabLst/>
              <a:defRPr/>
            </a:pPr>
            <a:r>
              <a:rPr lang="sr-Latn-RS" sz="2000" dirty="0" smtClean="0">
                <a:solidFill>
                  <a:srgbClr val="FFFFFF"/>
                </a:solidFill>
              </a:rPr>
              <a:t>Maj</a:t>
            </a:r>
            <a:r>
              <a:rPr kumimoji="0" lang="sr-Latn-R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2018.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0458" y="2563905"/>
            <a:ext cx="8552200" cy="4180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Ekonomski fakulte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-1"/>
            <a:ext cx="2456329" cy="797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0049435" y="0"/>
            <a:ext cx="2142565" cy="86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096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129" y="184991"/>
            <a:ext cx="11241741" cy="66665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r-Latn-RS" sz="3200" dirty="0" smtClean="0">
                <a:solidFill>
                  <a:srgbClr val="7030A0"/>
                </a:solidFill>
              </a:rPr>
              <a:t>KAKO SE “IZBORITI” SA ULASKOM NOVIH TRŽIŠNIH UČESNIKA?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765" y="1120588"/>
            <a:ext cx="11537576" cy="5159187"/>
          </a:xfr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2200" dirty="0" err="1" smtClean="0"/>
              <a:t>Mnoštvo</a:t>
            </a:r>
            <a:r>
              <a:rPr lang="en-GB" sz="2200" dirty="0" smtClean="0"/>
              <a:t> </a:t>
            </a:r>
            <a:r>
              <a:rPr lang="en-GB" sz="2200" b="1" dirty="0" err="1" smtClean="0">
                <a:solidFill>
                  <a:srgbClr val="7030A0"/>
                </a:solidFill>
              </a:rPr>
              <a:t>novih</a:t>
            </a:r>
            <a:r>
              <a:rPr lang="en-GB" sz="2200" b="1" dirty="0" smtClean="0">
                <a:solidFill>
                  <a:srgbClr val="7030A0"/>
                </a:solidFill>
              </a:rPr>
              <a:t> </a:t>
            </a:r>
            <a:r>
              <a:rPr lang="en-GB" sz="2200" b="1" dirty="0" err="1" smtClean="0">
                <a:solidFill>
                  <a:srgbClr val="7030A0"/>
                </a:solidFill>
              </a:rPr>
              <a:t>igrača</a:t>
            </a:r>
            <a:r>
              <a:rPr lang="en-GB" sz="2200" b="1" dirty="0" smtClean="0">
                <a:solidFill>
                  <a:srgbClr val="7030A0"/>
                </a:solidFill>
              </a:rPr>
              <a:t> </a:t>
            </a:r>
            <a:r>
              <a:rPr lang="en-GB" sz="2200" b="1" dirty="0" err="1" smtClean="0">
                <a:solidFill>
                  <a:srgbClr val="7030A0"/>
                </a:solidFill>
              </a:rPr>
              <a:t>ulazi</a:t>
            </a:r>
            <a:r>
              <a:rPr lang="en-GB" sz="2200" b="1" dirty="0" smtClean="0">
                <a:solidFill>
                  <a:srgbClr val="7030A0"/>
                </a:solidFill>
              </a:rPr>
              <a:t> </a:t>
            </a:r>
            <a:r>
              <a:rPr lang="en-GB" sz="2200" b="1" dirty="0" err="1" smtClean="0">
                <a:solidFill>
                  <a:srgbClr val="7030A0"/>
                </a:solidFill>
              </a:rPr>
              <a:t>na</a:t>
            </a:r>
            <a:r>
              <a:rPr lang="en-GB" sz="2200" b="1" dirty="0" smtClean="0">
                <a:solidFill>
                  <a:srgbClr val="7030A0"/>
                </a:solidFill>
              </a:rPr>
              <a:t> </a:t>
            </a:r>
            <a:r>
              <a:rPr lang="en-GB" sz="2200" b="1" dirty="0" err="1" smtClean="0">
                <a:solidFill>
                  <a:srgbClr val="7030A0"/>
                </a:solidFill>
              </a:rPr>
              <a:t>tržište</a:t>
            </a:r>
            <a:r>
              <a:rPr lang="en-GB" sz="2200" b="1" dirty="0" smtClean="0">
                <a:solidFill>
                  <a:srgbClr val="7030A0"/>
                </a:solidFill>
              </a:rPr>
              <a:t> </a:t>
            </a:r>
            <a:r>
              <a:rPr lang="en-GB" sz="2200" b="1" dirty="0" err="1" smtClean="0">
                <a:solidFill>
                  <a:srgbClr val="7030A0"/>
                </a:solidFill>
              </a:rPr>
              <a:t>osiguranja</a:t>
            </a:r>
            <a:r>
              <a:rPr lang="sr-Latn-RS" sz="2200" dirty="0" smtClean="0">
                <a:solidFill>
                  <a:schemeClr val="tx1"/>
                </a:solidFill>
              </a:rPr>
              <a:t> i</a:t>
            </a:r>
            <a:r>
              <a:rPr lang="en-GB" sz="2200" dirty="0" smtClean="0"/>
              <a:t> </a:t>
            </a:r>
            <a:r>
              <a:rPr lang="en-GB" sz="2200" dirty="0" err="1" smtClean="0"/>
              <a:t>narušava</a:t>
            </a:r>
            <a:r>
              <a:rPr lang="en-GB" sz="2200" dirty="0" smtClean="0"/>
              <a:t> </a:t>
            </a:r>
            <a:r>
              <a:rPr lang="en-GB" sz="2200" i="1" dirty="0" smtClean="0"/>
              <a:t>status quo</a:t>
            </a:r>
            <a:r>
              <a:rPr lang="sr-Latn-RS" sz="2200" dirty="0" smtClean="0"/>
              <a:t>.</a:t>
            </a:r>
          </a:p>
          <a:p>
            <a:endParaRPr lang="sr-Latn-RS" sz="1500" dirty="0" smtClean="0"/>
          </a:p>
          <a:p>
            <a:r>
              <a:rPr lang="sr-Latn-RS" sz="2000" b="1" i="1" dirty="0" smtClean="0"/>
              <a:t>I</a:t>
            </a:r>
            <a:r>
              <a:rPr lang="en-GB" sz="2000" b="1" i="1" dirty="0" err="1" smtClean="0"/>
              <a:t>nsurtechs</a:t>
            </a:r>
            <a:r>
              <a:rPr lang="en-GB" sz="2000" dirty="0" smtClean="0"/>
              <a:t> </a:t>
            </a:r>
            <a:r>
              <a:rPr lang="sr-Latn-RS" sz="2000" dirty="0" smtClean="0"/>
              <a:t> </a:t>
            </a:r>
            <a:r>
              <a:rPr lang="en-GB" sz="2000" dirty="0" smtClean="0"/>
              <a:t>(</a:t>
            </a:r>
            <a:r>
              <a:rPr lang="en-GB" sz="2000" dirty="0" err="1" smtClean="0"/>
              <a:t>uglavnom</a:t>
            </a:r>
            <a:r>
              <a:rPr lang="en-GB" sz="2000" dirty="0" smtClean="0"/>
              <a:t> </a:t>
            </a:r>
            <a:r>
              <a:rPr lang="en-GB" sz="2000" i="1" dirty="0" smtClean="0"/>
              <a:t>start-up</a:t>
            </a:r>
            <a:r>
              <a:rPr lang="sr-Latn-RS" sz="2000" i="1" dirty="0" smtClean="0"/>
              <a:t>s</a:t>
            </a:r>
            <a:r>
              <a:rPr lang="en-GB" sz="2000" dirty="0" smtClean="0"/>
              <a:t>) </a:t>
            </a:r>
            <a:r>
              <a:rPr lang="en-GB" sz="2000" dirty="0" err="1" smtClean="0"/>
              <a:t>koriste</a:t>
            </a:r>
            <a:r>
              <a:rPr lang="en-GB" sz="2000" dirty="0" smtClean="0"/>
              <a:t> </a:t>
            </a:r>
            <a:r>
              <a:rPr lang="en-GB" sz="2000" dirty="0" err="1" smtClean="0"/>
              <a:t>nov</a:t>
            </a:r>
            <a:r>
              <a:rPr lang="sr-Latn-RS" sz="2000" dirty="0" smtClean="0"/>
              <a:t>e</a:t>
            </a:r>
            <a:r>
              <a:rPr lang="en-GB" sz="2000" dirty="0" smtClean="0"/>
              <a:t> </a:t>
            </a:r>
            <a:r>
              <a:rPr lang="en-GB" sz="2000" dirty="0" err="1" smtClean="0"/>
              <a:t>tehnologij</a:t>
            </a:r>
            <a:r>
              <a:rPr lang="sr-Latn-RS" sz="2000" dirty="0" smtClean="0"/>
              <a:t>e</a:t>
            </a:r>
            <a:r>
              <a:rPr lang="en-GB" sz="2000" dirty="0" smtClean="0"/>
              <a:t> </a:t>
            </a:r>
            <a:r>
              <a:rPr lang="en-GB" sz="2000" dirty="0" err="1" smtClean="0"/>
              <a:t>da</a:t>
            </a:r>
            <a:r>
              <a:rPr lang="en-GB" sz="2000" dirty="0" smtClean="0"/>
              <a:t> </a:t>
            </a:r>
            <a:r>
              <a:rPr lang="sr-Latn-RS" sz="2000" dirty="0" smtClean="0"/>
              <a:t>privuku</a:t>
            </a:r>
            <a:r>
              <a:rPr lang="en-GB" sz="2000" dirty="0" smtClean="0"/>
              <a:t> </a:t>
            </a:r>
            <a:r>
              <a:rPr lang="en-GB" sz="2000" dirty="0" err="1" smtClean="0"/>
              <a:t>digitalno</a:t>
            </a:r>
            <a:r>
              <a:rPr lang="en-GB" sz="2000" dirty="0" smtClean="0"/>
              <a:t> </a:t>
            </a:r>
            <a:r>
              <a:rPr lang="en-GB" sz="2000" dirty="0" err="1" smtClean="0"/>
              <a:t>osveštene</a:t>
            </a:r>
            <a:r>
              <a:rPr lang="en-GB" sz="2000" dirty="0" smtClean="0"/>
              <a:t> </a:t>
            </a:r>
            <a:r>
              <a:rPr lang="en-GB" sz="2000" dirty="0" err="1" smtClean="0"/>
              <a:t>klijente</a:t>
            </a:r>
            <a:r>
              <a:rPr lang="sr-Latn-RS" sz="2200" dirty="0" smtClean="0"/>
              <a:t>.</a:t>
            </a:r>
          </a:p>
          <a:p>
            <a:pPr lvl="1"/>
            <a:r>
              <a:rPr lang="sr-Latn-RS" sz="1800" dirty="0" smtClean="0"/>
              <a:t>rast vrednosti investicija i broja kompanija</a:t>
            </a:r>
          </a:p>
          <a:p>
            <a:pPr lvl="1"/>
            <a:r>
              <a:rPr lang="sr-Latn-RS" sz="1800" dirty="0" smtClean="0"/>
              <a:t>konkurentska pretnja za postojeće kompanije</a:t>
            </a:r>
          </a:p>
          <a:p>
            <a:pPr lvl="1"/>
            <a:endParaRPr lang="sr-Latn-RS" sz="1500" dirty="0" smtClean="0"/>
          </a:p>
          <a:p>
            <a:r>
              <a:rPr lang="sr-Latn-RS" sz="2000" b="1" dirty="0" smtClean="0">
                <a:solidFill>
                  <a:srgbClr val="7030A0"/>
                </a:solidFill>
              </a:rPr>
              <a:t>P</a:t>
            </a:r>
            <a:r>
              <a:rPr lang="en-GB" sz="2000" b="1" dirty="0" err="1" smtClean="0">
                <a:solidFill>
                  <a:srgbClr val="7030A0"/>
                </a:solidFill>
              </a:rPr>
              <a:t>reuzimanje</a:t>
            </a:r>
            <a:r>
              <a:rPr lang="en-GB" sz="2000" b="1" dirty="0" smtClean="0">
                <a:solidFill>
                  <a:srgbClr val="7030A0"/>
                </a:solidFill>
              </a:rPr>
              <a:t> </a:t>
            </a:r>
            <a:r>
              <a:rPr lang="en-GB" sz="2000" b="1" i="1" dirty="0" err="1" smtClean="0">
                <a:solidFill>
                  <a:srgbClr val="7030A0"/>
                </a:solidFill>
              </a:rPr>
              <a:t>insurtech</a:t>
            </a:r>
            <a:r>
              <a:rPr lang="sr-Latn-RS" sz="2000" b="1" i="1" dirty="0" smtClean="0">
                <a:solidFill>
                  <a:srgbClr val="7030A0"/>
                </a:solidFill>
              </a:rPr>
              <a:t>s</a:t>
            </a:r>
            <a:r>
              <a:rPr lang="en-GB" sz="2000" b="1" dirty="0" smtClean="0">
                <a:solidFill>
                  <a:srgbClr val="7030A0"/>
                </a:solidFill>
              </a:rPr>
              <a:t> </a:t>
            </a:r>
            <a:r>
              <a:rPr lang="en-GB" sz="2000" b="1" dirty="0" err="1" smtClean="0">
                <a:solidFill>
                  <a:srgbClr val="7030A0"/>
                </a:solidFill>
              </a:rPr>
              <a:t>ili</a:t>
            </a:r>
            <a:r>
              <a:rPr lang="en-GB" sz="2000" b="1" dirty="0" smtClean="0">
                <a:solidFill>
                  <a:srgbClr val="7030A0"/>
                </a:solidFill>
              </a:rPr>
              <a:t> </a:t>
            </a:r>
            <a:r>
              <a:rPr lang="en-GB" sz="2000" b="1" dirty="0" err="1" smtClean="0">
                <a:solidFill>
                  <a:srgbClr val="7030A0"/>
                </a:solidFill>
              </a:rPr>
              <a:t>partnerstvo</a:t>
            </a:r>
            <a:r>
              <a:rPr lang="en-GB" sz="2000" b="1" dirty="0" smtClean="0">
                <a:solidFill>
                  <a:srgbClr val="7030A0"/>
                </a:solidFill>
              </a:rPr>
              <a:t> </a:t>
            </a:r>
            <a:r>
              <a:rPr lang="en-GB" sz="2000" b="1" dirty="0" err="1" smtClean="0">
                <a:solidFill>
                  <a:srgbClr val="7030A0"/>
                </a:solidFill>
              </a:rPr>
              <a:t>sa</a:t>
            </a:r>
            <a:r>
              <a:rPr lang="en-GB" sz="2000" b="1" dirty="0" smtClean="0">
                <a:solidFill>
                  <a:srgbClr val="7030A0"/>
                </a:solidFill>
              </a:rPr>
              <a:t> </a:t>
            </a:r>
            <a:r>
              <a:rPr lang="en-GB" sz="2000" b="1" dirty="0" err="1" smtClean="0">
                <a:solidFill>
                  <a:srgbClr val="7030A0"/>
                </a:solidFill>
              </a:rPr>
              <a:t>njima</a:t>
            </a:r>
            <a:r>
              <a:rPr lang="en-GB" sz="2000" dirty="0" smtClean="0"/>
              <a:t> </a:t>
            </a:r>
            <a:r>
              <a:rPr lang="en-GB" sz="2000" dirty="0" err="1" smtClean="0"/>
              <a:t>može</a:t>
            </a:r>
            <a:r>
              <a:rPr lang="en-GB" sz="2000" dirty="0" smtClean="0"/>
              <a:t> </a:t>
            </a:r>
            <a:r>
              <a:rPr lang="en-GB" sz="2000" dirty="0" err="1" smtClean="0"/>
              <a:t>biti</a:t>
            </a:r>
            <a:r>
              <a:rPr lang="en-GB" sz="2000" dirty="0" smtClean="0"/>
              <a:t> </a:t>
            </a:r>
            <a:r>
              <a:rPr lang="en-GB" sz="2000" dirty="0" err="1" smtClean="0"/>
              <a:t>prilika</a:t>
            </a:r>
            <a:r>
              <a:rPr lang="en-GB" sz="2000" dirty="0" smtClean="0"/>
              <a:t> </a:t>
            </a:r>
            <a:r>
              <a:rPr lang="en-GB" sz="2000" dirty="0" err="1" smtClean="0"/>
              <a:t>za</a:t>
            </a:r>
            <a:r>
              <a:rPr lang="en-GB" sz="2000" dirty="0" smtClean="0"/>
              <a:t> </a:t>
            </a:r>
            <a:r>
              <a:rPr lang="en-GB" sz="2000" dirty="0" err="1" smtClean="0"/>
              <a:t>osiguravače</a:t>
            </a:r>
            <a:r>
              <a:rPr lang="en-GB" sz="2000" dirty="0" smtClean="0"/>
              <a:t> </a:t>
            </a:r>
            <a:r>
              <a:rPr lang="en-GB" sz="2000" dirty="0" err="1" smtClean="0"/>
              <a:t>da</a:t>
            </a:r>
            <a:r>
              <a:rPr lang="en-GB" sz="2000" dirty="0" smtClean="0"/>
              <a:t> </a:t>
            </a:r>
            <a:r>
              <a:rPr lang="en-GB" sz="2000" dirty="0" err="1" smtClean="0"/>
              <a:t>uče</a:t>
            </a:r>
            <a:r>
              <a:rPr lang="en-GB" sz="2000" dirty="0" smtClean="0"/>
              <a:t> </a:t>
            </a:r>
            <a:r>
              <a:rPr lang="en-GB" sz="2000" dirty="0" err="1" smtClean="0"/>
              <a:t>iz</a:t>
            </a:r>
            <a:r>
              <a:rPr lang="en-GB" sz="2000" dirty="0" smtClean="0"/>
              <a:t> </a:t>
            </a:r>
            <a:r>
              <a:rPr lang="sr-Latn-RS" sz="2000" dirty="0" smtClean="0"/>
              <a:t>                    </a:t>
            </a:r>
            <a:r>
              <a:rPr lang="en-GB" sz="2000" dirty="0" err="1" smtClean="0"/>
              <a:t>njihove</a:t>
            </a:r>
            <a:r>
              <a:rPr lang="en-GB" sz="2000" dirty="0" smtClean="0"/>
              <a:t> </a:t>
            </a:r>
            <a:r>
              <a:rPr lang="en-GB" sz="2000" dirty="0" err="1" smtClean="0"/>
              <a:t>digitalne</a:t>
            </a:r>
            <a:r>
              <a:rPr lang="en-GB" sz="2000" dirty="0" smtClean="0"/>
              <a:t> </a:t>
            </a:r>
            <a:r>
              <a:rPr lang="en-GB" sz="2000" dirty="0" err="1" smtClean="0"/>
              <a:t>ekspertize</a:t>
            </a:r>
            <a:r>
              <a:rPr lang="en-GB" sz="2000" dirty="0" smtClean="0"/>
              <a:t>, </a:t>
            </a:r>
            <a:r>
              <a:rPr lang="en-GB" sz="2000" dirty="0" err="1" smtClean="0"/>
              <a:t>da</a:t>
            </a:r>
            <a:r>
              <a:rPr lang="en-GB" sz="2000" dirty="0" smtClean="0"/>
              <a:t> bi se </a:t>
            </a:r>
            <a:r>
              <a:rPr lang="en-GB" sz="2000" dirty="0" err="1" smtClean="0"/>
              <a:t>i</a:t>
            </a:r>
            <a:r>
              <a:rPr lang="en-GB" sz="2000" dirty="0" smtClean="0"/>
              <a:t> </a:t>
            </a:r>
            <a:r>
              <a:rPr lang="en-GB" sz="2000" dirty="0" err="1" smtClean="0"/>
              <a:t>sami</a:t>
            </a:r>
            <a:r>
              <a:rPr lang="en-GB" sz="2000" dirty="0" smtClean="0"/>
              <a:t> </a:t>
            </a:r>
            <a:r>
              <a:rPr lang="en-GB" sz="2000" dirty="0" err="1" smtClean="0"/>
              <a:t>brže</a:t>
            </a:r>
            <a:r>
              <a:rPr lang="en-GB" sz="2000" dirty="0" smtClean="0"/>
              <a:t> </a:t>
            </a:r>
            <a:r>
              <a:rPr lang="en-GB" sz="2000" dirty="0" err="1" smtClean="0"/>
              <a:t>digitalizovali</a:t>
            </a:r>
            <a:r>
              <a:rPr lang="en-US" sz="2000" dirty="0" smtClean="0"/>
              <a:t>. </a:t>
            </a:r>
            <a:endParaRPr lang="sr-Latn-RS" sz="2000" dirty="0" smtClean="0"/>
          </a:p>
          <a:p>
            <a:endParaRPr lang="sr-Latn-RS" sz="1800" dirty="0" smtClean="0"/>
          </a:p>
          <a:p>
            <a:r>
              <a:rPr lang="sr-Latn-RS" sz="2000" dirty="0" smtClean="0"/>
              <a:t>Kroz </a:t>
            </a:r>
            <a:r>
              <a:rPr lang="sr-Latn-RS" sz="2000" i="1" dirty="0" smtClean="0"/>
              <a:t>insurtech</a:t>
            </a:r>
            <a:r>
              <a:rPr lang="sr-Latn-RS" sz="2000" dirty="0" smtClean="0"/>
              <a:t> inovacije osiguravači mogu da:</a:t>
            </a:r>
          </a:p>
          <a:p>
            <a:pPr lvl="1"/>
            <a:r>
              <a:rPr lang="en-US" sz="1800" dirty="0" err="1" smtClean="0"/>
              <a:t>šire</a:t>
            </a:r>
            <a:r>
              <a:rPr lang="en-US" sz="1800" dirty="0" smtClean="0"/>
              <a:t> </a:t>
            </a:r>
            <a:r>
              <a:rPr lang="en-US" sz="1800" dirty="0" err="1" smtClean="0"/>
              <a:t>svoje</a:t>
            </a:r>
            <a:r>
              <a:rPr lang="en-US" sz="1800" dirty="0" smtClean="0"/>
              <a:t> </a:t>
            </a:r>
            <a:r>
              <a:rPr lang="en-US" sz="1800" dirty="0" err="1" smtClean="0"/>
              <a:t>poslovanje</a:t>
            </a:r>
            <a:r>
              <a:rPr lang="en-US" sz="1800" dirty="0" smtClean="0"/>
              <a:t> </a:t>
            </a:r>
            <a:r>
              <a:rPr lang="sr-Latn-RS" sz="1800" dirty="0" smtClean="0"/>
              <a:t> </a:t>
            </a:r>
            <a:r>
              <a:rPr lang="en-US" sz="1800" dirty="0" err="1" smtClean="0"/>
              <a:t>na</a:t>
            </a:r>
            <a:r>
              <a:rPr lang="en-US" sz="1800" dirty="0" smtClean="0"/>
              <a:t> </a:t>
            </a:r>
            <a:r>
              <a:rPr lang="sr-Latn-RS" sz="1800" dirty="0" smtClean="0"/>
              <a:t>nove </a:t>
            </a:r>
            <a:r>
              <a:rPr lang="en-US" sz="1800" dirty="0" err="1" smtClean="0"/>
              <a:t>tržišne</a:t>
            </a:r>
            <a:r>
              <a:rPr lang="en-US" sz="1800" dirty="0" smtClean="0"/>
              <a:t> </a:t>
            </a:r>
            <a:r>
              <a:rPr lang="en-US" sz="1800" dirty="0" err="1" smtClean="0"/>
              <a:t>segmente</a:t>
            </a:r>
            <a:r>
              <a:rPr lang="en-US" sz="1800" dirty="0" smtClean="0"/>
              <a:t>, </a:t>
            </a:r>
            <a:endParaRPr lang="sr-Latn-RS" sz="1800" dirty="0" smtClean="0"/>
          </a:p>
          <a:p>
            <a:pPr lvl="1"/>
            <a:r>
              <a:rPr lang="en-US" sz="1800" dirty="0" err="1" smtClean="0"/>
              <a:t>uvode</a:t>
            </a:r>
            <a:r>
              <a:rPr lang="en-US" sz="1800" dirty="0" smtClean="0"/>
              <a:t> </a:t>
            </a:r>
            <a:r>
              <a:rPr lang="en-US" sz="1800" dirty="0" err="1" smtClean="0"/>
              <a:t>nove</a:t>
            </a:r>
            <a:r>
              <a:rPr lang="en-US" sz="1800" dirty="0" smtClean="0"/>
              <a:t> </a:t>
            </a:r>
            <a:r>
              <a:rPr lang="en-US" sz="1800" dirty="0" err="1" smtClean="0"/>
              <a:t>proizvode</a:t>
            </a:r>
            <a:r>
              <a:rPr lang="sr-Latn-RS" sz="1800" dirty="0" smtClean="0"/>
              <a:t>, </a:t>
            </a:r>
          </a:p>
          <a:p>
            <a:pPr lvl="1"/>
            <a:r>
              <a:rPr lang="sr-Latn-RS" sz="1800" dirty="0" smtClean="0"/>
              <a:t>pojednostavljuju poslovne procese,</a:t>
            </a:r>
          </a:p>
          <a:p>
            <a:pPr lvl="1"/>
            <a:r>
              <a:rPr lang="sr-Latn-RS" sz="1800" dirty="0" smtClean="0"/>
              <a:t>smanjuju operativne troškove.</a:t>
            </a:r>
            <a:endParaRPr lang="sr-Latn-RS" sz="1800" dirty="0"/>
          </a:p>
        </p:txBody>
      </p:sp>
      <p:pic>
        <p:nvPicPr>
          <p:cNvPr id="4" name="Chart 3"/>
          <p:cNvPicPr/>
          <p:nvPr/>
        </p:nvPicPr>
        <p:blipFill>
          <a:blip r:embed="rId2" cstate="print"/>
          <a:srcRect l="-1517" t="-3632" r="-1517" b="-5322"/>
          <a:stretch>
            <a:fillRect/>
          </a:stretch>
        </p:blipFill>
        <p:spPr bwMode="auto">
          <a:xfrm>
            <a:off x="7566212" y="3998259"/>
            <a:ext cx="4625788" cy="2599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421906" y="3782670"/>
            <a:ext cx="260783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500" b="1" i="1" dirty="0" smtClean="0"/>
              <a:t>Trend investiranja u insurtechs</a:t>
            </a:r>
            <a:endParaRPr lang="en-US" sz="1500" b="1" i="1" dirty="0"/>
          </a:p>
        </p:txBody>
      </p:sp>
      <p:sp>
        <p:nvSpPr>
          <p:cNvPr id="6" name="Rectangle 5"/>
          <p:cNvSpPr/>
          <p:nvPr/>
        </p:nvSpPr>
        <p:spPr>
          <a:xfrm>
            <a:off x="10244672" y="6581001"/>
            <a:ext cx="19473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smtClean="0"/>
              <a:t>Willis Towers Watson (201</a:t>
            </a:r>
            <a:r>
              <a:rPr lang="en-GB" sz="1200" i="1" dirty="0" smtClean="0"/>
              <a:t>9</a:t>
            </a:r>
            <a:r>
              <a:rPr lang="en-US" sz="1200" i="1" dirty="0" smtClean="0"/>
              <a:t>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059" y="247744"/>
            <a:ext cx="11241741" cy="59493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r-Latn-RS" sz="3200" dirty="0" smtClean="0">
                <a:solidFill>
                  <a:srgbClr val="7030A0"/>
                </a:solidFill>
              </a:rPr>
              <a:t>KAKO BI OSIGURAVAČI TREBALI DA ODGOVORE NA IZAZOVE?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024" y="1129554"/>
            <a:ext cx="11125200" cy="5378822"/>
          </a:xfr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2000" dirty="0" err="1" smtClean="0"/>
              <a:t>Budući</a:t>
            </a:r>
            <a:r>
              <a:rPr lang="en-GB" sz="2000" dirty="0" smtClean="0"/>
              <a:t> </a:t>
            </a:r>
            <a:r>
              <a:rPr lang="en-GB" sz="2000" dirty="0" err="1" smtClean="0"/>
              <a:t>da</a:t>
            </a:r>
            <a:r>
              <a:rPr lang="en-GB" sz="2000" dirty="0" smtClean="0"/>
              <a:t> se </a:t>
            </a:r>
            <a:r>
              <a:rPr lang="en-GB" sz="2000" dirty="0" smtClean="0"/>
              <a:t>ne </a:t>
            </a:r>
            <a:r>
              <a:rPr lang="en-GB" sz="2000" dirty="0" err="1" smtClean="0"/>
              <a:t>mogu</a:t>
            </a:r>
            <a:r>
              <a:rPr lang="en-GB" sz="2000" dirty="0" smtClean="0"/>
              <a:t> </a:t>
            </a:r>
            <a:r>
              <a:rPr lang="en-GB" sz="2000" dirty="0" err="1" smtClean="0"/>
              <a:t>koncentrisati</a:t>
            </a:r>
            <a:r>
              <a:rPr lang="en-GB" sz="2000" dirty="0" smtClean="0"/>
              <a:t> </a:t>
            </a:r>
            <a:r>
              <a:rPr lang="en-GB" sz="2000" dirty="0" err="1" smtClean="0"/>
              <a:t>na</a:t>
            </a:r>
            <a:r>
              <a:rPr lang="en-GB" sz="2000" dirty="0" smtClean="0"/>
              <a:t> </a:t>
            </a:r>
            <a:r>
              <a:rPr lang="en-GB" sz="2000" dirty="0" err="1" smtClean="0"/>
              <a:t>sva</a:t>
            </a:r>
            <a:r>
              <a:rPr lang="en-GB" sz="2000" dirty="0" smtClean="0"/>
              <a:t> </a:t>
            </a:r>
            <a:r>
              <a:rPr lang="en-GB" sz="2000" dirty="0" err="1" smtClean="0"/>
              <a:t>područja</a:t>
            </a:r>
            <a:r>
              <a:rPr lang="en-GB" sz="2000" dirty="0" smtClean="0"/>
              <a:t> </a:t>
            </a:r>
            <a:r>
              <a:rPr lang="en-GB" sz="2000" dirty="0" err="1" smtClean="0"/>
              <a:t>digitalizacije</a:t>
            </a:r>
            <a:r>
              <a:rPr lang="en-GB" sz="2000" dirty="0" smtClean="0"/>
              <a:t> </a:t>
            </a:r>
            <a:r>
              <a:rPr lang="en-GB" sz="2000" dirty="0" err="1" smtClean="0"/>
              <a:t>odjednom</a:t>
            </a:r>
            <a:r>
              <a:rPr lang="en-GB" sz="2000" dirty="0" smtClean="0"/>
              <a:t>,</a:t>
            </a:r>
            <a:r>
              <a:rPr lang="sr-Latn-RS" sz="2000" dirty="0" smtClean="0"/>
              <a:t>                            </a:t>
            </a:r>
            <a:r>
              <a:rPr lang="en-GB" sz="2000" dirty="0" smtClean="0"/>
              <a:t> </a:t>
            </a:r>
            <a:r>
              <a:rPr lang="sr-Latn-RS" sz="2000" dirty="0" smtClean="0"/>
              <a:t>osiguravači</a:t>
            </a:r>
            <a:r>
              <a:rPr lang="en-GB" sz="2000" dirty="0" smtClean="0"/>
              <a:t> </a:t>
            </a:r>
            <a:r>
              <a:rPr lang="en-GB" sz="2000" dirty="0" err="1" smtClean="0"/>
              <a:t>moraju</a:t>
            </a:r>
            <a:r>
              <a:rPr lang="en-GB" sz="2000" dirty="0" smtClean="0"/>
              <a:t> </a:t>
            </a:r>
            <a:r>
              <a:rPr lang="en-GB" sz="2000" dirty="0" err="1" smtClean="0"/>
              <a:t>da</a:t>
            </a:r>
            <a:r>
              <a:rPr lang="en-GB" sz="2000" dirty="0" smtClean="0"/>
              <a:t> </a:t>
            </a:r>
            <a:r>
              <a:rPr lang="en-GB" sz="2000" b="1" dirty="0" err="1" smtClean="0">
                <a:solidFill>
                  <a:srgbClr val="7030A0"/>
                </a:solidFill>
              </a:rPr>
              <a:t>uspostave</a:t>
            </a:r>
            <a:r>
              <a:rPr lang="en-GB" sz="2000" b="1" dirty="0" smtClean="0">
                <a:solidFill>
                  <a:srgbClr val="7030A0"/>
                </a:solidFill>
              </a:rPr>
              <a:t> </a:t>
            </a:r>
            <a:r>
              <a:rPr lang="en-GB" sz="2000" b="1" dirty="0" err="1" smtClean="0">
                <a:solidFill>
                  <a:srgbClr val="7030A0"/>
                </a:solidFill>
              </a:rPr>
              <a:t>prioritete</a:t>
            </a:r>
            <a:r>
              <a:rPr lang="en-GB" sz="2000" b="1" dirty="0" smtClean="0">
                <a:solidFill>
                  <a:srgbClr val="7030A0"/>
                </a:solidFill>
              </a:rPr>
              <a:t> u </a:t>
            </a:r>
            <a:r>
              <a:rPr lang="en-GB" sz="2000" b="1" dirty="0" err="1" smtClean="0">
                <a:solidFill>
                  <a:srgbClr val="7030A0"/>
                </a:solidFill>
              </a:rPr>
              <a:t>sprovođenju</a:t>
            </a:r>
            <a:r>
              <a:rPr lang="en-GB" sz="2000" b="1" dirty="0" smtClean="0">
                <a:solidFill>
                  <a:srgbClr val="7030A0"/>
                </a:solidFill>
              </a:rPr>
              <a:t> </a:t>
            </a:r>
            <a:r>
              <a:rPr lang="en-GB" sz="2000" b="1" dirty="0" err="1" smtClean="0">
                <a:solidFill>
                  <a:srgbClr val="7030A0"/>
                </a:solidFill>
              </a:rPr>
              <a:t>digitalne</a:t>
            </a:r>
            <a:r>
              <a:rPr lang="en-GB" sz="2000" b="1" dirty="0" smtClean="0">
                <a:solidFill>
                  <a:srgbClr val="7030A0"/>
                </a:solidFill>
              </a:rPr>
              <a:t> </a:t>
            </a:r>
            <a:r>
              <a:rPr lang="en-GB" sz="2000" b="1" dirty="0" err="1" smtClean="0">
                <a:solidFill>
                  <a:srgbClr val="7030A0"/>
                </a:solidFill>
              </a:rPr>
              <a:t>tranzicije</a:t>
            </a:r>
            <a:r>
              <a:rPr lang="en-GB" sz="2000" dirty="0" smtClean="0"/>
              <a:t>.</a:t>
            </a:r>
            <a:endParaRPr lang="sr-Latn-RS" sz="2000" dirty="0" smtClean="0"/>
          </a:p>
          <a:p>
            <a:endParaRPr lang="sr-Latn-RS" sz="2000" dirty="0" smtClean="0"/>
          </a:p>
          <a:p>
            <a:r>
              <a:rPr lang="sr-Latn-RS" sz="2000" dirty="0" smtClean="0"/>
              <a:t>Digitalizacija zahteva</a:t>
            </a:r>
            <a:r>
              <a:rPr lang="en-GB" sz="2000" dirty="0" smtClean="0"/>
              <a:t> </a:t>
            </a:r>
            <a:r>
              <a:rPr lang="en-GB" sz="2000" dirty="0" err="1" smtClean="0"/>
              <a:t>konzistentno</a:t>
            </a:r>
            <a:r>
              <a:rPr lang="en-GB" sz="2000" dirty="0" smtClean="0"/>
              <a:t> </a:t>
            </a:r>
            <a:r>
              <a:rPr lang="en-GB" sz="2000" b="1" dirty="0" err="1" smtClean="0">
                <a:solidFill>
                  <a:srgbClr val="7030A0"/>
                </a:solidFill>
              </a:rPr>
              <a:t>prilagođavanje</a:t>
            </a:r>
            <a:r>
              <a:rPr lang="en-GB" sz="2000" b="1" dirty="0" smtClean="0">
                <a:solidFill>
                  <a:srgbClr val="7030A0"/>
                </a:solidFill>
              </a:rPr>
              <a:t> </a:t>
            </a:r>
            <a:r>
              <a:rPr lang="en-GB" sz="2000" b="1" dirty="0" err="1" smtClean="0">
                <a:solidFill>
                  <a:srgbClr val="7030A0"/>
                </a:solidFill>
              </a:rPr>
              <a:t>celokupne</a:t>
            </a:r>
            <a:r>
              <a:rPr lang="en-GB" sz="2000" b="1" dirty="0" smtClean="0">
                <a:solidFill>
                  <a:srgbClr val="7030A0"/>
                </a:solidFill>
              </a:rPr>
              <a:t> </a:t>
            </a:r>
            <a:r>
              <a:rPr lang="en-GB" sz="2000" b="1" dirty="0" err="1" smtClean="0">
                <a:solidFill>
                  <a:srgbClr val="7030A0"/>
                </a:solidFill>
              </a:rPr>
              <a:t>organizacije</a:t>
            </a:r>
            <a:r>
              <a:rPr lang="en-GB" sz="2000" dirty="0" smtClean="0"/>
              <a:t>. </a:t>
            </a:r>
            <a:endParaRPr lang="sr-Latn-RS" sz="2000" dirty="0" smtClean="0"/>
          </a:p>
          <a:p>
            <a:pPr lvl="1"/>
            <a:r>
              <a:rPr lang="sr-Latn-RS" sz="1800" b="1" dirty="0" smtClean="0"/>
              <a:t>V</a:t>
            </a:r>
            <a:r>
              <a:rPr lang="en-GB" sz="1800" b="1" dirty="0" err="1" smtClean="0"/>
              <a:t>izij</a:t>
            </a:r>
            <a:r>
              <a:rPr lang="sr-Latn-RS" sz="1800" b="1" dirty="0" smtClean="0"/>
              <a:t>a</a:t>
            </a:r>
            <a:r>
              <a:rPr lang="en-GB" sz="1800" b="1" dirty="0" smtClean="0"/>
              <a:t> </a:t>
            </a:r>
            <a:r>
              <a:rPr lang="en-GB" sz="1800" dirty="0" smtClean="0"/>
              <a:t>model</a:t>
            </a:r>
            <a:r>
              <a:rPr lang="sr-Latn-RS" sz="1800" dirty="0" smtClean="0"/>
              <a:t>a</a:t>
            </a:r>
            <a:r>
              <a:rPr lang="en-GB" sz="1800" dirty="0" smtClean="0"/>
              <a:t> </a:t>
            </a:r>
            <a:r>
              <a:rPr lang="en-GB" sz="1800" dirty="0" err="1" smtClean="0"/>
              <a:t>kreiranja</a:t>
            </a:r>
            <a:r>
              <a:rPr lang="en-GB" sz="1800" dirty="0" smtClean="0"/>
              <a:t> </a:t>
            </a:r>
            <a:r>
              <a:rPr lang="en-GB" sz="1800" dirty="0" err="1" smtClean="0"/>
              <a:t>vrednosti</a:t>
            </a:r>
            <a:r>
              <a:rPr lang="en-GB" sz="1800" dirty="0" smtClean="0"/>
              <a:t> </a:t>
            </a:r>
            <a:r>
              <a:rPr lang="en-GB" sz="1800" dirty="0" err="1" smtClean="0"/>
              <a:t>kompanije</a:t>
            </a:r>
            <a:r>
              <a:rPr lang="en-GB" sz="1800" dirty="0" smtClean="0"/>
              <a:t> u </a:t>
            </a:r>
            <a:r>
              <a:rPr lang="en-GB" sz="1800" dirty="0" err="1" smtClean="0"/>
              <a:t>budućnosti</a:t>
            </a:r>
            <a:r>
              <a:rPr lang="sr-Latn-RS" sz="1800" dirty="0" smtClean="0"/>
              <a:t> mora biti </a:t>
            </a:r>
            <a:r>
              <a:rPr lang="sr-Latn-RS" sz="1800" b="1" dirty="0" smtClean="0"/>
              <a:t>jasno formulisana</a:t>
            </a:r>
            <a:r>
              <a:rPr lang="sr-Latn-RS" sz="1800" dirty="0" smtClean="0"/>
              <a:t> od strane top menadžmenta i </a:t>
            </a:r>
            <a:r>
              <a:rPr lang="sr-Latn-RS" sz="1800" b="1" dirty="0" smtClean="0"/>
              <a:t>shvaćena i prihvaćena</a:t>
            </a:r>
            <a:r>
              <a:rPr lang="sr-Latn-RS" sz="1800" dirty="0" smtClean="0"/>
              <a:t> od strane zaposlenih</a:t>
            </a:r>
            <a:r>
              <a:rPr lang="en-GB" sz="1800" dirty="0" smtClean="0"/>
              <a:t>.</a:t>
            </a:r>
            <a:endParaRPr lang="sr-Latn-RS" sz="1800" dirty="0" smtClean="0"/>
          </a:p>
          <a:p>
            <a:pPr lvl="1"/>
            <a:r>
              <a:rPr lang="sr-Latn-RS" sz="1800" dirty="0" smtClean="0"/>
              <a:t>Različiti </a:t>
            </a:r>
            <a:r>
              <a:rPr lang="sr-Latn-RS" sz="1800" b="1" dirty="0" smtClean="0"/>
              <a:t>sektori moraju biti integrisani</a:t>
            </a:r>
            <a:r>
              <a:rPr lang="sr-Latn-RS" sz="1800" dirty="0" smtClean="0"/>
              <a:t>, a tradicionalni silosi u organizaciji “razbijeni”.</a:t>
            </a:r>
          </a:p>
          <a:p>
            <a:endParaRPr lang="sr-Latn-RS" sz="2000" dirty="0" smtClean="0"/>
          </a:p>
          <a:p>
            <a:r>
              <a:rPr lang="en-GB" sz="2000" dirty="0" err="1" smtClean="0"/>
              <a:t>Digitalna</a:t>
            </a:r>
            <a:r>
              <a:rPr lang="en-GB" sz="2000" dirty="0" smtClean="0"/>
              <a:t> </a:t>
            </a:r>
            <a:r>
              <a:rPr lang="en-GB" sz="2000" dirty="0" err="1" smtClean="0"/>
              <a:t>transformacija</a:t>
            </a:r>
            <a:r>
              <a:rPr lang="en-GB" sz="2000" dirty="0" smtClean="0"/>
              <a:t> </a:t>
            </a:r>
            <a:r>
              <a:rPr lang="en-GB" sz="2000" dirty="0" err="1" smtClean="0"/>
              <a:t>nije</a:t>
            </a:r>
            <a:r>
              <a:rPr lang="en-GB" sz="2000" dirty="0" smtClean="0"/>
              <a:t> </a:t>
            </a:r>
            <a:r>
              <a:rPr lang="en-GB" sz="2000" dirty="0" err="1" smtClean="0"/>
              <a:t>izvodljiva</a:t>
            </a:r>
            <a:r>
              <a:rPr lang="en-GB" sz="2000" dirty="0" smtClean="0"/>
              <a:t> </a:t>
            </a:r>
            <a:r>
              <a:rPr lang="en-GB" sz="2000" dirty="0" err="1" smtClean="0"/>
              <a:t>bez</a:t>
            </a:r>
            <a:r>
              <a:rPr lang="en-GB" sz="2000" dirty="0" smtClean="0"/>
              <a:t> </a:t>
            </a:r>
            <a:r>
              <a:rPr lang="en-GB" sz="2000" b="1" dirty="0" err="1" smtClean="0">
                <a:solidFill>
                  <a:srgbClr val="7030A0"/>
                </a:solidFill>
              </a:rPr>
              <a:t>korenite</a:t>
            </a:r>
            <a:r>
              <a:rPr lang="en-GB" sz="2000" b="1" dirty="0" smtClean="0">
                <a:solidFill>
                  <a:srgbClr val="7030A0"/>
                </a:solidFill>
              </a:rPr>
              <a:t> </a:t>
            </a:r>
            <a:r>
              <a:rPr lang="en-GB" sz="2000" b="1" dirty="0" err="1" smtClean="0">
                <a:solidFill>
                  <a:srgbClr val="7030A0"/>
                </a:solidFill>
              </a:rPr>
              <a:t>kulturne</a:t>
            </a:r>
            <a:r>
              <a:rPr lang="en-GB" sz="2000" b="1" dirty="0" smtClean="0">
                <a:solidFill>
                  <a:srgbClr val="7030A0"/>
                </a:solidFill>
              </a:rPr>
              <a:t> </a:t>
            </a:r>
            <a:r>
              <a:rPr lang="en-GB" sz="2000" b="1" dirty="0" err="1" smtClean="0">
                <a:solidFill>
                  <a:srgbClr val="7030A0"/>
                </a:solidFill>
              </a:rPr>
              <a:t>transformacije</a:t>
            </a:r>
            <a:r>
              <a:rPr lang="sr-Latn-RS" sz="2000" dirty="0" smtClean="0"/>
              <a:t> kompanija i sektora.                                          </a:t>
            </a:r>
            <a:r>
              <a:rPr lang="en-GB" sz="2000" dirty="0" smtClean="0"/>
              <a:t> </a:t>
            </a:r>
            <a:endParaRPr lang="sr-Latn-RS" sz="2000" dirty="0" smtClean="0"/>
          </a:p>
          <a:p>
            <a:pPr lvl="1"/>
            <a:r>
              <a:rPr lang="sr-Latn-RS" sz="1800" dirty="0" smtClean="0"/>
              <a:t>negovati</a:t>
            </a:r>
            <a:r>
              <a:rPr lang="en-GB" sz="1800" dirty="0" smtClean="0"/>
              <a:t> </a:t>
            </a:r>
            <a:r>
              <a:rPr lang="en-GB" sz="1800" b="1" dirty="0" err="1" smtClean="0"/>
              <a:t>kulturu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koja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podstiče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eksperimente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i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toleriše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promašaje</a:t>
            </a:r>
            <a:r>
              <a:rPr lang="en-GB" sz="1800" dirty="0" smtClean="0"/>
              <a:t>, </a:t>
            </a:r>
            <a:r>
              <a:rPr lang="en-GB" sz="1800" dirty="0" err="1" smtClean="0"/>
              <a:t>jer</a:t>
            </a:r>
            <a:r>
              <a:rPr lang="en-GB" sz="1800" dirty="0" smtClean="0"/>
              <a:t> </a:t>
            </a:r>
            <a:r>
              <a:rPr lang="sr-Latn-RS" sz="1800" dirty="0" smtClean="0"/>
              <a:t>se </a:t>
            </a:r>
            <a:r>
              <a:rPr lang="en-GB" sz="1800" dirty="0" err="1" smtClean="0"/>
              <a:t>povećavaju</a:t>
            </a:r>
            <a:r>
              <a:rPr lang="en-GB" sz="1800" dirty="0" smtClean="0"/>
              <a:t> </a:t>
            </a:r>
            <a:r>
              <a:rPr lang="en-GB" sz="1800" dirty="0" err="1" smtClean="0"/>
              <a:t>šanse</a:t>
            </a:r>
            <a:r>
              <a:rPr lang="sr-Latn-RS" sz="1800" dirty="0" smtClean="0"/>
              <a:t> </a:t>
            </a:r>
            <a:r>
              <a:rPr lang="en-GB" sz="1800" dirty="0" smtClean="0"/>
              <a:t> </a:t>
            </a:r>
            <a:r>
              <a:rPr lang="sr-Latn-RS" sz="1800" dirty="0" smtClean="0"/>
              <a:t>                              </a:t>
            </a:r>
            <a:r>
              <a:rPr lang="en-GB" sz="1800" dirty="0" err="1" smtClean="0"/>
              <a:t>za</a:t>
            </a:r>
            <a:r>
              <a:rPr lang="en-GB" sz="1800" dirty="0" smtClean="0"/>
              <a:t> </a:t>
            </a:r>
            <a:r>
              <a:rPr lang="en-GB" sz="1800" dirty="0" err="1" smtClean="0"/>
              <a:t>razvoj</a:t>
            </a:r>
            <a:r>
              <a:rPr lang="en-GB" sz="1800" dirty="0" smtClean="0"/>
              <a:t> </a:t>
            </a:r>
            <a:r>
              <a:rPr lang="en-GB" sz="1800" dirty="0" err="1" smtClean="0"/>
              <a:t>inovacija</a:t>
            </a:r>
            <a:r>
              <a:rPr lang="en-GB" sz="1800" dirty="0" smtClean="0"/>
              <a:t>. </a:t>
            </a:r>
            <a:endParaRPr lang="sr-Latn-RS" sz="1800" dirty="0" smtClean="0"/>
          </a:p>
          <a:p>
            <a:pPr lvl="1"/>
            <a:endParaRPr lang="sr-Latn-RS" sz="1000" dirty="0" smtClean="0"/>
          </a:p>
          <a:p>
            <a:pPr lvl="1"/>
            <a:endParaRPr lang="sr-Latn-RS" sz="1000" dirty="0" smtClean="0"/>
          </a:p>
          <a:p>
            <a:r>
              <a:rPr lang="sr-Latn-RS" sz="2000" dirty="0" smtClean="0"/>
              <a:t>N</a:t>
            </a:r>
            <a:r>
              <a:rPr lang="en-GB" sz="2000" dirty="0" smtClean="0"/>
              <a:t>e </a:t>
            </a:r>
            <a:r>
              <a:rPr lang="en-GB" sz="2000" dirty="0" err="1" smtClean="0"/>
              <a:t>zaboraviti</a:t>
            </a:r>
            <a:r>
              <a:rPr lang="en-GB" sz="2000" dirty="0" smtClean="0"/>
              <a:t> </a:t>
            </a:r>
            <a:r>
              <a:rPr lang="en-GB" sz="2000" dirty="0" err="1" smtClean="0"/>
              <a:t>da</a:t>
            </a:r>
            <a:r>
              <a:rPr lang="en-GB" sz="2000" dirty="0" smtClean="0"/>
              <a:t> </a:t>
            </a:r>
            <a:r>
              <a:rPr lang="en-GB" sz="2000" b="1" dirty="0" err="1" smtClean="0">
                <a:solidFill>
                  <a:srgbClr val="7030A0"/>
                </a:solidFill>
              </a:rPr>
              <a:t>digitalizacija</a:t>
            </a:r>
            <a:r>
              <a:rPr lang="en-GB" sz="2000" b="1" dirty="0" smtClean="0">
                <a:solidFill>
                  <a:srgbClr val="7030A0"/>
                </a:solidFill>
              </a:rPr>
              <a:t> </a:t>
            </a:r>
            <a:r>
              <a:rPr lang="en-GB" sz="2000" b="1" dirty="0" err="1" smtClean="0">
                <a:solidFill>
                  <a:srgbClr val="7030A0"/>
                </a:solidFill>
              </a:rPr>
              <a:t>nije</a:t>
            </a:r>
            <a:r>
              <a:rPr lang="en-GB" sz="2000" b="1" dirty="0" smtClean="0">
                <a:solidFill>
                  <a:srgbClr val="7030A0"/>
                </a:solidFill>
              </a:rPr>
              <a:t> </a:t>
            </a:r>
            <a:r>
              <a:rPr lang="en-GB" sz="2000" b="1" dirty="0" err="1" smtClean="0">
                <a:solidFill>
                  <a:srgbClr val="7030A0"/>
                </a:solidFill>
              </a:rPr>
              <a:t>sama</a:t>
            </a:r>
            <a:r>
              <a:rPr lang="en-GB" sz="2000" b="1" dirty="0" smtClean="0">
                <a:solidFill>
                  <a:srgbClr val="7030A0"/>
                </a:solidFill>
              </a:rPr>
              <a:t> </a:t>
            </a:r>
            <a:r>
              <a:rPr lang="en-GB" sz="2000" b="1" dirty="0" err="1" smtClean="0">
                <a:solidFill>
                  <a:srgbClr val="7030A0"/>
                </a:solidFill>
              </a:rPr>
              <a:t>sebi</a:t>
            </a:r>
            <a:r>
              <a:rPr lang="en-GB" sz="2000" b="1" dirty="0" smtClean="0">
                <a:solidFill>
                  <a:srgbClr val="7030A0"/>
                </a:solidFill>
              </a:rPr>
              <a:t> </a:t>
            </a:r>
            <a:r>
              <a:rPr lang="en-GB" sz="2000" b="1" dirty="0" err="1" smtClean="0">
                <a:solidFill>
                  <a:srgbClr val="7030A0"/>
                </a:solidFill>
              </a:rPr>
              <a:t>cilj</a:t>
            </a:r>
            <a:r>
              <a:rPr lang="en-GB" sz="2000" b="1" dirty="0" smtClean="0">
                <a:solidFill>
                  <a:srgbClr val="7030A0"/>
                </a:solidFill>
              </a:rPr>
              <a:t>, </a:t>
            </a:r>
            <a:r>
              <a:rPr lang="en-GB" sz="2000" b="1" dirty="0" err="1" smtClean="0">
                <a:solidFill>
                  <a:srgbClr val="7030A0"/>
                </a:solidFill>
              </a:rPr>
              <a:t>već</a:t>
            </a:r>
            <a:r>
              <a:rPr lang="en-GB" sz="2000" b="1" dirty="0" smtClean="0">
                <a:solidFill>
                  <a:srgbClr val="7030A0"/>
                </a:solidFill>
              </a:rPr>
              <a:t> </a:t>
            </a:r>
            <a:r>
              <a:rPr lang="en-GB" sz="2000" b="1" dirty="0" err="1" smtClean="0">
                <a:solidFill>
                  <a:srgbClr val="7030A0"/>
                </a:solidFill>
              </a:rPr>
              <a:t>samo</a:t>
            </a:r>
            <a:r>
              <a:rPr lang="en-GB" sz="2000" b="1" dirty="0" smtClean="0">
                <a:solidFill>
                  <a:srgbClr val="7030A0"/>
                </a:solidFill>
              </a:rPr>
              <a:t> </a:t>
            </a:r>
            <a:r>
              <a:rPr lang="en-GB" sz="2000" b="1" dirty="0" err="1" smtClean="0">
                <a:solidFill>
                  <a:srgbClr val="7030A0"/>
                </a:solidFill>
              </a:rPr>
              <a:t>sredstvo</a:t>
            </a:r>
            <a:r>
              <a:rPr lang="en-GB" sz="2000" b="1" dirty="0" smtClean="0">
                <a:solidFill>
                  <a:srgbClr val="7030A0"/>
                </a:solidFill>
              </a:rPr>
              <a:t> </a:t>
            </a:r>
            <a:r>
              <a:rPr lang="en-GB" sz="2000" b="1" dirty="0" err="1" smtClean="0">
                <a:solidFill>
                  <a:srgbClr val="7030A0"/>
                </a:solidFill>
              </a:rPr>
              <a:t>za</a:t>
            </a:r>
            <a:r>
              <a:rPr lang="en-GB" sz="2000" b="1" dirty="0" smtClean="0">
                <a:solidFill>
                  <a:srgbClr val="7030A0"/>
                </a:solidFill>
              </a:rPr>
              <a:t> </a:t>
            </a:r>
            <a:r>
              <a:rPr lang="en-GB" sz="2000" b="1" dirty="0" err="1" smtClean="0">
                <a:solidFill>
                  <a:srgbClr val="7030A0"/>
                </a:solidFill>
              </a:rPr>
              <a:t>zadovoljenje</a:t>
            </a:r>
            <a:r>
              <a:rPr lang="en-GB" sz="2000" b="1" dirty="0" smtClean="0">
                <a:solidFill>
                  <a:srgbClr val="7030A0"/>
                </a:solidFill>
              </a:rPr>
              <a:t> </a:t>
            </a:r>
            <a:r>
              <a:rPr lang="en-GB" sz="2000" b="1" dirty="0" err="1" smtClean="0">
                <a:solidFill>
                  <a:srgbClr val="7030A0"/>
                </a:solidFill>
              </a:rPr>
              <a:t>očekivanja</a:t>
            </a:r>
            <a:r>
              <a:rPr lang="en-GB" sz="2000" b="1" dirty="0" smtClean="0">
                <a:solidFill>
                  <a:srgbClr val="7030A0"/>
                </a:solidFill>
              </a:rPr>
              <a:t> </a:t>
            </a:r>
            <a:r>
              <a:rPr lang="en-GB" sz="2000" b="1" dirty="0" err="1" smtClean="0">
                <a:solidFill>
                  <a:srgbClr val="7030A0"/>
                </a:solidFill>
              </a:rPr>
              <a:t>osiguranika</a:t>
            </a:r>
            <a:r>
              <a:rPr lang="en-GB" sz="2000" dirty="0" smtClean="0"/>
              <a:t>, </a:t>
            </a:r>
            <a:r>
              <a:rPr lang="en-GB" sz="2000" dirty="0" err="1" smtClean="0"/>
              <a:t>što</a:t>
            </a:r>
            <a:r>
              <a:rPr lang="en-GB" sz="2000" dirty="0" smtClean="0"/>
              <a:t> </a:t>
            </a:r>
            <a:r>
              <a:rPr lang="en-GB" sz="2000" dirty="0" err="1" smtClean="0"/>
              <a:t>će</a:t>
            </a:r>
            <a:r>
              <a:rPr lang="en-GB" sz="2000" dirty="0" smtClean="0"/>
              <a:t> </a:t>
            </a:r>
            <a:r>
              <a:rPr lang="en-GB" sz="2000" dirty="0" err="1" smtClean="0"/>
              <a:t>dalje</a:t>
            </a:r>
            <a:r>
              <a:rPr lang="en-GB" sz="2000" dirty="0" smtClean="0"/>
              <a:t> </a:t>
            </a:r>
            <a:r>
              <a:rPr lang="sr-Latn-RS" sz="2000" dirty="0" smtClean="0"/>
              <a:t>doprineti</a:t>
            </a:r>
            <a:r>
              <a:rPr lang="en-GB" sz="2000" dirty="0" smtClean="0"/>
              <a:t> </a:t>
            </a:r>
            <a:r>
              <a:rPr lang="en-GB" sz="2000" dirty="0" err="1" smtClean="0"/>
              <a:t>boljim</a:t>
            </a:r>
            <a:r>
              <a:rPr lang="en-GB" sz="2000" dirty="0" smtClean="0"/>
              <a:t> </a:t>
            </a:r>
            <a:r>
              <a:rPr lang="sr-Latn-RS" sz="2000" dirty="0" smtClean="0"/>
              <a:t>rezultatima</a:t>
            </a:r>
            <a:r>
              <a:rPr lang="en-GB" sz="2000" dirty="0" smtClean="0"/>
              <a:t> </a:t>
            </a:r>
            <a:r>
              <a:rPr lang="en-GB" sz="2000" dirty="0" err="1" smtClean="0"/>
              <a:t>osiguravača</a:t>
            </a:r>
            <a:r>
              <a:rPr lang="sr-Latn-RS" sz="2000" dirty="0" smtClean="0"/>
              <a:t>.</a:t>
            </a:r>
            <a:endParaRPr lang="sr-Latn-RS" sz="2000" dirty="0" smtClean="0"/>
          </a:p>
          <a:p>
            <a:endParaRPr lang="sr-Latn-R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130" y="4804056"/>
            <a:ext cx="10972800" cy="1143000"/>
          </a:xfrm>
        </p:spPr>
        <p:txBody>
          <a:bodyPr/>
          <a:lstStyle/>
          <a:p>
            <a:r>
              <a:rPr lang="sr-Latn-RS" dirty="0" smtClean="0">
                <a:solidFill>
                  <a:srgbClr val="7030A0"/>
                </a:solidFill>
              </a:rPr>
              <a:t>HVALA NA PAŽNJI !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2050" name="Picture 2" descr="Rezultat slika za fourth industrial revolu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819" y="874327"/>
            <a:ext cx="9086772" cy="3554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5" y="211885"/>
            <a:ext cx="11268635" cy="63976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r-Latn-RS" sz="3300" dirty="0" smtClean="0">
                <a:solidFill>
                  <a:srgbClr val="7030A0"/>
                </a:solidFill>
              </a:rPr>
              <a:t>IV  INDUSTRIJSKA  REVOLUCIJA</a:t>
            </a:r>
            <a:endParaRPr lang="en-US" sz="33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694" y="1147482"/>
            <a:ext cx="11474824" cy="5513294"/>
          </a:xfr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sr-Latn-RS" sz="2000" b="1" dirty="0" smtClean="0">
                <a:solidFill>
                  <a:srgbClr val="7030A0"/>
                </a:solidFill>
              </a:rPr>
              <a:t>IV</a:t>
            </a:r>
            <a:r>
              <a:rPr lang="en-GB" sz="2000" b="1" dirty="0" smtClean="0">
                <a:solidFill>
                  <a:srgbClr val="7030A0"/>
                </a:solidFill>
              </a:rPr>
              <a:t> </a:t>
            </a:r>
            <a:r>
              <a:rPr lang="en-GB" sz="2000" b="1" dirty="0" err="1" smtClean="0">
                <a:solidFill>
                  <a:srgbClr val="7030A0"/>
                </a:solidFill>
              </a:rPr>
              <a:t>industrijska</a:t>
            </a:r>
            <a:r>
              <a:rPr lang="en-GB" sz="2000" b="1" dirty="0" smtClean="0">
                <a:solidFill>
                  <a:srgbClr val="7030A0"/>
                </a:solidFill>
              </a:rPr>
              <a:t> </a:t>
            </a:r>
            <a:r>
              <a:rPr lang="en-GB" sz="2000" b="1" dirty="0" err="1" smtClean="0">
                <a:solidFill>
                  <a:srgbClr val="7030A0"/>
                </a:solidFill>
              </a:rPr>
              <a:t>revolucija</a:t>
            </a:r>
            <a:r>
              <a:rPr lang="en-GB" sz="2000" dirty="0" smtClean="0"/>
              <a:t> </a:t>
            </a:r>
            <a:r>
              <a:rPr lang="en-GB" sz="2000" dirty="0" err="1" smtClean="0"/>
              <a:t>obuhvata</a:t>
            </a:r>
            <a:r>
              <a:rPr lang="en-GB" sz="2000" dirty="0" smtClean="0"/>
              <a:t> </a:t>
            </a:r>
            <a:r>
              <a:rPr lang="en-GB" sz="2000" dirty="0" err="1" smtClean="0"/>
              <a:t>niz</a:t>
            </a:r>
            <a:r>
              <a:rPr lang="en-GB" sz="2000" dirty="0" smtClean="0"/>
              <a:t> </a:t>
            </a:r>
            <a:r>
              <a:rPr lang="en-GB" sz="2000" dirty="0" err="1" smtClean="0"/>
              <a:t>značajnih</a:t>
            </a:r>
            <a:r>
              <a:rPr lang="en-GB" sz="2000" dirty="0" smtClean="0"/>
              <a:t> </a:t>
            </a:r>
            <a:r>
              <a:rPr lang="en-GB" sz="2000" dirty="0" err="1" smtClean="0"/>
              <a:t>pomaka</a:t>
            </a:r>
            <a:r>
              <a:rPr lang="en-GB" sz="2000" dirty="0" smtClean="0"/>
              <a:t> u </a:t>
            </a:r>
            <a:r>
              <a:rPr lang="en-GB" sz="2000" dirty="0" err="1" smtClean="0"/>
              <a:t>načinu</a:t>
            </a:r>
            <a:r>
              <a:rPr lang="en-GB" sz="2000" dirty="0" smtClean="0"/>
              <a:t> </a:t>
            </a:r>
            <a:r>
              <a:rPr lang="en-GB" sz="2000" dirty="0" err="1" smtClean="0"/>
              <a:t>na</a:t>
            </a:r>
            <a:r>
              <a:rPr lang="en-GB" sz="2000" dirty="0" smtClean="0"/>
              <a:t> </a:t>
            </a:r>
            <a:r>
              <a:rPr lang="en-GB" sz="2000" dirty="0" err="1" smtClean="0"/>
              <a:t>koji</a:t>
            </a:r>
            <a:r>
              <a:rPr lang="en-GB" sz="2000" dirty="0" smtClean="0"/>
              <a:t> se </a:t>
            </a:r>
            <a:r>
              <a:rPr lang="en-GB" sz="2000" dirty="0" err="1" smtClean="0"/>
              <a:t>stvaraju</a:t>
            </a:r>
            <a:r>
              <a:rPr lang="sr-Latn-RS" sz="2000" dirty="0" smtClean="0"/>
              <a:t> </a:t>
            </a:r>
            <a:r>
              <a:rPr lang="en-GB" sz="2000" dirty="0" err="1" smtClean="0"/>
              <a:t>i</a:t>
            </a:r>
            <a:r>
              <a:rPr lang="en-GB" sz="2000" dirty="0" smtClean="0"/>
              <a:t> </a:t>
            </a:r>
            <a:r>
              <a:rPr lang="en-GB" sz="2000" dirty="0" err="1" smtClean="0"/>
              <a:t>distribuiraju</a:t>
            </a:r>
            <a:r>
              <a:rPr lang="en-GB" sz="2000" dirty="0" smtClean="0"/>
              <a:t> </a:t>
            </a:r>
            <a:r>
              <a:rPr lang="en-GB" sz="2000" dirty="0" err="1" smtClean="0"/>
              <a:t>vrednosti</a:t>
            </a:r>
            <a:r>
              <a:rPr lang="en-GB" sz="2000" dirty="0" smtClean="0"/>
              <a:t> u </a:t>
            </a:r>
            <a:r>
              <a:rPr lang="en-GB" sz="2000" dirty="0" err="1" smtClean="0"/>
              <a:t>ekonomskom</a:t>
            </a:r>
            <a:r>
              <a:rPr lang="en-GB" sz="2000" dirty="0" smtClean="0"/>
              <a:t>, </a:t>
            </a:r>
            <a:r>
              <a:rPr lang="en-GB" sz="2000" dirty="0" err="1" smtClean="0"/>
              <a:t>političkom</a:t>
            </a:r>
            <a:r>
              <a:rPr lang="en-GB" sz="2000" dirty="0" smtClean="0"/>
              <a:t> </a:t>
            </a:r>
            <a:r>
              <a:rPr lang="en-GB" sz="2000" dirty="0" err="1" smtClean="0"/>
              <a:t>i</a:t>
            </a:r>
            <a:r>
              <a:rPr lang="en-GB" sz="2000" dirty="0" smtClean="0"/>
              <a:t> </a:t>
            </a:r>
            <a:r>
              <a:rPr lang="en-GB" sz="2000" dirty="0" err="1" smtClean="0"/>
              <a:t>društvenom</a:t>
            </a:r>
            <a:r>
              <a:rPr lang="en-GB" sz="2000" dirty="0" smtClean="0"/>
              <a:t> </a:t>
            </a:r>
            <a:r>
              <a:rPr lang="en-GB" sz="2000" dirty="0" err="1" smtClean="0"/>
              <a:t>sistemu</a:t>
            </a:r>
            <a:r>
              <a:rPr lang="sr-Latn-RS" sz="2000" dirty="0" smtClean="0"/>
              <a:t>.</a:t>
            </a:r>
          </a:p>
          <a:p>
            <a:endParaRPr lang="sr-Latn-RS" sz="1000" dirty="0" smtClean="0"/>
          </a:p>
          <a:p>
            <a:r>
              <a:rPr lang="sr-Latn-RS" sz="2000" b="1" dirty="0" smtClean="0">
                <a:solidFill>
                  <a:srgbClr val="7030A0"/>
                </a:solidFill>
              </a:rPr>
              <a:t>P</a:t>
            </a:r>
            <a:r>
              <a:rPr lang="en-GB" sz="2000" b="1" dirty="0" err="1" smtClean="0">
                <a:solidFill>
                  <a:srgbClr val="7030A0"/>
                </a:solidFill>
              </a:rPr>
              <a:t>okretači</a:t>
            </a:r>
            <a:r>
              <a:rPr lang="sr-Latn-RS" sz="2000" b="1" dirty="0" smtClean="0">
                <a:solidFill>
                  <a:srgbClr val="7030A0"/>
                </a:solidFill>
              </a:rPr>
              <a:t>: </a:t>
            </a:r>
            <a:r>
              <a:rPr lang="en-GB" sz="2000" dirty="0" err="1" smtClean="0"/>
              <a:t>veštačka</a:t>
            </a:r>
            <a:r>
              <a:rPr lang="en-GB" sz="2000" dirty="0" smtClean="0"/>
              <a:t> </a:t>
            </a:r>
            <a:r>
              <a:rPr lang="en-GB" sz="2000" dirty="0" err="1" smtClean="0"/>
              <a:t>inteligencija</a:t>
            </a:r>
            <a:r>
              <a:rPr lang="en-GB" sz="2000" dirty="0" smtClean="0"/>
              <a:t>, </a:t>
            </a:r>
            <a:r>
              <a:rPr lang="en-GB" sz="2000" i="1" dirty="0" smtClean="0"/>
              <a:t>big data</a:t>
            </a:r>
            <a:r>
              <a:rPr lang="en-GB" sz="2000" dirty="0" smtClean="0"/>
              <a:t>, internet </a:t>
            </a:r>
            <a:r>
              <a:rPr lang="en-GB" sz="2000" dirty="0" err="1" smtClean="0"/>
              <a:t>stvari</a:t>
            </a:r>
            <a:r>
              <a:rPr lang="en-GB" sz="2000" dirty="0" smtClean="0"/>
              <a:t> (</a:t>
            </a:r>
            <a:r>
              <a:rPr lang="en-GB" sz="2000" dirty="0" err="1" smtClean="0"/>
              <a:t>IoT</a:t>
            </a:r>
            <a:r>
              <a:rPr lang="en-GB" sz="2000" dirty="0" smtClean="0"/>
              <a:t>), </a:t>
            </a:r>
            <a:r>
              <a:rPr lang="en-GB" sz="2000" dirty="0" err="1" smtClean="0"/>
              <a:t>izmenjena</a:t>
            </a:r>
            <a:r>
              <a:rPr lang="en-GB" sz="2000" dirty="0" smtClean="0"/>
              <a:t> </a:t>
            </a:r>
            <a:r>
              <a:rPr lang="en-GB" sz="2000" dirty="0" err="1" smtClean="0"/>
              <a:t>realnost</a:t>
            </a:r>
            <a:r>
              <a:rPr lang="en-GB" sz="2000" dirty="0" smtClean="0"/>
              <a:t>, </a:t>
            </a:r>
            <a:r>
              <a:rPr lang="en-GB" sz="2000" dirty="0" err="1" smtClean="0"/>
              <a:t>mašinsko</a:t>
            </a:r>
            <a:r>
              <a:rPr lang="en-GB" sz="2000" dirty="0" smtClean="0"/>
              <a:t> </a:t>
            </a:r>
            <a:r>
              <a:rPr lang="en-GB" sz="2000" dirty="0" err="1" smtClean="0"/>
              <a:t>učenje</a:t>
            </a:r>
            <a:r>
              <a:rPr lang="en-GB" sz="2000" dirty="0" smtClean="0"/>
              <a:t>, </a:t>
            </a:r>
            <a:r>
              <a:rPr lang="en-GB" sz="2000" dirty="0" err="1" smtClean="0"/>
              <a:t>robotika</a:t>
            </a:r>
            <a:r>
              <a:rPr lang="en-GB" sz="2000" dirty="0" smtClean="0"/>
              <a:t>, </a:t>
            </a:r>
            <a:r>
              <a:rPr lang="en-GB" sz="2000" i="1" dirty="0" err="1" smtClean="0"/>
              <a:t>blockchain</a:t>
            </a:r>
            <a:r>
              <a:rPr lang="en-GB" sz="2000" dirty="0" smtClean="0"/>
              <a:t>, </a:t>
            </a:r>
            <a:r>
              <a:rPr lang="en-GB" sz="2000" dirty="0" err="1" smtClean="0"/>
              <a:t>autonomna</a:t>
            </a:r>
            <a:r>
              <a:rPr lang="en-GB" sz="2000" dirty="0" smtClean="0"/>
              <a:t> </a:t>
            </a:r>
            <a:r>
              <a:rPr lang="en-GB" sz="2000" dirty="0" err="1" smtClean="0"/>
              <a:t>vozila</a:t>
            </a:r>
            <a:r>
              <a:rPr lang="en-GB" sz="2000" dirty="0" smtClean="0"/>
              <a:t>, 3-D </a:t>
            </a:r>
            <a:r>
              <a:rPr lang="en-GB" sz="2000" dirty="0" err="1" smtClean="0"/>
              <a:t>štampa</a:t>
            </a:r>
            <a:r>
              <a:rPr lang="en-GB" sz="2000" dirty="0" smtClean="0"/>
              <a:t>, </a:t>
            </a:r>
            <a:r>
              <a:rPr lang="en-GB" sz="2000" dirty="0" err="1" smtClean="0"/>
              <a:t>nanotehnologija</a:t>
            </a:r>
            <a:r>
              <a:rPr lang="sr-Latn-RS" sz="2000" dirty="0" smtClean="0"/>
              <a:t>,</a:t>
            </a:r>
            <a:r>
              <a:rPr lang="en-GB" sz="2000" dirty="0" smtClean="0"/>
              <a:t> </a:t>
            </a:r>
            <a:r>
              <a:rPr lang="en-GB" sz="2000" dirty="0" err="1" smtClean="0"/>
              <a:t>biotehnologija</a:t>
            </a:r>
            <a:r>
              <a:rPr lang="sr-Latn-RS" sz="2000" dirty="0" smtClean="0"/>
              <a:t> </a:t>
            </a:r>
          </a:p>
          <a:p>
            <a:endParaRPr lang="sr-Latn-RS" sz="500" dirty="0" smtClean="0"/>
          </a:p>
          <a:p>
            <a:pPr lvl="1"/>
            <a:r>
              <a:rPr lang="sr-Latn-RS" sz="1800" dirty="0" smtClean="0"/>
              <a:t>tehnologije </a:t>
            </a:r>
            <a:r>
              <a:rPr lang="en-GB" sz="1800" dirty="0" err="1" smtClean="0"/>
              <a:t>osposobljavaju</a:t>
            </a:r>
            <a:r>
              <a:rPr lang="en-GB" sz="1800" dirty="0" smtClean="0"/>
              <a:t> </a:t>
            </a:r>
            <a:r>
              <a:rPr lang="en-GB" sz="1800" dirty="0" err="1" smtClean="0"/>
              <a:t>kompjutere</a:t>
            </a:r>
            <a:r>
              <a:rPr lang="en-GB" sz="1800" dirty="0" smtClean="0"/>
              <a:t> </a:t>
            </a:r>
            <a:r>
              <a:rPr lang="en-GB" sz="1800" dirty="0" err="1" smtClean="0"/>
              <a:t>da</a:t>
            </a:r>
            <a:r>
              <a:rPr lang="en-GB" sz="1800" dirty="0" smtClean="0"/>
              <a:t> </a:t>
            </a:r>
            <a:r>
              <a:rPr lang="en-GB" sz="1800" dirty="0" smtClean="0"/>
              <a:t>“</a:t>
            </a:r>
            <a:r>
              <a:rPr lang="en-GB" sz="1800" dirty="0" err="1" smtClean="0"/>
              <a:t>misle</a:t>
            </a:r>
            <a:r>
              <a:rPr lang="en-GB" sz="1800" dirty="0" smtClean="0"/>
              <a:t>” </a:t>
            </a:r>
            <a:r>
              <a:rPr lang="en-GB" sz="1800" dirty="0" err="1" smtClean="0"/>
              <a:t>kao</a:t>
            </a:r>
            <a:r>
              <a:rPr lang="en-GB" sz="1800" dirty="0" smtClean="0"/>
              <a:t> </a:t>
            </a:r>
            <a:r>
              <a:rPr lang="en-GB" sz="1800" dirty="0" err="1" smtClean="0"/>
              <a:t>ljudi</a:t>
            </a:r>
            <a:r>
              <a:rPr lang="en-GB" sz="1800" dirty="0" smtClean="0"/>
              <a:t> </a:t>
            </a:r>
            <a:r>
              <a:rPr lang="en-GB" sz="1800" dirty="0" err="1" smtClean="0"/>
              <a:t>i</a:t>
            </a:r>
            <a:r>
              <a:rPr lang="en-GB" sz="1800" dirty="0" smtClean="0"/>
              <a:t> </a:t>
            </a:r>
            <a:r>
              <a:rPr lang="en-GB" sz="1800" dirty="0" err="1" smtClean="0"/>
              <a:t>brže</a:t>
            </a:r>
            <a:r>
              <a:rPr lang="en-GB" sz="1800" dirty="0" smtClean="0"/>
              <a:t> </a:t>
            </a:r>
            <a:r>
              <a:rPr lang="en-GB" sz="1800" dirty="0" err="1" smtClean="0"/>
              <a:t>nego</a:t>
            </a:r>
            <a:r>
              <a:rPr lang="en-GB" sz="1800" dirty="0" smtClean="0"/>
              <a:t> </a:t>
            </a:r>
            <a:r>
              <a:rPr lang="en-GB" sz="1800" dirty="0" err="1" smtClean="0"/>
              <a:t>ikada</a:t>
            </a:r>
            <a:r>
              <a:rPr lang="en-GB" sz="1800" dirty="0" smtClean="0"/>
              <a:t> </a:t>
            </a:r>
            <a:r>
              <a:rPr lang="en-GB" sz="1800" dirty="0" err="1" smtClean="0"/>
              <a:t>obrađuju</a:t>
            </a:r>
            <a:r>
              <a:rPr lang="en-GB" sz="1800" dirty="0" smtClean="0"/>
              <a:t> </a:t>
            </a:r>
            <a:r>
              <a:rPr lang="en-GB" sz="1800" dirty="0" err="1" smtClean="0"/>
              <a:t>ogromne</a:t>
            </a:r>
            <a:r>
              <a:rPr lang="en-GB" sz="1800" dirty="0" smtClean="0"/>
              <a:t> </a:t>
            </a:r>
            <a:r>
              <a:rPr lang="en-GB" sz="1800" dirty="0" err="1" smtClean="0"/>
              <a:t>količine</a:t>
            </a:r>
            <a:r>
              <a:rPr lang="en-GB" sz="1800" dirty="0" smtClean="0"/>
              <a:t> </a:t>
            </a:r>
            <a:r>
              <a:rPr lang="en-GB" sz="1800" dirty="0" err="1" smtClean="0"/>
              <a:t>podataka</a:t>
            </a:r>
            <a:endParaRPr lang="sr-Latn-RS" sz="1800" dirty="0" smtClean="0"/>
          </a:p>
          <a:p>
            <a:pPr lvl="1"/>
            <a:endParaRPr lang="sr-Latn-RS" sz="1800" dirty="0" smtClean="0"/>
          </a:p>
          <a:p>
            <a:r>
              <a:rPr lang="sr-Latn-RS" sz="2000" dirty="0" smtClean="0"/>
              <a:t>“N</a:t>
            </a:r>
            <a:r>
              <a:rPr lang="en-GB" sz="2000" dirty="0" err="1" smtClean="0"/>
              <a:t>ijedan</a:t>
            </a:r>
            <a:r>
              <a:rPr lang="en-GB" sz="2000" dirty="0" smtClean="0"/>
              <a:t> </a:t>
            </a:r>
            <a:r>
              <a:rPr lang="en-GB" sz="2000" dirty="0" smtClean="0"/>
              <a:t>period </a:t>
            </a:r>
            <a:r>
              <a:rPr lang="en-GB" sz="2000" dirty="0" err="1" smtClean="0"/>
              <a:t>istorije</a:t>
            </a:r>
            <a:r>
              <a:rPr lang="en-GB" sz="2000" dirty="0" smtClean="0"/>
              <a:t> </a:t>
            </a:r>
            <a:r>
              <a:rPr lang="en-GB" sz="2000" dirty="0" err="1" smtClean="0"/>
              <a:t>nije</a:t>
            </a:r>
            <a:r>
              <a:rPr lang="en-GB" sz="2000" dirty="0" smtClean="0"/>
              <a:t> bio </a:t>
            </a:r>
            <a:r>
              <a:rPr lang="en-GB" sz="2000" dirty="0" err="1" smtClean="0"/>
              <a:t>opterećen</a:t>
            </a:r>
            <a:r>
              <a:rPr lang="en-GB" sz="2000" dirty="0" smtClean="0"/>
              <a:t> </a:t>
            </a:r>
            <a:r>
              <a:rPr lang="en-GB" sz="2000" dirty="0" err="1" smtClean="0"/>
              <a:t>većim</a:t>
            </a:r>
            <a:r>
              <a:rPr lang="en-GB" sz="2000" dirty="0" smtClean="0"/>
              <a:t> </a:t>
            </a:r>
            <a:r>
              <a:rPr lang="en-GB" sz="2000" b="1" dirty="0" err="1" smtClean="0"/>
              <a:t>obećanjima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i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opasnostima</a:t>
            </a:r>
            <a:r>
              <a:rPr lang="en-GB" sz="2000" dirty="0" smtClean="0"/>
              <a:t> u </a:t>
            </a:r>
            <a:r>
              <a:rPr lang="en-GB" sz="2000" dirty="0" err="1" smtClean="0"/>
              <a:t>isto</a:t>
            </a:r>
            <a:r>
              <a:rPr lang="en-GB" sz="2000" dirty="0" smtClean="0"/>
              <a:t> </a:t>
            </a:r>
            <a:r>
              <a:rPr lang="en-GB" sz="2000" dirty="0" err="1" smtClean="0"/>
              <a:t>vreme</a:t>
            </a:r>
            <a:r>
              <a:rPr lang="sr-Latn-RS" sz="2000" dirty="0" smtClean="0"/>
              <a:t>.”</a:t>
            </a:r>
          </a:p>
          <a:p>
            <a:pPr>
              <a:buNone/>
            </a:pPr>
            <a:r>
              <a:rPr lang="sr-Latn-RS" sz="1500" i="1" dirty="0" smtClean="0"/>
              <a:t>                                                                                                                                                                                                     (Schwab, 2016)</a:t>
            </a:r>
          </a:p>
          <a:p>
            <a:r>
              <a:rPr lang="sr-Latn-RS" sz="2000" dirty="0" smtClean="0"/>
              <a:t>IV industrijska revolucija </a:t>
            </a:r>
            <a:r>
              <a:rPr lang="sr-Latn-RS" sz="2000" b="1" dirty="0" smtClean="0">
                <a:solidFill>
                  <a:srgbClr val="7030A0"/>
                </a:solidFill>
              </a:rPr>
              <a:t>obećava</a:t>
            </a:r>
            <a:r>
              <a:rPr lang="sr-Latn-RS" sz="2000" dirty="0" smtClean="0"/>
              <a:t>:</a:t>
            </a:r>
          </a:p>
          <a:p>
            <a:pPr lvl="1"/>
            <a:r>
              <a:rPr lang="sr-Latn-RS" sz="1600" dirty="0" smtClean="0"/>
              <a:t>veću</a:t>
            </a:r>
            <a:r>
              <a:rPr lang="en-GB" sz="1600" dirty="0" smtClean="0"/>
              <a:t> </a:t>
            </a:r>
            <a:r>
              <a:rPr lang="en-GB" sz="1600" dirty="0" err="1" smtClean="0"/>
              <a:t>produktivnost</a:t>
            </a:r>
            <a:r>
              <a:rPr lang="en-GB" sz="1600" dirty="0" smtClean="0"/>
              <a:t> </a:t>
            </a:r>
            <a:r>
              <a:rPr lang="en-GB" sz="1600" dirty="0" err="1" smtClean="0"/>
              <a:t>i</a:t>
            </a:r>
            <a:r>
              <a:rPr lang="en-GB" sz="1600" dirty="0" smtClean="0"/>
              <a:t> </a:t>
            </a:r>
            <a:r>
              <a:rPr lang="en-GB" sz="1600" dirty="0" err="1" smtClean="0"/>
              <a:t>efikasnost</a:t>
            </a:r>
            <a:r>
              <a:rPr lang="sr-Latn-RS" sz="1600" dirty="0" smtClean="0"/>
              <a:t>,</a:t>
            </a:r>
          </a:p>
          <a:p>
            <a:pPr lvl="1"/>
            <a:r>
              <a:rPr lang="sr-Latn-RS" sz="1600" dirty="0" smtClean="0"/>
              <a:t>niže</a:t>
            </a:r>
            <a:r>
              <a:rPr lang="en-GB" sz="1600" dirty="0" smtClean="0"/>
              <a:t> </a:t>
            </a:r>
            <a:r>
              <a:rPr lang="en-GB" sz="1600" dirty="0" err="1" smtClean="0"/>
              <a:t>troškov</a:t>
            </a:r>
            <a:r>
              <a:rPr lang="sr-Latn-RS" sz="1600" dirty="0" smtClean="0"/>
              <a:t>e</a:t>
            </a:r>
            <a:r>
              <a:rPr lang="en-GB" sz="1600" dirty="0" smtClean="0"/>
              <a:t> </a:t>
            </a:r>
            <a:r>
              <a:rPr lang="en-GB" sz="1600" dirty="0" err="1" smtClean="0"/>
              <a:t>transporta</a:t>
            </a:r>
            <a:r>
              <a:rPr lang="en-GB" sz="1600" dirty="0" smtClean="0"/>
              <a:t>, </a:t>
            </a:r>
            <a:r>
              <a:rPr lang="en-GB" sz="1600" dirty="0" err="1" smtClean="0"/>
              <a:t>trgovine</a:t>
            </a:r>
            <a:r>
              <a:rPr lang="en-GB" sz="1600" dirty="0" smtClean="0"/>
              <a:t> </a:t>
            </a:r>
            <a:r>
              <a:rPr lang="en-GB" sz="1600" dirty="0" err="1" smtClean="0"/>
              <a:t>i</a:t>
            </a:r>
            <a:r>
              <a:rPr lang="en-GB" sz="1600" dirty="0" smtClean="0"/>
              <a:t> </a:t>
            </a:r>
            <a:r>
              <a:rPr lang="en-GB" sz="1600" dirty="0" err="1" smtClean="0"/>
              <a:t>komunikacija</a:t>
            </a:r>
            <a:r>
              <a:rPr lang="sr-Latn-RS" sz="1600" dirty="0" smtClean="0"/>
              <a:t>,</a:t>
            </a:r>
          </a:p>
          <a:p>
            <a:pPr lvl="1"/>
            <a:r>
              <a:rPr lang="en-GB" sz="1600" dirty="0" err="1" smtClean="0"/>
              <a:t>proizvod</a:t>
            </a:r>
            <a:r>
              <a:rPr lang="sr-Latn-RS" sz="1600" dirty="0" smtClean="0"/>
              <a:t>e</a:t>
            </a:r>
            <a:r>
              <a:rPr lang="en-GB" sz="1600" dirty="0" smtClean="0"/>
              <a:t> </a:t>
            </a:r>
            <a:r>
              <a:rPr lang="en-GB" sz="1600" dirty="0" err="1" smtClean="0"/>
              <a:t>i</a:t>
            </a:r>
            <a:r>
              <a:rPr lang="en-GB" sz="1600" dirty="0" smtClean="0"/>
              <a:t> </a:t>
            </a:r>
            <a:r>
              <a:rPr lang="en-GB" sz="1600" dirty="0" err="1" smtClean="0"/>
              <a:t>uslug</a:t>
            </a:r>
            <a:r>
              <a:rPr lang="sr-Latn-RS" sz="1600" dirty="0" smtClean="0"/>
              <a:t>e</a:t>
            </a:r>
            <a:r>
              <a:rPr lang="en-GB" sz="1600" dirty="0" smtClean="0"/>
              <a:t> </a:t>
            </a:r>
            <a:r>
              <a:rPr lang="en-GB" sz="1600" dirty="0" err="1" smtClean="0"/>
              <a:t>veće</a:t>
            </a:r>
            <a:r>
              <a:rPr lang="en-GB" sz="1600" dirty="0" smtClean="0"/>
              <a:t> </a:t>
            </a:r>
            <a:r>
              <a:rPr lang="en-GB" sz="1600" dirty="0" err="1" smtClean="0"/>
              <a:t>funkcionalnosti</a:t>
            </a:r>
            <a:r>
              <a:rPr lang="en-GB" sz="1600" dirty="0" smtClean="0"/>
              <a:t> </a:t>
            </a:r>
            <a:r>
              <a:rPr lang="en-GB" sz="1600" dirty="0" err="1" smtClean="0"/>
              <a:t>i</a:t>
            </a:r>
            <a:r>
              <a:rPr lang="en-GB" sz="1600" dirty="0" smtClean="0"/>
              <a:t> </a:t>
            </a:r>
            <a:r>
              <a:rPr lang="en-GB" sz="1600" dirty="0" err="1" smtClean="0"/>
              <a:t>kvaliteta</a:t>
            </a:r>
            <a:r>
              <a:rPr lang="sr-Latn-RS" sz="1600" dirty="0" smtClean="0"/>
              <a:t>,</a:t>
            </a:r>
          </a:p>
          <a:p>
            <a:pPr lvl="1"/>
            <a:r>
              <a:rPr lang="en-GB" sz="1600" dirty="0" err="1" smtClean="0"/>
              <a:t>otvaranj</a:t>
            </a:r>
            <a:r>
              <a:rPr lang="sr-Latn-RS" sz="1600" dirty="0" smtClean="0"/>
              <a:t>e</a:t>
            </a:r>
            <a:r>
              <a:rPr lang="en-GB" sz="1600" dirty="0" smtClean="0"/>
              <a:t> </a:t>
            </a:r>
            <a:r>
              <a:rPr lang="en-GB" sz="1600" dirty="0" err="1" smtClean="0"/>
              <a:t>novih</a:t>
            </a:r>
            <a:r>
              <a:rPr lang="en-GB" sz="1600" dirty="0" smtClean="0"/>
              <a:t> </a:t>
            </a:r>
            <a:r>
              <a:rPr lang="en-GB" sz="1600" dirty="0" err="1" smtClean="0"/>
              <a:t>tržišta</a:t>
            </a:r>
            <a:r>
              <a:rPr lang="sr-Latn-RS" sz="1600" dirty="0" smtClean="0"/>
              <a:t>,</a:t>
            </a:r>
          </a:p>
          <a:p>
            <a:pPr lvl="1"/>
            <a:r>
              <a:rPr lang="en-GB" sz="1600" dirty="0" err="1" smtClean="0"/>
              <a:t>porast</a:t>
            </a:r>
            <a:r>
              <a:rPr lang="en-GB" sz="1600" dirty="0" smtClean="0"/>
              <a:t> </a:t>
            </a:r>
            <a:r>
              <a:rPr lang="en-GB" sz="1600" dirty="0" err="1" smtClean="0"/>
              <a:t>opšteg</a:t>
            </a:r>
            <a:r>
              <a:rPr lang="en-GB" sz="1600" dirty="0" smtClean="0"/>
              <a:t> </a:t>
            </a:r>
            <a:r>
              <a:rPr lang="en-GB" sz="1600" dirty="0" err="1" smtClean="0"/>
              <a:t>nivoa</a:t>
            </a:r>
            <a:r>
              <a:rPr lang="en-GB" sz="1600" dirty="0" smtClean="0"/>
              <a:t> </a:t>
            </a:r>
            <a:r>
              <a:rPr lang="en-GB" sz="1600" dirty="0" err="1" smtClean="0"/>
              <a:t>zarada</a:t>
            </a:r>
            <a:r>
              <a:rPr lang="sr-Latn-RS" sz="1600" dirty="0" smtClean="0"/>
              <a:t>,</a:t>
            </a:r>
          </a:p>
          <a:p>
            <a:pPr lvl="1"/>
            <a:r>
              <a:rPr lang="en-GB" sz="1600" dirty="0" err="1" smtClean="0"/>
              <a:t>ublažavanj</a:t>
            </a:r>
            <a:r>
              <a:rPr lang="sr-Latn-RS" sz="1600" dirty="0" smtClean="0"/>
              <a:t>e</a:t>
            </a:r>
            <a:r>
              <a:rPr lang="en-GB" sz="1600" dirty="0" smtClean="0"/>
              <a:t> </a:t>
            </a:r>
            <a:r>
              <a:rPr lang="en-GB" sz="1600" dirty="0" err="1" smtClean="0"/>
              <a:t>uticaja</a:t>
            </a:r>
            <a:r>
              <a:rPr lang="en-GB" sz="1600" dirty="0" smtClean="0"/>
              <a:t> </a:t>
            </a:r>
            <a:r>
              <a:rPr lang="en-GB" sz="1600" dirty="0" err="1" smtClean="0"/>
              <a:t>klimatskih</a:t>
            </a:r>
            <a:r>
              <a:rPr lang="en-GB" sz="1600" dirty="0" smtClean="0"/>
              <a:t> </a:t>
            </a:r>
            <a:r>
              <a:rPr lang="en-GB" sz="1600" dirty="0" err="1" smtClean="0"/>
              <a:t>promena</a:t>
            </a:r>
            <a:r>
              <a:rPr lang="sr-Latn-RS" sz="1600" dirty="0" smtClean="0"/>
              <a:t>,</a:t>
            </a:r>
          </a:p>
          <a:p>
            <a:pPr lvl="1"/>
            <a:r>
              <a:rPr lang="sr-Latn-RS" sz="1600" dirty="0" smtClean="0"/>
              <a:t>poboljšanje kvaliteta života ljudi širom sveta.</a:t>
            </a:r>
            <a:endParaRPr lang="sr-Latn-RS" sz="1600" i="1" dirty="0" smtClean="0"/>
          </a:p>
        </p:txBody>
      </p:sp>
      <p:pic>
        <p:nvPicPr>
          <p:cNvPr id="5" name="Picture 4" descr="Depositphotos_141904050_l-20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0682" y="4201979"/>
            <a:ext cx="4294093" cy="2548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6026"/>
            <a:ext cx="10972800" cy="61286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r-Latn-RS" sz="3200" dirty="0" smtClean="0">
                <a:solidFill>
                  <a:srgbClr val="7030A0"/>
                </a:solidFill>
              </a:rPr>
              <a:t>IV  INDUSTRIJSKA  REVOLUCIJA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024" y="1084729"/>
            <a:ext cx="11116235" cy="5567083"/>
          </a:xfr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sr-Latn-RS" sz="2200" dirty="0" smtClean="0"/>
              <a:t>Među </a:t>
            </a:r>
            <a:r>
              <a:rPr lang="sr-Latn-RS" sz="2200" b="1" dirty="0" smtClean="0"/>
              <a:t>opasnostima</a:t>
            </a:r>
            <a:r>
              <a:rPr lang="sr-Latn-RS" sz="2200" dirty="0" smtClean="0"/>
              <a:t> koje donosi</a:t>
            </a:r>
            <a:r>
              <a:rPr lang="en-GB" sz="2200" dirty="0" smtClean="0"/>
              <a:t> </a:t>
            </a:r>
            <a:r>
              <a:rPr lang="sr-Latn-RS" sz="2200" dirty="0" smtClean="0"/>
              <a:t>IV</a:t>
            </a:r>
            <a:r>
              <a:rPr lang="en-GB" sz="2200" dirty="0" smtClean="0"/>
              <a:t> </a:t>
            </a:r>
            <a:r>
              <a:rPr lang="en-GB" sz="2200" dirty="0" err="1" smtClean="0"/>
              <a:t>industrijska</a:t>
            </a:r>
            <a:r>
              <a:rPr lang="en-GB" sz="2200" dirty="0" smtClean="0"/>
              <a:t> </a:t>
            </a:r>
            <a:r>
              <a:rPr lang="en-GB" sz="2200" dirty="0" err="1" smtClean="0"/>
              <a:t>revolucija</a:t>
            </a:r>
            <a:r>
              <a:rPr lang="en-GB" sz="2200" dirty="0" smtClean="0"/>
              <a:t> </a:t>
            </a:r>
            <a:r>
              <a:rPr lang="sr-Latn-RS" sz="2200" dirty="0" smtClean="0"/>
              <a:t>posebno</a:t>
            </a:r>
            <a:r>
              <a:rPr lang="en-GB" sz="2200" dirty="0" smtClean="0"/>
              <a:t> </a:t>
            </a:r>
            <a:r>
              <a:rPr lang="en-GB" sz="2200" dirty="0" smtClean="0"/>
              <a:t>se </a:t>
            </a:r>
            <a:r>
              <a:rPr lang="en-GB" sz="2200" dirty="0" err="1" smtClean="0"/>
              <a:t>istič</a:t>
            </a:r>
            <a:r>
              <a:rPr lang="sr-Latn-RS" sz="2200" dirty="0" smtClean="0"/>
              <a:t>u</a:t>
            </a:r>
            <a:r>
              <a:rPr lang="en-GB" sz="2200" dirty="0" smtClean="0"/>
              <a:t> </a:t>
            </a:r>
            <a:r>
              <a:rPr lang="en-GB" sz="2200" b="1" dirty="0" err="1" smtClean="0">
                <a:solidFill>
                  <a:srgbClr val="7030A0"/>
                </a:solidFill>
              </a:rPr>
              <a:t>rastuća</a:t>
            </a:r>
            <a:r>
              <a:rPr lang="en-GB" sz="2200" b="1" dirty="0" smtClean="0">
                <a:solidFill>
                  <a:srgbClr val="7030A0"/>
                </a:solidFill>
              </a:rPr>
              <a:t> </a:t>
            </a:r>
            <a:r>
              <a:rPr lang="sr-Latn-RS" sz="2200" b="1" dirty="0" smtClean="0">
                <a:solidFill>
                  <a:srgbClr val="7030A0"/>
                </a:solidFill>
              </a:rPr>
              <a:t>nezaposlenost i nejednakost</a:t>
            </a:r>
            <a:r>
              <a:rPr lang="sr-Latn-RS" sz="2200" dirty="0" smtClean="0"/>
              <a:t>,</a:t>
            </a:r>
            <a:r>
              <a:rPr lang="en-GB" sz="2200" dirty="0" smtClean="0"/>
              <a:t> </a:t>
            </a:r>
            <a:r>
              <a:rPr lang="en-GB" sz="2200" dirty="0" err="1" smtClean="0"/>
              <a:t>kao</a:t>
            </a:r>
            <a:r>
              <a:rPr lang="en-GB" sz="2200" dirty="0" smtClean="0"/>
              <a:t> </a:t>
            </a:r>
            <a:r>
              <a:rPr lang="en-GB" sz="2200" dirty="0" err="1" smtClean="0"/>
              <a:t>posledic</a:t>
            </a:r>
            <a:r>
              <a:rPr lang="sr-Latn-RS" sz="2200" dirty="0" smtClean="0"/>
              <a:t>e</a:t>
            </a:r>
            <a:r>
              <a:rPr lang="en-GB" sz="2200" dirty="0" smtClean="0"/>
              <a:t> </a:t>
            </a:r>
            <a:r>
              <a:rPr lang="en-GB" sz="2200" dirty="0" err="1" smtClean="0"/>
              <a:t>tehnološkog</a:t>
            </a:r>
            <a:r>
              <a:rPr lang="en-GB" sz="2200" dirty="0" smtClean="0"/>
              <a:t> </a:t>
            </a:r>
            <a:r>
              <a:rPr lang="en-GB" sz="2200" dirty="0" err="1" smtClean="0"/>
              <a:t>narušavanja</a:t>
            </a:r>
            <a:r>
              <a:rPr lang="en-GB" sz="2200" dirty="0" smtClean="0"/>
              <a:t> </a:t>
            </a:r>
            <a:r>
              <a:rPr lang="en-GB" sz="2200" dirty="0" err="1" smtClean="0"/>
              <a:t>tržišta</a:t>
            </a:r>
            <a:r>
              <a:rPr lang="en-GB" sz="2200" dirty="0" smtClean="0"/>
              <a:t> </a:t>
            </a:r>
            <a:r>
              <a:rPr lang="en-GB" sz="2200" dirty="0" err="1" smtClean="0"/>
              <a:t>rada</a:t>
            </a:r>
            <a:r>
              <a:rPr lang="en-GB" sz="2200" dirty="0" smtClean="0"/>
              <a:t>. </a:t>
            </a:r>
            <a:endParaRPr lang="sr-Latn-RS" sz="2200" dirty="0" smtClean="0"/>
          </a:p>
          <a:p>
            <a:endParaRPr lang="sr-Latn-RS" sz="1000" dirty="0" smtClean="0"/>
          </a:p>
          <a:p>
            <a:r>
              <a:rPr lang="sr-Latn-RS" sz="2000" dirty="0" smtClean="0"/>
              <a:t>K</a:t>
            </a:r>
            <a:r>
              <a:rPr lang="en-GB" sz="2000" dirty="0" err="1" smtClean="0"/>
              <a:t>ompjuterizacija</a:t>
            </a:r>
            <a:r>
              <a:rPr lang="en-GB" sz="2000" dirty="0" smtClean="0"/>
              <a:t> </a:t>
            </a:r>
            <a:r>
              <a:rPr lang="en-GB" sz="2000" dirty="0" err="1" smtClean="0"/>
              <a:t>umanjuje</a:t>
            </a:r>
            <a:r>
              <a:rPr lang="en-GB" sz="2000" dirty="0" smtClean="0"/>
              <a:t> </a:t>
            </a:r>
            <a:r>
              <a:rPr lang="en-GB" sz="2000" dirty="0" err="1" smtClean="0"/>
              <a:t>potrebu</a:t>
            </a:r>
            <a:r>
              <a:rPr lang="en-GB" sz="2000" dirty="0" smtClean="0"/>
              <a:t> </a:t>
            </a:r>
            <a:r>
              <a:rPr lang="en-GB" sz="2000" dirty="0" err="1" smtClean="0"/>
              <a:t>za</a:t>
            </a:r>
            <a:r>
              <a:rPr lang="en-GB" sz="2000" dirty="0" smtClean="0"/>
              <a:t> </a:t>
            </a:r>
            <a:r>
              <a:rPr lang="en-GB" sz="2000" dirty="0" err="1" smtClean="0"/>
              <a:t>mnogim</a:t>
            </a:r>
            <a:r>
              <a:rPr lang="en-GB" sz="2000" dirty="0" smtClean="0"/>
              <a:t> </a:t>
            </a:r>
            <a:r>
              <a:rPr lang="en-GB" sz="2000" dirty="0" err="1" smtClean="0"/>
              <a:t>kancelarijskim</a:t>
            </a:r>
            <a:r>
              <a:rPr lang="en-GB" sz="2000" dirty="0" smtClean="0"/>
              <a:t> </a:t>
            </a:r>
            <a:r>
              <a:rPr lang="en-GB" sz="2000" dirty="0" err="1" smtClean="0"/>
              <a:t>poslovima</a:t>
            </a:r>
            <a:r>
              <a:rPr lang="en-GB" sz="2000" dirty="0" smtClean="0"/>
              <a:t> </a:t>
            </a:r>
            <a:r>
              <a:rPr lang="en-GB" sz="2000" dirty="0" err="1" smtClean="0"/>
              <a:t>i</a:t>
            </a:r>
            <a:r>
              <a:rPr lang="en-GB" sz="2000" dirty="0" smtClean="0"/>
              <a:t> </a:t>
            </a:r>
            <a:r>
              <a:rPr lang="en-GB" sz="2000" dirty="0" err="1" smtClean="0"/>
              <a:t>zanimanjima</a:t>
            </a:r>
            <a:r>
              <a:rPr lang="sr-Latn-RS" sz="2000" dirty="0" smtClean="0"/>
              <a:t>.</a:t>
            </a:r>
          </a:p>
          <a:p>
            <a:endParaRPr lang="sr-Latn-RS" sz="500" dirty="0" smtClean="0"/>
          </a:p>
          <a:p>
            <a:pPr lvl="1"/>
            <a:r>
              <a:rPr lang="sr-Latn-RS" sz="1800" dirty="0" smtClean="0"/>
              <a:t>U</a:t>
            </a:r>
            <a:r>
              <a:rPr lang="en-GB" sz="1800" dirty="0" smtClean="0"/>
              <a:t> </a:t>
            </a:r>
            <a:r>
              <a:rPr lang="en-GB" sz="1800" dirty="0" err="1" smtClean="0"/>
              <a:t>proseku</a:t>
            </a:r>
            <a:r>
              <a:rPr lang="en-GB" sz="1800" dirty="0" smtClean="0"/>
              <a:t>, 47% </a:t>
            </a:r>
            <a:r>
              <a:rPr lang="en-GB" sz="1800" dirty="0" err="1" smtClean="0"/>
              <a:t>poslova</a:t>
            </a:r>
            <a:r>
              <a:rPr lang="en-GB" sz="1800" dirty="0" smtClean="0"/>
              <a:t> u SAD-u </a:t>
            </a:r>
            <a:r>
              <a:rPr lang="en-GB" sz="1800" dirty="0" err="1" smtClean="0"/>
              <a:t>i</a:t>
            </a:r>
            <a:r>
              <a:rPr lang="en-GB" sz="1800" dirty="0" smtClean="0"/>
              <a:t> 57% </a:t>
            </a:r>
            <a:r>
              <a:rPr lang="en-GB" sz="1800" dirty="0" err="1" smtClean="0"/>
              <a:t>poslova</a:t>
            </a:r>
            <a:r>
              <a:rPr lang="en-GB" sz="1800" dirty="0" smtClean="0"/>
              <a:t> u </a:t>
            </a:r>
            <a:r>
              <a:rPr lang="sr-Latn-RS" sz="1800" dirty="0" smtClean="0"/>
              <a:t>OECD </a:t>
            </a:r>
            <a:r>
              <a:rPr lang="en-GB" sz="1800" dirty="0" err="1" smtClean="0"/>
              <a:t>zemljama</a:t>
            </a:r>
            <a:r>
              <a:rPr lang="en-GB" sz="1800" dirty="0" smtClean="0"/>
              <a:t> </a:t>
            </a:r>
            <a:r>
              <a:rPr lang="sr-Latn-RS" sz="1800" dirty="0" smtClean="0"/>
              <a:t> je </a:t>
            </a:r>
            <a:r>
              <a:rPr lang="en-GB" sz="1800" dirty="0" smtClean="0"/>
              <a:t>pod </a:t>
            </a:r>
            <a:r>
              <a:rPr lang="en-GB" sz="1800" dirty="0" err="1" smtClean="0"/>
              <a:t>rizikom</a:t>
            </a:r>
            <a:r>
              <a:rPr lang="en-GB" sz="1800" dirty="0" smtClean="0"/>
              <a:t> </a:t>
            </a:r>
            <a:r>
              <a:rPr lang="en-GB" sz="1800" dirty="0" err="1" smtClean="0"/>
              <a:t>automatiza</a:t>
            </a:r>
            <a:r>
              <a:rPr lang="sr-Latn-RS" sz="1800" dirty="0" smtClean="0"/>
              <a:t>cije</a:t>
            </a:r>
            <a:r>
              <a:rPr lang="en-GB" sz="1800" dirty="0" smtClean="0"/>
              <a:t>.</a:t>
            </a:r>
            <a:endParaRPr lang="sr-Latn-RS" sz="1800" dirty="0" smtClean="0"/>
          </a:p>
          <a:p>
            <a:pPr lvl="1">
              <a:buNone/>
            </a:pPr>
            <a:r>
              <a:rPr lang="sr-Latn-RS" sz="1800" i="1" dirty="0" smtClean="0"/>
              <a:t> </a:t>
            </a:r>
            <a:r>
              <a:rPr lang="sr-Latn-RS" sz="1800" i="1" dirty="0" smtClean="0"/>
              <a:t>                                                                                                                                           </a:t>
            </a:r>
            <a:r>
              <a:rPr lang="sr-Latn-RS" sz="1500" i="1" dirty="0" smtClean="0"/>
              <a:t>(Frey et al., 2016; Frey &amp; Osborne, 2017)</a:t>
            </a:r>
            <a:r>
              <a:rPr lang="en-GB" sz="1500" i="1" dirty="0" smtClean="0"/>
              <a:t> </a:t>
            </a:r>
            <a:endParaRPr lang="sr-Latn-RS" sz="1500" i="1" dirty="0" smtClean="0"/>
          </a:p>
          <a:p>
            <a:endParaRPr lang="sr-Latn-RS" sz="1000" dirty="0" smtClean="0"/>
          </a:p>
          <a:p>
            <a:r>
              <a:rPr lang="en-GB" sz="2000" dirty="0" err="1" smtClean="0"/>
              <a:t>Radnici</a:t>
            </a:r>
            <a:r>
              <a:rPr lang="en-GB" sz="2000" dirty="0" smtClean="0"/>
              <a:t> </a:t>
            </a:r>
            <a:r>
              <a:rPr lang="en-GB" sz="2000" dirty="0" err="1" smtClean="0"/>
              <a:t>sa</a:t>
            </a:r>
            <a:r>
              <a:rPr lang="en-GB" sz="2000" dirty="0" smtClean="0"/>
              <a:t> </a:t>
            </a:r>
            <a:r>
              <a:rPr lang="en-GB" sz="2000" dirty="0" err="1" smtClean="0"/>
              <a:t>niskim</a:t>
            </a:r>
            <a:r>
              <a:rPr lang="en-GB" sz="2000" dirty="0" smtClean="0"/>
              <a:t> </a:t>
            </a:r>
            <a:r>
              <a:rPr lang="en-GB" sz="2000" dirty="0" err="1" smtClean="0"/>
              <a:t>kvalifikacijama</a:t>
            </a:r>
            <a:r>
              <a:rPr lang="en-GB" sz="2000" dirty="0" smtClean="0"/>
              <a:t> </a:t>
            </a:r>
            <a:r>
              <a:rPr lang="en-GB" sz="2000" dirty="0" err="1" smtClean="0"/>
              <a:t>i</a:t>
            </a:r>
            <a:r>
              <a:rPr lang="en-GB" sz="2000" dirty="0" smtClean="0"/>
              <a:t> </a:t>
            </a:r>
            <a:r>
              <a:rPr lang="en-GB" sz="2000" dirty="0" err="1" smtClean="0"/>
              <a:t>niskim</a:t>
            </a:r>
            <a:r>
              <a:rPr lang="en-GB" sz="2000" dirty="0" smtClean="0"/>
              <a:t> </a:t>
            </a:r>
            <a:r>
              <a:rPr lang="en-GB" sz="2000" dirty="0" err="1" smtClean="0"/>
              <a:t>primanjima</a:t>
            </a:r>
            <a:r>
              <a:rPr lang="en-GB" sz="2000" dirty="0" smtClean="0"/>
              <a:t> </a:t>
            </a:r>
            <a:r>
              <a:rPr lang="en-GB" sz="2000" dirty="0" err="1" smtClean="0"/>
              <a:t>imaju</a:t>
            </a:r>
            <a:r>
              <a:rPr lang="en-GB" sz="2000" dirty="0" smtClean="0"/>
              <a:t> </a:t>
            </a:r>
            <a:r>
              <a:rPr lang="en-GB" sz="2000" dirty="0" err="1" smtClean="0"/>
              <a:t>veću</a:t>
            </a:r>
            <a:r>
              <a:rPr lang="en-GB" sz="2000" dirty="0" smtClean="0"/>
              <a:t> </a:t>
            </a:r>
            <a:r>
              <a:rPr lang="en-GB" sz="2000" dirty="0" err="1" smtClean="0"/>
              <a:t>verovatnoću</a:t>
            </a:r>
            <a:r>
              <a:rPr lang="en-GB" sz="2000" dirty="0" smtClean="0"/>
              <a:t> </a:t>
            </a:r>
            <a:r>
              <a:rPr lang="en-GB" sz="2000" dirty="0" err="1" smtClean="0"/>
              <a:t>da</a:t>
            </a:r>
            <a:r>
              <a:rPr lang="en-GB" sz="2000" dirty="0" smtClean="0"/>
              <a:t> </a:t>
            </a:r>
            <a:r>
              <a:rPr lang="en-GB" sz="2000" dirty="0" err="1" smtClean="0"/>
              <a:t>budu</a:t>
            </a:r>
            <a:r>
              <a:rPr lang="sr-Latn-RS" sz="2000" dirty="0" smtClean="0"/>
              <a:t>  </a:t>
            </a:r>
            <a:r>
              <a:rPr lang="en-GB" sz="2000" dirty="0" err="1" smtClean="0"/>
              <a:t>zamenjeni</a:t>
            </a:r>
            <a:r>
              <a:rPr lang="en-GB" sz="2000" dirty="0" smtClean="0"/>
              <a:t> </a:t>
            </a:r>
            <a:r>
              <a:rPr lang="en-GB" sz="2000" dirty="0" err="1" smtClean="0"/>
              <a:t>robotima</a:t>
            </a:r>
            <a:r>
              <a:rPr lang="en-GB" sz="2000" dirty="0" smtClean="0"/>
              <a:t> </a:t>
            </a:r>
            <a:r>
              <a:rPr lang="en-GB" sz="2000" dirty="0" err="1" smtClean="0"/>
              <a:t>i</a:t>
            </a:r>
            <a:r>
              <a:rPr lang="en-GB" sz="2000" dirty="0" smtClean="0"/>
              <a:t> </a:t>
            </a:r>
            <a:r>
              <a:rPr lang="en-GB" sz="2000" dirty="0" err="1" smtClean="0"/>
              <a:t>kompjuterima</a:t>
            </a:r>
            <a:r>
              <a:rPr lang="sr-Latn-RS" sz="2000" dirty="0" smtClean="0"/>
              <a:t>.</a:t>
            </a:r>
          </a:p>
          <a:p>
            <a:endParaRPr lang="sr-Latn-RS" sz="1000" dirty="0" smtClean="0"/>
          </a:p>
          <a:p>
            <a:r>
              <a:rPr lang="sr-Latn-RS" sz="2000" dirty="0" smtClean="0"/>
              <a:t>Poslovi koji su najviše izloženi riziku gašenja:</a:t>
            </a:r>
          </a:p>
          <a:p>
            <a:pPr lvl="1"/>
            <a:r>
              <a:rPr lang="en-GB" sz="1600" b="1" dirty="0" err="1" smtClean="0"/>
              <a:t>rutinski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i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repetitivni</a:t>
            </a:r>
            <a:r>
              <a:rPr lang="en-GB" sz="1600" b="1" dirty="0" smtClean="0"/>
              <a:t> </a:t>
            </a:r>
            <a:r>
              <a:rPr lang="sr-Latn-RS" sz="1600" b="1" dirty="0" smtClean="0"/>
              <a:t> poslovi</a:t>
            </a:r>
            <a:r>
              <a:rPr lang="sr-Latn-RS" sz="1600" dirty="0" smtClean="0"/>
              <a:t> </a:t>
            </a:r>
          </a:p>
          <a:p>
            <a:pPr lvl="1">
              <a:buNone/>
            </a:pPr>
            <a:r>
              <a:rPr lang="sr-Latn-RS" sz="1600" dirty="0" smtClean="0"/>
              <a:t> </a:t>
            </a:r>
            <a:r>
              <a:rPr lang="sr-Latn-RS" sz="1600" dirty="0" smtClean="0"/>
              <a:t>     </a:t>
            </a:r>
            <a:r>
              <a:rPr lang="en-GB" sz="1600" dirty="0" smtClean="0"/>
              <a:t>(</a:t>
            </a:r>
            <a:r>
              <a:rPr lang="en-GB" sz="1600" dirty="0" err="1" smtClean="0"/>
              <a:t>mogu</a:t>
            </a:r>
            <a:r>
              <a:rPr lang="en-GB" sz="1600" dirty="0" smtClean="0"/>
              <a:t> </a:t>
            </a:r>
            <a:r>
              <a:rPr lang="en-GB" sz="1600" dirty="0" err="1" smtClean="0"/>
              <a:t>da</a:t>
            </a:r>
            <a:r>
              <a:rPr lang="en-GB" sz="1600" dirty="0" smtClean="0"/>
              <a:t> se </a:t>
            </a:r>
            <a:r>
              <a:rPr lang="en-GB" sz="1600" dirty="0" err="1" smtClean="0"/>
              <a:t>oponašaju</a:t>
            </a:r>
            <a:r>
              <a:rPr lang="en-GB" sz="1600" dirty="0" smtClean="0"/>
              <a:t> </a:t>
            </a:r>
            <a:r>
              <a:rPr lang="en-GB" sz="1600" dirty="0" err="1" smtClean="0"/>
              <a:t>putem</a:t>
            </a:r>
            <a:r>
              <a:rPr lang="en-GB" sz="1600" dirty="0" smtClean="0"/>
              <a:t> </a:t>
            </a:r>
            <a:r>
              <a:rPr lang="en-GB" sz="1600" dirty="0" err="1" smtClean="0"/>
              <a:t>algoritama</a:t>
            </a:r>
            <a:r>
              <a:rPr lang="en-GB" sz="1600" dirty="0" smtClean="0"/>
              <a:t> </a:t>
            </a:r>
            <a:r>
              <a:rPr lang="en-GB" sz="1600" dirty="0" err="1" smtClean="0"/>
              <a:t>mašinskog</a:t>
            </a:r>
            <a:r>
              <a:rPr lang="en-GB" sz="1600" dirty="0" smtClean="0"/>
              <a:t> </a:t>
            </a:r>
            <a:r>
              <a:rPr lang="en-GB" sz="1600" dirty="0" err="1" smtClean="0"/>
              <a:t>učenja</a:t>
            </a:r>
            <a:r>
              <a:rPr lang="en-GB" sz="1600" dirty="0" smtClean="0"/>
              <a:t>), </a:t>
            </a:r>
            <a:endParaRPr lang="sr-Latn-RS" sz="1600" dirty="0" smtClean="0"/>
          </a:p>
          <a:p>
            <a:pPr lvl="1"/>
            <a:endParaRPr lang="sr-Latn-RS" sz="1000" dirty="0" smtClean="0"/>
          </a:p>
          <a:p>
            <a:pPr lvl="1"/>
            <a:r>
              <a:rPr lang="en-GB" sz="1600" b="1" dirty="0" err="1" smtClean="0"/>
              <a:t>tipični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kancelarijski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poslovi</a:t>
            </a:r>
            <a:r>
              <a:rPr lang="en-GB" sz="1600" b="1" dirty="0" smtClean="0"/>
              <a:t> </a:t>
            </a:r>
            <a:r>
              <a:rPr lang="sr-Latn-RS" sz="1600" b="1" dirty="0" smtClean="0"/>
              <a:t> </a:t>
            </a:r>
          </a:p>
          <a:p>
            <a:pPr lvl="1">
              <a:buNone/>
            </a:pPr>
            <a:r>
              <a:rPr lang="sr-Latn-RS" sz="1600" b="1" dirty="0" smtClean="0"/>
              <a:t> </a:t>
            </a:r>
            <a:r>
              <a:rPr lang="sr-Latn-RS" sz="1600" b="1" dirty="0" smtClean="0"/>
              <a:t>     </a:t>
            </a:r>
            <a:r>
              <a:rPr lang="en-GB" sz="1600" dirty="0" smtClean="0"/>
              <a:t>(</a:t>
            </a:r>
            <a:r>
              <a:rPr lang="en-GB" sz="1600" dirty="0" err="1" smtClean="0"/>
              <a:t>zbog</a:t>
            </a:r>
            <a:r>
              <a:rPr lang="en-GB" sz="1600" dirty="0" smtClean="0"/>
              <a:t> </a:t>
            </a:r>
            <a:r>
              <a:rPr lang="en-GB" sz="1600" dirty="0" err="1" smtClean="0"/>
              <a:t>rastuće</a:t>
            </a:r>
            <a:r>
              <a:rPr lang="en-GB" sz="1600" dirty="0" smtClean="0"/>
              <a:t> </a:t>
            </a:r>
            <a:r>
              <a:rPr lang="en-GB" sz="1600" dirty="0" err="1" smtClean="0"/>
              <a:t>fleksibilnosti</a:t>
            </a:r>
            <a:r>
              <a:rPr lang="en-GB" sz="1600" dirty="0" smtClean="0"/>
              <a:t> </a:t>
            </a:r>
            <a:r>
              <a:rPr lang="en-GB" sz="1600" dirty="0" err="1" smtClean="0"/>
              <a:t>zaposlenja</a:t>
            </a:r>
            <a:r>
              <a:rPr lang="sr-Latn-RS" sz="1600" dirty="0" smtClean="0"/>
              <a:t> i</a:t>
            </a:r>
            <a:r>
              <a:rPr lang="en-GB" sz="1600" dirty="0" smtClean="0"/>
              <a:t> </a:t>
            </a:r>
            <a:r>
              <a:rPr lang="en-GB" sz="1600" dirty="0" err="1" smtClean="0"/>
              <a:t>tzv</a:t>
            </a:r>
            <a:r>
              <a:rPr lang="en-GB" sz="1600" dirty="0" smtClean="0"/>
              <a:t>. “gig </a:t>
            </a:r>
            <a:r>
              <a:rPr lang="en-GB" sz="1600" dirty="0" err="1" smtClean="0"/>
              <a:t>ekonomije</a:t>
            </a:r>
            <a:r>
              <a:rPr lang="en-GB" sz="1600" dirty="0" smtClean="0"/>
              <a:t>”) </a:t>
            </a:r>
            <a:endParaRPr lang="sr-Latn-RS" sz="1600" dirty="0" smtClean="0"/>
          </a:p>
          <a:p>
            <a:pPr lvl="1"/>
            <a:endParaRPr lang="sr-Latn-RS" sz="1000" dirty="0" smtClean="0"/>
          </a:p>
          <a:p>
            <a:pPr lvl="1"/>
            <a:r>
              <a:rPr lang="en-GB" sz="1600" b="1" dirty="0" err="1" smtClean="0"/>
              <a:t>poslovi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povezani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sa</a:t>
            </a:r>
            <a:r>
              <a:rPr lang="en-GB" sz="1600" b="1" dirty="0" smtClean="0"/>
              <a:t> </a:t>
            </a:r>
            <a:r>
              <a:rPr lang="en-GB" sz="1600" b="1" i="1" dirty="0" smtClean="0"/>
              <a:t>big data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analizama</a:t>
            </a:r>
            <a:r>
              <a:rPr lang="en-GB" sz="1600" dirty="0" smtClean="0"/>
              <a:t>, </a:t>
            </a:r>
            <a:r>
              <a:rPr lang="en-GB" sz="1600" dirty="0" err="1" smtClean="0"/>
              <a:t>poput</a:t>
            </a:r>
            <a:r>
              <a:rPr lang="en-GB" sz="1600" dirty="0" smtClean="0"/>
              <a:t> </a:t>
            </a:r>
            <a:r>
              <a:rPr lang="en-GB" sz="1600" dirty="0" err="1" smtClean="0"/>
              <a:t>kreditnog</a:t>
            </a:r>
            <a:r>
              <a:rPr lang="en-GB" sz="1600" dirty="0" smtClean="0"/>
              <a:t> </a:t>
            </a:r>
            <a:r>
              <a:rPr lang="en-GB" sz="1600" dirty="0" err="1" smtClean="0"/>
              <a:t>analitičara</a:t>
            </a:r>
            <a:r>
              <a:rPr lang="sr-Latn-RS" sz="1600" dirty="0" smtClean="0"/>
              <a:t> ili</a:t>
            </a:r>
            <a:r>
              <a:rPr lang="en-GB" sz="1600" dirty="0" smtClean="0"/>
              <a:t> </a:t>
            </a:r>
            <a:r>
              <a:rPr lang="en-GB" sz="1600" dirty="0" err="1" smtClean="0"/>
              <a:t>finansijskog</a:t>
            </a:r>
            <a:r>
              <a:rPr lang="en-GB" sz="1600" dirty="0" smtClean="0"/>
              <a:t> </a:t>
            </a:r>
            <a:r>
              <a:rPr lang="en-GB" sz="1600" dirty="0" err="1" smtClean="0"/>
              <a:t>savetnika</a:t>
            </a:r>
            <a:r>
              <a:rPr lang="en-GB" sz="1600" dirty="0" smtClean="0"/>
              <a:t> </a:t>
            </a:r>
            <a:r>
              <a:rPr lang="sr-Latn-RS" sz="1600" dirty="0" smtClean="0"/>
              <a:t>                                              </a:t>
            </a:r>
            <a:r>
              <a:rPr lang="en-GB" sz="1600" dirty="0" smtClean="0"/>
              <a:t>(</a:t>
            </a:r>
            <a:r>
              <a:rPr lang="en-GB" sz="1600" dirty="0" err="1" smtClean="0"/>
              <a:t>zbog</a:t>
            </a:r>
            <a:r>
              <a:rPr lang="en-GB" sz="1600" dirty="0" smtClean="0"/>
              <a:t> </a:t>
            </a:r>
            <a:r>
              <a:rPr lang="en-GB" sz="1600" dirty="0" err="1" smtClean="0"/>
              <a:t>prednosti</a:t>
            </a:r>
            <a:r>
              <a:rPr lang="en-GB" sz="1600" dirty="0" smtClean="0"/>
              <a:t> </a:t>
            </a:r>
            <a:r>
              <a:rPr lang="en-GB" sz="1600" dirty="0" err="1" smtClean="0"/>
              <a:t>kompjutera</a:t>
            </a:r>
            <a:r>
              <a:rPr lang="en-GB" sz="1600" dirty="0" smtClean="0"/>
              <a:t> u </a:t>
            </a:r>
            <a:r>
              <a:rPr lang="en-GB" sz="1600" dirty="0" err="1" smtClean="0"/>
              <a:t>odnosu</a:t>
            </a:r>
            <a:r>
              <a:rPr lang="en-GB" sz="1600" dirty="0" smtClean="0"/>
              <a:t> </a:t>
            </a:r>
            <a:r>
              <a:rPr lang="en-GB" sz="1600" dirty="0" err="1" smtClean="0"/>
              <a:t>na</a:t>
            </a:r>
            <a:r>
              <a:rPr lang="en-GB" sz="1600" dirty="0" smtClean="0"/>
              <a:t> </a:t>
            </a:r>
            <a:r>
              <a:rPr lang="en-GB" sz="1600" dirty="0" err="1" smtClean="0"/>
              <a:t>ljudski</a:t>
            </a:r>
            <a:r>
              <a:rPr lang="en-GB" sz="1600" dirty="0" smtClean="0"/>
              <a:t> </a:t>
            </a:r>
            <a:r>
              <a:rPr lang="en-GB" sz="1600" dirty="0" err="1" smtClean="0"/>
              <a:t>mozak</a:t>
            </a:r>
            <a:r>
              <a:rPr lang="en-GB" sz="1600" dirty="0" smtClean="0"/>
              <a:t> u </a:t>
            </a:r>
            <a:r>
              <a:rPr lang="en-GB" sz="1600" dirty="0" err="1" smtClean="0"/>
              <a:t>radu</a:t>
            </a:r>
            <a:r>
              <a:rPr lang="en-GB" sz="1600" dirty="0" smtClean="0"/>
              <a:t> </a:t>
            </a:r>
            <a:r>
              <a:rPr lang="en-GB" sz="1600" dirty="0" err="1" smtClean="0"/>
              <a:t>sa</a:t>
            </a:r>
            <a:r>
              <a:rPr lang="en-GB" sz="1600" dirty="0" smtClean="0"/>
              <a:t> </a:t>
            </a:r>
            <a:r>
              <a:rPr lang="en-GB" sz="1600" dirty="0" err="1" smtClean="0"/>
              <a:t>ogromnim</a:t>
            </a:r>
            <a:r>
              <a:rPr lang="en-GB" sz="1600" dirty="0" smtClean="0"/>
              <a:t> </a:t>
            </a:r>
            <a:r>
              <a:rPr lang="en-GB" sz="1600" dirty="0" err="1" smtClean="0"/>
              <a:t>količinama</a:t>
            </a:r>
            <a:r>
              <a:rPr lang="en-GB" sz="1600" dirty="0" smtClean="0"/>
              <a:t> </a:t>
            </a:r>
            <a:r>
              <a:rPr lang="en-GB" sz="1600" dirty="0" err="1" smtClean="0"/>
              <a:t>podataka</a:t>
            </a:r>
            <a:r>
              <a:rPr lang="sr-Latn-RS" sz="1600" dirty="0" smtClean="0"/>
              <a:t>)</a:t>
            </a:r>
          </a:p>
          <a:p>
            <a:endParaRPr lang="sr-Latn-RS" sz="2200" dirty="0" smtClean="0"/>
          </a:p>
          <a:p>
            <a:endParaRPr lang="sr-Latn-RS" sz="2200" dirty="0" smtClean="0"/>
          </a:p>
          <a:p>
            <a:endParaRPr lang="sr-Latn-RS" sz="2200" dirty="0" smtClean="0"/>
          </a:p>
          <a:p>
            <a:endParaRPr lang="sr-Latn-RS" sz="500" dirty="0" smtClean="0"/>
          </a:p>
          <a:p>
            <a:endParaRPr lang="sr-Latn-RS" sz="2200" dirty="0" smtClean="0"/>
          </a:p>
        </p:txBody>
      </p:sp>
      <p:sp>
        <p:nvSpPr>
          <p:cNvPr id="10242" name="AutoShape 2" descr="Rezultat slika za robots replace human job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4" name="Picture 4" descr="Rezultat slika za robots replace human job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67142" y="3801036"/>
            <a:ext cx="3940893" cy="2214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6026"/>
            <a:ext cx="10972800" cy="61286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r-Latn-RS" sz="3200" dirty="0" smtClean="0">
                <a:solidFill>
                  <a:srgbClr val="7030A0"/>
                </a:solidFill>
              </a:rPr>
              <a:t>IV  INDUSTRIJSKA  REVOLUCIJA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10242" name="AutoShape 2" descr="Rezultat slika za robots replace human job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6165" y="959221"/>
            <a:ext cx="10820400" cy="5683625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Dok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jedne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poslove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elimiše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sr-Latn-R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IV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industrijska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revolucija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kreira</a:t>
            </a:r>
            <a:r>
              <a:rPr kumimoji="0" lang="en-GB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tražnju</a:t>
            </a:r>
            <a:r>
              <a:rPr kumimoji="0" lang="en-GB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</a:t>
            </a:r>
            <a:r>
              <a:rPr kumimoji="0" lang="en-GB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drugim</a:t>
            </a:r>
            <a:r>
              <a:rPr kumimoji="0" lang="en-GB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poslovima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sr-Latn-R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Latn-RS" sz="5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 </a:t>
            </a:r>
            <a:r>
              <a:rPr kumimoji="0" lang="en-GB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budućnosti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najvredniji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resurs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neće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biti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niti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niti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kapital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već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ljudi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koji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 </a:t>
            </a:r>
            <a:r>
              <a:rPr kumimoji="0" lang="en-GB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stanju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donesu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nove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ideje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inovacije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lang="sr-Latn-RS" sz="1600" dirty="0" smtClean="0"/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sr-Latn-R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r-Latn-R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Latn-R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ektori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koji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obećavaju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otvaranj</a:t>
            </a:r>
            <a:r>
              <a:rPr kumimoji="0" lang="sr-Latn-R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novih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radnih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mesta</a:t>
            </a:r>
            <a:r>
              <a:rPr kumimoji="0" lang="sr-Latn-R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sr-Latn-R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 defTabSz="914400">
              <a:spcBef>
                <a:spcPct val="20000"/>
              </a:spcBef>
              <a:buFont typeface="Calibri" pitchFamily="34" charset="0"/>
              <a:buChar char="-"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sektor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endParaRPr kumimoji="0" lang="sr-Latn-RS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 defTabSz="914400">
              <a:spcBef>
                <a:spcPct val="20000"/>
              </a:spcBef>
              <a:buFont typeface="Calibri" pitchFamily="34" charset="0"/>
              <a:buChar char="-"/>
            </a:pP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sektor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industrije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endParaRPr kumimoji="0" lang="sr-Latn-RS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 defTabSz="914400">
              <a:spcBef>
                <a:spcPct val="20000"/>
              </a:spcBef>
              <a:buFont typeface="Calibri" pitchFamily="34" charset="0"/>
              <a:buChar char="-"/>
            </a:pP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sektor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očuvanja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životne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sredine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zeleni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sektor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sr-Latn-RS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 defTabSz="914400">
              <a:spcBef>
                <a:spcPct val="20000"/>
              </a:spcBef>
              <a:buFont typeface="Calibri" pitchFamily="34" charset="0"/>
              <a:buChar char="-"/>
            </a:pP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zdravstveni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sektor</a:t>
            </a:r>
            <a:r>
              <a:rPr kumimoji="0" lang="sr-Latn-R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Latn-R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Latn-R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r-Latn-RS" sz="2000" dirty="0" smtClean="0"/>
              <a:t>IV industrijska revolucija će zahtevati </a:t>
            </a:r>
            <a:r>
              <a:rPr lang="sr-Latn-RS" sz="2000" b="1" dirty="0" smtClean="0">
                <a:solidFill>
                  <a:srgbClr val="7030A0"/>
                </a:solidFill>
              </a:rPr>
              <a:t>nove veštine </a:t>
            </a:r>
            <a:r>
              <a:rPr lang="sr-Latn-RS" sz="2000" dirty="0" smtClean="0"/>
              <a:t>kako na novim, tako i na postojećim poslovima.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sr-Latn-RS" sz="1000" dirty="0" smtClean="0"/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sr-Latn-RS" sz="2000" dirty="0" smtClean="0"/>
              <a:t>J</a:t>
            </a:r>
            <a:r>
              <a:rPr lang="en-GB" sz="2000" dirty="0" err="1" smtClean="0"/>
              <a:t>edan</a:t>
            </a:r>
            <a:r>
              <a:rPr lang="en-GB" sz="2000" dirty="0" smtClean="0"/>
              <a:t> </a:t>
            </a:r>
            <a:r>
              <a:rPr lang="en-GB" sz="2000" dirty="0" err="1" smtClean="0"/>
              <a:t>od</a:t>
            </a:r>
            <a:r>
              <a:rPr lang="en-GB" sz="2000" dirty="0" smtClean="0"/>
              <a:t> </a:t>
            </a:r>
            <a:r>
              <a:rPr lang="en-GB" sz="2000" dirty="0" err="1" smtClean="0"/>
              <a:t>prioriteta</a:t>
            </a:r>
            <a:r>
              <a:rPr lang="en-GB" sz="2000" dirty="0" smtClean="0"/>
              <a:t> </a:t>
            </a:r>
            <a:r>
              <a:rPr lang="en-GB" sz="2000" dirty="0" smtClean="0"/>
              <a:t>u </a:t>
            </a:r>
            <a:r>
              <a:rPr lang="en-GB" sz="2000" dirty="0" err="1" smtClean="0"/>
              <a:t>narednim</a:t>
            </a:r>
            <a:r>
              <a:rPr lang="en-GB" sz="2000" dirty="0" smtClean="0"/>
              <a:t> </a:t>
            </a:r>
            <a:r>
              <a:rPr lang="en-GB" sz="2000" dirty="0" err="1" smtClean="0"/>
              <a:t>decenijama</a:t>
            </a:r>
            <a:r>
              <a:rPr lang="en-GB" sz="2000" dirty="0" smtClean="0"/>
              <a:t> </a:t>
            </a:r>
            <a:r>
              <a:rPr lang="en-GB" sz="2000" dirty="0" err="1" smtClean="0"/>
              <a:t>biće</a:t>
            </a:r>
            <a:r>
              <a:rPr lang="en-GB" sz="2000" dirty="0" smtClean="0"/>
              <a:t> </a:t>
            </a:r>
            <a:r>
              <a:rPr lang="sr-Latn-RS" sz="2000" dirty="0" smtClean="0"/>
              <a:t>o</a:t>
            </a:r>
            <a:r>
              <a:rPr lang="en-GB" sz="2000" dirty="0" err="1" smtClean="0"/>
              <a:t>bezbeđivanje</a:t>
            </a:r>
            <a:r>
              <a:rPr lang="en-GB" sz="2000" dirty="0" smtClean="0"/>
              <a:t> </a:t>
            </a:r>
            <a:r>
              <a:rPr lang="en-GB" sz="2000" b="1" dirty="0" err="1" smtClean="0"/>
              <a:t>obrazovnog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sistema</a:t>
            </a:r>
            <a:r>
              <a:rPr lang="en-GB" sz="2000" b="1" dirty="0" smtClean="0"/>
              <a:t> </a:t>
            </a:r>
            <a:r>
              <a:rPr lang="en-GB" sz="2000" dirty="0" err="1" smtClean="0"/>
              <a:t>koji</a:t>
            </a:r>
            <a:r>
              <a:rPr lang="en-GB" sz="2000" dirty="0" smtClean="0"/>
              <a:t> </a:t>
            </a:r>
            <a:r>
              <a:rPr lang="en-GB" sz="2000" dirty="0" err="1" smtClean="0"/>
              <a:t>generiše</a:t>
            </a:r>
            <a:r>
              <a:rPr lang="en-GB" sz="2000" dirty="0" smtClean="0"/>
              <a:t> </a:t>
            </a:r>
            <a:r>
              <a:rPr lang="en-GB" sz="2000" dirty="0" err="1" smtClean="0"/>
              <a:t>potreban</a:t>
            </a:r>
            <a:r>
              <a:rPr lang="en-GB" sz="2000" dirty="0" smtClean="0"/>
              <a:t> </a:t>
            </a:r>
            <a:r>
              <a:rPr lang="en-GB" sz="2000" dirty="0" err="1" smtClean="0"/>
              <a:t>nivo</a:t>
            </a:r>
            <a:r>
              <a:rPr lang="en-GB" sz="2000" dirty="0" smtClean="0"/>
              <a:t> </a:t>
            </a:r>
            <a:r>
              <a:rPr lang="en-GB" sz="2000" dirty="0" err="1" smtClean="0"/>
              <a:t>i</a:t>
            </a:r>
            <a:r>
              <a:rPr lang="en-GB" sz="2000" dirty="0" smtClean="0"/>
              <a:t> </a:t>
            </a:r>
            <a:r>
              <a:rPr lang="en-GB" sz="2000" dirty="0" err="1" smtClean="0"/>
              <a:t>vrstu</a:t>
            </a:r>
            <a:r>
              <a:rPr lang="en-GB" sz="2000" dirty="0" smtClean="0"/>
              <a:t> </a:t>
            </a:r>
            <a:r>
              <a:rPr lang="en-GB" sz="2000" dirty="0" err="1" smtClean="0"/>
              <a:t>znanja</a:t>
            </a:r>
            <a:r>
              <a:rPr lang="en-GB" sz="2000" dirty="0" smtClean="0"/>
              <a:t> </a:t>
            </a:r>
            <a:r>
              <a:rPr lang="en-GB" sz="2000" dirty="0" err="1" smtClean="0"/>
              <a:t>i</a:t>
            </a:r>
            <a:r>
              <a:rPr lang="en-GB" sz="2000" dirty="0" smtClean="0"/>
              <a:t> </a:t>
            </a:r>
            <a:r>
              <a:rPr lang="en-GB" sz="2000" dirty="0" err="1" smtClean="0"/>
              <a:t>veš</a:t>
            </a:r>
            <a:r>
              <a:rPr lang="sr-Latn-RS" sz="2000" dirty="0" smtClean="0"/>
              <a:t>tina.</a:t>
            </a: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endParaRPr lang="sr-Latn-RS" sz="1000" dirty="0" smtClean="0"/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sr-Latn-RS" sz="2000" b="1" dirty="0" smtClean="0"/>
              <a:t>N</a:t>
            </a:r>
            <a:r>
              <a:rPr lang="en-GB" sz="2000" b="1" dirty="0" err="1" smtClean="0"/>
              <a:t>auka</a:t>
            </a:r>
            <a:r>
              <a:rPr lang="en-GB" sz="2000" b="1" dirty="0" smtClean="0"/>
              <a:t>, </a:t>
            </a:r>
            <a:r>
              <a:rPr lang="en-GB" sz="2000" b="1" dirty="0" err="1" smtClean="0"/>
              <a:t>tehnologija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i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inovacije</a:t>
            </a:r>
            <a:r>
              <a:rPr lang="en-GB" sz="2000" dirty="0" smtClean="0"/>
              <a:t> </a:t>
            </a:r>
            <a:r>
              <a:rPr lang="en-GB" sz="2000" dirty="0" err="1" smtClean="0"/>
              <a:t>su</a:t>
            </a:r>
            <a:r>
              <a:rPr lang="en-GB" sz="2000" dirty="0" smtClean="0"/>
              <a:t> </a:t>
            </a:r>
            <a:r>
              <a:rPr lang="en-GB" sz="2000" dirty="0" err="1" smtClean="0"/>
              <a:t>ključni</a:t>
            </a:r>
            <a:r>
              <a:rPr lang="en-GB" sz="2000" dirty="0" smtClean="0"/>
              <a:t> </a:t>
            </a:r>
            <a:r>
              <a:rPr lang="en-GB" sz="2000" dirty="0" err="1" smtClean="0"/>
              <a:t>instrumenti</a:t>
            </a:r>
            <a:r>
              <a:rPr lang="en-GB" sz="2000" dirty="0" smtClean="0"/>
              <a:t> </a:t>
            </a:r>
            <a:r>
              <a:rPr lang="en-GB" sz="2000" dirty="0" err="1" smtClean="0"/>
              <a:t>za</a:t>
            </a:r>
            <a:r>
              <a:rPr lang="en-GB" sz="2000" dirty="0" smtClean="0"/>
              <a:t> </a:t>
            </a:r>
            <a:r>
              <a:rPr lang="en-GB" sz="2000" dirty="0" err="1" smtClean="0"/>
              <a:t>postizanje</a:t>
            </a:r>
            <a:r>
              <a:rPr lang="en-GB" sz="2000" dirty="0" smtClean="0"/>
              <a:t> </a:t>
            </a:r>
            <a:r>
              <a:rPr lang="en-GB" sz="2000" dirty="0" err="1" smtClean="0"/>
              <a:t>ciljeva</a:t>
            </a:r>
            <a:r>
              <a:rPr lang="en-GB" sz="2000" dirty="0" smtClean="0"/>
              <a:t> </a:t>
            </a:r>
            <a:r>
              <a:rPr lang="en-GB" sz="2000" dirty="0" err="1" smtClean="0"/>
              <a:t>održivog</a:t>
            </a:r>
            <a:r>
              <a:rPr lang="en-GB" sz="2000" dirty="0" smtClean="0"/>
              <a:t> </a:t>
            </a:r>
            <a:r>
              <a:rPr lang="en-GB" sz="2000" dirty="0" err="1" smtClean="0"/>
              <a:t>razvoja</a:t>
            </a:r>
            <a:r>
              <a:rPr lang="sr-Latn-RS" sz="2000" dirty="0" smtClean="0"/>
              <a:t>. </a:t>
            </a:r>
          </a:p>
          <a:p>
            <a:pPr marL="342900" lvl="0" indent="-342900" defTabSz="914400">
              <a:spcBef>
                <a:spcPct val="20000"/>
              </a:spcBef>
            </a:pPr>
            <a:r>
              <a:rPr lang="sr-Latn-RS" sz="1600" i="1" dirty="0" smtClean="0"/>
              <a:t> </a:t>
            </a:r>
            <a:r>
              <a:rPr lang="sr-Latn-RS" sz="1600" i="1" dirty="0" smtClean="0"/>
              <a:t>                                                                                                                                                         </a:t>
            </a:r>
            <a:r>
              <a:rPr lang="sr-Latn-RS" sz="1500" i="1" dirty="0" smtClean="0"/>
              <a:t>(UN Agenda održivog razvoja 2030)</a:t>
            </a:r>
            <a:endParaRPr kumimoji="0" lang="sr-Latn-RS" sz="1500" b="0" i="1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Latn-R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Latn-R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Latn-R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Latn-RS" sz="5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Latn-R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1936377"/>
            <a:ext cx="4572000" cy="2259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0740240" y="4185629"/>
            <a:ext cx="13109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1200" i="1" dirty="0" smtClean="0"/>
              <a:t>(Frey et </a:t>
            </a:r>
            <a:r>
              <a:rPr lang="sr-Latn-RS" sz="1200" i="1" dirty="0" smtClean="0"/>
              <a:t>al., </a:t>
            </a:r>
            <a:r>
              <a:rPr lang="sr-Latn-RS" sz="1200" i="1" dirty="0" smtClean="0"/>
              <a:t>2016)</a:t>
            </a:r>
            <a:r>
              <a:rPr lang="en-GB" sz="1200" i="1" dirty="0" smtClean="0"/>
              <a:t>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6665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r-Latn-RS" sz="3300" dirty="0" smtClean="0">
                <a:solidFill>
                  <a:srgbClr val="7030A0"/>
                </a:solidFill>
              </a:rPr>
              <a:t>IZAZOVI ZA SEKTOR OSIGURANJA</a:t>
            </a:r>
            <a:endParaRPr lang="en-US" sz="33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024" y="1317812"/>
            <a:ext cx="11080376" cy="5159187"/>
          </a:xfr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sr-Latn-RS" sz="2200" dirty="0" smtClean="0"/>
              <a:t>U sektoru osiguranja, digitalizacija je započela </a:t>
            </a:r>
            <a:r>
              <a:rPr lang="sr-Latn-RS" sz="2200" b="1" dirty="0" smtClean="0">
                <a:solidFill>
                  <a:srgbClr val="7030A0"/>
                </a:solidFill>
              </a:rPr>
              <a:t>kasnije, ali intenzivnije</a:t>
            </a:r>
            <a:r>
              <a:rPr lang="sr-Latn-RS" sz="2200" dirty="0" smtClean="0"/>
              <a:t> u odnosu </a:t>
            </a:r>
            <a:r>
              <a:rPr lang="sr-Latn-RS" sz="2200" dirty="0" smtClean="0"/>
              <a:t>na   </a:t>
            </a:r>
            <a:r>
              <a:rPr lang="sr-Latn-RS" sz="2200" dirty="0" smtClean="0"/>
              <a:t>bankarski sektor i tržište kapitala.</a:t>
            </a:r>
          </a:p>
          <a:p>
            <a:endParaRPr lang="sr-Latn-R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2200" dirty="0" err="1" smtClean="0"/>
              <a:t>Konvergencija</a:t>
            </a:r>
            <a:r>
              <a:rPr lang="en-GB" sz="2200" dirty="0" smtClean="0"/>
              <a:t> </a:t>
            </a:r>
            <a:r>
              <a:rPr lang="en-GB" sz="2200" dirty="0" err="1" smtClean="0"/>
              <a:t>novih</a:t>
            </a:r>
            <a:r>
              <a:rPr lang="en-GB" sz="2200" dirty="0" smtClean="0"/>
              <a:t> </a:t>
            </a:r>
            <a:r>
              <a:rPr lang="en-GB" sz="2200" dirty="0" err="1" smtClean="0"/>
              <a:t>tehnologija</a:t>
            </a:r>
            <a:r>
              <a:rPr lang="en-GB" sz="2200" dirty="0" smtClean="0"/>
              <a:t> </a:t>
            </a:r>
            <a:r>
              <a:rPr lang="en-GB" sz="2200" dirty="0" err="1" smtClean="0"/>
              <a:t>ima</a:t>
            </a:r>
            <a:r>
              <a:rPr lang="en-GB" sz="2200" dirty="0" smtClean="0"/>
              <a:t> </a:t>
            </a:r>
            <a:r>
              <a:rPr lang="en-GB" sz="2200" dirty="0" err="1" smtClean="0"/>
              <a:t>veliki</a:t>
            </a:r>
            <a:r>
              <a:rPr lang="en-GB" sz="2200" dirty="0" smtClean="0"/>
              <a:t> </a:t>
            </a:r>
            <a:r>
              <a:rPr lang="en-GB" sz="2200" dirty="0" err="1" smtClean="0"/>
              <a:t>potencijal</a:t>
            </a:r>
            <a:r>
              <a:rPr lang="en-GB" sz="2200" dirty="0" smtClean="0"/>
              <a:t> </a:t>
            </a:r>
            <a:r>
              <a:rPr lang="en-GB" sz="2200" dirty="0" err="1" smtClean="0"/>
              <a:t>da</a:t>
            </a:r>
            <a:r>
              <a:rPr lang="en-GB" sz="2200" dirty="0" smtClean="0"/>
              <a:t> </a:t>
            </a:r>
            <a:r>
              <a:rPr lang="en-GB" sz="2200" b="1" dirty="0" err="1" smtClean="0">
                <a:solidFill>
                  <a:srgbClr val="7030A0"/>
                </a:solidFill>
              </a:rPr>
              <a:t>transformiše</a:t>
            </a:r>
            <a:r>
              <a:rPr lang="en-GB" sz="2200" b="1" dirty="0" smtClean="0">
                <a:solidFill>
                  <a:srgbClr val="7030A0"/>
                </a:solidFill>
              </a:rPr>
              <a:t> </a:t>
            </a:r>
            <a:r>
              <a:rPr lang="en-GB" sz="2200" b="1" dirty="0" err="1" smtClean="0">
                <a:solidFill>
                  <a:srgbClr val="7030A0"/>
                </a:solidFill>
              </a:rPr>
              <a:t>rizike</a:t>
            </a:r>
            <a:r>
              <a:rPr lang="en-GB" sz="2200" b="1" dirty="0" smtClean="0">
                <a:solidFill>
                  <a:srgbClr val="7030A0"/>
                </a:solidFill>
              </a:rPr>
              <a:t> </a:t>
            </a:r>
            <a:r>
              <a:rPr lang="en-GB" sz="2200" b="1" dirty="0" err="1" smtClean="0">
                <a:solidFill>
                  <a:srgbClr val="7030A0"/>
                </a:solidFill>
              </a:rPr>
              <a:t>i</a:t>
            </a:r>
            <a:r>
              <a:rPr lang="sr-Latn-RS" sz="2200" b="1" dirty="0" smtClean="0">
                <a:solidFill>
                  <a:srgbClr val="7030A0"/>
                </a:solidFill>
              </a:rPr>
              <a:t> </a:t>
            </a:r>
            <a:r>
              <a:rPr lang="en-GB" sz="2200" b="1" dirty="0" err="1" smtClean="0">
                <a:solidFill>
                  <a:srgbClr val="7030A0"/>
                </a:solidFill>
              </a:rPr>
              <a:t>lanac</a:t>
            </a:r>
            <a:r>
              <a:rPr lang="en-GB" sz="2200" b="1" dirty="0" smtClean="0">
                <a:solidFill>
                  <a:srgbClr val="7030A0"/>
                </a:solidFill>
              </a:rPr>
              <a:t> </a:t>
            </a:r>
            <a:r>
              <a:rPr lang="en-GB" sz="2200" b="1" dirty="0" err="1" smtClean="0">
                <a:solidFill>
                  <a:srgbClr val="7030A0"/>
                </a:solidFill>
              </a:rPr>
              <a:t>vrednosti</a:t>
            </a:r>
            <a:r>
              <a:rPr lang="en-GB" sz="2200" b="1" dirty="0" smtClean="0">
                <a:solidFill>
                  <a:srgbClr val="7030A0"/>
                </a:solidFill>
              </a:rPr>
              <a:t> </a:t>
            </a:r>
            <a:r>
              <a:rPr lang="en-GB" sz="2200" dirty="0" smtClean="0">
                <a:solidFill>
                  <a:schemeClr val="tx1"/>
                </a:solidFill>
              </a:rPr>
              <a:t>u </a:t>
            </a:r>
            <a:r>
              <a:rPr lang="en-GB" sz="2200" dirty="0" err="1" smtClean="0">
                <a:solidFill>
                  <a:schemeClr val="tx1"/>
                </a:solidFill>
              </a:rPr>
              <a:t>osiguranju</a:t>
            </a:r>
            <a:r>
              <a:rPr lang="sr-Latn-RS" sz="2200" dirty="0" smtClean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sr-Latn-RS" sz="1900" dirty="0" smtClean="0">
                <a:solidFill>
                  <a:schemeClr val="tx1"/>
                </a:solidFill>
              </a:rPr>
              <a:t>Najviše pogođene vrste osiguranja su: osiguranje motornih vozila, osiguranje domaćinstva i  zdravstveno osiguranje.</a:t>
            </a:r>
          </a:p>
          <a:p>
            <a:endParaRPr lang="sr-Latn-RS" sz="2000" dirty="0" smtClean="0"/>
          </a:p>
          <a:p>
            <a:r>
              <a:rPr lang="en-GB" sz="2200" dirty="0" err="1" smtClean="0"/>
              <a:t>Nove</a:t>
            </a:r>
            <a:r>
              <a:rPr lang="en-GB" sz="2200" dirty="0" smtClean="0"/>
              <a:t> </a:t>
            </a:r>
            <a:r>
              <a:rPr lang="en-GB" sz="2200" dirty="0" err="1" smtClean="0"/>
              <a:t>tehnologije</a:t>
            </a:r>
            <a:r>
              <a:rPr lang="en-GB" sz="2200" dirty="0" smtClean="0"/>
              <a:t> </a:t>
            </a:r>
            <a:r>
              <a:rPr lang="en-GB" sz="2200" dirty="0" err="1" smtClean="0"/>
              <a:t>otvaraju</a:t>
            </a:r>
            <a:r>
              <a:rPr lang="en-GB" sz="2200" dirty="0" smtClean="0"/>
              <a:t> </a:t>
            </a:r>
            <a:r>
              <a:rPr lang="en-GB" sz="2200" dirty="0" err="1" smtClean="0"/>
              <a:t>višestruke</a:t>
            </a:r>
            <a:r>
              <a:rPr lang="en-GB" sz="2200" dirty="0" smtClean="0"/>
              <a:t> </a:t>
            </a:r>
            <a:r>
              <a:rPr lang="en-GB" sz="2200" b="1" dirty="0" err="1" smtClean="0">
                <a:solidFill>
                  <a:srgbClr val="7030A0"/>
                </a:solidFill>
              </a:rPr>
              <a:t>mogućnosti</a:t>
            </a:r>
            <a:r>
              <a:rPr lang="en-GB" sz="2200" b="1" dirty="0" smtClean="0">
                <a:solidFill>
                  <a:srgbClr val="7030A0"/>
                </a:solidFill>
              </a:rPr>
              <a:t> </a:t>
            </a:r>
            <a:r>
              <a:rPr lang="en-GB" sz="2200" b="1" dirty="0" err="1" smtClean="0">
                <a:solidFill>
                  <a:srgbClr val="7030A0"/>
                </a:solidFill>
              </a:rPr>
              <a:t>za</a:t>
            </a:r>
            <a:r>
              <a:rPr lang="en-GB" sz="2200" b="1" dirty="0" smtClean="0">
                <a:solidFill>
                  <a:srgbClr val="7030A0"/>
                </a:solidFill>
              </a:rPr>
              <a:t> </a:t>
            </a:r>
            <a:r>
              <a:rPr lang="en-GB" sz="2200" b="1" dirty="0" err="1" smtClean="0">
                <a:solidFill>
                  <a:srgbClr val="7030A0"/>
                </a:solidFill>
              </a:rPr>
              <a:t>poboljšanje</a:t>
            </a:r>
            <a:r>
              <a:rPr lang="en-GB" sz="2200" b="1" dirty="0" smtClean="0">
                <a:solidFill>
                  <a:srgbClr val="7030A0"/>
                </a:solidFill>
              </a:rPr>
              <a:t> </a:t>
            </a:r>
            <a:r>
              <a:rPr lang="en-GB" sz="2200" b="1" dirty="0" err="1" smtClean="0">
                <a:solidFill>
                  <a:srgbClr val="7030A0"/>
                </a:solidFill>
              </a:rPr>
              <a:t>performansi</a:t>
            </a:r>
            <a:r>
              <a:rPr lang="en-GB" sz="2200" dirty="0" smtClean="0"/>
              <a:t> </a:t>
            </a:r>
            <a:r>
              <a:rPr lang="en-GB" sz="2200" dirty="0" err="1" smtClean="0"/>
              <a:t>sektora</a:t>
            </a:r>
            <a:r>
              <a:rPr lang="en-GB" sz="2200" dirty="0" smtClean="0"/>
              <a:t> </a:t>
            </a:r>
            <a:r>
              <a:rPr lang="en-GB" sz="2200" dirty="0" err="1" smtClean="0"/>
              <a:t>osiguranja</a:t>
            </a:r>
            <a:r>
              <a:rPr lang="en-GB" sz="2200" dirty="0" smtClean="0"/>
              <a:t>. </a:t>
            </a:r>
            <a:endParaRPr lang="sr-Latn-RS" sz="2200" dirty="0" smtClean="0"/>
          </a:p>
          <a:p>
            <a:endParaRPr lang="sr-Latn-RS" sz="2000" dirty="0" smtClean="0"/>
          </a:p>
          <a:p>
            <a:r>
              <a:rPr lang="en-GB" sz="2200" dirty="0" smtClean="0"/>
              <a:t>Sa </a:t>
            </a:r>
            <a:r>
              <a:rPr lang="en-GB" sz="2200" dirty="0" err="1" smtClean="0"/>
              <a:t>druge</a:t>
            </a:r>
            <a:r>
              <a:rPr lang="en-GB" sz="2200" dirty="0" smtClean="0"/>
              <a:t> </a:t>
            </a:r>
            <a:r>
              <a:rPr lang="en-GB" sz="2200" dirty="0" err="1" smtClean="0"/>
              <a:t>strane</a:t>
            </a:r>
            <a:r>
              <a:rPr lang="en-GB" sz="2200" dirty="0" smtClean="0"/>
              <a:t>, </a:t>
            </a:r>
            <a:r>
              <a:rPr lang="en-GB" sz="2200" dirty="0" err="1" smtClean="0"/>
              <a:t>iste</a:t>
            </a:r>
            <a:r>
              <a:rPr lang="en-GB" sz="2200" dirty="0" smtClean="0"/>
              <a:t> </a:t>
            </a:r>
            <a:r>
              <a:rPr lang="en-GB" sz="2200" dirty="0" err="1" smtClean="0"/>
              <a:t>tehnologije</a:t>
            </a:r>
            <a:r>
              <a:rPr lang="en-GB" sz="2200" dirty="0" smtClean="0"/>
              <a:t> </a:t>
            </a:r>
            <a:r>
              <a:rPr lang="en-GB" sz="2200" dirty="0" err="1" smtClean="0"/>
              <a:t>nameću</a:t>
            </a:r>
            <a:r>
              <a:rPr lang="en-GB" sz="2200" dirty="0" smtClean="0"/>
              <a:t> </a:t>
            </a:r>
            <a:r>
              <a:rPr lang="en-GB" sz="2200" dirty="0" err="1" smtClean="0"/>
              <a:t>osiguravačima</a:t>
            </a:r>
            <a:r>
              <a:rPr lang="en-GB" sz="2200" dirty="0" smtClean="0"/>
              <a:t> </a:t>
            </a:r>
            <a:r>
              <a:rPr lang="sr-Latn-RS" sz="2200" b="1" dirty="0" smtClean="0">
                <a:solidFill>
                  <a:srgbClr val="7030A0"/>
                </a:solidFill>
              </a:rPr>
              <a:t>obavezu </a:t>
            </a:r>
            <a:r>
              <a:rPr lang="en-GB" sz="2200" b="1" dirty="0" err="1" smtClean="0">
                <a:solidFill>
                  <a:srgbClr val="7030A0"/>
                </a:solidFill>
              </a:rPr>
              <a:t>da</a:t>
            </a:r>
            <a:r>
              <a:rPr lang="en-GB" sz="2200" b="1" dirty="0" smtClean="0">
                <a:solidFill>
                  <a:srgbClr val="7030A0"/>
                </a:solidFill>
              </a:rPr>
              <a:t> </a:t>
            </a:r>
            <a:r>
              <a:rPr lang="en-GB" sz="2200" b="1" dirty="0" err="1" smtClean="0">
                <a:solidFill>
                  <a:srgbClr val="7030A0"/>
                </a:solidFill>
              </a:rPr>
              <a:t>te</a:t>
            </a:r>
            <a:r>
              <a:rPr lang="en-GB" sz="2200" b="1" dirty="0" smtClean="0">
                <a:solidFill>
                  <a:srgbClr val="7030A0"/>
                </a:solidFill>
              </a:rPr>
              <a:t> </a:t>
            </a:r>
            <a:r>
              <a:rPr lang="en-GB" sz="2200" b="1" dirty="0" err="1" smtClean="0">
                <a:solidFill>
                  <a:srgbClr val="7030A0"/>
                </a:solidFill>
              </a:rPr>
              <a:t>mogućnosti</a:t>
            </a:r>
            <a:r>
              <a:rPr lang="en-GB" sz="2200" b="1" dirty="0" smtClean="0">
                <a:solidFill>
                  <a:srgbClr val="7030A0"/>
                </a:solidFill>
              </a:rPr>
              <a:t> </a:t>
            </a:r>
            <a:r>
              <a:rPr lang="sr-Latn-RS" sz="2200" b="1" dirty="0" smtClean="0">
                <a:solidFill>
                  <a:srgbClr val="7030A0"/>
                </a:solidFill>
              </a:rPr>
              <a:t>iskoriste </a:t>
            </a:r>
            <a:r>
              <a:rPr lang="en-GB" sz="2200" dirty="0" smtClean="0"/>
              <a:t>u </a:t>
            </a:r>
            <a:r>
              <a:rPr lang="en-GB" sz="2200" dirty="0" err="1" smtClean="0"/>
              <a:t>što</a:t>
            </a:r>
            <a:r>
              <a:rPr lang="en-GB" sz="2200" dirty="0" smtClean="0"/>
              <a:t> </a:t>
            </a:r>
            <a:r>
              <a:rPr lang="en-GB" sz="2200" dirty="0" err="1" smtClean="0"/>
              <a:t>većoj</a:t>
            </a:r>
            <a:r>
              <a:rPr lang="en-GB" sz="2200" dirty="0" smtClean="0"/>
              <a:t> </a:t>
            </a:r>
            <a:r>
              <a:rPr lang="en-GB" sz="2200" dirty="0" err="1" smtClean="0"/>
              <a:t>meri</a:t>
            </a:r>
            <a:r>
              <a:rPr lang="sr-Latn-RS" sz="2200" dirty="0" smtClean="0"/>
              <a:t>,</a:t>
            </a:r>
            <a:r>
              <a:rPr lang="en-GB" sz="2200" dirty="0" smtClean="0"/>
              <a:t> </a:t>
            </a:r>
            <a:r>
              <a:rPr lang="en-GB" sz="2200" b="1" dirty="0" err="1" smtClean="0">
                <a:solidFill>
                  <a:srgbClr val="7030A0"/>
                </a:solidFill>
              </a:rPr>
              <a:t>kako</a:t>
            </a:r>
            <a:r>
              <a:rPr lang="en-GB" sz="2200" b="1" dirty="0" smtClean="0">
                <a:solidFill>
                  <a:srgbClr val="7030A0"/>
                </a:solidFill>
              </a:rPr>
              <a:t> bi </a:t>
            </a:r>
            <a:r>
              <a:rPr lang="en-GB" sz="2200" b="1" dirty="0" err="1" smtClean="0">
                <a:solidFill>
                  <a:srgbClr val="7030A0"/>
                </a:solidFill>
              </a:rPr>
              <a:t>opstali</a:t>
            </a:r>
            <a:r>
              <a:rPr lang="en-GB" sz="2200" b="1" dirty="0" smtClean="0">
                <a:solidFill>
                  <a:srgbClr val="7030A0"/>
                </a:solidFill>
              </a:rPr>
              <a:t> </a:t>
            </a:r>
            <a:r>
              <a:rPr lang="en-GB" sz="2200" dirty="0" smtClean="0"/>
              <a:t>u </a:t>
            </a:r>
            <a:r>
              <a:rPr lang="en-GB" sz="2200" dirty="0" err="1" smtClean="0"/>
              <a:t>novom</a:t>
            </a:r>
            <a:r>
              <a:rPr lang="en-GB" sz="2200" dirty="0" smtClean="0"/>
              <a:t> </a:t>
            </a:r>
            <a:r>
              <a:rPr lang="en-GB" sz="2200" dirty="0" err="1" smtClean="0"/>
              <a:t>svetu</a:t>
            </a:r>
            <a:r>
              <a:rPr lang="en-GB" sz="2200" dirty="0" smtClean="0"/>
              <a:t>.</a:t>
            </a:r>
            <a:endParaRPr lang="sr-Latn-RS" sz="2200" dirty="0" smtClean="0"/>
          </a:p>
          <a:p>
            <a:endParaRPr lang="sr-Latn-R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.jpg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37511" y="3039035"/>
            <a:ext cx="5540190" cy="3693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0390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r-Latn-RS" sz="3300" dirty="0" smtClean="0">
                <a:solidFill>
                  <a:srgbClr val="7030A0"/>
                </a:solidFill>
              </a:rPr>
              <a:t>IZAZOVI ZA SEKTOR OSIGURANJA</a:t>
            </a:r>
            <a:endParaRPr lang="en-US" sz="33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024" y="1317812"/>
            <a:ext cx="11080376" cy="5159187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sr-Latn-RS" sz="2200" dirty="0" smtClean="0"/>
              <a:t>Ključni </a:t>
            </a:r>
            <a:r>
              <a:rPr lang="sr-Latn-RS" sz="2200" b="1" dirty="0" smtClean="0">
                <a:solidFill>
                  <a:schemeClr val="tx1"/>
                </a:solidFill>
              </a:rPr>
              <a:t>izazovi za osiguravače</a:t>
            </a:r>
            <a:r>
              <a:rPr lang="sr-Latn-RS" sz="2200" dirty="0" smtClean="0">
                <a:solidFill>
                  <a:schemeClr val="tx1"/>
                </a:solidFill>
              </a:rPr>
              <a:t> </a:t>
            </a:r>
            <a:r>
              <a:rPr lang="sr-Latn-RS" sz="2200" dirty="0" smtClean="0"/>
              <a:t>na pragu IV industrijske revolucije su:</a:t>
            </a:r>
          </a:p>
          <a:p>
            <a:endParaRPr lang="sr-Latn-RS" sz="2300" dirty="0" smtClean="0"/>
          </a:p>
          <a:p>
            <a:pPr lvl="1">
              <a:buFont typeface="Wingdings" pitchFamily="2" charset="2"/>
              <a:buChar char="ü"/>
            </a:pPr>
            <a:r>
              <a:rPr lang="sr-Latn-RS" sz="2400" dirty="0" smtClean="0"/>
              <a:t>  </a:t>
            </a:r>
            <a:r>
              <a:rPr lang="sr-Latn-RS" sz="2200" dirty="0" smtClean="0"/>
              <a:t>Kako </a:t>
            </a:r>
            <a:r>
              <a:rPr lang="sr-Latn-RS" sz="2200" b="1" dirty="0" smtClean="0">
                <a:solidFill>
                  <a:srgbClr val="7030A0"/>
                </a:solidFill>
              </a:rPr>
              <a:t>poboljšati iskustvo osiguranika</a:t>
            </a:r>
            <a:r>
              <a:rPr lang="sr-Latn-RS" sz="2200" dirty="0" smtClean="0"/>
              <a:t>, kao korisnika usluga?</a:t>
            </a:r>
          </a:p>
          <a:p>
            <a:pPr lvl="1">
              <a:buFont typeface="Wingdings" pitchFamily="2" charset="2"/>
              <a:buChar char="ü"/>
            </a:pPr>
            <a:endParaRPr lang="sr-Latn-RS" sz="500" dirty="0" smtClean="0"/>
          </a:p>
          <a:p>
            <a:pPr lvl="1">
              <a:buFont typeface="Wingdings" pitchFamily="2" charset="2"/>
              <a:buChar char="ü"/>
            </a:pPr>
            <a:r>
              <a:rPr lang="sr-Latn-RS" sz="2400" dirty="0" smtClean="0"/>
              <a:t>  </a:t>
            </a:r>
            <a:r>
              <a:rPr lang="sr-Latn-RS" sz="2200" dirty="0" smtClean="0"/>
              <a:t>Kako </a:t>
            </a:r>
            <a:r>
              <a:rPr lang="sr-Latn-RS" sz="2200" b="1" dirty="0" smtClean="0">
                <a:solidFill>
                  <a:srgbClr val="7030A0"/>
                </a:solidFill>
              </a:rPr>
              <a:t>unaprediti poslovne procese</a:t>
            </a:r>
            <a:r>
              <a:rPr lang="sr-Latn-RS" sz="2200" dirty="0" smtClean="0"/>
              <a:t>?</a:t>
            </a:r>
          </a:p>
          <a:p>
            <a:pPr lvl="1">
              <a:buFont typeface="Wingdings" pitchFamily="2" charset="2"/>
              <a:buChar char="ü"/>
            </a:pPr>
            <a:endParaRPr lang="sr-Latn-RS" sz="500" dirty="0" smtClean="0"/>
          </a:p>
          <a:p>
            <a:pPr lvl="1">
              <a:buFont typeface="Wingdings" pitchFamily="2" charset="2"/>
              <a:buChar char="ü"/>
            </a:pPr>
            <a:r>
              <a:rPr lang="sr-Latn-RS" sz="2400" dirty="0" smtClean="0"/>
              <a:t>  </a:t>
            </a:r>
            <a:r>
              <a:rPr lang="sr-Latn-RS" sz="2200" dirty="0" smtClean="0"/>
              <a:t>Kako </a:t>
            </a:r>
            <a:r>
              <a:rPr lang="sr-Latn-RS" sz="2200" b="1" dirty="0" smtClean="0">
                <a:solidFill>
                  <a:srgbClr val="7030A0"/>
                </a:solidFill>
              </a:rPr>
              <a:t>obezbediti nove proizvode</a:t>
            </a:r>
            <a:r>
              <a:rPr lang="sr-Latn-RS" sz="2200" dirty="0" smtClean="0"/>
              <a:t>?</a:t>
            </a:r>
          </a:p>
          <a:p>
            <a:pPr lvl="1">
              <a:buFont typeface="Wingdings" pitchFamily="2" charset="2"/>
              <a:buChar char="ü"/>
            </a:pPr>
            <a:endParaRPr lang="sr-Latn-RS" sz="500" dirty="0" smtClean="0"/>
          </a:p>
          <a:p>
            <a:pPr lvl="1">
              <a:buFont typeface="Wingdings" pitchFamily="2" charset="2"/>
              <a:buChar char="ü"/>
            </a:pPr>
            <a:r>
              <a:rPr lang="sr-Latn-RS" sz="2400" dirty="0" smtClean="0"/>
              <a:t>  </a:t>
            </a:r>
            <a:r>
              <a:rPr lang="sr-Latn-RS" sz="2200" dirty="0" smtClean="0"/>
              <a:t>Kako se “izboriti” sa </a:t>
            </a:r>
            <a:r>
              <a:rPr lang="sr-Latn-RS" sz="2200" b="1" dirty="0" smtClean="0">
                <a:solidFill>
                  <a:srgbClr val="7030A0"/>
                </a:solidFill>
              </a:rPr>
              <a:t>ulaskom novih tržišnih učesnika?</a:t>
            </a:r>
          </a:p>
          <a:p>
            <a:endParaRPr lang="sr-Latn-RS" sz="2300" dirty="0" smtClean="0"/>
          </a:p>
          <a:p>
            <a:endParaRPr lang="sr-Latn-RS" sz="2300" dirty="0" smtClean="0"/>
          </a:p>
          <a:p>
            <a:r>
              <a:rPr lang="en-GB" sz="2200" dirty="0" err="1" smtClean="0"/>
              <a:t>Samo</a:t>
            </a:r>
            <a:r>
              <a:rPr lang="en-GB" sz="2200" dirty="0" smtClean="0"/>
              <a:t> </a:t>
            </a:r>
            <a:r>
              <a:rPr lang="en-GB" sz="2200" dirty="0" err="1" smtClean="0"/>
              <a:t>proaktivne</a:t>
            </a:r>
            <a:r>
              <a:rPr lang="en-GB" sz="2200" dirty="0" smtClean="0"/>
              <a:t> </a:t>
            </a:r>
            <a:r>
              <a:rPr lang="en-GB" sz="2200" dirty="0" err="1" smtClean="0"/>
              <a:t>kompanije</a:t>
            </a:r>
            <a:r>
              <a:rPr lang="en-GB" sz="2200" dirty="0" smtClean="0"/>
              <a:t> </a:t>
            </a:r>
            <a:r>
              <a:rPr lang="en-GB" sz="2200" dirty="0" err="1" smtClean="0"/>
              <a:t>koje</a:t>
            </a:r>
            <a:r>
              <a:rPr lang="en-GB" sz="2200" dirty="0" smtClean="0"/>
              <a:t> </a:t>
            </a:r>
            <a:r>
              <a:rPr lang="en-GB" sz="2200" dirty="0" err="1" smtClean="0"/>
              <a:t>dovoljno</a:t>
            </a:r>
            <a:r>
              <a:rPr lang="en-GB" sz="2200" dirty="0" smtClean="0"/>
              <a:t> </a:t>
            </a:r>
            <a:r>
              <a:rPr lang="en-GB" sz="2200" dirty="0" err="1" smtClean="0"/>
              <a:t>brzo</a:t>
            </a:r>
            <a:r>
              <a:rPr lang="en-GB" sz="2200" dirty="0" smtClean="0"/>
              <a:t> </a:t>
            </a:r>
            <a:r>
              <a:rPr lang="en-GB" sz="2200" dirty="0" err="1" smtClean="0"/>
              <a:t>odgovore</a:t>
            </a:r>
            <a:r>
              <a:rPr lang="sr-Latn-RS" sz="2200" dirty="0" smtClean="0"/>
              <a:t>    </a:t>
            </a:r>
            <a:r>
              <a:rPr lang="sr-Latn-RS" sz="2200" dirty="0" smtClean="0"/>
              <a:t>                                                        </a:t>
            </a:r>
            <a:r>
              <a:rPr lang="en-GB" sz="2200" dirty="0" smtClean="0"/>
              <a:t> </a:t>
            </a:r>
            <a:r>
              <a:rPr lang="en-GB" sz="2200" dirty="0" err="1" smtClean="0"/>
              <a:t>na</a:t>
            </a:r>
            <a:r>
              <a:rPr lang="en-GB" sz="2200" dirty="0" smtClean="0"/>
              <a:t> </a:t>
            </a:r>
            <a:r>
              <a:rPr lang="sr-Latn-RS" sz="2200" dirty="0" smtClean="0"/>
              <a:t>ove </a:t>
            </a:r>
            <a:r>
              <a:rPr lang="en-GB" sz="2200" dirty="0" err="1" smtClean="0"/>
              <a:t>izazove</a:t>
            </a:r>
            <a:r>
              <a:rPr lang="en-GB" sz="2200" dirty="0" smtClean="0"/>
              <a:t> </a:t>
            </a:r>
            <a:r>
              <a:rPr lang="en-GB" sz="2200" dirty="0" err="1" smtClean="0"/>
              <a:t>će</a:t>
            </a:r>
            <a:r>
              <a:rPr lang="en-GB" sz="2200" dirty="0" smtClean="0"/>
              <a:t> </a:t>
            </a:r>
            <a:r>
              <a:rPr lang="en-GB" sz="2200" dirty="0" err="1" smtClean="0"/>
              <a:t>uspeti</a:t>
            </a:r>
            <a:r>
              <a:rPr lang="en-GB" sz="2200" dirty="0" smtClean="0"/>
              <a:t> </a:t>
            </a:r>
            <a:r>
              <a:rPr lang="en-GB" sz="2200" dirty="0" err="1" smtClean="0"/>
              <a:t>da</a:t>
            </a:r>
            <a:r>
              <a:rPr lang="en-GB" sz="2200" dirty="0" smtClean="0"/>
              <a:t> </a:t>
            </a:r>
            <a:r>
              <a:rPr lang="en-GB" sz="2200" dirty="0" err="1" smtClean="0"/>
              <a:t>sačuvaju</a:t>
            </a:r>
            <a:r>
              <a:rPr lang="en-GB" sz="2200" dirty="0" smtClean="0"/>
              <a:t> </a:t>
            </a:r>
            <a:r>
              <a:rPr lang="en-GB" sz="2200" dirty="0" err="1" smtClean="0"/>
              <a:t>svoju</a:t>
            </a:r>
            <a:r>
              <a:rPr lang="en-GB" sz="2200" dirty="0" smtClean="0"/>
              <a:t> </a:t>
            </a:r>
            <a:r>
              <a:rPr lang="en-GB" sz="2200" dirty="0" err="1" smtClean="0"/>
              <a:t>tržišnu</a:t>
            </a:r>
            <a:r>
              <a:rPr lang="en-GB" sz="2200" dirty="0" smtClean="0"/>
              <a:t> </a:t>
            </a:r>
            <a:r>
              <a:rPr lang="en-GB" sz="2200" dirty="0" err="1" smtClean="0"/>
              <a:t>poziciju</a:t>
            </a:r>
            <a:r>
              <a:rPr lang="sr-Latn-RS" sz="2200" dirty="0" smtClean="0"/>
              <a:t>.</a:t>
            </a:r>
          </a:p>
          <a:p>
            <a:endParaRPr lang="sr-Latn-RS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RS" sz="2200" dirty="0"/>
          </a:p>
        </p:txBody>
      </p:sp>
      <p:sp>
        <p:nvSpPr>
          <p:cNvPr id="27652" name="AutoShape 4" descr="Rezultat slika za industry 4.0 and insura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6026"/>
            <a:ext cx="10972800" cy="71596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r-Latn-RS" sz="3300" dirty="0" smtClean="0">
                <a:solidFill>
                  <a:srgbClr val="7030A0"/>
                </a:solidFill>
              </a:rPr>
              <a:t>KAKO POBOLJŠATI ISKUSTVO OSIGURANIKA?</a:t>
            </a:r>
            <a:endParaRPr lang="en-US" sz="33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659" y="1075765"/>
            <a:ext cx="11636188" cy="5293658"/>
          </a:xfr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sr-Latn-RS" sz="2200" dirty="0" smtClean="0"/>
              <a:t>Zbog </a:t>
            </a:r>
            <a:r>
              <a:rPr lang="en-GB" sz="2200" dirty="0" err="1" smtClean="0"/>
              <a:t>različit</a:t>
            </a:r>
            <a:r>
              <a:rPr lang="sr-Latn-RS" sz="2200" dirty="0" smtClean="0"/>
              <a:t>ih</a:t>
            </a:r>
            <a:r>
              <a:rPr lang="en-GB" sz="2200" dirty="0" smtClean="0"/>
              <a:t> </a:t>
            </a:r>
            <a:r>
              <a:rPr lang="en-GB" sz="2200" dirty="0" err="1" smtClean="0"/>
              <a:t>digitalizovan</a:t>
            </a:r>
            <a:r>
              <a:rPr lang="sr-Latn-RS" sz="2200" dirty="0" smtClean="0"/>
              <a:t>ih</a:t>
            </a:r>
            <a:r>
              <a:rPr lang="en-GB" sz="2200" dirty="0" smtClean="0"/>
              <a:t> </a:t>
            </a:r>
            <a:r>
              <a:rPr lang="en-GB" sz="2200" dirty="0" err="1" smtClean="0"/>
              <a:t>uslug</a:t>
            </a:r>
            <a:r>
              <a:rPr lang="sr-Latn-RS" sz="2200" dirty="0" smtClean="0"/>
              <a:t>a koje su im dostupne</a:t>
            </a:r>
            <a:r>
              <a:rPr lang="en-GB" sz="2200" dirty="0" smtClean="0"/>
              <a:t>, </a:t>
            </a:r>
            <a:r>
              <a:rPr lang="sr-Latn-RS" sz="2200" b="1" dirty="0" smtClean="0">
                <a:solidFill>
                  <a:srgbClr val="7030A0"/>
                </a:solidFill>
              </a:rPr>
              <a:t>osiguranici imaju sve veća </a:t>
            </a:r>
            <a:r>
              <a:rPr lang="en-GB" sz="2200" b="1" dirty="0" err="1" smtClean="0">
                <a:solidFill>
                  <a:srgbClr val="7030A0"/>
                </a:solidFill>
              </a:rPr>
              <a:t>očekivanja</a:t>
            </a:r>
            <a:r>
              <a:rPr lang="en-GB" sz="2200" b="1" dirty="0" smtClean="0">
                <a:solidFill>
                  <a:srgbClr val="7030A0"/>
                </a:solidFill>
              </a:rPr>
              <a:t> </a:t>
            </a:r>
            <a:r>
              <a:rPr lang="en-GB" sz="2200" b="1" dirty="0" err="1" smtClean="0">
                <a:solidFill>
                  <a:srgbClr val="7030A0"/>
                </a:solidFill>
              </a:rPr>
              <a:t>od</a:t>
            </a:r>
            <a:r>
              <a:rPr lang="en-GB" sz="2200" b="1" dirty="0" smtClean="0">
                <a:solidFill>
                  <a:srgbClr val="7030A0"/>
                </a:solidFill>
              </a:rPr>
              <a:t> </a:t>
            </a:r>
            <a:r>
              <a:rPr lang="en-GB" sz="2200" b="1" dirty="0" err="1" smtClean="0">
                <a:solidFill>
                  <a:srgbClr val="7030A0"/>
                </a:solidFill>
              </a:rPr>
              <a:t>osiguravača</a:t>
            </a:r>
            <a:r>
              <a:rPr lang="en-GB" sz="2200" dirty="0" smtClean="0"/>
              <a:t>. </a:t>
            </a:r>
            <a:endParaRPr lang="sr-Latn-RS" sz="2200" dirty="0" smtClean="0"/>
          </a:p>
          <a:p>
            <a:pPr lvl="1"/>
            <a:r>
              <a:rPr lang="sr-Latn-RS" sz="2000" dirty="0" smtClean="0"/>
              <a:t>oni</a:t>
            </a:r>
            <a:r>
              <a:rPr lang="en-GB" sz="2000" dirty="0" smtClean="0"/>
              <a:t> </a:t>
            </a:r>
            <a:r>
              <a:rPr lang="en-GB" sz="2000" dirty="0" err="1" smtClean="0"/>
              <a:t>žele</a:t>
            </a:r>
            <a:r>
              <a:rPr lang="en-GB" sz="2000" dirty="0" smtClean="0"/>
              <a:t> </a:t>
            </a:r>
            <a:r>
              <a:rPr lang="en-GB" sz="2000" dirty="0" err="1" smtClean="0"/>
              <a:t>da</a:t>
            </a:r>
            <a:r>
              <a:rPr lang="en-GB" sz="2000" dirty="0" smtClean="0"/>
              <a:t> </a:t>
            </a:r>
            <a:r>
              <a:rPr lang="en-GB" sz="2000" dirty="0" err="1" smtClean="0"/>
              <a:t>budu</a:t>
            </a:r>
            <a:r>
              <a:rPr lang="en-GB" sz="2000" dirty="0" smtClean="0"/>
              <a:t> </a:t>
            </a:r>
            <a:r>
              <a:rPr lang="en-GB" sz="2000" dirty="0" err="1" smtClean="0"/>
              <a:t>usluženi</a:t>
            </a:r>
            <a:r>
              <a:rPr lang="en-GB" sz="2000" dirty="0" smtClean="0"/>
              <a:t> </a:t>
            </a:r>
            <a:r>
              <a:rPr lang="en-GB" sz="2000" dirty="0" err="1" smtClean="0"/>
              <a:t>bilo</a:t>
            </a:r>
            <a:r>
              <a:rPr lang="en-GB" sz="2000" dirty="0" smtClean="0"/>
              <a:t> </a:t>
            </a:r>
            <a:r>
              <a:rPr lang="en-GB" sz="2000" dirty="0" err="1" smtClean="0"/>
              <a:t>kada</a:t>
            </a:r>
            <a:r>
              <a:rPr lang="en-GB" sz="2000" dirty="0" smtClean="0"/>
              <a:t>, </a:t>
            </a:r>
            <a:r>
              <a:rPr lang="sr-Latn-RS" sz="2000" dirty="0" smtClean="0"/>
              <a:t>bilo gde</a:t>
            </a:r>
            <a:r>
              <a:rPr lang="en-GB" sz="2000" dirty="0" smtClean="0"/>
              <a:t>, </a:t>
            </a:r>
            <a:r>
              <a:rPr lang="en-GB" sz="2000" dirty="0" err="1" smtClean="0"/>
              <a:t>preko</a:t>
            </a:r>
            <a:r>
              <a:rPr lang="en-GB" sz="2000" dirty="0" smtClean="0"/>
              <a:t> </a:t>
            </a:r>
            <a:r>
              <a:rPr lang="en-GB" sz="2000" dirty="0" err="1" smtClean="0"/>
              <a:t>bilo</a:t>
            </a:r>
            <a:r>
              <a:rPr lang="en-GB" sz="2000" dirty="0" smtClean="0"/>
              <a:t> </a:t>
            </a:r>
            <a:r>
              <a:rPr lang="en-GB" sz="2000" dirty="0" err="1" smtClean="0"/>
              <a:t>kog</a:t>
            </a:r>
            <a:r>
              <a:rPr lang="en-GB" sz="2000" dirty="0" smtClean="0"/>
              <a:t> </a:t>
            </a:r>
            <a:r>
              <a:rPr lang="en-GB" sz="2000" dirty="0" err="1" smtClean="0"/>
              <a:t>kanala</a:t>
            </a:r>
            <a:r>
              <a:rPr lang="en-GB" sz="2000" dirty="0" smtClean="0"/>
              <a:t> </a:t>
            </a:r>
            <a:r>
              <a:rPr lang="en-GB" sz="2000" dirty="0" err="1" smtClean="0"/>
              <a:t>prodaje</a:t>
            </a:r>
            <a:r>
              <a:rPr lang="en-GB" sz="2000" dirty="0" smtClean="0"/>
              <a:t> </a:t>
            </a:r>
            <a:r>
              <a:rPr lang="en-GB" sz="2000" dirty="0" err="1" smtClean="0"/>
              <a:t>ili</a:t>
            </a:r>
            <a:r>
              <a:rPr lang="en-GB" sz="2000" dirty="0" smtClean="0"/>
              <a:t> </a:t>
            </a:r>
            <a:r>
              <a:rPr lang="en-GB" sz="2000" dirty="0" err="1" smtClean="0"/>
              <a:t>uređaja</a:t>
            </a:r>
            <a:r>
              <a:rPr lang="en-GB" sz="2000" dirty="0" smtClean="0"/>
              <a:t>.</a:t>
            </a:r>
            <a:endParaRPr lang="sr-Latn-RS" sz="2000" dirty="0" smtClean="0"/>
          </a:p>
          <a:p>
            <a:pPr lvl="1">
              <a:buNone/>
            </a:pPr>
            <a:r>
              <a:rPr lang="en-GB" sz="2000" dirty="0" smtClean="0"/>
              <a:t> </a:t>
            </a:r>
            <a:endParaRPr lang="sr-Latn-RS" sz="2000" dirty="0" smtClean="0"/>
          </a:p>
          <a:p>
            <a:r>
              <a:rPr lang="sr-Latn-RS" sz="2200" dirty="0" smtClean="0"/>
              <a:t>N</a:t>
            </a:r>
            <a:r>
              <a:rPr lang="en-GB" sz="2200" dirty="0" err="1" smtClean="0"/>
              <a:t>ove</a:t>
            </a:r>
            <a:r>
              <a:rPr lang="en-GB" sz="2200" dirty="0" smtClean="0"/>
              <a:t> </a:t>
            </a:r>
            <a:r>
              <a:rPr lang="en-GB" sz="2200" dirty="0" err="1" smtClean="0"/>
              <a:t>tehnologije</a:t>
            </a:r>
            <a:r>
              <a:rPr lang="en-GB" sz="2200" dirty="0" smtClean="0"/>
              <a:t> </a:t>
            </a:r>
            <a:r>
              <a:rPr lang="en-GB" sz="2200" b="1" dirty="0" err="1" smtClean="0">
                <a:solidFill>
                  <a:srgbClr val="7030A0"/>
                </a:solidFill>
              </a:rPr>
              <a:t>menjaju</a:t>
            </a:r>
            <a:r>
              <a:rPr lang="en-GB" sz="2200" b="1" dirty="0" smtClean="0">
                <a:solidFill>
                  <a:srgbClr val="7030A0"/>
                </a:solidFill>
              </a:rPr>
              <a:t> </a:t>
            </a:r>
            <a:r>
              <a:rPr lang="en-GB" sz="2200" b="1" dirty="0" err="1" smtClean="0">
                <a:solidFill>
                  <a:srgbClr val="7030A0"/>
                </a:solidFill>
              </a:rPr>
              <a:t>način</a:t>
            </a:r>
            <a:r>
              <a:rPr lang="en-GB" sz="2200" b="1" dirty="0" smtClean="0">
                <a:solidFill>
                  <a:srgbClr val="7030A0"/>
                </a:solidFill>
              </a:rPr>
              <a:t> </a:t>
            </a:r>
            <a:r>
              <a:rPr lang="en-GB" sz="2200" b="1" dirty="0" err="1" smtClean="0">
                <a:solidFill>
                  <a:srgbClr val="7030A0"/>
                </a:solidFill>
              </a:rPr>
              <a:t>interakcije</a:t>
            </a:r>
            <a:r>
              <a:rPr lang="en-GB" sz="2200" b="1" dirty="0" smtClean="0">
                <a:solidFill>
                  <a:srgbClr val="7030A0"/>
                </a:solidFill>
              </a:rPr>
              <a:t> </a:t>
            </a:r>
            <a:r>
              <a:rPr lang="en-GB" sz="2200" b="1" dirty="0" err="1" smtClean="0">
                <a:solidFill>
                  <a:srgbClr val="7030A0"/>
                </a:solidFill>
              </a:rPr>
              <a:t>osiguravača</a:t>
            </a:r>
            <a:r>
              <a:rPr lang="en-GB" sz="2200" b="1" dirty="0" smtClean="0">
                <a:solidFill>
                  <a:srgbClr val="7030A0"/>
                </a:solidFill>
              </a:rPr>
              <a:t> </a:t>
            </a:r>
            <a:r>
              <a:rPr lang="en-GB" sz="2200" b="1" dirty="0" err="1" smtClean="0">
                <a:solidFill>
                  <a:srgbClr val="7030A0"/>
                </a:solidFill>
              </a:rPr>
              <a:t>i</a:t>
            </a:r>
            <a:r>
              <a:rPr lang="en-GB" sz="2200" b="1" dirty="0" smtClean="0">
                <a:solidFill>
                  <a:srgbClr val="7030A0"/>
                </a:solidFill>
              </a:rPr>
              <a:t> </a:t>
            </a:r>
            <a:r>
              <a:rPr lang="en-GB" sz="2200" b="1" dirty="0" err="1" smtClean="0">
                <a:solidFill>
                  <a:srgbClr val="7030A0"/>
                </a:solidFill>
              </a:rPr>
              <a:t>njihovih</a:t>
            </a:r>
            <a:r>
              <a:rPr lang="en-GB" sz="2200" b="1" dirty="0" smtClean="0">
                <a:solidFill>
                  <a:srgbClr val="7030A0"/>
                </a:solidFill>
              </a:rPr>
              <a:t> </a:t>
            </a:r>
            <a:r>
              <a:rPr lang="en-GB" sz="2200" b="1" dirty="0" err="1" smtClean="0">
                <a:solidFill>
                  <a:srgbClr val="7030A0"/>
                </a:solidFill>
              </a:rPr>
              <a:t>klijenata</a:t>
            </a:r>
            <a:r>
              <a:rPr lang="en-GB" sz="2200" dirty="0" smtClean="0"/>
              <a:t>. </a:t>
            </a:r>
            <a:endParaRPr lang="sr-Latn-RS" sz="2200" dirty="0" smtClean="0"/>
          </a:p>
          <a:p>
            <a:pPr lvl="1"/>
            <a:r>
              <a:rPr lang="sr-Latn-RS" sz="2000" dirty="0" smtClean="0"/>
              <a:t>o</a:t>
            </a:r>
            <a:r>
              <a:rPr lang="en-GB" sz="2000" dirty="0" err="1" smtClean="0"/>
              <a:t>siguravači</a:t>
            </a:r>
            <a:r>
              <a:rPr lang="en-GB" sz="2000" dirty="0" smtClean="0"/>
              <a:t> </a:t>
            </a:r>
            <a:r>
              <a:rPr lang="en-GB" sz="2000" dirty="0" err="1" smtClean="0"/>
              <a:t>koriste</a:t>
            </a:r>
            <a:r>
              <a:rPr lang="en-GB" sz="2000" dirty="0" smtClean="0"/>
              <a:t> web-</a:t>
            </a:r>
            <a:r>
              <a:rPr lang="en-GB" sz="2000" dirty="0" err="1" smtClean="0"/>
              <a:t>sajtove</a:t>
            </a:r>
            <a:r>
              <a:rPr lang="en-GB" sz="2000" dirty="0" smtClean="0"/>
              <a:t>, </a:t>
            </a:r>
            <a:r>
              <a:rPr lang="en-GB" sz="2000" dirty="0" err="1" smtClean="0"/>
              <a:t>aplikacije</a:t>
            </a:r>
            <a:r>
              <a:rPr lang="en-GB" sz="2000" dirty="0" smtClean="0"/>
              <a:t> </a:t>
            </a:r>
            <a:r>
              <a:rPr lang="en-GB" sz="2000" dirty="0" err="1" smtClean="0"/>
              <a:t>za</a:t>
            </a:r>
            <a:r>
              <a:rPr lang="en-GB" sz="2000" dirty="0" smtClean="0"/>
              <a:t> </a:t>
            </a:r>
            <a:r>
              <a:rPr lang="en-GB" sz="2000" dirty="0" err="1" smtClean="0"/>
              <a:t>mobilne</a:t>
            </a:r>
            <a:r>
              <a:rPr lang="en-GB" sz="2000" dirty="0" smtClean="0"/>
              <a:t> </a:t>
            </a:r>
            <a:r>
              <a:rPr lang="en-GB" sz="2000" dirty="0" err="1" smtClean="0"/>
              <a:t>uređaje</a:t>
            </a:r>
            <a:r>
              <a:rPr lang="en-GB" sz="2000" dirty="0" smtClean="0"/>
              <a:t>, </a:t>
            </a:r>
            <a:r>
              <a:rPr lang="en-GB" sz="2000" dirty="0" err="1" smtClean="0"/>
              <a:t>robo-savetnike</a:t>
            </a:r>
            <a:r>
              <a:rPr lang="en-GB" sz="2000" dirty="0" smtClean="0"/>
              <a:t>, </a:t>
            </a:r>
            <a:r>
              <a:rPr lang="en-GB" sz="2000" dirty="0" err="1" smtClean="0"/>
              <a:t>društvene</a:t>
            </a:r>
            <a:r>
              <a:rPr lang="en-GB" sz="2000" dirty="0" smtClean="0"/>
              <a:t> </a:t>
            </a:r>
            <a:r>
              <a:rPr lang="en-GB" sz="2000" dirty="0" err="1" smtClean="0"/>
              <a:t>mreže</a:t>
            </a:r>
            <a:r>
              <a:rPr lang="en-GB" sz="2000" dirty="0" smtClean="0"/>
              <a:t> </a:t>
            </a:r>
            <a:r>
              <a:rPr lang="en-GB" sz="2000" dirty="0" smtClean="0"/>
              <a:t>(</a:t>
            </a:r>
            <a:r>
              <a:rPr lang="en-GB" sz="2000" i="1" dirty="0" err="1" smtClean="0"/>
              <a:t>Facebook</a:t>
            </a:r>
            <a:r>
              <a:rPr lang="en-GB" sz="2000" dirty="0" smtClean="0"/>
              <a:t>), video </a:t>
            </a:r>
            <a:r>
              <a:rPr lang="en-GB" sz="2000" dirty="0" err="1" smtClean="0"/>
              <a:t>platforme</a:t>
            </a:r>
            <a:r>
              <a:rPr lang="en-GB" sz="2000" dirty="0" smtClean="0"/>
              <a:t> </a:t>
            </a:r>
            <a:r>
              <a:rPr lang="en-GB" sz="2000" dirty="0" smtClean="0"/>
              <a:t>(</a:t>
            </a:r>
            <a:r>
              <a:rPr lang="en-GB" sz="2000" i="1" dirty="0" smtClean="0"/>
              <a:t>YouTube</a:t>
            </a:r>
            <a:r>
              <a:rPr lang="en-GB" sz="2000" dirty="0" smtClean="0"/>
              <a:t>), video </a:t>
            </a:r>
            <a:r>
              <a:rPr lang="en-GB" sz="2000" dirty="0" err="1" smtClean="0"/>
              <a:t>pozive</a:t>
            </a:r>
            <a:r>
              <a:rPr lang="en-GB" sz="2000" dirty="0" smtClean="0"/>
              <a:t> </a:t>
            </a:r>
            <a:r>
              <a:rPr lang="en-GB" sz="2000" dirty="0" smtClean="0"/>
              <a:t>(</a:t>
            </a:r>
            <a:r>
              <a:rPr lang="en-GB" sz="2000" i="1" dirty="0" smtClean="0"/>
              <a:t>Skype</a:t>
            </a:r>
            <a:r>
              <a:rPr lang="en-GB" sz="2000" dirty="0" smtClean="0"/>
              <a:t>)</a:t>
            </a:r>
            <a:r>
              <a:rPr lang="sr-Latn-RS" sz="2000" dirty="0" smtClean="0"/>
              <a:t>, itd.</a:t>
            </a:r>
          </a:p>
          <a:p>
            <a:pPr lvl="1"/>
            <a:endParaRPr lang="sr-Latn-RS" sz="2000" dirty="0" smtClean="0"/>
          </a:p>
          <a:p>
            <a:r>
              <a:rPr lang="sr-Latn-RS" sz="2000" dirty="0" smtClean="0"/>
              <a:t>Ipak, istraživanja pokazuju da se </a:t>
            </a:r>
            <a:r>
              <a:rPr lang="sr-Latn-RS" sz="2000" b="1" dirty="0" smtClean="0">
                <a:solidFill>
                  <a:srgbClr val="7030A0"/>
                </a:solidFill>
              </a:rPr>
              <a:t>iskustvo klijenata osiguravajućih kompanija globalno pogoršava.</a:t>
            </a:r>
          </a:p>
          <a:p>
            <a:pPr>
              <a:buNone/>
            </a:pPr>
            <a:r>
              <a:rPr lang="sr-Latn-RS" sz="2000" b="1" dirty="0" smtClean="0">
                <a:solidFill>
                  <a:srgbClr val="7030A0"/>
                </a:solidFill>
              </a:rPr>
              <a:t>                </a:t>
            </a:r>
            <a:r>
              <a:rPr lang="sr-Latn-RS" sz="1500" i="1" dirty="0" smtClean="0"/>
              <a:t>                                                                                                                                                                                              (Capgemini, 2015)</a:t>
            </a:r>
            <a:endParaRPr lang="sr-Latn-RS" sz="1500" i="1" dirty="0" smtClean="0"/>
          </a:p>
          <a:p>
            <a:pPr lvl="1"/>
            <a:r>
              <a:rPr lang="en-US" sz="1800" dirty="0" smtClean="0"/>
              <a:t>K</a:t>
            </a:r>
            <a:r>
              <a:rPr lang="sr-Latn-RS" sz="1800" dirty="0" smtClean="0"/>
              <a:t>ako privući</a:t>
            </a:r>
            <a:r>
              <a:rPr lang="en-GB" sz="1800" dirty="0" smtClean="0"/>
              <a:t> </a:t>
            </a:r>
            <a:r>
              <a:rPr lang="en-GB" sz="1800" b="1" dirty="0" err="1" smtClean="0"/>
              <a:t>milenijalc</a:t>
            </a:r>
            <a:r>
              <a:rPr lang="sr-Latn-RS" sz="1800" b="1" dirty="0" smtClean="0"/>
              <a:t>e</a:t>
            </a:r>
            <a:r>
              <a:rPr lang="en-GB" sz="1800" dirty="0" smtClean="0"/>
              <a:t> </a:t>
            </a:r>
            <a:r>
              <a:rPr lang="sr-Latn-RS" sz="1800" dirty="0" smtClean="0"/>
              <a:t>(18-35 god), </a:t>
            </a:r>
            <a:r>
              <a:rPr lang="en-GB" sz="1800" dirty="0" err="1" smtClean="0"/>
              <a:t>koji</a:t>
            </a:r>
            <a:r>
              <a:rPr lang="en-GB" sz="1800" dirty="0" smtClean="0"/>
              <a:t> </a:t>
            </a:r>
            <a:r>
              <a:rPr lang="en-GB" sz="1800" dirty="0" err="1" smtClean="0"/>
              <a:t>su</a:t>
            </a:r>
            <a:r>
              <a:rPr lang="en-GB" sz="1800" dirty="0" smtClean="0"/>
              <a:t> </a:t>
            </a:r>
            <a:r>
              <a:rPr lang="en-GB" sz="1800" dirty="0" err="1" smtClean="0"/>
              <a:t>odrasli</a:t>
            </a:r>
            <a:r>
              <a:rPr lang="en-GB" sz="1800" dirty="0" smtClean="0"/>
              <a:t> </a:t>
            </a:r>
            <a:r>
              <a:rPr lang="en-GB" sz="1800" dirty="0" err="1" smtClean="0"/>
              <a:t>uz</a:t>
            </a:r>
            <a:r>
              <a:rPr lang="en-GB" sz="1800" dirty="0" smtClean="0"/>
              <a:t> </a:t>
            </a:r>
            <a:r>
              <a:rPr lang="en-GB" sz="1800" dirty="0" err="1" smtClean="0"/>
              <a:t>pametne</a:t>
            </a:r>
            <a:r>
              <a:rPr lang="en-GB" sz="1800" dirty="0" smtClean="0"/>
              <a:t> </a:t>
            </a:r>
            <a:r>
              <a:rPr lang="en-GB" sz="1800" dirty="0" err="1" smtClean="0"/>
              <a:t>uređaje</a:t>
            </a:r>
            <a:r>
              <a:rPr lang="en-GB" sz="1800" dirty="0" smtClean="0"/>
              <a:t> </a:t>
            </a:r>
            <a:r>
              <a:rPr lang="en-GB" sz="1800" dirty="0" err="1" smtClean="0"/>
              <a:t>i</a:t>
            </a:r>
            <a:r>
              <a:rPr lang="en-GB" sz="1800" dirty="0" smtClean="0"/>
              <a:t> </a:t>
            </a:r>
            <a:r>
              <a:rPr lang="en-GB" sz="1800" dirty="0" err="1" smtClean="0"/>
              <a:t>digitalne</a:t>
            </a:r>
            <a:r>
              <a:rPr lang="en-GB" sz="1800" dirty="0" smtClean="0"/>
              <a:t> </a:t>
            </a:r>
            <a:r>
              <a:rPr lang="en-GB" sz="1800" dirty="0" err="1" smtClean="0"/>
              <a:t>medije</a:t>
            </a:r>
            <a:r>
              <a:rPr lang="sr-Latn-RS" sz="1800" dirty="0" smtClean="0"/>
              <a:t>?</a:t>
            </a:r>
            <a:r>
              <a:rPr lang="en-GB" sz="1800" dirty="0" smtClean="0"/>
              <a:t> </a:t>
            </a:r>
            <a:endParaRPr lang="sr-Latn-RS" sz="1800" dirty="0" smtClean="0"/>
          </a:p>
          <a:p>
            <a:pPr lvl="1"/>
            <a:r>
              <a:rPr lang="sr-Latn-RS" sz="1800" dirty="0" smtClean="0"/>
              <a:t>U narednih nekoliko godina,</a:t>
            </a:r>
            <a:r>
              <a:rPr lang="en-GB" sz="1800" dirty="0" smtClean="0"/>
              <a:t> </a:t>
            </a:r>
            <a:r>
              <a:rPr lang="en-GB" sz="1800" dirty="0" smtClean="0"/>
              <a:t>79% </a:t>
            </a:r>
            <a:r>
              <a:rPr lang="en-GB" sz="1800" dirty="0" err="1" smtClean="0"/>
              <a:t>osiguranika</a:t>
            </a:r>
            <a:r>
              <a:rPr lang="en-GB" sz="1800" dirty="0" smtClean="0"/>
              <a:t> </a:t>
            </a:r>
            <a:r>
              <a:rPr lang="sr-Latn-RS" sz="1800" dirty="0" smtClean="0"/>
              <a:t>će </a:t>
            </a:r>
            <a:r>
              <a:rPr lang="en-GB" sz="1800" dirty="0" err="1" smtClean="0"/>
              <a:t>koristiti</a:t>
            </a:r>
            <a:r>
              <a:rPr lang="en-GB" sz="1800" dirty="0" smtClean="0"/>
              <a:t> </a:t>
            </a:r>
            <a:r>
              <a:rPr lang="en-GB" sz="1800" dirty="0" err="1" smtClean="0"/>
              <a:t>digitalni</a:t>
            </a:r>
            <a:r>
              <a:rPr lang="en-GB" sz="1800" dirty="0" smtClean="0"/>
              <a:t> </a:t>
            </a:r>
            <a:r>
              <a:rPr lang="en-GB" sz="1800" dirty="0" err="1" smtClean="0"/>
              <a:t>kanal</a:t>
            </a:r>
            <a:r>
              <a:rPr lang="en-GB" sz="1800" dirty="0" smtClean="0"/>
              <a:t> </a:t>
            </a:r>
            <a:r>
              <a:rPr lang="en-GB" sz="1800" dirty="0" err="1" smtClean="0"/>
              <a:t>za</a:t>
            </a:r>
            <a:r>
              <a:rPr lang="en-GB" sz="1800" dirty="0" smtClean="0"/>
              <a:t> </a:t>
            </a:r>
            <a:r>
              <a:rPr lang="en-GB" sz="1800" dirty="0" err="1" smtClean="0"/>
              <a:t>kupovinu</a:t>
            </a:r>
            <a:r>
              <a:rPr lang="en-GB" sz="1800" dirty="0" smtClean="0"/>
              <a:t> </a:t>
            </a:r>
            <a:r>
              <a:rPr lang="en-GB" sz="1800" dirty="0" err="1" smtClean="0"/>
              <a:t>osiguranja</a:t>
            </a:r>
            <a:r>
              <a:rPr lang="sr-Latn-RS" sz="1800" dirty="0" smtClean="0"/>
              <a:t>.  </a:t>
            </a:r>
          </a:p>
          <a:p>
            <a:pPr lvl="1">
              <a:buNone/>
            </a:pPr>
            <a:r>
              <a:rPr lang="sr-Latn-RS" sz="1800" dirty="0" smtClean="0"/>
              <a:t> </a:t>
            </a:r>
            <a:r>
              <a:rPr lang="sr-Latn-RS" sz="1800" dirty="0" smtClean="0"/>
              <a:t>                                                                                                                                                         </a:t>
            </a:r>
            <a:r>
              <a:rPr lang="en-GB" sz="1800" dirty="0" smtClean="0"/>
              <a:t> </a:t>
            </a:r>
            <a:r>
              <a:rPr lang="sr-Latn-RS" sz="1500" i="1" dirty="0" smtClean="0"/>
              <a:t>(Bain, 2015)</a:t>
            </a:r>
          </a:p>
          <a:p>
            <a:r>
              <a:rPr lang="sr-Latn-RS" sz="2000" dirty="0" smtClean="0"/>
              <a:t>E</a:t>
            </a:r>
            <a:r>
              <a:rPr lang="en-GB" sz="2000" dirty="0" err="1" smtClean="0"/>
              <a:t>fektivno</a:t>
            </a:r>
            <a:r>
              <a:rPr lang="en-GB" sz="2000" dirty="0" smtClean="0"/>
              <a:t> </a:t>
            </a:r>
            <a:r>
              <a:rPr lang="en-GB" sz="2000" b="1" dirty="0" err="1" smtClean="0"/>
              <a:t>upravljanje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kanalima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prodaje</a:t>
            </a:r>
            <a:r>
              <a:rPr lang="en-GB" sz="2000" dirty="0" smtClean="0"/>
              <a:t> </a:t>
            </a:r>
            <a:r>
              <a:rPr lang="sr-Latn-RS" sz="2000" dirty="0" smtClean="0"/>
              <a:t>će </a:t>
            </a:r>
            <a:r>
              <a:rPr lang="en-GB" sz="2000" dirty="0" err="1" smtClean="0"/>
              <a:t>biti</a:t>
            </a:r>
            <a:r>
              <a:rPr lang="en-GB" sz="2000" dirty="0" smtClean="0"/>
              <a:t> </a:t>
            </a:r>
            <a:r>
              <a:rPr lang="en-GB" sz="2000" dirty="0" err="1" smtClean="0"/>
              <a:t>od</a:t>
            </a:r>
            <a:r>
              <a:rPr lang="en-GB" sz="2000" dirty="0" smtClean="0"/>
              <a:t> </a:t>
            </a:r>
            <a:r>
              <a:rPr lang="sr-Latn-RS" sz="2000" dirty="0" smtClean="0"/>
              <a:t>ključnog</a:t>
            </a:r>
            <a:r>
              <a:rPr lang="en-GB" sz="2000" dirty="0" smtClean="0"/>
              <a:t> </a:t>
            </a:r>
            <a:r>
              <a:rPr lang="en-GB" sz="2000" dirty="0" err="1" smtClean="0"/>
              <a:t>značaja</a:t>
            </a:r>
            <a:r>
              <a:rPr lang="en-GB" sz="2000" dirty="0" smtClean="0"/>
              <a:t> </a:t>
            </a:r>
            <a:r>
              <a:rPr lang="en-GB" sz="2000" dirty="0" err="1" smtClean="0"/>
              <a:t>za</a:t>
            </a:r>
            <a:r>
              <a:rPr lang="en-GB" sz="2000" dirty="0" smtClean="0"/>
              <a:t> </a:t>
            </a:r>
            <a:r>
              <a:rPr lang="en-GB" sz="2000" dirty="0" err="1" smtClean="0"/>
              <a:t>obezbeđenje</a:t>
            </a:r>
            <a:r>
              <a:rPr lang="en-GB" sz="2000" dirty="0" smtClean="0"/>
              <a:t> </a:t>
            </a:r>
            <a:r>
              <a:rPr lang="en-GB" sz="2000" dirty="0" err="1" smtClean="0"/>
              <a:t>pozitivnog</a:t>
            </a:r>
            <a:r>
              <a:rPr lang="en-GB" sz="2000" dirty="0" smtClean="0"/>
              <a:t> </a:t>
            </a:r>
            <a:r>
              <a:rPr lang="en-GB" sz="2000" dirty="0" err="1" smtClean="0"/>
              <a:t>iskustva</a:t>
            </a:r>
            <a:r>
              <a:rPr lang="en-GB" sz="2000" dirty="0" smtClean="0"/>
              <a:t> </a:t>
            </a:r>
            <a:r>
              <a:rPr lang="sr-Latn-RS" sz="2000" dirty="0" smtClean="0"/>
              <a:t>osiguranik</a:t>
            </a:r>
            <a:r>
              <a:rPr lang="en-GB" sz="2000" dirty="0" smtClean="0"/>
              <a:t>a </a:t>
            </a:r>
            <a:r>
              <a:rPr lang="en-GB" sz="2000" dirty="0" smtClean="0"/>
              <a:t>u </a:t>
            </a:r>
            <a:r>
              <a:rPr lang="en-GB" sz="2000" dirty="0" err="1" smtClean="0"/>
              <a:t>budućnosti</a:t>
            </a:r>
            <a:r>
              <a:rPr lang="en-GB" sz="2000" dirty="0" smtClean="0"/>
              <a:t>. </a:t>
            </a:r>
            <a:endParaRPr lang="sr-Latn-R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565" y="158097"/>
            <a:ext cx="10972800" cy="71596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r-Latn-RS" sz="3400" dirty="0" smtClean="0">
                <a:solidFill>
                  <a:srgbClr val="7030A0"/>
                </a:solidFill>
              </a:rPr>
              <a:t>KAKO UNAPREDITI POSLOVNE PROCESE?</a:t>
            </a:r>
            <a:endParaRPr lang="en-US" sz="34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023" y="1246094"/>
            <a:ext cx="11250705" cy="5230905"/>
          </a:xfr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sr-Latn-RS" sz="2200" dirty="0" smtClean="0"/>
              <a:t>Kroz automatizaciju, nove tehnologije doprinose </a:t>
            </a:r>
            <a:r>
              <a:rPr lang="sr-Latn-RS" sz="2200" b="1" dirty="0" smtClean="0">
                <a:solidFill>
                  <a:srgbClr val="7030A0"/>
                </a:solidFill>
              </a:rPr>
              <a:t>većoj efikasnosti procesa i snižavanju troškova poslovanja</a:t>
            </a:r>
            <a:r>
              <a:rPr lang="sr-Latn-RS" sz="2200" dirty="0" smtClean="0"/>
              <a:t> osiguravača.</a:t>
            </a:r>
          </a:p>
          <a:p>
            <a:pPr lvl="1"/>
            <a:r>
              <a:rPr lang="sr-Latn-RS" sz="1900" dirty="0" smtClean="0"/>
              <a:t>npr. </a:t>
            </a:r>
            <a:r>
              <a:rPr lang="sr-Latn-RS" sz="2000" dirty="0" smtClean="0"/>
              <a:t>a</a:t>
            </a:r>
            <a:r>
              <a:rPr lang="en-GB" sz="2000" dirty="0" err="1" smtClean="0"/>
              <a:t>utomatizovani</a:t>
            </a:r>
            <a:r>
              <a:rPr lang="en-GB" sz="2000" dirty="0" smtClean="0"/>
              <a:t> </a:t>
            </a:r>
            <a:r>
              <a:rPr lang="en-GB" sz="2000" i="1" dirty="0" smtClean="0"/>
              <a:t>underwriting</a:t>
            </a:r>
            <a:r>
              <a:rPr lang="en-GB" sz="2000" dirty="0" smtClean="0"/>
              <a:t>, </a:t>
            </a:r>
            <a:r>
              <a:rPr lang="en-GB" sz="2000" dirty="0" err="1" smtClean="0"/>
              <a:t>rešavanje</a:t>
            </a:r>
            <a:r>
              <a:rPr lang="en-GB" sz="2000" dirty="0" smtClean="0"/>
              <a:t> </a:t>
            </a:r>
            <a:r>
              <a:rPr lang="en-GB" sz="2000" dirty="0" err="1" smtClean="0"/>
              <a:t>šteta</a:t>
            </a:r>
            <a:r>
              <a:rPr lang="en-GB" sz="2000" dirty="0" smtClean="0"/>
              <a:t> </a:t>
            </a:r>
            <a:r>
              <a:rPr lang="en-GB" sz="2000" dirty="0" err="1" smtClean="0"/>
              <a:t>digitalnim</a:t>
            </a:r>
            <a:r>
              <a:rPr lang="en-GB" sz="2000" dirty="0" smtClean="0"/>
              <a:t> </a:t>
            </a:r>
            <a:r>
              <a:rPr lang="en-GB" sz="2000" dirty="0" err="1" smtClean="0"/>
              <a:t>putem</a:t>
            </a:r>
            <a:r>
              <a:rPr lang="sr-Latn-RS" sz="2000" dirty="0" smtClean="0"/>
              <a:t>;</a:t>
            </a:r>
          </a:p>
          <a:p>
            <a:pPr lvl="1"/>
            <a:r>
              <a:rPr lang="sr-Latn-RS" sz="2000" dirty="0" smtClean="0"/>
              <a:t>digitalizacija može </a:t>
            </a:r>
            <a:r>
              <a:rPr lang="sr-Latn-RS" sz="2000" dirty="0" smtClean="0"/>
              <a:t>smanjiti </a:t>
            </a:r>
            <a:r>
              <a:rPr lang="sr-Latn-RS" sz="2000" dirty="0" smtClean="0"/>
              <a:t>troškove pribave za </a:t>
            </a:r>
            <a:r>
              <a:rPr lang="sr-Latn-RS" sz="2000" dirty="0" smtClean="0"/>
              <a:t>43% i </a:t>
            </a:r>
            <a:r>
              <a:rPr lang="sr-Latn-RS" sz="2000" dirty="0" smtClean="0"/>
              <a:t>administrat. troškove </a:t>
            </a:r>
            <a:r>
              <a:rPr lang="sr-Latn-RS" sz="2000" dirty="0" smtClean="0"/>
              <a:t>za 39% </a:t>
            </a:r>
            <a:r>
              <a:rPr lang="sr-Latn-RS" sz="2000" dirty="0" smtClean="0"/>
              <a:t>tokom </a:t>
            </a:r>
            <a:r>
              <a:rPr lang="sr-Latn-RS" sz="2000" dirty="0" smtClean="0"/>
              <a:t>5 </a:t>
            </a:r>
            <a:r>
              <a:rPr lang="sr-Latn-RS" sz="2000" dirty="0" smtClean="0"/>
              <a:t>godina.</a:t>
            </a:r>
          </a:p>
          <a:p>
            <a:pPr lvl="1">
              <a:buNone/>
            </a:pPr>
            <a:r>
              <a:rPr lang="sr-Latn-RS" sz="2000" dirty="0" smtClean="0"/>
              <a:t>                                                                                                                                                       </a:t>
            </a:r>
            <a:r>
              <a:rPr lang="sr-Latn-RS" sz="1500" i="1" dirty="0" smtClean="0"/>
              <a:t>(Bain &amp; Google, 2017</a:t>
            </a:r>
            <a:r>
              <a:rPr lang="sr-Latn-RS" sz="1500" i="1" dirty="0" smtClean="0"/>
              <a:t>)</a:t>
            </a:r>
            <a:endParaRPr lang="sr-Latn-RS" sz="1500" dirty="0" smtClean="0"/>
          </a:p>
          <a:p>
            <a:pPr lvl="1"/>
            <a:endParaRPr lang="sr-Latn-RS" sz="1000" dirty="0" smtClean="0"/>
          </a:p>
          <a:p>
            <a:r>
              <a:rPr lang="sr-Latn-RS" sz="2200" dirty="0" smtClean="0"/>
              <a:t>Omogućen je</a:t>
            </a:r>
            <a:r>
              <a:rPr lang="en-GB" sz="2200" dirty="0" smtClean="0"/>
              <a:t> </a:t>
            </a:r>
            <a:r>
              <a:rPr lang="en-GB" sz="2200" b="1" dirty="0" err="1" smtClean="0">
                <a:solidFill>
                  <a:srgbClr val="7030A0"/>
                </a:solidFill>
              </a:rPr>
              <a:t>pristup</a:t>
            </a:r>
            <a:r>
              <a:rPr lang="en-GB" sz="2200" b="1" dirty="0" smtClean="0">
                <a:solidFill>
                  <a:srgbClr val="7030A0"/>
                </a:solidFill>
              </a:rPr>
              <a:t> </a:t>
            </a:r>
            <a:r>
              <a:rPr lang="en-GB" sz="2200" b="1" dirty="0" err="1" smtClean="0">
                <a:solidFill>
                  <a:srgbClr val="7030A0"/>
                </a:solidFill>
              </a:rPr>
              <a:t>prethodno</a:t>
            </a:r>
            <a:r>
              <a:rPr lang="en-GB" sz="2200" b="1" dirty="0" smtClean="0">
                <a:solidFill>
                  <a:srgbClr val="7030A0"/>
                </a:solidFill>
              </a:rPr>
              <a:t> </a:t>
            </a:r>
            <a:r>
              <a:rPr lang="en-GB" sz="2200" b="1" dirty="0" err="1" smtClean="0">
                <a:solidFill>
                  <a:srgbClr val="7030A0"/>
                </a:solidFill>
              </a:rPr>
              <a:t>nedostupnim</a:t>
            </a:r>
            <a:r>
              <a:rPr lang="en-GB" sz="2200" b="1" dirty="0" smtClean="0">
                <a:solidFill>
                  <a:srgbClr val="7030A0"/>
                </a:solidFill>
              </a:rPr>
              <a:t> </a:t>
            </a:r>
            <a:r>
              <a:rPr lang="en-GB" sz="2200" b="1" dirty="0" err="1" smtClean="0">
                <a:solidFill>
                  <a:srgbClr val="7030A0"/>
                </a:solidFill>
              </a:rPr>
              <a:t>podacima</a:t>
            </a:r>
            <a:r>
              <a:rPr lang="en-GB" sz="2200" dirty="0" smtClean="0"/>
              <a:t>, </a:t>
            </a:r>
            <a:r>
              <a:rPr lang="sr-Latn-RS" sz="2200" dirty="0" smtClean="0"/>
              <a:t>što doprinosi preciznijem određivanju premije osiguranja.</a:t>
            </a:r>
          </a:p>
          <a:p>
            <a:endParaRPr lang="sr-Latn-RS" sz="1000" dirty="0" smtClean="0"/>
          </a:p>
          <a:p>
            <a:r>
              <a:rPr lang="sr-Latn-RS" sz="2200" dirty="0" smtClean="0"/>
              <a:t>Ipak...</a:t>
            </a:r>
          </a:p>
          <a:p>
            <a:pPr lvl="1"/>
            <a:r>
              <a:rPr lang="en-GB" sz="1800" dirty="0" err="1" smtClean="0"/>
              <a:t>potrebni</a:t>
            </a:r>
            <a:r>
              <a:rPr lang="en-GB" sz="1800" dirty="0" smtClean="0"/>
              <a:t> </a:t>
            </a:r>
            <a:r>
              <a:rPr lang="en-GB" sz="1800" dirty="0" err="1" smtClean="0"/>
              <a:t>su</a:t>
            </a:r>
            <a:r>
              <a:rPr lang="en-GB" sz="1800" dirty="0" smtClean="0"/>
              <a:t> </a:t>
            </a:r>
            <a:r>
              <a:rPr lang="en-GB" sz="1800" b="1" dirty="0" err="1" smtClean="0"/>
              <a:t>eksperti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i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alati</a:t>
            </a:r>
            <a:r>
              <a:rPr lang="en-GB" sz="1800" dirty="0" smtClean="0"/>
              <a:t> </a:t>
            </a:r>
            <a:r>
              <a:rPr lang="en-GB" sz="1800" dirty="0" err="1" smtClean="0"/>
              <a:t>za</a:t>
            </a:r>
            <a:r>
              <a:rPr lang="en-GB" sz="1800" dirty="0" smtClean="0"/>
              <a:t> </a:t>
            </a:r>
            <a:r>
              <a:rPr lang="en-GB" sz="1800" dirty="0" err="1" smtClean="0"/>
              <a:t>analizu</a:t>
            </a:r>
            <a:r>
              <a:rPr lang="en-GB" sz="1800" dirty="0" smtClean="0"/>
              <a:t> </a:t>
            </a:r>
            <a:r>
              <a:rPr lang="en-GB" sz="1800" dirty="0" err="1" smtClean="0"/>
              <a:t>velikih</a:t>
            </a:r>
            <a:r>
              <a:rPr lang="en-GB" sz="1800" dirty="0" smtClean="0"/>
              <a:t> </a:t>
            </a:r>
            <a:r>
              <a:rPr lang="en-GB" sz="1800" dirty="0" err="1" smtClean="0"/>
              <a:t>skupova</a:t>
            </a:r>
            <a:r>
              <a:rPr lang="en-GB" sz="1800" dirty="0" smtClean="0"/>
              <a:t> </a:t>
            </a:r>
            <a:r>
              <a:rPr lang="en-GB" sz="1800" dirty="0" err="1" smtClean="0"/>
              <a:t>podataka</a:t>
            </a:r>
            <a:r>
              <a:rPr lang="en-GB" sz="1800" dirty="0" smtClean="0"/>
              <a:t> </a:t>
            </a:r>
            <a:r>
              <a:rPr lang="en-GB" sz="1800" dirty="0" err="1" smtClean="0"/>
              <a:t>koje</a:t>
            </a:r>
            <a:r>
              <a:rPr lang="en-GB" sz="1800" dirty="0" smtClean="0"/>
              <a:t> </a:t>
            </a:r>
            <a:r>
              <a:rPr lang="en-GB" sz="1800" dirty="0" err="1" smtClean="0"/>
              <a:t>proizvode</a:t>
            </a:r>
            <a:r>
              <a:rPr lang="en-GB" sz="1800" dirty="0" smtClean="0"/>
              <a:t> </a:t>
            </a:r>
            <a:r>
              <a:rPr lang="en-GB" sz="1800" dirty="0" err="1" smtClean="0"/>
              <a:t>telematički</a:t>
            </a:r>
            <a:r>
              <a:rPr lang="en-GB" sz="1800" dirty="0" smtClean="0"/>
              <a:t> </a:t>
            </a:r>
            <a:r>
              <a:rPr lang="en-GB" sz="1800" dirty="0" err="1" smtClean="0"/>
              <a:t>uređaji</a:t>
            </a:r>
            <a:r>
              <a:rPr lang="en-GB" sz="1800" dirty="0" smtClean="0"/>
              <a:t>, </a:t>
            </a:r>
            <a:r>
              <a:rPr lang="en-GB" sz="1800" dirty="0" err="1" smtClean="0"/>
              <a:t>društvene</a:t>
            </a:r>
            <a:r>
              <a:rPr lang="en-GB" sz="1800" dirty="0" smtClean="0"/>
              <a:t> </a:t>
            </a:r>
            <a:r>
              <a:rPr lang="en-GB" sz="1800" dirty="0" err="1" smtClean="0"/>
              <a:t>mreže</a:t>
            </a:r>
            <a:r>
              <a:rPr lang="en-GB" sz="1800" dirty="0" smtClean="0"/>
              <a:t> </a:t>
            </a:r>
            <a:r>
              <a:rPr lang="en-GB" sz="1800" dirty="0" err="1" smtClean="0"/>
              <a:t>i</a:t>
            </a:r>
            <a:r>
              <a:rPr lang="en-GB" sz="1800" dirty="0" smtClean="0"/>
              <a:t> </a:t>
            </a:r>
            <a:r>
              <a:rPr lang="en-GB" sz="1800" dirty="0" err="1" smtClean="0"/>
              <a:t>drugi</a:t>
            </a:r>
            <a:r>
              <a:rPr lang="en-GB" sz="1800" dirty="0" smtClean="0"/>
              <a:t> internet </a:t>
            </a:r>
            <a:r>
              <a:rPr lang="en-GB" sz="1800" dirty="0" err="1" smtClean="0"/>
              <a:t>izvori</a:t>
            </a:r>
            <a:r>
              <a:rPr lang="sr-Latn-RS" sz="1800" dirty="0" smtClean="0"/>
              <a:t>,</a:t>
            </a:r>
          </a:p>
          <a:p>
            <a:pPr lvl="1"/>
            <a:endParaRPr lang="sr-Latn-RS" sz="500" dirty="0" smtClean="0"/>
          </a:p>
          <a:p>
            <a:pPr lvl="1"/>
            <a:r>
              <a:rPr lang="en-GB" sz="1800" dirty="0" err="1" smtClean="0"/>
              <a:t>upotreba</a:t>
            </a:r>
            <a:r>
              <a:rPr lang="en-GB" sz="1800" dirty="0" smtClean="0"/>
              <a:t> </a:t>
            </a:r>
            <a:r>
              <a:rPr lang="en-GB" sz="1800" dirty="0" err="1" smtClean="0"/>
              <a:t>velikih</a:t>
            </a:r>
            <a:r>
              <a:rPr lang="en-GB" sz="1800" dirty="0" smtClean="0"/>
              <a:t> </a:t>
            </a:r>
            <a:r>
              <a:rPr lang="en-GB" sz="1800" dirty="0" err="1" smtClean="0"/>
              <a:t>podataka</a:t>
            </a:r>
            <a:r>
              <a:rPr lang="en-GB" sz="1800" dirty="0" smtClean="0"/>
              <a:t> </a:t>
            </a:r>
            <a:r>
              <a:rPr lang="en-GB" sz="1800" dirty="0" err="1" smtClean="0"/>
              <a:t>može</a:t>
            </a:r>
            <a:r>
              <a:rPr lang="en-GB" sz="1800" dirty="0" smtClean="0"/>
              <a:t> </a:t>
            </a:r>
            <a:r>
              <a:rPr lang="en-GB" sz="1800" dirty="0" err="1" smtClean="0"/>
              <a:t>biti</a:t>
            </a:r>
            <a:r>
              <a:rPr lang="en-GB" sz="1800" dirty="0" smtClean="0"/>
              <a:t> </a:t>
            </a:r>
            <a:r>
              <a:rPr lang="en-GB" sz="1800" dirty="0" err="1" smtClean="0"/>
              <a:t>problematična</a:t>
            </a:r>
            <a:r>
              <a:rPr lang="en-GB" sz="1800" dirty="0" smtClean="0"/>
              <a:t> </a:t>
            </a:r>
            <a:r>
              <a:rPr lang="en-GB" sz="1800" dirty="0" err="1" smtClean="0"/>
              <a:t>sa</a:t>
            </a:r>
            <a:r>
              <a:rPr lang="sr-Latn-RS" sz="1800" dirty="0" smtClean="0"/>
              <a:t> </a:t>
            </a:r>
            <a:r>
              <a:rPr lang="en-GB" sz="1800" dirty="0" smtClean="0"/>
              <a:t> </a:t>
            </a:r>
            <a:r>
              <a:rPr lang="en-GB" sz="1800" b="1" dirty="0" err="1" smtClean="0"/>
              <a:t>etičkog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i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pravnog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stanovišta</a:t>
            </a:r>
            <a:r>
              <a:rPr lang="sr-Latn-RS" sz="1800" dirty="0" smtClean="0"/>
              <a:t>,</a:t>
            </a:r>
          </a:p>
          <a:p>
            <a:pPr lvl="1"/>
            <a:endParaRPr lang="sr-Latn-RS" sz="500" dirty="0" smtClean="0"/>
          </a:p>
          <a:p>
            <a:pPr lvl="1"/>
            <a:r>
              <a:rPr lang="sr-Latn-RS" sz="1800" dirty="0" smtClean="0"/>
              <a:t>nije važna </a:t>
            </a:r>
            <a:r>
              <a:rPr lang="en-GB" sz="1800" dirty="0" err="1" smtClean="0"/>
              <a:t>samo</a:t>
            </a:r>
            <a:r>
              <a:rPr lang="en-GB" sz="1800" dirty="0" smtClean="0"/>
              <a:t> </a:t>
            </a:r>
            <a:r>
              <a:rPr lang="sr-Latn-RS" sz="1800" dirty="0" smtClean="0"/>
              <a:t>efikasnost</a:t>
            </a:r>
            <a:r>
              <a:rPr lang="en-GB" sz="1800" dirty="0" smtClean="0"/>
              <a:t>, </a:t>
            </a:r>
            <a:r>
              <a:rPr lang="en-GB" sz="1800" dirty="0" err="1" smtClean="0"/>
              <a:t>već</a:t>
            </a:r>
            <a:r>
              <a:rPr lang="en-GB" sz="1800" dirty="0" smtClean="0"/>
              <a:t> </a:t>
            </a:r>
            <a:r>
              <a:rPr lang="en-GB" sz="1800" dirty="0" err="1" smtClean="0"/>
              <a:t>i</a:t>
            </a:r>
            <a:r>
              <a:rPr lang="en-GB" sz="1800" dirty="0" smtClean="0"/>
              <a:t> </a:t>
            </a:r>
            <a:r>
              <a:rPr lang="en-GB" sz="1800" b="1" dirty="0" err="1" smtClean="0"/>
              <a:t>efektivnost</a:t>
            </a:r>
            <a:r>
              <a:rPr lang="sr-Latn-RS" sz="1800" b="1" dirty="0" smtClean="0"/>
              <a:t> procesa</a:t>
            </a:r>
            <a:r>
              <a:rPr lang="en-GB" sz="1800" dirty="0" smtClean="0"/>
              <a:t>, </a:t>
            </a:r>
            <a:r>
              <a:rPr lang="en-GB" sz="1800" dirty="0" err="1" smtClean="0"/>
              <a:t>meren</a:t>
            </a:r>
            <a:r>
              <a:rPr lang="sr-Latn-RS" sz="1800" dirty="0" smtClean="0"/>
              <a:t>a</a:t>
            </a:r>
            <a:r>
              <a:rPr lang="en-GB" sz="1800" dirty="0" smtClean="0"/>
              <a:t> </a:t>
            </a:r>
            <a:r>
              <a:rPr lang="en-GB" sz="1800" dirty="0" err="1" smtClean="0"/>
              <a:t>brzinom</a:t>
            </a:r>
            <a:r>
              <a:rPr lang="en-GB" sz="1800" dirty="0" smtClean="0"/>
              <a:t> </a:t>
            </a:r>
            <a:r>
              <a:rPr lang="en-GB" sz="1800" dirty="0" err="1" smtClean="0"/>
              <a:t>usluživanja</a:t>
            </a:r>
            <a:r>
              <a:rPr lang="en-GB" sz="1800" dirty="0" smtClean="0"/>
              <a:t> </a:t>
            </a:r>
            <a:r>
              <a:rPr lang="en-GB" sz="1800" dirty="0" err="1" smtClean="0"/>
              <a:t>klijenata</a:t>
            </a:r>
            <a:r>
              <a:rPr lang="en-GB" sz="1800" dirty="0" smtClean="0"/>
              <a:t>, </a:t>
            </a:r>
            <a:r>
              <a:rPr lang="en-GB" sz="1800" dirty="0" err="1" smtClean="0"/>
              <a:t>praktičnošću</a:t>
            </a:r>
            <a:r>
              <a:rPr lang="en-GB" sz="1800" dirty="0" smtClean="0"/>
              <a:t> </a:t>
            </a:r>
            <a:r>
              <a:rPr lang="en-GB" sz="1800" dirty="0" err="1" smtClean="0"/>
              <a:t>i</a:t>
            </a:r>
            <a:r>
              <a:rPr lang="en-GB" sz="1800" dirty="0" smtClean="0"/>
              <a:t> </a:t>
            </a:r>
            <a:r>
              <a:rPr lang="en-GB" sz="1800" dirty="0" err="1" smtClean="0"/>
              <a:t>učestalošću</a:t>
            </a:r>
            <a:r>
              <a:rPr lang="en-GB" sz="1800" dirty="0" smtClean="0"/>
              <a:t> </a:t>
            </a:r>
            <a:r>
              <a:rPr lang="en-GB" sz="1800" dirty="0" err="1" smtClean="0"/>
              <a:t>grešaka</a:t>
            </a:r>
            <a:r>
              <a:rPr lang="sr-Latn-RS" sz="1800" dirty="0" smtClean="0"/>
              <a:t>.</a:t>
            </a:r>
            <a:endParaRPr lang="sr-Latn-RS" sz="1800" dirty="0" smtClean="0"/>
          </a:p>
          <a:p>
            <a:endParaRPr lang="sr-Latn-RS" sz="2200" dirty="0" smtClean="0"/>
          </a:p>
          <a:p>
            <a:endParaRPr lang="sr-Latn-R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R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hart 6"/>
          <p:cNvPicPr/>
          <p:nvPr/>
        </p:nvPicPr>
        <p:blipFill>
          <a:blip r:embed="rId2" cstate="print"/>
          <a:srcRect l="-1353" t="-3409" r="-1289" b="-5115"/>
          <a:stretch>
            <a:fillRect/>
          </a:stretch>
        </p:blipFill>
        <p:spPr bwMode="auto">
          <a:xfrm>
            <a:off x="7808259" y="4114800"/>
            <a:ext cx="4383741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635" y="170329"/>
            <a:ext cx="10972800" cy="66338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r-Latn-RS" sz="3400" dirty="0" smtClean="0">
                <a:solidFill>
                  <a:srgbClr val="7030A0"/>
                </a:solidFill>
              </a:rPr>
              <a:t>KAKO OBEZBEDITI NOVE PROIZVODE?</a:t>
            </a:r>
            <a:endParaRPr lang="en-US" sz="34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506" y="1048871"/>
            <a:ext cx="11842377" cy="5692588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2200" dirty="0" err="1" smtClean="0"/>
              <a:t>Nove</a:t>
            </a:r>
            <a:r>
              <a:rPr lang="en-GB" sz="2200" dirty="0" smtClean="0"/>
              <a:t> </a:t>
            </a:r>
            <a:r>
              <a:rPr lang="en-GB" sz="2200" dirty="0" err="1" smtClean="0"/>
              <a:t>tehnologije</a:t>
            </a:r>
            <a:r>
              <a:rPr lang="en-GB" sz="2200" dirty="0" smtClean="0"/>
              <a:t> </a:t>
            </a:r>
            <a:r>
              <a:rPr lang="sr-Latn-RS" sz="2200" dirty="0" smtClean="0"/>
              <a:t>omogućuju</a:t>
            </a:r>
            <a:r>
              <a:rPr lang="en-GB" sz="2200" dirty="0" smtClean="0"/>
              <a:t> </a:t>
            </a:r>
            <a:r>
              <a:rPr lang="en-GB" sz="2200" b="1" dirty="0" err="1" smtClean="0">
                <a:solidFill>
                  <a:srgbClr val="7030A0"/>
                </a:solidFill>
              </a:rPr>
              <a:t>modifik</a:t>
            </a:r>
            <a:r>
              <a:rPr lang="sr-Latn-RS" sz="2200" b="1" dirty="0" smtClean="0">
                <a:solidFill>
                  <a:srgbClr val="7030A0"/>
                </a:solidFill>
              </a:rPr>
              <a:t>acije</a:t>
            </a:r>
            <a:r>
              <a:rPr lang="en-GB" sz="2200" b="1" dirty="0" smtClean="0">
                <a:solidFill>
                  <a:srgbClr val="7030A0"/>
                </a:solidFill>
              </a:rPr>
              <a:t> </a:t>
            </a:r>
            <a:r>
              <a:rPr lang="en-GB" sz="2200" b="1" dirty="0" err="1" smtClean="0">
                <a:solidFill>
                  <a:srgbClr val="7030A0"/>
                </a:solidFill>
              </a:rPr>
              <a:t>postojeć</a:t>
            </a:r>
            <a:r>
              <a:rPr lang="sr-Latn-RS" sz="2200" b="1" dirty="0" smtClean="0">
                <a:solidFill>
                  <a:srgbClr val="7030A0"/>
                </a:solidFill>
              </a:rPr>
              <a:t>ih</a:t>
            </a:r>
            <a:r>
              <a:rPr lang="en-GB" sz="2200" b="1" dirty="0" smtClean="0">
                <a:solidFill>
                  <a:srgbClr val="7030A0"/>
                </a:solidFill>
              </a:rPr>
              <a:t> </a:t>
            </a:r>
            <a:r>
              <a:rPr lang="en-GB" sz="2200" b="1" dirty="0" err="1" smtClean="0">
                <a:solidFill>
                  <a:srgbClr val="7030A0"/>
                </a:solidFill>
              </a:rPr>
              <a:t>i</a:t>
            </a:r>
            <a:r>
              <a:rPr lang="en-GB" sz="2200" b="1" dirty="0" smtClean="0">
                <a:solidFill>
                  <a:srgbClr val="7030A0"/>
                </a:solidFill>
              </a:rPr>
              <a:t> </a:t>
            </a:r>
            <a:r>
              <a:rPr lang="en-GB" sz="2200" b="1" dirty="0" err="1" smtClean="0">
                <a:solidFill>
                  <a:srgbClr val="7030A0"/>
                </a:solidFill>
              </a:rPr>
              <a:t>razv</a:t>
            </a:r>
            <a:r>
              <a:rPr lang="sr-Latn-RS" sz="2200" b="1" dirty="0" smtClean="0">
                <a:solidFill>
                  <a:srgbClr val="7030A0"/>
                </a:solidFill>
              </a:rPr>
              <a:t>oj</a:t>
            </a:r>
            <a:r>
              <a:rPr lang="en-GB" sz="2200" b="1" dirty="0" smtClean="0">
                <a:solidFill>
                  <a:srgbClr val="7030A0"/>
                </a:solidFill>
              </a:rPr>
              <a:t> </a:t>
            </a:r>
            <a:r>
              <a:rPr lang="en-GB" sz="2200" b="1" dirty="0" err="1" smtClean="0">
                <a:solidFill>
                  <a:srgbClr val="7030A0"/>
                </a:solidFill>
              </a:rPr>
              <a:t>nov</a:t>
            </a:r>
            <a:r>
              <a:rPr lang="sr-Latn-RS" sz="2200" b="1" dirty="0" smtClean="0">
                <a:solidFill>
                  <a:srgbClr val="7030A0"/>
                </a:solidFill>
              </a:rPr>
              <a:t>ih</a:t>
            </a:r>
            <a:r>
              <a:rPr lang="en-GB" sz="2200" b="1" dirty="0" smtClean="0">
                <a:solidFill>
                  <a:srgbClr val="7030A0"/>
                </a:solidFill>
              </a:rPr>
              <a:t> </a:t>
            </a:r>
            <a:r>
              <a:rPr lang="en-GB" sz="2200" b="1" dirty="0" err="1" smtClean="0">
                <a:solidFill>
                  <a:srgbClr val="7030A0"/>
                </a:solidFill>
              </a:rPr>
              <a:t>proizvod</a:t>
            </a:r>
            <a:r>
              <a:rPr lang="sr-Latn-RS" sz="2200" b="1" dirty="0" smtClean="0">
                <a:solidFill>
                  <a:srgbClr val="7030A0"/>
                </a:solidFill>
              </a:rPr>
              <a:t>a osiguranja</a:t>
            </a:r>
            <a:r>
              <a:rPr lang="sr-Latn-RS" sz="2200" dirty="0" smtClean="0">
                <a:solidFill>
                  <a:schemeClr val="tx1"/>
                </a:solidFill>
              </a:rPr>
              <a:t>.</a:t>
            </a:r>
            <a:endParaRPr lang="sr-Latn-RS" sz="2200" dirty="0" smtClean="0">
              <a:solidFill>
                <a:schemeClr val="tx1"/>
              </a:solidFill>
            </a:endParaRPr>
          </a:p>
          <a:p>
            <a:endParaRPr lang="sr-Latn-RS" sz="300" dirty="0" smtClean="0"/>
          </a:p>
          <a:p>
            <a:pPr lvl="1"/>
            <a:r>
              <a:rPr lang="sr-Latn-RS" sz="1800" i="1" dirty="0" smtClean="0"/>
              <a:t>telematics</a:t>
            </a:r>
            <a:r>
              <a:rPr lang="sr-Latn-RS" sz="1800" dirty="0" smtClean="0"/>
              <a:t>, </a:t>
            </a:r>
            <a:r>
              <a:rPr lang="sr-Latn-RS" sz="1800" i="1" dirty="0" smtClean="0"/>
              <a:t>usage-based</a:t>
            </a:r>
            <a:r>
              <a:rPr lang="sr-Latn-RS" sz="1800" dirty="0" smtClean="0"/>
              <a:t>, </a:t>
            </a:r>
            <a:r>
              <a:rPr lang="sr-Latn-RS" sz="1800" i="1" dirty="0" smtClean="0"/>
              <a:t>on-demand</a:t>
            </a:r>
            <a:r>
              <a:rPr lang="sr-Latn-RS" sz="1800" dirty="0" smtClean="0"/>
              <a:t> osiguranje, itd.</a:t>
            </a:r>
            <a:endParaRPr lang="sr-Latn-RS" sz="1800" dirty="0" smtClean="0"/>
          </a:p>
          <a:p>
            <a:pPr lvl="1"/>
            <a:endParaRPr lang="sr-Latn-RS" sz="1500" dirty="0" smtClean="0"/>
          </a:p>
          <a:p>
            <a:r>
              <a:rPr lang="en-GB" sz="2000" dirty="0" err="1" smtClean="0"/>
              <a:t>Tehnološki</a:t>
            </a:r>
            <a:r>
              <a:rPr lang="en-GB" sz="2000" dirty="0" smtClean="0"/>
              <a:t> </a:t>
            </a:r>
            <a:r>
              <a:rPr lang="en-GB" sz="2000" dirty="0" err="1" smtClean="0"/>
              <a:t>progres</a:t>
            </a:r>
            <a:r>
              <a:rPr lang="en-GB" sz="2000" dirty="0" smtClean="0"/>
              <a:t> </a:t>
            </a:r>
            <a:r>
              <a:rPr lang="en-GB" sz="2000" dirty="0" err="1" smtClean="0"/>
              <a:t>omogućuje</a:t>
            </a:r>
            <a:r>
              <a:rPr lang="en-GB" sz="2000" dirty="0" smtClean="0"/>
              <a:t> </a:t>
            </a:r>
            <a:r>
              <a:rPr lang="en-GB" sz="2000" dirty="0" err="1" smtClean="0"/>
              <a:t>osiguranje</a:t>
            </a:r>
            <a:r>
              <a:rPr lang="en-GB" sz="2000" dirty="0" smtClean="0"/>
              <a:t> </a:t>
            </a:r>
            <a:r>
              <a:rPr lang="en-GB" sz="2000" dirty="0" err="1" smtClean="0"/>
              <a:t>rizika</a:t>
            </a:r>
            <a:r>
              <a:rPr lang="en-GB" sz="2000" dirty="0" smtClean="0"/>
              <a:t> </a:t>
            </a:r>
            <a:r>
              <a:rPr lang="en-GB" sz="2000" dirty="0" err="1" smtClean="0"/>
              <a:t>koji</a:t>
            </a:r>
            <a:r>
              <a:rPr lang="en-GB" sz="2000" dirty="0" smtClean="0"/>
              <a:t> </a:t>
            </a:r>
            <a:r>
              <a:rPr lang="en-GB" sz="2000" dirty="0" err="1" smtClean="0"/>
              <a:t>su</a:t>
            </a:r>
            <a:r>
              <a:rPr lang="en-GB" sz="2000" dirty="0" smtClean="0"/>
              <a:t> </a:t>
            </a:r>
            <a:r>
              <a:rPr lang="sr-Latn-RS" sz="2000" dirty="0" smtClean="0"/>
              <a:t>bili</a:t>
            </a:r>
            <a:r>
              <a:rPr lang="en-GB" sz="2000" dirty="0" smtClean="0"/>
              <a:t> </a:t>
            </a:r>
            <a:r>
              <a:rPr lang="en-GB" sz="2000" dirty="0" err="1" smtClean="0"/>
              <a:t>neosigurljivi</a:t>
            </a:r>
            <a:r>
              <a:rPr lang="en-GB" sz="2000" dirty="0" smtClean="0"/>
              <a:t>, </a:t>
            </a:r>
            <a:r>
              <a:rPr lang="en-GB" sz="2000" dirty="0" err="1" smtClean="0"/>
              <a:t>ali</a:t>
            </a:r>
            <a:r>
              <a:rPr lang="en-GB" sz="2000" dirty="0" smtClean="0"/>
              <a:t> </a:t>
            </a:r>
            <a:r>
              <a:rPr lang="en-GB" sz="2000" dirty="0" err="1" smtClean="0"/>
              <a:t>i</a:t>
            </a:r>
            <a:r>
              <a:rPr lang="en-GB" sz="2000" dirty="0" smtClean="0"/>
              <a:t> </a:t>
            </a:r>
            <a:r>
              <a:rPr lang="en-GB" sz="2000" b="1" dirty="0" err="1" smtClean="0">
                <a:solidFill>
                  <a:srgbClr val="7030A0"/>
                </a:solidFill>
              </a:rPr>
              <a:t>generiše</a:t>
            </a:r>
            <a:r>
              <a:rPr lang="en-GB" sz="2000" b="1" dirty="0" smtClean="0">
                <a:solidFill>
                  <a:srgbClr val="7030A0"/>
                </a:solidFill>
              </a:rPr>
              <a:t> </a:t>
            </a:r>
            <a:r>
              <a:rPr lang="en-GB" sz="2000" b="1" dirty="0" err="1" smtClean="0">
                <a:solidFill>
                  <a:srgbClr val="7030A0"/>
                </a:solidFill>
              </a:rPr>
              <a:t>nove</a:t>
            </a:r>
            <a:r>
              <a:rPr lang="en-GB" sz="2000" b="1" dirty="0" smtClean="0">
                <a:solidFill>
                  <a:srgbClr val="7030A0"/>
                </a:solidFill>
              </a:rPr>
              <a:t> </a:t>
            </a:r>
            <a:r>
              <a:rPr lang="en-GB" sz="2000" b="1" dirty="0" err="1" smtClean="0">
                <a:solidFill>
                  <a:srgbClr val="7030A0"/>
                </a:solidFill>
              </a:rPr>
              <a:t>rizike</a:t>
            </a:r>
            <a:r>
              <a:rPr lang="sr-Latn-RS" sz="2000" dirty="0" smtClean="0">
                <a:solidFill>
                  <a:schemeClr val="tx1"/>
                </a:solidFill>
              </a:rPr>
              <a:t>,              poput </a:t>
            </a:r>
            <a:r>
              <a:rPr lang="sr-Latn-RS" sz="2000" b="1" dirty="0" smtClean="0">
                <a:solidFill>
                  <a:schemeClr val="tx1"/>
                </a:solidFill>
              </a:rPr>
              <a:t>sajber rizika</a:t>
            </a:r>
            <a:r>
              <a:rPr lang="sr-Latn-RS" sz="2000" dirty="0" smtClean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en-GB" sz="1800" dirty="0" err="1" smtClean="0"/>
              <a:t>sajber</a:t>
            </a:r>
            <a:r>
              <a:rPr lang="en-GB" sz="1800" dirty="0" smtClean="0"/>
              <a:t> </a:t>
            </a:r>
            <a:r>
              <a:rPr lang="en-GB" sz="1800" dirty="0" err="1" smtClean="0"/>
              <a:t>napadi</a:t>
            </a:r>
            <a:r>
              <a:rPr lang="en-GB" sz="1800" dirty="0" smtClean="0"/>
              <a:t> </a:t>
            </a:r>
            <a:r>
              <a:rPr lang="en-GB" sz="1800" dirty="0" err="1" smtClean="0"/>
              <a:t>koštaju</a:t>
            </a:r>
            <a:r>
              <a:rPr lang="en-GB" sz="1800" dirty="0" smtClean="0"/>
              <a:t> </a:t>
            </a:r>
            <a:r>
              <a:rPr lang="en-GB" sz="1800" dirty="0" err="1" smtClean="0"/>
              <a:t>preduzeća</a:t>
            </a:r>
            <a:r>
              <a:rPr lang="en-GB" sz="1800" dirty="0" smtClean="0"/>
              <a:t> </a:t>
            </a:r>
            <a:r>
              <a:rPr lang="sr-Latn-RS" sz="1800" dirty="0" smtClean="0"/>
              <a:t>$ </a:t>
            </a:r>
            <a:r>
              <a:rPr lang="en-GB" sz="1800" dirty="0" smtClean="0"/>
              <a:t>400 </a:t>
            </a:r>
            <a:r>
              <a:rPr lang="en-GB" sz="1800" dirty="0" err="1" smtClean="0"/>
              <a:t>mlrd</a:t>
            </a:r>
            <a:r>
              <a:rPr lang="en-GB" sz="1800" dirty="0" smtClean="0"/>
              <a:t>. </a:t>
            </a:r>
            <a:r>
              <a:rPr lang="sr-Latn-RS" sz="1800" dirty="0" smtClean="0"/>
              <a:t>g</a:t>
            </a:r>
            <a:r>
              <a:rPr lang="en-GB" sz="1800" dirty="0" err="1" smtClean="0"/>
              <a:t>odišnje</a:t>
            </a:r>
            <a:r>
              <a:rPr lang="sr-Latn-RS" sz="1800" dirty="0" smtClean="0"/>
              <a:t>      </a:t>
            </a:r>
            <a:r>
              <a:rPr lang="sr-Latn-RS" sz="1500" i="1" dirty="0" smtClean="0"/>
              <a:t>(</a:t>
            </a:r>
            <a:r>
              <a:rPr lang="en-GB" sz="1500" i="1" dirty="0" smtClean="0"/>
              <a:t>Lloyd's</a:t>
            </a:r>
            <a:r>
              <a:rPr lang="sr-Latn-RS" sz="1500" i="1" dirty="0" smtClean="0"/>
              <a:t>, 2015),</a:t>
            </a:r>
          </a:p>
          <a:p>
            <a:pPr lvl="1"/>
            <a:r>
              <a:rPr lang="sr-Latn-RS" sz="1800" dirty="0" smtClean="0"/>
              <a:t>III </a:t>
            </a:r>
            <a:r>
              <a:rPr lang="en-GB" sz="1800" dirty="0" smtClean="0"/>
              <a:t> </a:t>
            </a:r>
            <a:r>
              <a:rPr lang="sr-Latn-RS" sz="1800" dirty="0" smtClean="0"/>
              <a:t>rizik po verovatnoći  i  VI  rizik po uticaju na globalnom nivou u narednih 10 godina     </a:t>
            </a:r>
            <a:r>
              <a:rPr lang="sr-Latn-RS" sz="1500" i="1" dirty="0" smtClean="0"/>
              <a:t>(WEF, 2018).</a:t>
            </a:r>
          </a:p>
          <a:p>
            <a:pPr lvl="1"/>
            <a:endParaRPr lang="sr-Latn-RS" sz="600" i="1" dirty="0" smtClean="0"/>
          </a:p>
          <a:p>
            <a:r>
              <a:rPr lang="sr-Latn-RS" sz="2000" dirty="0" smtClean="0"/>
              <a:t>Iako i sami ugroženi, osiguravači imaju ključnu ulogu u upravljanju sajber rizikom.</a:t>
            </a:r>
          </a:p>
          <a:p>
            <a:endParaRPr lang="sr-Latn-RS" sz="1000" dirty="0" smtClean="0"/>
          </a:p>
          <a:p>
            <a:r>
              <a:rPr lang="sr-Latn-RS" sz="2000" dirty="0" smtClean="0"/>
              <a:t>Zbog sve češćih sajber incidenata, raste tražnja za sajber osiguranjem.</a:t>
            </a:r>
          </a:p>
          <a:p>
            <a:pPr lvl="1"/>
            <a:r>
              <a:rPr lang="sr-Latn-RS" sz="1800" dirty="0" smtClean="0"/>
              <a:t>Oko 90% tržišta locirano u SAD-u, ali se očekuje rast u EU zbog usvajanja GDPR.</a:t>
            </a:r>
          </a:p>
          <a:p>
            <a:pPr lvl="1"/>
            <a:endParaRPr lang="sr-Latn-RS" sz="1500" dirty="0" smtClean="0"/>
          </a:p>
          <a:p>
            <a:r>
              <a:rPr lang="sr-Latn-RS" sz="2000" dirty="0" smtClean="0"/>
              <a:t>Ključna </a:t>
            </a:r>
            <a:r>
              <a:rPr lang="sr-Latn-RS" sz="2000" b="1" dirty="0" smtClean="0"/>
              <a:t>ograničenja za modeliranje sajber rizika</a:t>
            </a:r>
            <a:r>
              <a:rPr lang="sr-Latn-RS" sz="2000" dirty="0" smtClean="0"/>
              <a:t>:</a:t>
            </a:r>
          </a:p>
          <a:p>
            <a:pPr lvl="1"/>
            <a:r>
              <a:rPr lang="sr-Latn-RS" sz="2000" dirty="0" smtClean="0"/>
              <a:t>n</a:t>
            </a:r>
            <a:r>
              <a:rPr lang="en-GB" sz="2000" dirty="0" err="1" smtClean="0"/>
              <a:t>edostatak</a:t>
            </a:r>
            <a:r>
              <a:rPr lang="en-GB" sz="2000" dirty="0" smtClean="0"/>
              <a:t> </a:t>
            </a:r>
            <a:r>
              <a:rPr lang="en-GB" sz="2000" dirty="0" err="1" smtClean="0"/>
              <a:t>podataka</a:t>
            </a:r>
            <a:r>
              <a:rPr lang="en-GB" sz="2000" dirty="0" smtClean="0"/>
              <a:t>, </a:t>
            </a:r>
            <a:endParaRPr lang="sr-Latn-RS" sz="2000" dirty="0" smtClean="0"/>
          </a:p>
          <a:p>
            <a:pPr lvl="1"/>
            <a:r>
              <a:rPr lang="en-GB" sz="2000" dirty="0" err="1" smtClean="0"/>
              <a:t>dinamičk</a:t>
            </a:r>
            <a:r>
              <a:rPr lang="sr-Latn-RS" sz="2000" dirty="0" smtClean="0"/>
              <a:t>a</a:t>
            </a:r>
            <a:r>
              <a:rPr lang="en-GB" sz="2000" dirty="0" smtClean="0"/>
              <a:t> </a:t>
            </a:r>
            <a:r>
              <a:rPr lang="sr-Latn-RS" sz="2000" dirty="0" smtClean="0"/>
              <a:t>priroda</a:t>
            </a:r>
            <a:r>
              <a:rPr lang="en-GB" sz="2000" dirty="0" smtClean="0"/>
              <a:t> </a:t>
            </a:r>
            <a:r>
              <a:rPr lang="en-GB" sz="2000" dirty="0" err="1" smtClean="0"/>
              <a:t>rizika</a:t>
            </a:r>
            <a:r>
              <a:rPr lang="en-GB" sz="2000" dirty="0" smtClean="0"/>
              <a:t> </a:t>
            </a:r>
            <a:r>
              <a:rPr lang="sr-Latn-RS" sz="2000" dirty="0" smtClean="0"/>
              <a:t> </a:t>
            </a:r>
            <a:r>
              <a:rPr lang="sr-Latn-RS" sz="2000" dirty="0" smtClean="0"/>
              <a:t>i</a:t>
            </a:r>
          </a:p>
          <a:p>
            <a:pPr lvl="1"/>
            <a:r>
              <a:rPr lang="en-GB" sz="2000" dirty="0" err="1" smtClean="0"/>
              <a:t>kompleksne</a:t>
            </a:r>
            <a:r>
              <a:rPr lang="en-GB" sz="2000" dirty="0" smtClean="0"/>
              <a:t> </a:t>
            </a:r>
            <a:r>
              <a:rPr lang="en-GB" sz="2000" dirty="0" err="1" smtClean="0"/>
              <a:t>međuzavisnosti</a:t>
            </a:r>
            <a:r>
              <a:rPr lang="sr-Latn-RS" sz="2000" dirty="0" smtClean="0"/>
              <a:t> rizičnih varijabli.</a:t>
            </a:r>
          </a:p>
          <a:p>
            <a:pPr lvl="1"/>
            <a:endParaRPr lang="en-US" sz="1800" i="1" dirty="0" smtClean="0"/>
          </a:p>
          <a:p>
            <a:pPr lvl="1"/>
            <a:endParaRPr lang="sr-Latn-RS" sz="1800" b="1" dirty="0" smtClean="0">
              <a:solidFill>
                <a:schemeClr val="tx1"/>
              </a:solidFill>
            </a:endParaRPr>
          </a:p>
          <a:p>
            <a:endParaRPr lang="sr-Latn-RS" sz="2200" dirty="0"/>
          </a:p>
        </p:txBody>
      </p:sp>
      <p:sp>
        <p:nvSpPr>
          <p:cNvPr id="5122" name="AutoShape 2" descr="Rezultat slika za red light warning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002251" y="6611779"/>
            <a:ext cx="11897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i="1" dirty="0" smtClean="0"/>
              <a:t>AON </a:t>
            </a:r>
            <a:r>
              <a:rPr lang="en-GB" sz="1000" i="1" dirty="0" err="1" smtClean="0"/>
              <a:t>Inpoint</a:t>
            </a:r>
            <a:r>
              <a:rPr lang="en-GB" sz="1000" i="1" dirty="0" smtClean="0"/>
              <a:t> (2017)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9275638" y="3899211"/>
            <a:ext cx="276396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500" b="1" i="1" dirty="0" smtClean="0"/>
              <a:t>Veličina tržišta sajber osiguranja</a:t>
            </a:r>
            <a:endParaRPr lang="en-US" sz="15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10559</TotalTime>
  <Words>1337</Words>
  <Application>Microsoft Office PowerPoint</Application>
  <PresentationFormat>Custom</PresentationFormat>
  <Paragraphs>169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IV  INDUSTRIJSKA  REVOLUCIJA –  PRETNJA ILI ŠANSA ZA OSIGURANJE?</vt:lpstr>
      <vt:lpstr>IV  INDUSTRIJSKA  REVOLUCIJA</vt:lpstr>
      <vt:lpstr>IV  INDUSTRIJSKA  REVOLUCIJA</vt:lpstr>
      <vt:lpstr>IV  INDUSTRIJSKA  REVOLUCIJA</vt:lpstr>
      <vt:lpstr>IZAZOVI ZA SEKTOR OSIGURANJA</vt:lpstr>
      <vt:lpstr>IZAZOVI ZA SEKTOR OSIGURANJA</vt:lpstr>
      <vt:lpstr>KAKO POBOLJŠATI ISKUSTVO OSIGURANIKA?</vt:lpstr>
      <vt:lpstr>KAKO UNAPREDITI POSLOVNE PROCESE?</vt:lpstr>
      <vt:lpstr>KAKO OBEZBEDITI NOVE PROIZVODE?</vt:lpstr>
      <vt:lpstr>KAKO SE “IZBORITI” SA ULASKOM NOVIH TRŽIŠNIH UČESNIKA?</vt:lpstr>
      <vt:lpstr>KAKO BI OSIGURAVAČI TREBALI DA ODGOVORE NA IZAZOVE?</vt:lpstr>
      <vt:lpstr>HVALA NA PAŽNJI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Marija</dc:creator>
  <cp:lastModifiedBy>Redaktor</cp:lastModifiedBy>
  <cp:revision>145</cp:revision>
  <dcterms:created xsi:type="dcterms:W3CDTF">2014-08-26T23:52:37Z</dcterms:created>
  <dcterms:modified xsi:type="dcterms:W3CDTF">2019-04-29T22:09:22Z</dcterms:modified>
</cp:coreProperties>
</file>