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My%20Documents\RAdovi\2019\Jelena%20monografija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Sheet3!$B$3:$B$5</c:f>
              <c:strCache>
                <c:ptCount val="3"/>
                <c:pt idx="0">
                  <c:v>AI will change the ways banks get info from customers and interact with them </c:v>
                </c:pt>
                <c:pt idx="1">
                  <c:v>In the next 3 years AI interfaces will be the primary point for the interaction with customers </c:v>
                </c:pt>
                <c:pt idx="2">
                  <c:v>AI has the potential to become the face of the organization or brand</c:v>
                </c:pt>
              </c:strCache>
            </c:strRef>
          </c:cat>
          <c:val>
            <c:numRef>
              <c:f>Sheet3!$C$3:$C$5</c:f>
              <c:numCache>
                <c:formatCode>0%</c:formatCode>
                <c:ptCount val="3"/>
                <c:pt idx="0">
                  <c:v>0.79</c:v>
                </c:pt>
                <c:pt idx="1">
                  <c:v>0.76000000000000034</c:v>
                </c:pt>
                <c:pt idx="2">
                  <c:v>0.7100000000000003</c:v>
                </c:pt>
              </c:numCache>
            </c:numRef>
          </c:val>
        </c:ser>
        <c:dLbls>
          <c:showVal val="1"/>
        </c:dLbls>
        <c:axId val="101761408"/>
        <c:axId val="101762944"/>
      </c:barChart>
      <c:catAx>
        <c:axId val="10176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762944"/>
        <c:crosses val="autoZero"/>
        <c:auto val="1"/>
        <c:lblAlgn val="ctr"/>
        <c:lblOffset val="100"/>
      </c:catAx>
      <c:valAx>
        <c:axId val="10176294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01761408"/>
        <c:crosses val="autoZero"/>
        <c:crossBetween val="between"/>
      </c:valAx>
    </c:plotArea>
    <c:plotVisOnly val="1"/>
  </c:chart>
  <c:spPr>
    <a:ln>
      <a:solidFill>
        <a:srgbClr val="92D050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CE7B-60F4-4681-93CF-DA947A942AD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E872-9E7F-44B7-AB06-41A7A2E7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/>
          <a:lstStyle/>
          <a:p>
            <a:r>
              <a:rPr lang="sr-Latn-RS" dirty="0" smtClean="0"/>
              <a:t>Open banking- a revolution in the financial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752600"/>
          </a:xfrm>
        </p:spPr>
        <p:txBody>
          <a:bodyPr/>
          <a:lstStyle/>
          <a:p>
            <a:pPr algn="r"/>
            <a:r>
              <a:rPr lang="sr-Latn-RS" dirty="0" smtClean="0"/>
              <a:t>Svetlana Popović</a:t>
            </a:r>
          </a:p>
          <a:p>
            <a:pPr algn="r"/>
            <a:r>
              <a:rPr lang="sr-Latn-RS" dirty="0" smtClean="0"/>
              <a:t>Velimir Lukić</a:t>
            </a:r>
          </a:p>
          <a:p>
            <a:pPr algn="r"/>
            <a:r>
              <a:rPr lang="sr-Latn-RS" dirty="0" smtClean="0"/>
              <a:t>Aleksandar Živković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0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r"/>
              </a:tabLst>
            </a:pP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XVII MEĐUNARODNI SIMPOZIJUM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r"/>
              </a:tabLst>
            </a:pP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OSIGURANJE NA PRAGU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r"/>
              </a:tabLst>
            </a:pP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 INDUSTRIJSKE REVOLUCIJE</a:t>
            </a: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Implications for insurance companies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McKinsey: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insurance will shift from current state of “detect and repair” to “predict and prevent” model</a:t>
            </a: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Insurers can be a part of financial ecosystem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of data from sources like Google, Amazon and Apple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of data from any manufacturer of connected devices (cars,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smartphones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wearables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medical devices etc.)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allow better profiling of customers, enable customized pricing and prompt services delivery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enables better calculation of relevant risk score for a client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aspect of business will change, from underwriting and distribution to pricing and claims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Focus on real-time transacting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AI enables prompt response of insurer on subtle shifts in underlying risks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Insurance policy could be priced and purchased in the real time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42928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banking enables new income and better client management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Indemnity insurance-for TPPs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Access to payment data  gives info about consumer behavior  and enables sales of core insurance products with better risk based pricing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Insurance companies can expand their services in payment and account servicing 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Usage-based insurance products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Traditional model of “purchase and annual renewal” –”continuous circle”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Insurer is permanently at service to client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Adapts timely to their behavioral pattern and circumstances with offerings</a:t>
            </a:r>
          </a:p>
          <a:p>
            <a:pPr lvl="1"/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Bancassurance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development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Sophisticated analytics of bank data enables timely offers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Offer could be initiated by information on particular event 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Relevant debit/credit card or money transfer  by customer can trigger offer sent by mobile message or app notification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Insurer can react on data obtained by geo-location services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42852"/>
            <a:ext cx="4318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Changes in insurers business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11807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Insurtech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instant need coverage-real time service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Client can insure single item through a mobile app with possible coverage activation and termination at any time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Disaggregation of existing products into separate micro elements</a:t>
            </a:r>
          </a:p>
          <a:p>
            <a:pPr lvl="2">
              <a:buNone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Cost reduction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Enhanced detecting of frauds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Cross checking their customer data records by comparing with bank ones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Automation of processes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Reduced handling costs of claims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Reduced time for processing a sale of a policy</a:t>
            </a:r>
          </a:p>
          <a:p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banking can trigger reform in insurance regulation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3643338"/>
          </a:xfrm>
        </p:spPr>
        <p:txBody>
          <a:bodyPr>
            <a:normAutofit/>
          </a:bodyPr>
          <a:lstStyle/>
          <a:p>
            <a:pPr lvl="1"/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PSD2 in European Union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 November 2015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CMA: “Open banking remedy” in UK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January 2018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Introduced OPEN BANKING CONCEPT</a:t>
            </a:r>
          </a:p>
          <a:p>
            <a:pPr lvl="1"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development of digital single market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714480" y="2786058"/>
            <a:ext cx="500066" cy="1171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4282" y="3286124"/>
            <a:ext cx="878687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EBA makes guidelines and recommendations on PSD2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draft technical standards on the electronic central register (in effect since mid-2019)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Draft guidelines for technical standards on strong customer authentication and common and secure communication under PSD2 (since September 2019)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5429264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PSD2 is effective after adoption by the national legislation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24 EU members transposed it into national law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3 it is partially adopted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3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banking concept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use of APIs to open up customers financial data to third parties enabling them to create and distribute their own products</a:t>
            </a:r>
          </a:p>
          <a:p>
            <a:pPr>
              <a:buNone/>
            </a:pPr>
            <a:endParaRPr lang="sr-Latn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clients approval, EU bank must open up APIs and clients data to third-party companies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fintechs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other financial companies)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Third party providers will gain access to payment data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banking regimes in the world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929750" cy="550072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UK: Open banking is compulsory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Goal: to promote competition in UK retail banking market and that UK banks become leaders in new technologies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CMA research: insufficient competition between larger banks in retail sector, for smaller and newer banks it is hard to compete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Higher costs for customers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Australia: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third parties (other banks, telecommunication providers, energy companies etc.) will get access to data held by other businesses in different areas (financial services, then energy and telecommunication)- from July 2019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Open API framework-competitiveness and relevance of banking sector, to foster collaboration with TPP, innovative banking services, keep up with international developments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industry-led approach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Rise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fintechs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India (mobile wallet segment), Singapore, Japan, New Zealand, Canada, South Korea and Iran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Governments support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fintech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innovations in financial sector and open banking initiatives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Significance of artificial intelligence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and API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of AI- simple and smarter interfaces, machine learning that would change back office processes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AI is increasingly used in interaction with clients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2844" y="2500306"/>
          <a:ext cx="492922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09" y="3500438"/>
            <a:ext cx="39290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Integration of bank core functions with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digital platforms to improve customer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relationship management.</a:t>
            </a:r>
          </a:p>
          <a:p>
            <a:endParaRPr lang="sr-Latn-RS" sz="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Financial transactions will be done through platforms like Uber or WeChat.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API software/management companies have an integral role in open banking ecos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stems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Banks can’t choose whether and to whom they provide access to their infrastructure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TPP must be licensed by supervisory authority and authorized by customer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Fintechs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software suppliers can offer new or improves services and attach them to existing banking infrastructure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Implications for the competition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banking changes client-bank relationship, clients can simply switch accounts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focus is how to serve the client the most convenient way, not his loyalty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banking is liberalizing financial sector, innovators can lunch services very fast, shaking the market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technologies are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Lowering entry barriers (cloud)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Opening up distribution (mobile)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Speeding up network effects (big data)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Facilitating collaboration with third parties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companies are becoming a part of a bank value chain</a:t>
            </a:r>
          </a:p>
          <a:p>
            <a:pPr>
              <a:buNone/>
            </a:pPr>
            <a:endParaRPr lang="sr-Latn-R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Beside “traditional competitors” from financial industry, there is increased competition by large IT companies (Google, Apple, PayPal etc.)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28604"/>
            <a:ext cx="8543956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OPPORTUNITIES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Banks can be the beneficiaries of technology development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Automation, integration and data availability increase the transparency of their activities, and enable more effective decision making 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can became marketplace for different banking and non-banking services 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Work in partnership with TPPs to build new business models and offer improved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Benefits for customers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14353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Reduced costs- customers can have control over their financial arrangements- single digital APP enables them to manage their accounts with different services providers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Tailored services, greater convenience, larger choice in financial services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people will have access to financial services through digital distribution channels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Fintechs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capturing the needs of underserviced clients (lower credit scores, small business, without adequate banking infrastructure)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1018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Open banking- a revolution in the financial sector</vt:lpstr>
      <vt:lpstr>Slide 2</vt:lpstr>
      <vt:lpstr>Open banking concept</vt:lpstr>
      <vt:lpstr>Open banking regimes in the world</vt:lpstr>
      <vt:lpstr>Significance of artificial intelligence and API</vt:lpstr>
      <vt:lpstr>Slide 6</vt:lpstr>
      <vt:lpstr>Implications for the competition</vt:lpstr>
      <vt:lpstr>Slide 8</vt:lpstr>
      <vt:lpstr>Benefits for customers</vt:lpstr>
      <vt:lpstr>Implications for insurance companies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banking- a revolution in the financial sector</dc:title>
  <dc:creator>BUBI</dc:creator>
  <cp:lastModifiedBy>Redaktor</cp:lastModifiedBy>
  <cp:revision>93</cp:revision>
  <dcterms:created xsi:type="dcterms:W3CDTF">2019-05-07T09:59:44Z</dcterms:created>
  <dcterms:modified xsi:type="dcterms:W3CDTF">2019-05-12T18:19:21Z</dcterms:modified>
</cp:coreProperties>
</file>