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75" r:id="rId4"/>
  </p:sldMasterIdLst>
  <p:notesMasterIdLst>
    <p:notesMasterId r:id="rId12"/>
  </p:notesMasterIdLst>
  <p:sldIdLst>
    <p:sldId id="257" r:id="rId5"/>
    <p:sldId id="302" r:id="rId6"/>
    <p:sldId id="280" r:id="rId7"/>
    <p:sldId id="287" r:id="rId8"/>
    <p:sldId id="301" r:id="rId9"/>
    <p:sldId id="303" r:id="rId10"/>
    <p:sldId id="304" r:id="rId11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123C47D6-22BD-4F80-903A-065A9E7E198F}">
          <p14:sldIdLst>
            <p14:sldId id="257"/>
            <p14:sldId id="302"/>
            <p14:sldId id="280"/>
            <p14:sldId id="287"/>
            <p14:sldId id="301"/>
            <p14:sldId id="303"/>
            <p14:sldId id="304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-77" y="-8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85178-C742-46C0-9C3B-57DF68921B0F}" type="datetimeFigureOut">
              <a:rPr lang="en-GB" smtClean="0"/>
              <a:pPr/>
              <a:t>15/05/2019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0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EB74C-CBE3-4E92-857F-9980C77B1E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15394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86247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EB74C-CBE3-4E92-857F-9980C77B1EE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71382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68507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36109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32911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EB74C-CBE3-4E92-857F-9980C77B1EE6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23449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EB74C-CBE3-4E92-857F-9980C77B1EE6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88877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D8CE4-2C9D-4009-9ABA-ED9AA8486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D630EE8-E3E4-4238-8E88-EC5A767FCA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9B5D97-26BF-4EFD-AEED-507F0F97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4BF2-D616-45A8-B654-1F0D657941CB}" type="datetimeFigureOut">
              <a:rPr lang="en-GB" smtClean="0"/>
              <a:pPr/>
              <a:t>15/05/2019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B9B637-F90E-4EDC-ABFD-A54B1D366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A041B7-DD47-47FB-93E2-05B50591E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6738-5B24-4527-94ED-A3E5127CEE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73732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5982F8-EE22-4F95-8BF3-D5108E76B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E554F8E-6E2C-48D0-A710-10AF6B6CC6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402785-1969-458B-AF3D-1B6154400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4BF2-D616-45A8-B654-1F0D657941CB}" type="datetimeFigureOut">
              <a:rPr lang="en-GB" smtClean="0"/>
              <a:pPr/>
              <a:t>15/05/2019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7F41B3-A39C-482D-B4EE-7B6BEC8B8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5CACB3-701C-4F2E-8AC1-1675F8024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6738-5B24-4527-94ED-A3E5127CEE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8210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43A1D51-2CC7-4790-A260-375A61BF99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37956A5-E293-431B-9699-C0138A3AB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7EE6A1-C638-4CC5-A1CF-F7C5EF8BE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4BF2-D616-45A8-B654-1F0D657941CB}" type="datetimeFigureOut">
              <a:rPr lang="en-GB" smtClean="0"/>
              <a:pPr/>
              <a:t>15/05/2019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88EF0F-6479-491D-81B4-06A81DC0A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F4AF95-9FCA-4380-A605-0E3BBBD9B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6738-5B24-4527-94ED-A3E5127CEE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66999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1999" y="455945"/>
            <a:ext cx="10729383" cy="360000"/>
          </a:xfrm>
        </p:spPr>
        <p:txBody>
          <a:bodyPr lIns="0" tIns="0" rIns="0" bIns="0" anchor="t" anchorCtr="0"/>
          <a:lstStyle>
            <a:lvl1pPr algn="l">
              <a:defRPr sz="1400" b="1" i="0">
                <a:solidFill>
                  <a:schemeClr val="bg1"/>
                </a:solidFill>
                <a:latin typeface=""/>
              </a:defRPr>
            </a:lvl1pPr>
          </a:lstStyle>
          <a:p>
            <a:r>
              <a:rPr lang="en-GB"/>
              <a:t>Xth COURSE FOR CONTINUAL EDUCATION OF ACTUARIES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72001" y="1512001"/>
            <a:ext cx="10729383" cy="217769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200" b="1" i="0">
                <a:solidFill>
                  <a:schemeClr val="bg1"/>
                </a:solidFill>
                <a:latin typeface="Triglav TheSans"/>
              </a:defRPr>
            </a:lvl1pPr>
          </a:lstStyle>
          <a:p>
            <a:r>
              <a:rPr lang="x-none" dirty="0"/>
              <a:t>Klikni in uredi Naslov predstavitve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4633" y="4279674"/>
            <a:ext cx="10606616" cy="36464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100" b="1" baseline="0">
                <a:solidFill>
                  <a:schemeClr val="bg1"/>
                </a:solidFill>
                <a:latin typeface="Triglav The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Klikni in uredi Priimek in Ime predavatelja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159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12F8F7-FC02-438F-B8E9-6B61081F8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1888D48-23EB-4AF8-A6AD-75E1967EA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B4C55-DEDC-4630-9F3A-E4B6C7F5A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6D7314-4161-449E-AD05-6C010C4E5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Xth COURSE FOR CONTINUAL EDUCATION OF ACTUARIES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1AC487-96CE-49A3-9838-E4A0BD8E4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8F72-4D87-DF45-B936-6753F43A62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8199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0B1366-0BE5-470C-9D94-E39173BCA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4AD1DC-C19B-40CB-88E8-D7EBBF9A4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D1A9FD-5DDC-43DD-BEAC-116C46546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509B5C-7F22-41F7-9EF9-4375EC12F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Xth COURSE FOR CONTINUAL EDUCATION OF ACTUARIES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519082-0681-4F69-B936-2A3503F9D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8F72-4D87-DF45-B936-6753F43A62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516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190952-146F-4D22-84B0-62EE0F5EF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D890AC9-1729-45DF-A409-94B03C4F6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96E7E9-BE6C-4F56-9324-5221701CE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BBB9D9-087D-48D0-8A7C-3226BBF48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Xth COURSE FOR CONTINUAL EDUCATION OF ACTUARIES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9E36E-098B-46A4-847A-9C49B7E06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8F72-4D87-DF45-B936-6753F43A62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1109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2A378B-004A-4340-A1BD-0319F2231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898550-61CA-49EE-BEB5-FABED1E4A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E3D2D49-325C-4A51-BE3A-656282D86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3072A3-7C5E-4FC7-951D-A5C212D8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C51EF12-3C9F-4165-9EC0-31418091D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Xth COURSE FOR CONTINUAL EDUCATION OF ACTUARIES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F8E3B5-09E0-40ED-9FE4-5D550EEAB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8F72-4D87-DF45-B936-6753F43A62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6859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7578A1-CD86-4FCB-AF44-CD2F3B527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43F9BD-ACCD-41D7-BBB1-516046591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FF3E3B-B96F-4781-9371-256BAC714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132E33F-AE4E-4D92-B8E0-1B81CF127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AF1C38F-858E-425C-BDCD-3AC4D6D5B7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F4AC25C-2803-4AA4-919B-D260F32B6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85B96D9-2E54-4E59-B6E8-7815D4311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Xth COURSE FOR CONTINUAL EDUCATION OF ACTUARIES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E670F52-2780-4EC9-AA6D-78473E5A6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8F72-4D87-DF45-B936-6753F43A62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0497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F4B206-B435-4272-BE6D-CC151D8F6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7E7CF01-4DFA-47B6-AEBD-A8EC29590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614FA7A-6E26-4ED8-8287-822042942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Xth COURSE FOR CONTINUAL EDUCATION OF ACTUARIES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F332A8C-4EB6-4A11-A335-4127BB4E5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8F72-4D87-DF45-B936-6753F43A62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7663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59B2AD0-4F43-4AC0-93EF-EA858AC7E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B41BE3E-78B6-4FAF-923B-86FF76A6D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Xth COURSE FOR CONTINUAL EDUCATION OF ACTUARIES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67B3CF5-8C19-4DED-A2B4-6E822EAC0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8F72-4D87-DF45-B936-6753F43A62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B25ADE-3DEE-4672-8D0A-C015494A8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EA4E7E-CA79-4F79-9440-E533F37D6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4D053B-FE08-4E0D-A1F4-F56BFECE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4BF2-D616-45A8-B654-1F0D657941CB}" type="datetimeFigureOut">
              <a:rPr lang="en-GB" smtClean="0"/>
              <a:pPr/>
              <a:t>15/05/2019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D02EC4-853F-4D1C-ABC3-EB7C2ADBD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5B5E43-30CC-4E7C-830B-28F40EEDA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6738-5B24-4527-94ED-A3E5127CEE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96651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7673EC-FCAB-446E-B3E1-F3EA8A7BB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156162-7C42-4332-A134-518176240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A8441FE-A9AA-409E-816C-173B4ABAC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8ED247-629B-4791-A654-19B5C2233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99679F-B7FF-47E3-8C11-470A7A2A9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Xth COURSE FOR CONTINUAL EDUCATION OF ACTUARIES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8386A67-4362-45C8-A91A-54FDF2BAC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8F72-4D87-DF45-B936-6753F43A62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8123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3A15D2-DA8F-45E5-B505-E67C271B0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47C02E5-F9BB-4520-9383-5C0860C849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1231F59-68A0-4AA0-9FA4-4B2FEF9B0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2D6B94-4D72-471E-A17E-F29A7920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5ADCEFA-5E66-471B-A372-04409400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Xth COURSE FOR CONTINUAL EDUCATION OF ACTUARIES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BDFA4A-9427-4E6C-A5F5-D35CA726A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8F72-4D87-DF45-B936-6753F43A62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5056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AD6F7A-8F1E-4344-A24C-05B139292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42836F3-A806-4B7B-AF3C-B55523A49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44B8AA-0435-4E50-A22F-684578799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67927F-5FCB-499A-A22E-28E9402C9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Xth COURSE FOR CONTINUAL EDUCATION OF ACTUARIES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FAD6E5-D7A2-4BAA-B84D-E76727759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8F72-4D87-DF45-B936-6753F43A62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57588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9606653-19D7-4590-8810-322D3CB375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EB6EDE-9D9D-4B82-827B-3FA7D8660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7B625B-08E9-4C76-93F3-4D9F8D9A8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769D8B-FAE3-47CC-A59F-FF4A7E910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Xth COURSE FOR CONTINUAL EDUCATION OF ACTUARIES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8C9852-F0ED-4F88-8A9D-AECFE0437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8F72-4D87-DF45-B936-6753F43A62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0921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V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Xth COURSE FOR CONTINUAL EDUCATION OF ACTUARIES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A98F72-4D87-DF45-B936-6753F43A62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74133" y="360002"/>
            <a:ext cx="11196136" cy="5286737"/>
          </a:xfrm>
        </p:spPr>
        <p:txBody>
          <a:bodyPr/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0023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V naslov +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Xth COURSE FOR CONTINUAL EDUCATION OF ACTUARIES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8F72-4D87-DF45-B936-6753F43A62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72198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V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Xth COURSE FOR CONTINUAL EDUCATION OF ACTUARIES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A98F72-4D87-DF45-B936-6753F43A62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74133" y="360002"/>
            <a:ext cx="11196136" cy="5286737"/>
          </a:xfrm>
        </p:spPr>
        <p:txBody>
          <a:bodyPr/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04407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V naslov + 2 stol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00" y="2088001"/>
            <a:ext cx="55144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088001"/>
            <a:ext cx="5472669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Xth COURSE FOR CONTINUAL EDUCATION OF ACTUARIES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8F72-4D87-DF45-B936-6753F43A62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64191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V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Xth COURSE FOR CONTINUAL EDUCATION OF ACTUARIES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8F72-4D87-DF45-B936-6753F43A62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0042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V 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917290" y="6315438"/>
            <a:ext cx="435742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en-GB"/>
              <a:t>Xth COURSE FOR CONTINUAL EDUCATION OF ACTUARIES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681730" y="6315437"/>
            <a:ext cx="988540" cy="360000"/>
          </a:xfrm>
        </p:spPr>
        <p:txBody>
          <a:bodyPr/>
          <a:lstStyle>
            <a:lvl1pPr>
              <a:defRPr sz="1000"/>
            </a:lvl1pPr>
          </a:lstStyle>
          <a:p>
            <a:fld id="{53A98F72-4D87-DF45-B936-6753F43A62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148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BBABD6-FF55-46EB-9F7D-31AEC72E8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3FACF3-5176-4A80-983A-0A1A9A0B5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941B00-225F-4197-836E-4EEB25AB6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4BF2-D616-45A8-B654-1F0D657941CB}" type="datetimeFigureOut">
              <a:rPr lang="en-GB" smtClean="0"/>
              <a:pPr/>
              <a:t>15/05/2019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015669-4C56-4392-AAFC-CDCFA13FA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A0F29C-5333-4E8A-AF09-170408A6D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6738-5B24-4527-94ED-A3E5127CEE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1971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255BA6-AD4A-42B7-9874-9FC7C6777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0E9718-6FE2-433C-8825-6EB399609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D48D6A-FCFA-4CAA-9613-C02DB59E7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2FF940-976F-4C1E-BB28-C2F867740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4BF2-D616-45A8-B654-1F0D657941CB}" type="datetimeFigureOut">
              <a:rPr lang="en-GB" smtClean="0"/>
              <a:pPr/>
              <a:t>15/05/2019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219A8C-3C09-46CA-AD9D-9378131C5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802A731-4D7E-4755-AF35-318667972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6738-5B24-4527-94ED-A3E5127CEE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5277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276C53-7CE4-4FA6-9F83-D608B40FA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20646EF-4391-466E-BAC2-71EC244C0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88748AE-14CA-45E3-9CFA-AC6680A1C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76F17A6-82BF-4107-8C76-38A4483D44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B9336AE-6D9B-4A5F-B06F-D1A373869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32CC40D-BA22-4770-8F6C-807AD5025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4BF2-D616-45A8-B654-1F0D657941CB}" type="datetimeFigureOut">
              <a:rPr lang="en-GB" smtClean="0"/>
              <a:pPr/>
              <a:t>15/05/2019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11F822-99D3-4FE6-8810-AC6C2C34A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604FF8A-5440-4D90-90BA-CEBF86F31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6738-5B24-4527-94ED-A3E5127CEE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7529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853169-A3E0-4757-B413-C8FD3113C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E3E668B-081A-4FD3-A435-AB561BD8F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4BF2-D616-45A8-B654-1F0D657941CB}" type="datetimeFigureOut">
              <a:rPr lang="en-GB" smtClean="0"/>
              <a:pPr/>
              <a:t>15/05/2019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8A2358B-9FD9-48BB-B358-4498CE178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4E630DE-9525-494F-B6BE-AB07DEA1D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6738-5B24-4527-94ED-A3E5127CEE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97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FDA5CF1-8E5E-43AF-BA46-F89076C25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4BF2-D616-45A8-B654-1F0D657941CB}" type="datetimeFigureOut">
              <a:rPr lang="en-GB" smtClean="0"/>
              <a:pPr/>
              <a:t>15/05/2019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B207643-9644-4DD1-8202-345B1FDCB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936EF1D-E5DE-4ABE-826E-6E74D675F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6738-5B24-4527-94ED-A3E5127CEE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56666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C40D9C-303D-45B0-98C7-73CDFFF09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B78F00-ADA7-442E-B3BF-0EB54649B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FAA56C6-F3F4-4DC3-A72C-B738538FC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B644FC-B163-465A-80A6-F2A46168B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4BF2-D616-45A8-B654-1F0D657941CB}" type="datetimeFigureOut">
              <a:rPr lang="en-GB" smtClean="0"/>
              <a:pPr/>
              <a:t>15/05/2019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2FB125-5601-4F20-8FCB-E45D818DC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FD708E-D381-4F44-9742-9504C4257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6738-5B24-4527-94ED-A3E5127CEE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33803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E5F3FD-1CA5-440B-83DA-572D95463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1365715-B811-497C-AB18-591051BCC6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972128F-17EF-4618-BEE9-65225DDD0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7EE545C-1F1E-4572-B76B-99AF43375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4BF2-D616-45A8-B654-1F0D657941CB}" type="datetimeFigureOut">
              <a:rPr lang="en-GB" smtClean="0"/>
              <a:pPr/>
              <a:t>15/05/2019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F2E639-F58C-4CE3-855B-E673DC694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F52913-C71B-4616-8588-7A5BA8EA0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6738-5B24-4527-94ED-A3E5127CEE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3411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E945FED-F014-42A2-90EF-16FDEE162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74CF63-CA0B-4B79-8AB5-6EE7A1173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509930-949E-416C-A5EA-E7FCE0E637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04BF2-D616-45A8-B654-1F0D657941CB}" type="datetimeFigureOut">
              <a:rPr lang="en-GB" smtClean="0"/>
              <a:pPr/>
              <a:t>15/05/2019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537DAC-E130-4355-A20C-B8E7CBAF9A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61AA00-4900-4702-993A-4F87D84756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26738-5B24-4527-94ED-A3E5127CEE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4427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 userDrawn="1"/>
        </p:nvSpPr>
        <p:spPr bwMode="auto">
          <a:xfrm>
            <a:off x="0" y="-1"/>
            <a:ext cx="12192000" cy="5058000"/>
          </a:xfrm>
          <a:prstGeom prst="rect">
            <a:avLst/>
          </a:prstGeom>
          <a:gradFill rotWithShape="0">
            <a:gsLst>
              <a:gs pos="0">
                <a:srgbClr val="410000"/>
              </a:gs>
              <a:gs pos="25319">
                <a:srgbClr val="A00000"/>
              </a:gs>
              <a:gs pos="100000">
                <a:srgbClr val="FF0000"/>
              </a:gs>
            </a:gsLst>
            <a:lin ang="2700000" scaled="0"/>
          </a:gradFill>
          <a:ln>
            <a:noFill/>
          </a:ln>
          <a:extLst/>
        </p:spPr>
        <p:txBody>
          <a:bodyPr lIns="0" tIns="0" rIns="0" bIns="0"/>
          <a:lstStyle/>
          <a:p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058000"/>
            <a:ext cx="1920000" cy="18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864000" y="5058000"/>
            <a:ext cx="2328000" cy="1800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2000" y="457200"/>
            <a:ext cx="10724133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 b="1" i="0" baseline="0">
                <a:solidFill>
                  <a:schemeClr val="bg1"/>
                </a:solidFill>
                <a:latin typeface="Triglav TheSans"/>
              </a:defRPr>
            </a:lvl1pPr>
          </a:lstStyle>
          <a:p>
            <a:pPr algn="l"/>
            <a:r>
              <a:rPr lang="en-GB"/>
              <a:t>Xth COURSE FOR CONTINUAL EDUCATION OF ACTUARIES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714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FE87206-85E0-4CDE-8600-C76ACBA77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F86A53-E7B3-4761-8380-5626206AF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C7E07C-BB39-4FBA-BBDB-98E91C8B2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114724-8933-4A05-94B6-BBF51A8D29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GB"/>
              <a:t>Xth COURSE FOR CONTINUAL EDUCATION OF ACTUARIES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500799-5256-4650-AC70-736FD3EB21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AB256-FC50-4270-880F-5482D3D1E93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117A8BD4-478E-425E-9599-42B1850F1BCD}"/>
              </a:ext>
            </a:extLst>
          </p:cNvPr>
          <p:cNvSpPr>
            <a:spLocks/>
          </p:cNvSpPr>
          <p:nvPr userDrawn="1"/>
        </p:nvSpPr>
        <p:spPr bwMode="auto">
          <a:xfrm>
            <a:off x="0" y="577800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 anchor="ctr"/>
          <a:lstStyle/>
          <a:p>
            <a:pPr>
              <a:defRPr/>
            </a:pP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Gill Sans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2F44FBF-9654-4630-A4FC-6AEF481FC69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5778000"/>
            <a:ext cx="135529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637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E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/>
          </p:cNvSpPr>
          <p:nvPr userDrawn="1"/>
        </p:nvSpPr>
        <p:spPr bwMode="auto">
          <a:xfrm>
            <a:off x="0" y="577800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 anchor="ctr"/>
          <a:lstStyle/>
          <a:p>
            <a:pPr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Gill Sans" charset="0"/>
              </a:rPr>
              <a:t> 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00" y="360000"/>
            <a:ext cx="11190269" cy="144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x-none" dirty="0"/>
              <a:t>Klikni in uredi Naslov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997" y="2088000"/>
            <a:ext cx="11232000" cy="352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000" y="6344450"/>
            <a:ext cx="818769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Triglav TheSans"/>
              </a:defRPr>
            </a:lvl1pPr>
          </a:lstStyle>
          <a:p>
            <a:r>
              <a:rPr lang="en-GB"/>
              <a:t>Xth COURSE FOR CONTINUAL EDUCATION OF ACTUARIES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81730" y="6318000"/>
            <a:ext cx="988540" cy="360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Triglav TheSans"/>
              </a:defRPr>
            </a:lvl1pPr>
          </a:lstStyle>
          <a:p>
            <a:fld id="{53A98F72-4D87-DF45-B936-6753F43A62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5778000"/>
            <a:ext cx="135529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267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Triglav TheSans"/>
          <a:ea typeface="+mj-ea"/>
          <a:cs typeface="Triglav TheSans"/>
        </a:defRPr>
      </a:lvl1pPr>
    </p:titleStyle>
    <p:bodyStyle>
      <a:lvl1pPr marL="360000" indent="-360000" algn="l" defTabSz="457200" rtl="0" eaLnBrk="1" latinLnBrk="0" hangingPunct="1">
        <a:spcBef>
          <a:spcPts val="1200"/>
        </a:spcBef>
        <a:buFont typeface="Arial"/>
        <a:buChar char="•"/>
        <a:defRPr sz="2500" b="0" i="0" kern="1200">
          <a:solidFill>
            <a:schemeClr val="tx1"/>
          </a:solidFill>
          <a:latin typeface="Triglav TheSans"/>
          <a:ea typeface="+mn-ea"/>
          <a:cs typeface="Triglav TheSans"/>
        </a:defRPr>
      </a:lvl1pPr>
      <a:lvl2pPr marL="679450" indent="-342900" algn="l" defTabSz="457200" rtl="0" eaLnBrk="1" latinLnBrk="0" hangingPunct="1">
        <a:spcBef>
          <a:spcPct val="20000"/>
        </a:spcBef>
        <a:buFont typeface="Arial"/>
        <a:buChar char="•"/>
        <a:defRPr sz="2500" b="0" i="0" kern="1200">
          <a:solidFill>
            <a:schemeClr val="tx1"/>
          </a:solidFill>
          <a:latin typeface="Triglav TheSans"/>
          <a:ea typeface="+mn-ea"/>
          <a:cs typeface="Triglav TheSans"/>
        </a:defRPr>
      </a:lvl2pPr>
      <a:lvl3pPr marL="1080000" indent="-360000" algn="l" defTabSz="457200" rtl="0" eaLnBrk="1" latinLnBrk="0" hangingPunct="1">
        <a:spcBef>
          <a:spcPct val="20000"/>
        </a:spcBef>
        <a:buFont typeface="Arial"/>
        <a:buChar char="•"/>
        <a:defRPr sz="2500" b="0" i="0" kern="1200">
          <a:solidFill>
            <a:schemeClr val="tx1"/>
          </a:solidFill>
          <a:latin typeface="Triglav TheSans"/>
          <a:ea typeface="+mn-ea"/>
          <a:cs typeface="Triglav TheSans"/>
        </a:defRPr>
      </a:lvl3pPr>
      <a:lvl4pPr marL="1440000" indent="-360000" algn="l" defTabSz="457200" rtl="0" eaLnBrk="1" latinLnBrk="0" hangingPunct="1">
        <a:spcBef>
          <a:spcPts val="600"/>
        </a:spcBef>
        <a:buFont typeface="Arial"/>
        <a:buChar char="•"/>
        <a:defRPr sz="2000" b="0" i="0" kern="1200">
          <a:solidFill>
            <a:schemeClr val="tx1"/>
          </a:solidFill>
          <a:latin typeface="Triglav TheSans"/>
          <a:ea typeface="+mn-ea"/>
          <a:cs typeface="Triglav TheSans"/>
        </a:defRPr>
      </a:lvl4pPr>
      <a:lvl5pPr marL="1800000" indent="-360000" algn="l" defTabSz="457200" rtl="0" eaLnBrk="1" latinLnBrk="0" hangingPunct="1">
        <a:spcBef>
          <a:spcPts val="600"/>
        </a:spcBef>
        <a:buFont typeface="Arial"/>
        <a:buChar char="•"/>
        <a:defRPr sz="2000" b="0" i="0" kern="1200">
          <a:solidFill>
            <a:schemeClr val="tx1"/>
          </a:solidFill>
          <a:latin typeface="Triglav TheSans"/>
          <a:ea typeface="+mn-ea"/>
          <a:cs typeface="Triglav The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1.png"/><Relationship Id="rId7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1.png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slide" Target="slide4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dirty="0" err="1"/>
              <a:t>Validation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third-party</a:t>
            </a:r>
            <a:r>
              <a:rPr lang="sl-SI" dirty="0"/>
              <a:t> </a:t>
            </a:r>
            <a:r>
              <a:rPr lang="sl-SI" dirty="0" err="1"/>
              <a:t>Catastrophe</a:t>
            </a:r>
            <a:r>
              <a:rPr lang="sl-SI" dirty="0"/>
              <a:t> </a:t>
            </a:r>
            <a:r>
              <a:rPr lang="sl-SI" dirty="0" err="1"/>
              <a:t>loss</a:t>
            </a:r>
            <a:r>
              <a:rPr lang="sl-SI" dirty="0"/>
              <a:t> </a:t>
            </a:r>
            <a:r>
              <a:rPr lang="sl-SI" dirty="0" err="1"/>
              <a:t>models</a:t>
            </a: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>																					</a:t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>																					</a:t>
            </a:r>
            <a:r>
              <a:rPr lang="sl-SI" sz="1100" dirty="0"/>
              <a:t>Stefano Ellero</a:t>
            </a:r>
            <a:endParaRPr lang="en-US" sz="11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72001" y="4369982"/>
            <a:ext cx="4697441" cy="513978"/>
          </a:xfrm>
        </p:spPr>
        <p:txBody>
          <a:bodyPr>
            <a:normAutofit fontScale="47500" lnSpcReduction="20000"/>
          </a:bodyPr>
          <a:lstStyle/>
          <a:p>
            <a:r>
              <a:rPr lang="sr-Latn-CS" dirty="0"/>
              <a:t>XVII INTERNATIONAL SYMPOSIUM </a:t>
            </a:r>
          </a:p>
          <a:p>
            <a:endParaRPr lang="sr-Latn-CS" dirty="0"/>
          </a:p>
          <a:p>
            <a:r>
              <a:rPr lang="sr-Latn-CS" dirty="0"/>
              <a:t>INSURANCE AT THE THRESHOLD OF THE FOURTH INDUSTRIAL REVOLUTION</a:t>
            </a:r>
          </a:p>
          <a:p>
            <a:r>
              <a:rPr lang="sr-Latn-CS" dirty="0"/>
              <a:t>Zlatibor, hotel „Mona“, May 16-19, 2019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814555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A7B4E3-A537-44AF-B3FE-8EA01FA0C4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15764" y="6457704"/>
            <a:ext cx="4357420" cy="365125"/>
          </a:xfrm>
        </p:spPr>
        <p:txBody>
          <a:bodyPr/>
          <a:lstStyle/>
          <a:p>
            <a:r>
              <a:rPr lang="sr-Latn-CS" dirty="0"/>
              <a:t>INSURANCE AT THE THRESHOLD OF THE FOURTH INDUSTRIAL REVOLUTION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F107C1B-0597-498E-9DDF-50127FC539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A98F72-4D87-DF45-B936-6753F43A62E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851A629-6B83-4D0B-AD86-2A5F66AB8A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3876"/>
          <a:stretch/>
        </p:blipFill>
        <p:spPr>
          <a:xfrm>
            <a:off x="925788" y="35171"/>
            <a:ext cx="10340423" cy="68228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6781CF-3ACC-4FC5-B2D6-284A850A245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2574" y="231314"/>
            <a:ext cx="6526771" cy="186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5777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E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18">
            <a:extLst>
              <a:ext uri="{FF2B5EF4-FFF2-40B4-BE49-F238E27FC236}">
                <a16:creationId xmlns:a16="http://schemas.microsoft.com/office/drawing/2014/main" xmlns="" id="{2E97C00A-9B9B-4A8C-B1B6-3655B0A6E49C}"/>
              </a:ext>
            </a:extLst>
          </p:cNvPr>
          <p:cNvSpPr txBox="1">
            <a:spLocks/>
          </p:cNvSpPr>
          <p:nvPr/>
        </p:nvSpPr>
        <p:spPr>
          <a:xfrm>
            <a:off x="1434564" y="4841243"/>
            <a:ext cx="2479872" cy="828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sl-SI" sz="11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Painting</a:t>
            </a:r>
            <a:r>
              <a:rPr lang="sl-SI" sz="11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1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the</a:t>
            </a:r>
            <a:r>
              <a:rPr lang="sl-SI" sz="11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1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walls</a:t>
            </a:r>
            <a:r>
              <a:rPr lang="sl-SI" sz="11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1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and</a:t>
            </a:r>
            <a:r>
              <a:rPr lang="sl-SI" sz="11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1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fixing</a:t>
            </a:r>
            <a:r>
              <a:rPr lang="sl-SI" sz="11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1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minor</a:t>
            </a:r>
            <a:r>
              <a:rPr lang="sl-SI" sz="11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1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bugs</a:t>
            </a:r>
            <a:r>
              <a:rPr lang="sl-SI" sz="11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(˝</a:t>
            </a:r>
            <a:r>
              <a:rPr lang="sl-SI" sz="11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it‘s</a:t>
            </a:r>
            <a:r>
              <a:rPr lang="sl-SI" sz="11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done˝)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xmlns="" id="{1333F8B5-C584-4BA6-A6B9-5F0D9CA316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8278" y="1957986"/>
            <a:ext cx="2479872" cy="1208263"/>
          </a:xfrm>
          <a:noFill/>
          <a:ln w="38100">
            <a:solidFill>
              <a:srgbClr val="FF0000"/>
            </a:solidFill>
          </a:ln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TSI </a:t>
            </a: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current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portfolio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data</a:t>
            </a:r>
          </a:p>
          <a:p>
            <a:pPr marL="1778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(</a:t>
            </a: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by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Cresta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zones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, </a:t>
            </a: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by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LoB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4AFDA7F-D65F-441C-8153-8C46803C2203}"/>
              </a:ext>
            </a:extLst>
          </p:cNvPr>
          <p:cNvSpPr/>
          <p:nvPr/>
        </p:nvSpPr>
        <p:spPr>
          <a:xfrm>
            <a:off x="1438278" y="1469198"/>
            <a:ext cx="2479872" cy="471836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sl-SI" sz="16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S2</a:t>
            </a:r>
          </a:p>
          <a:p>
            <a:pPr algn="ctr" defTabSz="457200"/>
            <a:r>
              <a:rPr lang="sl-SI" sz="16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Standard Formula</a:t>
            </a:r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xmlns="" id="{127CBB47-2038-4EB0-95D5-73528624E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18150" y="6356352"/>
            <a:ext cx="4540050" cy="365125"/>
          </a:xfrm>
        </p:spPr>
        <p:txBody>
          <a:bodyPr/>
          <a:lstStyle/>
          <a:p>
            <a:r>
              <a:rPr lang="sr-Latn-CS" dirty="0"/>
              <a:t>INSURANCE AT THE THRESHOLD OF THE FOURTH INDUSTRIAL REVOLUTION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xmlns="" id="{4CE44E4E-0AF9-4ADB-8827-D4D98FF07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3A98F72-4D87-DF45-B936-6753F43A62E6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/>
              <a:t>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C1F5334-E6CE-4FD4-B3AA-2A2CE7CD76F5}"/>
              </a:ext>
            </a:extLst>
          </p:cNvPr>
          <p:cNvSpPr txBox="1"/>
          <p:nvPr/>
        </p:nvSpPr>
        <p:spPr>
          <a:xfrm>
            <a:off x="438617" y="555427"/>
            <a:ext cx="11307335" cy="73866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sl-SI" sz="1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Cat</a:t>
            </a:r>
            <a:r>
              <a:rPr lang="sl-SI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risks</a:t>
            </a:r>
            <a:r>
              <a:rPr lang="sl-SI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and</a:t>
            </a:r>
            <a:r>
              <a:rPr lang="sl-SI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their</a:t>
            </a:r>
            <a:r>
              <a:rPr lang="sl-SI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 management are a sort </a:t>
            </a:r>
            <a:r>
              <a:rPr lang="sl-SI" sz="1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of</a:t>
            </a:r>
            <a:r>
              <a:rPr lang="sl-SI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myth</a:t>
            </a:r>
            <a:r>
              <a:rPr lang="sl-SI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…</a:t>
            </a:r>
            <a:r>
              <a:rPr lang="sl-SI" sz="1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unclear</a:t>
            </a:r>
            <a:r>
              <a:rPr lang="sl-SI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calculations</a:t>
            </a:r>
            <a:r>
              <a:rPr lang="sl-SI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, </a:t>
            </a:r>
            <a:r>
              <a:rPr lang="sl-SI" sz="1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different</a:t>
            </a:r>
            <a:r>
              <a:rPr lang="sl-SI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language</a:t>
            </a:r>
            <a:r>
              <a:rPr lang="sl-SI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 (</a:t>
            </a:r>
            <a:r>
              <a:rPr lang="sl-SI" sz="1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Cat</a:t>
            </a:r>
            <a:r>
              <a:rPr lang="sl-SI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losses</a:t>
            </a:r>
            <a:r>
              <a:rPr lang="sl-SI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, </a:t>
            </a:r>
            <a:r>
              <a:rPr lang="sl-SI" sz="1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Return</a:t>
            </a:r>
            <a:r>
              <a:rPr lang="sl-SI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Periods</a:t>
            </a:r>
            <a:r>
              <a:rPr lang="sl-SI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, </a:t>
            </a:r>
            <a:r>
              <a:rPr lang="sl-SI" sz="1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Aggregate</a:t>
            </a:r>
            <a:r>
              <a:rPr lang="sl-SI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vs</a:t>
            </a:r>
            <a:r>
              <a:rPr lang="sl-SI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. </a:t>
            </a:r>
            <a:r>
              <a:rPr lang="sl-SI" sz="1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Occurence</a:t>
            </a:r>
            <a:r>
              <a:rPr lang="sl-SI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distributions</a:t>
            </a:r>
            <a:r>
              <a:rPr lang="sl-SI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, </a:t>
            </a:r>
            <a:r>
              <a:rPr lang="sl-SI" sz="1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Secondary</a:t>
            </a:r>
            <a:r>
              <a:rPr lang="sl-SI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Uncertainty</a:t>
            </a:r>
            <a:r>
              <a:rPr lang="sl-SI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, </a:t>
            </a:r>
            <a:r>
              <a:rPr lang="sl-SI" sz="1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etc</a:t>
            </a:r>
            <a:r>
              <a:rPr lang="sl-SI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…);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sl-SI" sz="1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Nevertheless</a:t>
            </a:r>
            <a:r>
              <a:rPr lang="sl-SI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, as </a:t>
            </a:r>
            <a:r>
              <a:rPr lang="sl-SI" sz="1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for</a:t>
            </a:r>
            <a:r>
              <a:rPr lang="sl-SI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any</a:t>
            </a:r>
            <a:r>
              <a:rPr lang="sl-SI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other</a:t>
            </a:r>
            <a:r>
              <a:rPr lang="sl-SI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traditional</a:t>
            </a:r>
            <a:r>
              <a:rPr lang="sl-SI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 business, </a:t>
            </a:r>
            <a:r>
              <a:rPr lang="sl-SI" sz="1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just</a:t>
            </a:r>
            <a:r>
              <a:rPr lang="sl-SI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 one </a:t>
            </a:r>
            <a:r>
              <a:rPr lang="sl-SI" sz="1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info</a:t>
            </a:r>
            <a:r>
              <a:rPr lang="sl-SI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 is </a:t>
            </a:r>
            <a:r>
              <a:rPr lang="sl-SI" sz="1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crucial</a:t>
            </a:r>
            <a:r>
              <a:rPr lang="sl-SI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: </a:t>
            </a:r>
            <a:r>
              <a:rPr lang="sl-SI" sz="1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the</a:t>
            </a:r>
            <a:r>
              <a:rPr lang="sl-SI" sz="1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amount</a:t>
            </a:r>
            <a:r>
              <a:rPr lang="sl-SI" sz="1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of</a:t>
            </a:r>
            <a:r>
              <a:rPr lang="sl-SI" sz="1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losses</a:t>
            </a:r>
            <a:r>
              <a:rPr lang="sl-SI" sz="1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next</a:t>
            </a:r>
            <a:r>
              <a:rPr lang="sl-SI" sz="1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year</a:t>
            </a:r>
            <a:r>
              <a:rPr lang="sl-SI" sz="1400" dirty="0">
                <a:ln w="0"/>
                <a:solidFill>
                  <a:prstClr val="black"/>
                </a:solidFill>
                <a:latin typeface="Triglav TheSans" panose="020B0500040303060204" pitchFamily="34" charset="-18"/>
              </a:rPr>
              <a:t>;</a:t>
            </a:r>
            <a:r>
              <a:rPr lang="sl-SI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1258299-721E-484B-B40A-669BBBECEDF9}"/>
              </a:ext>
            </a:extLst>
          </p:cNvPr>
          <p:cNvSpPr/>
          <p:nvPr/>
        </p:nvSpPr>
        <p:spPr>
          <a:xfrm>
            <a:off x="4848521" y="1486150"/>
            <a:ext cx="2946180" cy="471836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sl-SI" sz="1600" b="1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Internal</a:t>
            </a:r>
            <a:r>
              <a:rPr lang="sl-SI" sz="16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 </a:t>
            </a:r>
          </a:p>
          <a:p>
            <a:pPr algn="ctr" defTabSz="457200"/>
            <a:r>
              <a:rPr lang="sl-SI" sz="1600" b="1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Loss</a:t>
            </a:r>
            <a:r>
              <a:rPr lang="sl-SI" sz="16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 Model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E12B4662-5150-42D3-96E6-7DFB6466A093}"/>
              </a:ext>
            </a:extLst>
          </p:cNvPr>
          <p:cNvSpPr/>
          <p:nvPr/>
        </p:nvSpPr>
        <p:spPr>
          <a:xfrm>
            <a:off x="8413722" y="1486150"/>
            <a:ext cx="2476158" cy="471836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sl-SI" sz="1600" b="1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Third-party</a:t>
            </a:r>
            <a:r>
              <a:rPr lang="sl-SI" sz="16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 </a:t>
            </a:r>
          </a:p>
          <a:p>
            <a:pPr algn="ctr" defTabSz="457200"/>
            <a:r>
              <a:rPr lang="sl-SI" sz="1600" b="1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Loss</a:t>
            </a:r>
            <a:r>
              <a:rPr lang="sl-SI" sz="16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600" b="1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iglav TheSans" panose="020B0500040303060204" pitchFamily="34" charset="-18"/>
              </a:rPr>
              <a:t>Models</a:t>
            </a:r>
            <a:endParaRPr lang="sl-SI" sz="1600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riglav TheSans" panose="020B0500040303060204" pitchFamily="34" charset="-1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7F13845-0B6B-443D-BB54-AD63911C9FFA}"/>
              </a:ext>
            </a:extLst>
          </p:cNvPr>
          <p:cNvSpPr txBox="1">
            <a:spLocks/>
          </p:cNvSpPr>
          <p:nvPr/>
        </p:nvSpPr>
        <p:spPr>
          <a:xfrm>
            <a:off x="0" y="1983085"/>
            <a:ext cx="1438278" cy="11851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r>
              <a:rPr lang="sl-SI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iglav TheSans" panose="020B0500040303060204" pitchFamily="34" charset="-18"/>
              </a:rPr>
              <a:t>Info</a:t>
            </a:r>
            <a:r>
              <a:rPr lang="sl-SI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iglav TheSans" panose="020B0500040303060204" pitchFamily="34" charset="-18"/>
              </a:rPr>
              <a:t>requested</a:t>
            </a:r>
            <a:endParaRPr lang="en-GB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iglav TheSans" panose="020B0500040303060204" pitchFamily="34" charset="-18"/>
            </a:endParaRPr>
          </a:p>
        </p:txBody>
      </p:sp>
      <p:sp>
        <p:nvSpPr>
          <p:cNvPr id="23" name="Content Placeholder 18">
            <a:extLst>
              <a:ext uri="{FF2B5EF4-FFF2-40B4-BE49-F238E27FC236}">
                <a16:creationId xmlns:a16="http://schemas.microsoft.com/office/drawing/2014/main" xmlns="" id="{AA2EAFC0-0220-4FC0-B3B8-1FF59ADA34E0}"/>
              </a:ext>
            </a:extLst>
          </p:cNvPr>
          <p:cNvSpPr txBox="1">
            <a:spLocks/>
          </p:cNvSpPr>
          <p:nvPr/>
        </p:nvSpPr>
        <p:spPr>
          <a:xfrm>
            <a:off x="1438278" y="3169436"/>
            <a:ext cx="2479872" cy="16585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Specific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coefficients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are </a:t>
            </a: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applied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to </a:t>
            </a: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each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TSI /</a:t>
            </a: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Cresta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/</a:t>
            </a: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LoB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combination</a:t>
            </a:r>
            <a:endParaRPr lang="sl-SI" sz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iglav TheSans" panose="020B0500040303060204" pitchFamily="34" charset="-18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Coefficients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are </a:t>
            </a: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provided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by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EIOPA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Deterministic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assessment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thought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as </a:t>
            </a: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the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VaR@99,5% (</a:t>
            </a: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Return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Period = 200 </a:t>
            </a: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yrs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);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CE882E50-A749-4E9B-844B-86373D057D6F}"/>
              </a:ext>
            </a:extLst>
          </p:cNvPr>
          <p:cNvCxnSpPr>
            <a:cxnSpLocks/>
          </p:cNvCxnSpPr>
          <p:nvPr/>
        </p:nvCxnSpPr>
        <p:spPr>
          <a:xfrm>
            <a:off x="1438278" y="3159050"/>
            <a:ext cx="2479872" cy="0"/>
          </a:xfrm>
          <a:prstGeom prst="line">
            <a:avLst/>
          </a:prstGeom>
          <a:ln w="444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FCD9C29-9BDB-4E69-933A-044E2B97C9DD}"/>
              </a:ext>
            </a:extLst>
          </p:cNvPr>
          <p:cNvSpPr txBox="1">
            <a:spLocks/>
          </p:cNvSpPr>
          <p:nvPr/>
        </p:nvSpPr>
        <p:spPr>
          <a:xfrm>
            <a:off x="3715" y="3191348"/>
            <a:ext cx="1438278" cy="163660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r>
              <a:rPr lang="sl-SI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iglav TheSans" panose="020B0500040303060204" pitchFamily="34" charset="-18"/>
              </a:rPr>
              <a:t>How it </a:t>
            </a:r>
            <a:r>
              <a:rPr lang="sl-SI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iglav TheSans" panose="020B0500040303060204" pitchFamily="34" charset="-18"/>
              </a:rPr>
              <a:t>works</a:t>
            </a:r>
            <a:endParaRPr lang="en-GB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iglav TheSans" panose="020B0500040303060204" pitchFamily="34" charset="-1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780C836-4441-4C4D-8529-27BE7DDD5B9D}"/>
              </a:ext>
            </a:extLst>
          </p:cNvPr>
          <p:cNvSpPr txBox="1">
            <a:spLocks/>
          </p:cNvSpPr>
          <p:nvPr/>
        </p:nvSpPr>
        <p:spPr>
          <a:xfrm>
            <a:off x="-3715" y="4844663"/>
            <a:ext cx="1438278" cy="80514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r>
              <a:rPr lang="sl-SI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iglav TheSans" panose="020B0500040303060204" pitchFamily="34" charset="-18"/>
              </a:rPr>
              <a:t>Home </a:t>
            </a:r>
            <a:r>
              <a:rPr lang="sl-SI" sz="11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iglav TheSans" panose="020B0500040303060204" pitchFamily="34" charset="-18"/>
              </a:rPr>
              <a:t>renewal</a:t>
            </a:r>
            <a:endParaRPr lang="en-GB" sz="11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iglav TheSans" panose="020B0500040303060204" pitchFamily="34" charset="-18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503A5069-3C6A-4D8C-A230-B60922088DC3}"/>
              </a:ext>
            </a:extLst>
          </p:cNvPr>
          <p:cNvCxnSpPr>
            <a:cxnSpLocks/>
          </p:cNvCxnSpPr>
          <p:nvPr/>
        </p:nvCxnSpPr>
        <p:spPr>
          <a:xfrm>
            <a:off x="1445715" y="4824766"/>
            <a:ext cx="2479872" cy="0"/>
          </a:xfrm>
          <a:prstGeom prst="line">
            <a:avLst/>
          </a:prstGeom>
          <a:ln w="444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8" name="Content Placeholder 18">
            <a:extLst>
              <a:ext uri="{FF2B5EF4-FFF2-40B4-BE49-F238E27FC236}">
                <a16:creationId xmlns:a16="http://schemas.microsoft.com/office/drawing/2014/main" xmlns="" id="{91DD9D75-2703-4C5B-99D1-5E5338AD270F}"/>
              </a:ext>
            </a:extLst>
          </p:cNvPr>
          <p:cNvSpPr txBox="1">
            <a:spLocks/>
          </p:cNvSpPr>
          <p:nvPr/>
        </p:nvSpPr>
        <p:spPr>
          <a:xfrm>
            <a:off x="4848520" y="4842146"/>
            <a:ext cx="2946180" cy="828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sl-SI" sz="11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Full</a:t>
            </a:r>
            <a:r>
              <a:rPr lang="sl-SI" sz="11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1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renewal</a:t>
            </a:r>
            <a:r>
              <a:rPr lang="sl-SI" sz="11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 </a:t>
            </a:r>
            <a:r>
              <a:rPr lang="sl-SI" sz="11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alone</a:t>
            </a:r>
            <a:r>
              <a:rPr lang="sl-SI" sz="11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(˝</a:t>
            </a:r>
            <a:r>
              <a:rPr lang="sl-SI" sz="11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huge</a:t>
            </a:r>
            <a:r>
              <a:rPr lang="sl-SI" sz="11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1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effort</a:t>
            </a:r>
            <a:r>
              <a:rPr lang="sl-SI" sz="11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1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and</a:t>
            </a:r>
            <a:r>
              <a:rPr lang="sl-SI" sz="11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1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energy</a:t>
            </a:r>
            <a:r>
              <a:rPr lang="sl-SI" sz="11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, </a:t>
            </a:r>
            <a:r>
              <a:rPr lang="sl-SI" sz="11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excellent</a:t>
            </a:r>
            <a:r>
              <a:rPr lang="sl-SI" sz="11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1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result</a:t>
            </a:r>
            <a:r>
              <a:rPr lang="sl-SI" sz="11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˝)</a:t>
            </a:r>
          </a:p>
        </p:txBody>
      </p:sp>
      <p:sp>
        <p:nvSpPr>
          <p:cNvPr id="39" name="Content Placeholder 18">
            <a:extLst>
              <a:ext uri="{FF2B5EF4-FFF2-40B4-BE49-F238E27FC236}">
                <a16:creationId xmlns:a16="http://schemas.microsoft.com/office/drawing/2014/main" xmlns="" id="{ACCAB368-8880-466F-837A-DAA7CFDE0E93}"/>
              </a:ext>
            </a:extLst>
          </p:cNvPr>
          <p:cNvSpPr txBox="1">
            <a:spLocks/>
          </p:cNvSpPr>
          <p:nvPr/>
        </p:nvSpPr>
        <p:spPr>
          <a:xfrm>
            <a:off x="4848520" y="1994236"/>
            <a:ext cx="2946181" cy="11751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All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historical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portfolio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data (</a:t>
            </a: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Losses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, TSI, </a:t>
            </a: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Premiums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Historical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 </a:t>
            </a: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catalogue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of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Cat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events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(</a:t>
            </a: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National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archive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Any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other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Peril </a:t>
            </a: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info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tied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to </a:t>
            </a: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the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historical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events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(EQ magnitude, </a:t>
            </a: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Hailstone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size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, </a:t>
            </a: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etc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.)</a:t>
            </a:r>
          </a:p>
        </p:txBody>
      </p:sp>
      <p:sp>
        <p:nvSpPr>
          <p:cNvPr id="40" name="Content Placeholder 18">
            <a:extLst>
              <a:ext uri="{FF2B5EF4-FFF2-40B4-BE49-F238E27FC236}">
                <a16:creationId xmlns:a16="http://schemas.microsoft.com/office/drawing/2014/main" xmlns="" id="{6B02DA5C-CB96-4730-8746-89368B004777}"/>
              </a:ext>
            </a:extLst>
          </p:cNvPr>
          <p:cNvSpPr txBox="1">
            <a:spLocks/>
          </p:cNvSpPr>
          <p:nvPr/>
        </p:nvSpPr>
        <p:spPr>
          <a:xfrm>
            <a:off x="4848521" y="3180069"/>
            <a:ext cx="2946180" cy="16469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E.g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. </a:t>
            </a: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Hail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:</a:t>
            </a:r>
          </a:p>
          <a:p>
            <a:pPr marL="571500" lvl="1" indent="-2286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l-SI" sz="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Losses</a:t>
            </a:r>
            <a:r>
              <a:rPr lang="sl-SI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/TSI </a:t>
            </a:r>
            <a:r>
              <a:rPr lang="sl-SI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 </a:t>
            </a:r>
            <a:r>
              <a:rPr lang="sl-SI" sz="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historical</a:t>
            </a:r>
            <a:r>
              <a:rPr lang="sl-SI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 </a:t>
            </a:r>
            <a:r>
              <a:rPr lang="sl-SI" sz="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Damage</a:t>
            </a:r>
            <a:r>
              <a:rPr lang="sl-SI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 Ratio;</a:t>
            </a:r>
          </a:p>
          <a:p>
            <a:pPr marL="571500" lvl="1" indent="-2286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l-SI" sz="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Event</a:t>
            </a:r>
            <a:r>
              <a:rPr lang="sl-SI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 </a:t>
            </a:r>
            <a:r>
              <a:rPr lang="sl-SI" sz="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catalogue</a:t>
            </a:r>
            <a:r>
              <a:rPr lang="sl-SI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  </a:t>
            </a:r>
            <a:r>
              <a:rPr lang="sl-SI" sz="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hailstone</a:t>
            </a:r>
            <a:r>
              <a:rPr lang="sl-SI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 </a:t>
            </a:r>
            <a:r>
              <a:rPr lang="sl-SI" sz="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size</a:t>
            </a:r>
            <a:r>
              <a:rPr lang="sl-SI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 + </a:t>
            </a:r>
            <a:r>
              <a:rPr lang="sl-SI" sz="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radius</a:t>
            </a:r>
            <a:endParaRPr lang="sl-SI" sz="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iglav TheSans" panose="020B0500040303060204" pitchFamily="34" charset="-18"/>
              <a:sym typeface="Wingdings" panose="05000000000000000000" pitchFamily="2" charset="2"/>
            </a:endParaRPr>
          </a:p>
          <a:p>
            <a:pPr marL="571500" lvl="1" indent="-2286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l-SI" sz="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Correlation</a:t>
            </a:r>
            <a:r>
              <a:rPr lang="sl-SI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 </a:t>
            </a:r>
            <a:r>
              <a:rPr lang="sl-SI" sz="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Damage</a:t>
            </a:r>
            <a:r>
              <a:rPr lang="sl-SI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 Ratio </a:t>
            </a:r>
            <a:r>
              <a:rPr lang="sl-SI" sz="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vs</a:t>
            </a:r>
            <a:r>
              <a:rPr lang="sl-SI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. </a:t>
            </a:r>
            <a:r>
              <a:rPr lang="sl-SI" sz="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Hailstone</a:t>
            </a:r>
            <a:r>
              <a:rPr lang="sl-SI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 </a:t>
            </a:r>
            <a:r>
              <a:rPr lang="sl-SI" sz="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size</a:t>
            </a:r>
            <a:endParaRPr lang="sl-SI" sz="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iglav TheSans" panose="020B0500040303060204" pitchFamily="34" charset="-18"/>
              <a:sym typeface="Wingdings" panose="05000000000000000000" pitchFamily="2" charset="2"/>
            </a:endParaRPr>
          </a:p>
          <a:p>
            <a:pPr marL="571500" lvl="1" indent="-2286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l-SI" sz="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Hailstone</a:t>
            </a:r>
            <a:r>
              <a:rPr lang="sl-SI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 </a:t>
            </a:r>
            <a:r>
              <a:rPr lang="sl-SI" sz="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size</a:t>
            </a:r>
            <a:r>
              <a:rPr lang="sl-SI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 </a:t>
            </a:r>
            <a:r>
              <a:rPr lang="sl-SI" sz="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distribution</a:t>
            </a:r>
            <a:r>
              <a:rPr lang="sl-SI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  </a:t>
            </a:r>
            <a:r>
              <a:rPr lang="sl-SI" sz="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Identification</a:t>
            </a:r>
            <a:r>
              <a:rPr lang="sl-SI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 </a:t>
            </a:r>
            <a:r>
              <a:rPr lang="sl-SI" sz="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of</a:t>
            </a:r>
            <a:r>
              <a:rPr lang="sl-SI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 RP=100/200/500/1000</a:t>
            </a:r>
          </a:p>
          <a:p>
            <a:pPr marL="571500" lvl="1" indent="-2286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l-SI" sz="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Calculation</a:t>
            </a:r>
            <a:r>
              <a:rPr lang="sl-SI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 </a:t>
            </a:r>
            <a:r>
              <a:rPr lang="sl-SI" sz="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of</a:t>
            </a:r>
            <a:r>
              <a:rPr lang="sl-SI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 </a:t>
            </a:r>
            <a:r>
              <a:rPr lang="sl-SI" sz="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the</a:t>
            </a:r>
            <a:r>
              <a:rPr lang="sl-SI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 </a:t>
            </a:r>
            <a:r>
              <a:rPr lang="sl-SI" sz="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corresponding</a:t>
            </a:r>
            <a:r>
              <a:rPr lang="sl-SI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 </a:t>
            </a:r>
            <a:r>
              <a:rPr lang="sl-SI" sz="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Damage</a:t>
            </a:r>
            <a:r>
              <a:rPr lang="sl-SI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 Ratio</a:t>
            </a:r>
          </a:p>
          <a:p>
            <a:pPr marL="571500" lvl="1" indent="-2286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l-SI" sz="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Application</a:t>
            </a:r>
            <a:r>
              <a:rPr lang="sl-SI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 at </a:t>
            </a:r>
            <a:r>
              <a:rPr lang="sl-SI" sz="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the</a:t>
            </a:r>
            <a:r>
              <a:rPr lang="sl-SI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 </a:t>
            </a:r>
            <a:r>
              <a:rPr lang="sl-SI" sz="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desired</a:t>
            </a:r>
            <a:r>
              <a:rPr lang="sl-SI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 </a:t>
            </a:r>
            <a:r>
              <a:rPr lang="sl-SI" sz="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portfolio</a:t>
            </a:r>
            <a:r>
              <a:rPr lang="sl-SI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 (TSI)</a:t>
            </a:r>
            <a:endParaRPr lang="sl-SI" sz="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iglav TheSans" panose="020B0500040303060204" pitchFamily="34" charset="-18"/>
            </a:endParaRPr>
          </a:p>
          <a:p>
            <a:pPr marL="0" indent="6350">
              <a:lnSpc>
                <a:spcPct val="100000"/>
              </a:lnSpc>
              <a:spcBef>
                <a:spcPts val="0"/>
              </a:spcBef>
              <a:buNone/>
            </a:pPr>
            <a:endParaRPr lang="sl-SI" sz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iglav TheSans" panose="020B0500040303060204" pitchFamily="34" charset="-18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701B196B-2167-42D6-8C10-D5192B1E17EE}"/>
              </a:ext>
            </a:extLst>
          </p:cNvPr>
          <p:cNvCxnSpPr>
            <a:cxnSpLocks/>
          </p:cNvCxnSpPr>
          <p:nvPr/>
        </p:nvCxnSpPr>
        <p:spPr>
          <a:xfrm>
            <a:off x="4848521" y="3169748"/>
            <a:ext cx="2946180" cy="8352"/>
          </a:xfrm>
          <a:prstGeom prst="line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EDD46AE9-2922-4498-A2FF-60FAD885ECBD}"/>
              </a:ext>
            </a:extLst>
          </p:cNvPr>
          <p:cNvCxnSpPr>
            <a:cxnSpLocks/>
          </p:cNvCxnSpPr>
          <p:nvPr/>
        </p:nvCxnSpPr>
        <p:spPr>
          <a:xfrm>
            <a:off x="4855958" y="4827047"/>
            <a:ext cx="2938743" cy="0"/>
          </a:xfrm>
          <a:prstGeom prst="line">
            <a:avLst/>
          </a:prstGeom>
          <a:ln w="476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3" name="Content Placeholder 18">
            <a:extLst>
              <a:ext uri="{FF2B5EF4-FFF2-40B4-BE49-F238E27FC236}">
                <a16:creationId xmlns:a16="http://schemas.microsoft.com/office/drawing/2014/main" xmlns="" id="{5BD5648C-D8CF-4235-B149-4C0DECBC268C}"/>
              </a:ext>
            </a:extLst>
          </p:cNvPr>
          <p:cNvSpPr txBox="1">
            <a:spLocks/>
          </p:cNvSpPr>
          <p:nvPr/>
        </p:nvSpPr>
        <p:spPr>
          <a:xfrm>
            <a:off x="8410008" y="4826860"/>
            <a:ext cx="2479872" cy="828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sl-SI" sz="11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Ask</a:t>
            </a:r>
            <a:r>
              <a:rPr lang="sl-SI" sz="11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1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for</a:t>
            </a:r>
            <a:r>
              <a:rPr lang="sl-SI" sz="11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a </a:t>
            </a:r>
            <a:r>
              <a:rPr lang="sl-SI" sz="11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construction</a:t>
            </a:r>
            <a:r>
              <a:rPr lang="sl-SI" sz="11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team/firm (</a:t>
            </a:r>
            <a:r>
              <a:rPr lang="sl-SI" sz="11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and</a:t>
            </a:r>
            <a:r>
              <a:rPr lang="sl-SI" sz="11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1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cross</a:t>
            </a:r>
            <a:r>
              <a:rPr lang="sl-SI" sz="11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1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the</a:t>
            </a:r>
            <a:r>
              <a:rPr lang="sl-SI" sz="11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1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fingers</a:t>
            </a:r>
            <a:r>
              <a:rPr lang="sl-SI" sz="11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)</a:t>
            </a:r>
          </a:p>
        </p:txBody>
      </p:sp>
      <p:sp>
        <p:nvSpPr>
          <p:cNvPr id="44" name="Content Placeholder 18">
            <a:extLst>
              <a:ext uri="{FF2B5EF4-FFF2-40B4-BE49-F238E27FC236}">
                <a16:creationId xmlns:a16="http://schemas.microsoft.com/office/drawing/2014/main" xmlns="" id="{53BA3A91-B7F3-4503-8F83-6E190C9CE9F2}"/>
              </a:ext>
            </a:extLst>
          </p:cNvPr>
          <p:cNvSpPr txBox="1">
            <a:spLocks/>
          </p:cNvSpPr>
          <p:nvPr/>
        </p:nvSpPr>
        <p:spPr>
          <a:xfrm>
            <a:off x="8413722" y="1969525"/>
            <a:ext cx="2479872" cy="11918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TSI </a:t>
            </a: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current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portfolio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data</a:t>
            </a:r>
          </a:p>
          <a:p>
            <a:pPr marL="1778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(</a:t>
            </a: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by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: </a:t>
            </a: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Cresta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zones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, </a:t>
            </a:r>
            <a:r>
              <a:rPr lang="en-GB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Construction Type, Year of Built, Type of business – RES/COM/IND, Number of storey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s</a:t>
            </a:r>
            <a:r>
              <a:rPr lang="en-GB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, Object Insured – BUILDING/CONTENTS/BI, etc.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)</a:t>
            </a:r>
          </a:p>
        </p:txBody>
      </p:sp>
      <p:sp>
        <p:nvSpPr>
          <p:cNvPr id="45" name="Content Placeholder 18">
            <a:extLst>
              <a:ext uri="{FF2B5EF4-FFF2-40B4-BE49-F238E27FC236}">
                <a16:creationId xmlns:a16="http://schemas.microsoft.com/office/drawing/2014/main" xmlns="" id="{BB1169DC-295D-4ED4-AAC6-6B5D2583AFE2}"/>
              </a:ext>
            </a:extLst>
          </p:cNvPr>
          <p:cNvSpPr txBox="1">
            <a:spLocks/>
          </p:cNvSpPr>
          <p:nvPr/>
        </p:nvSpPr>
        <p:spPr>
          <a:xfrm>
            <a:off x="8413722" y="3164578"/>
            <a:ext cx="2479872" cy="16585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Portfolio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dataset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is </a:t>
            </a: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ususally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provided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to </a:t>
            </a: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brokers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</a:rPr>
              <a:t> 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 RMS, AIR, </a:t>
            </a: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SwissRe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, </a:t>
            </a: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MunichRe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, et </a:t>
            </a: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al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. </a:t>
            </a:r>
            <a:r>
              <a:rPr lang="sl-SI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Models</a:t>
            </a:r>
            <a:r>
              <a:rPr lang="sl-SI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iglav TheSans" panose="020B0500040303060204" pitchFamily="34" charset="-18"/>
                <a:sym typeface="Wingdings" panose="05000000000000000000" pitchFamily="2" charset="2"/>
              </a:rPr>
              <a:t> are run</a:t>
            </a:r>
            <a:endParaRPr lang="sl-SI" sz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iglav TheSans" panose="020B0500040303060204" pitchFamily="34" charset="-1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sl-SI" sz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iglav TheSans" panose="020B0500040303060204" pitchFamily="34" charset="-18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sl-SI" sz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iglav TheSans" panose="020B0500040303060204" pitchFamily="34" charset="-18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FC2A94B3-4F44-4B65-AEB6-F0619A70342A}"/>
              </a:ext>
            </a:extLst>
          </p:cNvPr>
          <p:cNvCxnSpPr>
            <a:cxnSpLocks/>
          </p:cNvCxnSpPr>
          <p:nvPr/>
        </p:nvCxnSpPr>
        <p:spPr>
          <a:xfrm>
            <a:off x="8413722" y="3173242"/>
            <a:ext cx="2479872" cy="0"/>
          </a:xfrm>
          <a:prstGeom prst="line">
            <a:avLst/>
          </a:prstGeom>
          <a:ln w="444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17805A0E-0E93-4306-8216-A94D67C88B7A}"/>
              </a:ext>
            </a:extLst>
          </p:cNvPr>
          <p:cNvCxnSpPr>
            <a:cxnSpLocks/>
          </p:cNvCxnSpPr>
          <p:nvPr/>
        </p:nvCxnSpPr>
        <p:spPr>
          <a:xfrm>
            <a:off x="8421159" y="4831059"/>
            <a:ext cx="2479872" cy="0"/>
          </a:xfrm>
          <a:prstGeom prst="line">
            <a:avLst/>
          </a:prstGeom>
          <a:ln w="444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FCFB9135-20AB-48D2-BC62-04E23E902C16}"/>
              </a:ext>
            </a:extLst>
          </p:cNvPr>
          <p:cNvCxnSpPr/>
          <p:nvPr/>
        </p:nvCxnSpPr>
        <p:spPr>
          <a:xfrm>
            <a:off x="-3715" y="3161391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92D57209-1EF4-4C84-BED6-7E5EF8C68D2C}"/>
              </a:ext>
            </a:extLst>
          </p:cNvPr>
          <p:cNvCxnSpPr/>
          <p:nvPr/>
        </p:nvCxnSpPr>
        <p:spPr>
          <a:xfrm>
            <a:off x="-3715" y="4827954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1EC5F912-F0D1-4F57-92C4-BC0F8F6A6521}"/>
              </a:ext>
            </a:extLst>
          </p:cNvPr>
          <p:cNvCxnSpPr/>
          <p:nvPr/>
        </p:nvCxnSpPr>
        <p:spPr>
          <a:xfrm>
            <a:off x="0" y="1994237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49" name="Slide Zoom 48">
                <a:extLst>
                  <a:ext uri="{FF2B5EF4-FFF2-40B4-BE49-F238E27FC236}">
                    <a16:creationId xmlns:a16="http://schemas.microsoft.com/office/drawing/2014/main" id="{3520FE79-8D9D-4A61-8714-01EFECB43F1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45625153"/>
                  </p:ext>
                </p:extLst>
              </p:nvPr>
            </p:nvGraphicFramePr>
            <p:xfrm>
              <a:off x="10931339" y="3315349"/>
              <a:ext cx="1219200" cy="685800"/>
            </p:xfrm>
            <a:graphic>
              <a:graphicData uri="http://schemas.microsoft.com/office/powerpoint/2016/slidezoom">
                <pslz:sldZm>
                  <pslz:sldZmObj sldId="287" cId="2440479690">
                    <pslz:zmPr id="{E923D220-7EC7-441D-9E1B-D638820AFFAB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19200" cy="6858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9" name="Slide Zoom 48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3520FE79-8D9D-4A61-8714-01EFECB43F1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0931339" y="3315349"/>
                <a:ext cx="1219200" cy="6858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51" name="Slide Zoom 50">
                <a:extLst>
                  <a:ext uri="{FF2B5EF4-FFF2-40B4-BE49-F238E27FC236}">
                    <a16:creationId xmlns:a16="http://schemas.microsoft.com/office/drawing/2014/main" id="{FF8128B9-E0C7-4002-B7F9-3D55313E007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50153660"/>
                  </p:ext>
                </p:extLst>
              </p:nvPr>
            </p:nvGraphicFramePr>
            <p:xfrm>
              <a:off x="10940864" y="4079546"/>
              <a:ext cx="1219201" cy="685801"/>
            </p:xfrm>
            <a:graphic>
              <a:graphicData uri="http://schemas.microsoft.com/office/powerpoint/2016/slidezoom">
                <pslz:sldZm>
                  <pslz:sldZmObj sldId="301" cId="2164439651">
                    <pslz:zmPr id="{F3DE12A3-F6DE-4495-96E8-4254F0CBA420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19201" cy="68580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1" name="Slide Zoom 50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FF8128B9-E0C7-4002-B7F9-3D55313E007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0940864" y="4079546"/>
                <a:ext cx="1219201" cy="68580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52" name="Picture 5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1E40A131-14A0-4A46-85B9-83DF20E0340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artisticPhotocopy detail="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24407" y="4101651"/>
            <a:ext cx="651074" cy="651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FB10898-BC6E-4E5B-AFFC-C874ED842FC6}"/>
              </a:ext>
            </a:extLst>
          </p:cNvPr>
          <p:cNvSpPr txBox="1"/>
          <p:nvPr/>
        </p:nvSpPr>
        <p:spPr>
          <a:xfrm>
            <a:off x="438617" y="81919"/>
            <a:ext cx="3019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latin typeface="Triglav TheSans" panose="020B0500040303060204" pitchFamily="34" charset="-18"/>
              </a:rPr>
              <a:t>CAT LOSS MODELLING</a:t>
            </a:r>
            <a:endParaRPr lang="en-GB" b="1" dirty="0">
              <a:latin typeface="Triglav TheSans" panose="020B050004030306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442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9" grpId="0" uiExpand="1" build="p" animBg="1"/>
      <p:bldP spid="21" grpId="0" animBg="1"/>
      <p:bldP spid="24" grpId="0" animBg="1"/>
      <p:bldP spid="30" grpId="0" animBg="1"/>
      <p:bldP spid="4" grpId="0"/>
      <p:bldP spid="23" grpId="0" animBg="1"/>
      <p:bldP spid="28" grpId="0"/>
      <p:bldP spid="32" grpId="0"/>
      <p:bldP spid="38" grpId="0" animBg="1"/>
      <p:bldP spid="39" grpId="0" animBg="1"/>
      <p:bldP spid="40" grpId="0" animBg="1"/>
      <p:bldP spid="43" grpId="0" animBg="1"/>
      <p:bldP spid="44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05C21DC-0757-4213-8FAD-010D239ACC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/>
            <a:fld id="{53A98F72-4D87-DF45-B936-6753F43A62E6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/>
              <a:t>4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B48CFCE-F9F8-4888-A478-D1494CE3437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805" y="1030722"/>
            <a:ext cx="5417947" cy="4248164"/>
          </a:xfrm>
          <a:prstGeom prst="rect">
            <a:avLst/>
          </a:prstGeom>
        </p:spPr>
      </p:pic>
      <p:pic>
        <p:nvPicPr>
          <p:cNvPr id="10" name="Picture 9">
            <a:hlinkClick r:id="" action="ppaction://noaction"/>
            <a:extLst>
              <a:ext uri="{FF2B5EF4-FFF2-40B4-BE49-F238E27FC236}">
                <a16:creationId xmlns:a16="http://schemas.microsoft.com/office/drawing/2014/main" xmlns="" id="{8C751617-87CA-4630-BD83-BD8D596564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6389"/>
          <a:stretch/>
        </p:blipFill>
        <p:spPr>
          <a:xfrm>
            <a:off x="6683751" y="100128"/>
            <a:ext cx="5361617" cy="667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0479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D9D5711B-F6D8-468A-85AA-A341613413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r-Latn-CS" dirty="0"/>
              <a:t>INSURANCE AT THE THRESHOLD OF THE FOURTH INDUSTRIAL REVOLUTION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2CDCCF9-3BCF-4557-B7CB-07977947C6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/>
            <a:fld id="{53A98F72-4D87-DF45-B936-6753F43A62E6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/>
              <a:t>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8" name="Picture 7">
            <a:hlinkClick r:id="" action="ppaction://noaction"/>
            <a:extLst>
              <a:ext uri="{FF2B5EF4-FFF2-40B4-BE49-F238E27FC236}">
                <a16:creationId xmlns:a16="http://schemas.microsoft.com/office/drawing/2014/main" xmlns="" id="{7F1B0276-A869-4259-9ECA-CC339516116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0032" y="979447"/>
            <a:ext cx="2633700" cy="3688400"/>
          </a:xfrm>
          <a:prstGeom prst="rect">
            <a:avLst/>
          </a:prstGeom>
        </p:spPr>
      </p:pic>
      <p:pic>
        <p:nvPicPr>
          <p:cNvPr id="9" name="Picture 8">
            <a:hlinkClick r:id="" action="ppaction://noaction"/>
            <a:extLst>
              <a:ext uri="{FF2B5EF4-FFF2-40B4-BE49-F238E27FC236}">
                <a16:creationId xmlns:a16="http://schemas.microsoft.com/office/drawing/2014/main" xmlns="" id="{BA4C4EEC-68CF-4DC8-94B2-B253C921C20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53775" y="778042"/>
            <a:ext cx="4886297" cy="423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4439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23716F96-6945-4AE3-B39E-8AC21512A9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r-Latn-CS" dirty="0"/>
              <a:t>INSURANCE AT THE THRESHOLD OF THE FOURTH INDUSTRIAL REVOLUTION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1E05BCD-F972-4949-9BF0-8B77242DCA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A98F72-4D87-DF45-B936-6753F43A62E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A0974D1-D045-4269-8FB5-6BE95A3950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93" y="672986"/>
            <a:ext cx="6647477" cy="43214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BAD4BDE-096C-4F4F-8B26-0ACF6C619D1C}"/>
              </a:ext>
            </a:extLst>
          </p:cNvPr>
          <p:cNvSpPr txBox="1"/>
          <p:nvPr/>
        </p:nvSpPr>
        <p:spPr>
          <a:xfrm>
            <a:off x="8035559" y="672986"/>
            <a:ext cx="3395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b="1" dirty="0" err="1">
                <a:latin typeface="Triglav TheSans" panose="020B0500040303060204" pitchFamily="34" charset="-18"/>
              </a:rPr>
              <a:t>Loss</a:t>
            </a:r>
            <a:r>
              <a:rPr lang="sl-SI" sz="1400" b="1" dirty="0">
                <a:latin typeface="Triglav TheSans" panose="020B0500040303060204" pitchFamily="34" charset="-18"/>
              </a:rPr>
              <a:t> Model </a:t>
            </a:r>
            <a:r>
              <a:rPr lang="sl-SI" sz="1400" b="1" dirty="0" err="1">
                <a:latin typeface="Triglav TheSans" panose="020B0500040303060204" pitchFamily="34" charset="-18"/>
              </a:rPr>
              <a:t>selection</a:t>
            </a:r>
            <a:r>
              <a:rPr lang="sl-SI" sz="1400" b="1" dirty="0">
                <a:latin typeface="Triglav TheSans" panose="020B0500040303060204" pitchFamily="34" charset="-18"/>
              </a:rPr>
              <a:t> – </a:t>
            </a:r>
            <a:r>
              <a:rPr lang="sl-SI" sz="1400" b="1" dirty="0" err="1">
                <a:latin typeface="Triglav TheSans" panose="020B0500040303060204" pitchFamily="34" charset="-18"/>
              </a:rPr>
              <a:t>Areas</a:t>
            </a:r>
            <a:r>
              <a:rPr lang="sl-SI" sz="1400" b="1" dirty="0">
                <a:latin typeface="Triglav TheSans" panose="020B0500040303060204" pitchFamily="34" charset="-18"/>
              </a:rPr>
              <a:t> </a:t>
            </a:r>
            <a:r>
              <a:rPr lang="sl-SI" sz="1400" b="1" dirty="0" err="1">
                <a:latin typeface="Triglav TheSans" panose="020B0500040303060204" pitchFamily="34" charset="-18"/>
              </a:rPr>
              <a:t>of</a:t>
            </a:r>
            <a:r>
              <a:rPr lang="sl-SI" sz="1400" b="1" dirty="0">
                <a:latin typeface="Triglav TheSans" panose="020B0500040303060204" pitchFamily="34" charset="-18"/>
              </a:rPr>
              <a:t> </a:t>
            </a:r>
            <a:r>
              <a:rPr lang="sl-SI" sz="1400" b="1" dirty="0" err="1">
                <a:latin typeface="Triglav TheSans" panose="020B0500040303060204" pitchFamily="34" charset="-18"/>
              </a:rPr>
              <a:t>impact</a:t>
            </a:r>
            <a:endParaRPr lang="sl-SI" sz="1400" b="1" dirty="0">
              <a:latin typeface="Triglav TheSans" panose="020B0500040303060204" pitchFamily="34" charset="-1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400" dirty="0">
                <a:latin typeface="Triglav TheSans" panose="020B0500040303060204" pitchFamily="34" charset="-18"/>
              </a:rPr>
              <a:t>RI </a:t>
            </a:r>
            <a:r>
              <a:rPr lang="sl-SI" sz="1400" dirty="0" err="1">
                <a:latin typeface="Triglav TheSans" panose="020B0500040303060204" pitchFamily="34" charset="-18"/>
              </a:rPr>
              <a:t>setting</a:t>
            </a:r>
            <a:r>
              <a:rPr lang="sl-SI" sz="1400" dirty="0">
                <a:latin typeface="Triglav TheSans" panose="020B0500040303060204" pitchFamily="34" charset="-18"/>
              </a:rPr>
              <a:t> / </a:t>
            </a:r>
            <a:r>
              <a:rPr lang="sl-SI" sz="1400" dirty="0" err="1">
                <a:latin typeface="Triglav TheSans" panose="020B0500040303060204" pitchFamily="34" charset="-18"/>
              </a:rPr>
              <a:t>optimization</a:t>
            </a:r>
            <a:endParaRPr lang="sl-SI" sz="1400" dirty="0">
              <a:latin typeface="Triglav TheSans" panose="020B0500040303060204" pitchFamily="34" charset="-1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400" dirty="0" err="1">
                <a:latin typeface="Triglav TheSans" panose="020B0500040303060204" pitchFamily="34" charset="-18"/>
              </a:rPr>
              <a:t>Capital</a:t>
            </a:r>
            <a:r>
              <a:rPr lang="sl-SI" sz="1400" dirty="0">
                <a:latin typeface="Triglav TheSans" panose="020B0500040303060204" pitchFamily="34" charset="-18"/>
              </a:rPr>
              <a:t> </a:t>
            </a:r>
            <a:r>
              <a:rPr lang="sl-SI" sz="1400" dirty="0" err="1">
                <a:latin typeface="Triglav TheSans" panose="020B0500040303060204" pitchFamily="34" charset="-18"/>
              </a:rPr>
              <a:t>analysis</a:t>
            </a:r>
            <a:r>
              <a:rPr lang="sl-SI" sz="1400" dirty="0">
                <a:latin typeface="Triglav TheSans" panose="020B0500040303060204" pitchFamily="34" charset="-18"/>
              </a:rPr>
              <a:t> Gross/Net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400" dirty="0" err="1">
                <a:latin typeface="Triglav TheSans" panose="020B0500040303060204" pitchFamily="34" charset="-18"/>
              </a:rPr>
              <a:t>Underwriting</a:t>
            </a:r>
            <a:r>
              <a:rPr lang="sl-SI" sz="1400" dirty="0">
                <a:latin typeface="Triglav TheSans" panose="020B0500040303060204" pitchFamily="34" charset="-18"/>
              </a:rPr>
              <a:t> (</a:t>
            </a:r>
            <a:r>
              <a:rPr lang="sl-SI" sz="1400" dirty="0" err="1">
                <a:latin typeface="Triglav TheSans" panose="020B0500040303060204" pitchFamily="34" charset="-18"/>
              </a:rPr>
              <a:t>analysis</a:t>
            </a:r>
            <a:r>
              <a:rPr lang="sl-SI" sz="1400" dirty="0">
                <a:latin typeface="Triglav TheSans" panose="020B0500040303060204" pitchFamily="34" charset="-18"/>
              </a:rPr>
              <a:t> </a:t>
            </a:r>
            <a:r>
              <a:rPr lang="sl-SI" sz="1400" dirty="0" err="1">
                <a:latin typeface="Triglav TheSans" panose="020B0500040303060204" pitchFamily="34" charset="-18"/>
              </a:rPr>
              <a:t>of</a:t>
            </a:r>
            <a:r>
              <a:rPr lang="sl-SI" sz="1400" dirty="0">
                <a:latin typeface="Triglav TheSans" panose="020B0500040303060204" pitchFamily="34" charset="-18"/>
              </a:rPr>
              <a:t> </a:t>
            </a:r>
            <a:r>
              <a:rPr lang="sl-SI" sz="1400" dirty="0" err="1">
                <a:latin typeface="Triglav TheSans" panose="020B0500040303060204" pitchFamily="34" charset="-18"/>
              </a:rPr>
              <a:t>the</a:t>
            </a:r>
            <a:r>
              <a:rPr lang="sl-SI" sz="1400" dirty="0">
                <a:latin typeface="Triglav TheSans" panose="020B0500040303060204" pitchFamily="34" charset="-18"/>
              </a:rPr>
              <a:t> </a:t>
            </a:r>
            <a:r>
              <a:rPr lang="sl-SI" sz="1400" dirty="0" err="1">
                <a:latin typeface="Triglav TheSans" panose="020B0500040303060204" pitchFamily="34" charset="-18"/>
              </a:rPr>
              <a:t>impact</a:t>
            </a:r>
            <a:r>
              <a:rPr lang="sl-SI" sz="1400" dirty="0">
                <a:latin typeface="Triglav TheSans" panose="020B0500040303060204" pitchFamily="34" charset="-18"/>
              </a:rPr>
              <a:t> </a:t>
            </a:r>
            <a:r>
              <a:rPr lang="sl-SI" sz="1400" dirty="0" err="1">
                <a:latin typeface="Triglav TheSans" panose="020B0500040303060204" pitchFamily="34" charset="-18"/>
              </a:rPr>
              <a:t>of</a:t>
            </a:r>
            <a:r>
              <a:rPr lang="sl-SI" sz="1400" dirty="0">
                <a:latin typeface="Triglav TheSans" panose="020B0500040303060204" pitchFamily="34" charset="-18"/>
              </a:rPr>
              <a:t> a </a:t>
            </a:r>
            <a:r>
              <a:rPr lang="sl-SI" sz="1400" dirty="0" err="1">
                <a:latin typeface="Triglav TheSans" panose="020B0500040303060204" pitchFamily="34" charset="-18"/>
              </a:rPr>
              <a:t>single</a:t>
            </a:r>
            <a:r>
              <a:rPr lang="sl-SI" sz="1400" dirty="0">
                <a:latin typeface="Triglav TheSans" panose="020B0500040303060204" pitchFamily="34" charset="-18"/>
              </a:rPr>
              <a:t> </a:t>
            </a:r>
            <a:r>
              <a:rPr lang="sl-SI" sz="1400" dirty="0" err="1">
                <a:latin typeface="Triglav TheSans" panose="020B0500040303060204" pitchFamily="34" charset="-18"/>
              </a:rPr>
              <a:t>risk</a:t>
            </a:r>
            <a:r>
              <a:rPr lang="sl-SI" sz="1400" dirty="0">
                <a:latin typeface="Triglav TheSans" panose="020B0500040303060204" pitchFamily="34" charset="-18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Triglav TheSans" panose="020B050004030306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5227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057E7011-0817-4AE0-9FF7-5826F8E2D2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r-Latn-CS" dirty="0"/>
          </a:p>
          <a:p>
            <a:r>
              <a:rPr lang="sr-Latn-CS" dirty="0"/>
              <a:t>INSURANCE AT THE THRESHOLD OF THE FOURTH INDUSTRIAL REVOLUTION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9D5BBB6-31A9-4461-9CE7-11FDC2F29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A98F72-4D87-DF45-B936-6753F43A62E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 descr="Risultati immagini per gift black box">
            <a:extLst>
              <a:ext uri="{FF2B5EF4-FFF2-40B4-BE49-F238E27FC236}">
                <a16:creationId xmlns:a16="http://schemas.microsoft.com/office/drawing/2014/main" xmlns="" id="{F3FA8BA6-FB38-47CF-B0E9-7211D15CB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98" y="289979"/>
            <a:ext cx="5260438" cy="526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F2F4423-C724-4EEB-BF38-05A2F982C869}"/>
              </a:ext>
            </a:extLst>
          </p:cNvPr>
          <p:cNvSpPr txBox="1"/>
          <p:nvPr/>
        </p:nvSpPr>
        <p:spPr>
          <a:xfrm>
            <a:off x="7020797" y="261404"/>
            <a:ext cx="4799495" cy="51450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sl-SI" sz="1400" b="1" dirty="0" err="1">
                <a:latin typeface="Triglav TheSans" panose="020B0500040303060204" pitchFamily="34" charset="-18"/>
              </a:rPr>
              <a:t>Loss</a:t>
            </a:r>
            <a:r>
              <a:rPr lang="sl-SI" sz="1400" b="1" dirty="0">
                <a:latin typeface="Triglav TheSans" panose="020B0500040303060204" pitchFamily="34" charset="-18"/>
              </a:rPr>
              <a:t> Model </a:t>
            </a:r>
            <a:r>
              <a:rPr lang="sl-SI" sz="1400" b="1" dirty="0" err="1">
                <a:latin typeface="Triglav TheSans" panose="020B0500040303060204" pitchFamily="34" charset="-18"/>
              </a:rPr>
              <a:t>selection</a:t>
            </a:r>
            <a:r>
              <a:rPr lang="sl-SI" sz="1400" b="1" dirty="0">
                <a:latin typeface="Triglav TheSans" panose="020B0500040303060204" pitchFamily="34" charset="-18"/>
              </a:rPr>
              <a:t> – </a:t>
            </a:r>
            <a:r>
              <a:rPr lang="sl-SI" sz="1400" b="1" dirty="0" err="1">
                <a:latin typeface="Triglav TheSans" panose="020B0500040303060204" pitchFamily="34" charset="-18"/>
              </a:rPr>
              <a:t>Key</a:t>
            </a:r>
            <a:r>
              <a:rPr lang="sl-SI" sz="1400" b="1" dirty="0">
                <a:latin typeface="Triglav TheSans" panose="020B0500040303060204" pitchFamily="34" charset="-18"/>
              </a:rPr>
              <a:t> </a:t>
            </a:r>
            <a:r>
              <a:rPr lang="sl-SI" sz="1400" b="1" dirty="0" err="1">
                <a:latin typeface="Triglav TheSans" panose="020B0500040303060204" pitchFamily="34" charset="-18"/>
              </a:rPr>
              <a:t>drivers</a:t>
            </a:r>
            <a:r>
              <a:rPr lang="sl-SI" sz="1400" b="1" dirty="0">
                <a:latin typeface="Triglav TheSans" panose="020B0500040303060204" pitchFamily="34" charset="-18"/>
              </a:rPr>
              <a:t> to ˝</a:t>
            </a:r>
            <a:r>
              <a:rPr lang="sl-SI" sz="1400" b="1" dirty="0" err="1">
                <a:latin typeface="Triglav TheSans" panose="020B0500040303060204" pitchFamily="34" charset="-18"/>
              </a:rPr>
              <a:t>validate˝it</a:t>
            </a:r>
            <a:endParaRPr lang="sl-SI" sz="1400" b="1" dirty="0">
              <a:latin typeface="Triglav TheSans" panose="020B0500040303060204" pitchFamily="34" charset="-18"/>
            </a:endParaRP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sl-SI" sz="1400" dirty="0" err="1">
                <a:latin typeface="Triglav TheSans" panose="020B0500040303060204" pitchFamily="34" charset="-18"/>
              </a:rPr>
              <a:t>Comparison</a:t>
            </a:r>
            <a:r>
              <a:rPr lang="sl-SI" sz="1400" dirty="0">
                <a:latin typeface="Triglav TheSans" panose="020B0500040303060204" pitchFamily="34" charset="-18"/>
              </a:rPr>
              <a:t> </a:t>
            </a:r>
            <a:r>
              <a:rPr lang="sl-SI" sz="1400" dirty="0" err="1">
                <a:latin typeface="Triglav TheSans" panose="020B0500040303060204" pitchFamily="34" charset="-18"/>
              </a:rPr>
              <a:t>with</a:t>
            </a:r>
            <a:r>
              <a:rPr lang="sl-SI" sz="1400" dirty="0">
                <a:latin typeface="Triglav TheSans" panose="020B0500040303060204" pitchFamily="34" charset="-18"/>
              </a:rPr>
              <a:t> S2 Standard Formula</a:t>
            </a:r>
          </a:p>
          <a:p>
            <a:pPr algn="ctr"/>
            <a:endParaRPr lang="sl-SI" sz="1400" b="1" dirty="0">
              <a:latin typeface="Triglav TheSans" panose="020B0500040303060204" pitchFamily="34" charset="-18"/>
            </a:endParaRP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sl-SI" sz="1400" dirty="0" err="1">
                <a:latin typeface="Triglav TheSans" panose="020B0500040303060204" pitchFamily="34" charset="-18"/>
              </a:rPr>
              <a:t>RoL</a:t>
            </a:r>
            <a:r>
              <a:rPr lang="sl-SI" sz="1400" dirty="0">
                <a:latin typeface="Triglav TheSans" panose="020B0500040303060204" pitchFamily="34" charset="-18"/>
              </a:rPr>
              <a:t> </a:t>
            </a:r>
            <a:r>
              <a:rPr lang="sl-SI" sz="1400" dirty="0">
                <a:latin typeface="Triglav TheSans" panose="020B0500040303060204" pitchFamily="34" charset="-18"/>
                <a:sym typeface="Symbol" panose="05050102010706020507" pitchFamily="18" charset="2"/>
              </a:rPr>
              <a:t> 1% </a:t>
            </a:r>
            <a:r>
              <a:rPr lang="sl-SI" sz="1400" dirty="0" err="1">
                <a:latin typeface="Triglav TheSans" panose="020B0500040303060204" pitchFamily="34" charset="-18"/>
                <a:sym typeface="Symbol" panose="05050102010706020507" pitchFamily="18" charset="2"/>
              </a:rPr>
              <a:t>for</a:t>
            </a:r>
            <a:r>
              <a:rPr lang="sl-SI" sz="1400" dirty="0">
                <a:latin typeface="Triglav TheSans" panose="020B0500040303060204" pitchFamily="34" charset="-18"/>
                <a:sym typeface="Symbol" panose="05050102010706020507" pitchFamily="18" charset="2"/>
              </a:rPr>
              <a:t> </a:t>
            </a:r>
            <a:r>
              <a:rPr lang="sl-SI" sz="1400" dirty="0" err="1">
                <a:latin typeface="Triglav TheSans" panose="020B0500040303060204" pitchFamily="34" charset="-18"/>
                <a:sym typeface="Symbol" panose="05050102010706020507" pitchFamily="18" charset="2"/>
              </a:rPr>
              <a:t>the</a:t>
            </a:r>
            <a:r>
              <a:rPr lang="sl-SI" sz="1400" dirty="0">
                <a:latin typeface="Triglav TheSans" panose="020B0500040303060204" pitchFamily="34" charset="-18"/>
                <a:sym typeface="Symbol" panose="05050102010706020507" pitchFamily="18" charset="2"/>
              </a:rPr>
              <a:t> </a:t>
            </a:r>
            <a:r>
              <a:rPr lang="sl-SI" sz="1400" dirty="0" err="1">
                <a:latin typeface="Triglav TheSans" panose="020B0500040303060204" pitchFamily="34" charset="-18"/>
                <a:sym typeface="Symbol" panose="05050102010706020507" pitchFamily="18" charset="2"/>
              </a:rPr>
              <a:t>highest</a:t>
            </a:r>
            <a:r>
              <a:rPr lang="sl-SI" sz="1400" dirty="0">
                <a:latin typeface="Triglav TheSans" panose="020B0500040303060204" pitchFamily="34" charset="-18"/>
                <a:sym typeface="Symbol" panose="05050102010706020507" pitchFamily="18" charset="2"/>
              </a:rPr>
              <a:t> </a:t>
            </a:r>
            <a:r>
              <a:rPr lang="sl-SI" sz="1400" dirty="0" err="1">
                <a:latin typeface="Triglav TheSans" panose="020B0500040303060204" pitchFamily="34" charset="-18"/>
                <a:sym typeface="Symbol" panose="05050102010706020507" pitchFamily="18" charset="2"/>
              </a:rPr>
              <a:t>layer</a:t>
            </a:r>
            <a:r>
              <a:rPr lang="sl-SI" sz="1400" dirty="0">
                <a:latin typeface="Triglav TheSans" panose="020B0500040303060204" pitchFamily="34" charset="-18"/>
                <a:sym typeface="Symbol" panose="05050102010706020507" pitchFamily="18" charset="2"/>
              </a:rPr>
              <a:t> </a:t>
            </a:r>
            <a:r>
              <a:rPr lang="sl-SI" sz="1400" dirty="0" err="1">
                <a:latin typeface="Triglav TheSans" panose="020B0500040303060204" pitchFamily="34" charset="-18"/>
                <a:sym typeface="Symbol" panose="05050102010706020507" pitchFamily="18" charset="2"/>
              </a:rPr>
              <a:t>of</a:t>
            </a:r>
            <a:r>
              <a:rPr lang="sl-SI" sz="1400" dirty="0">
                <a:latin typeface="Triglav TheSans" panose="020B0500040303060204" pitchFamily="34" charset="-18"/>
                <a:sym typeface="Symbol" panose="05050102010706020507" pitchFamily="18" charset="2"/>
              </a:rPr>
              <a:t> </a:t>
            </a:r>
            <a:r>
              <a:rPr lang="sl-SI" sz="1400" dirty="0" err="1">
                <a:latin typeface="Triglav TheSans" panose="020B0500040303060204" pitchFamily="34" charset="-18"/>
                <a:sym typeface="Symbol" panose="05050102010706020507" pitchFamily="18" charset="2"/>
              </a:rPr>
              <a:t>the</a:t>
            </a:r>
            <a:r>
              <a:rPr lang="sl-SI" sz="1400" dirty="0">
                <a:latin typeface="Triglav TheSans" panose="020B0500040303060204" pitchFamily="34" charset="-18"/>
                <a:sym typeface="Symbol" panose="05050102010706020507" pitchFamily="18" charset="2"/>
              </a:rPr>
              <a:t> RI </a:t>
            </a:r>
            <a:r>
              <a:rPr lang="sl-SI" sz="1400" dirty="0" err="1">
                <a:latin typeface="Triglav TheSans" panose="020B0500040303060204" pitchFamily="34" charset="-18"/>
                <a:sym typeface="Symbol" panose="05050102010706020507" pitchFamily="18" charset="2"/>
              </a:rPr>
              <a:t>programme</a:t>
            </a:r>
            <a:endParaRPr lang="sl-SI" sz="1400" dirty="0">
              <a:latin typeface="Triglav TheSans" panose="020B0500040303060204" pitchFamily="34" charset="-18"/>
            </a:endParaRPr>
          </a:p>
          <a:p>
            <a:pPr algn="ctr"/>
            <a:endParaRPr lang="sl-SI" sz="1400" b="1" dirty="0">
              <a:latin typeface="Triglav TheSans" panose="020B0500040303060204" pitchFamily="34" charset="-18"/>
            </a:endParaRPr>
          </a:p>
          <a:p>
            <a:pPr algn="ctr"/>
            <a:endParaRPr lang="sl-SI" sz="1400" b="1" dirty="0">
              <a:latin typeface="Triglav TheSans" panose="020B0500040303060204" pitchFamily="34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 err="1">
                <a:latin typeface="Triglav TheSans" panose="020B0500040303060204" pitchFamily="34" charset="-18"/>
              </a:rPr>
              <a:t>Sensitivity</a:t>
            </a:r>
            <a:r>
              <a:rPr lang="sl-SI" sz="1400" dirty="0">
                <a:latin typeface="Triglav TheSans" panose="020B0500040303060204" pitchFamily="34" charset="-18"/>
              </a:rPr>
              <a:t> </a:t>
            </a:r>
            <a:r>
              <a:rPr lang="sl-SI" sz="1400" dirty="0" err="1">
                <a:latin typeface="Triglav TheSans" panose="020B0500040303060204" pitchFamily="34" charset="-18"/>
              </a:rPr>
              <a:t>analysis</a:t>
            </a:r>
            <a:r>
              <a:rPr lang="sl-SI" sz="1400" dirty="0">
                <a:latin typeface="Triglav TheSans" panose="020B0500040303060204" pitchFamily="34" charset="-18"/>
              </a:rPr>
              <a:t> </a:t>
            </a:r>
          </a:p>
          <a:p>
            <a:pPr marL="266700"/>
            <a:r>
              <a:rPr lang="sl-SI" sz="1100" dirty="0">
                <a:latin typeface="Triglav TheSans" panose="020B0500040303060204" pitchFamily="34" charset="-18"/>
              </a:rPr>
              <a:t>(</a:t>
            </a:r>
            <a:r>
              <a:rPr lang="sl-SI" sz="1100" dirty="0" err="1">
                <a:latin typeface="Triglav TheSans" panose="020B0500040303060204" pitchFamily="34" charset="-18"/>
              </a:rPr>
              <a:t>model‘s</a:t>
            </a:r>
            <a:r>
              <a:rPr lang="sl-SI" sz="1100" dirty="0">
                <a:latin typeface="Triglav TheSans" panose="020B0500040303060204" pitchFamily="34" charset="-18"/>
              </a:rPr>
              <a:t> </a:t>
            </a:r>
            <a:r>
              <a:rPr lang="sl-SI" sz="1100" dirty="0" err="1">
                <a:latin typeface="Triglav TheSans" panose="020B0500040303060204" pitchFamily="34" charset="-18"/>
              </a:rPr>
              <a:t>reaction</a:t>
            </a:r>
            <a:r>
              <a:rPr lang="sl-SI" sz="1100" dirty="0">
                <a:latin typeface="Triglav TheSans" panose="020B0500040303060204" pitchFamily="34" charset="-18"/>
              </a:rPr>
              <a:t> </a:t>
            </a:r>
            <a:r>
              <a:rPr lang="sl-SI" sz="1100" dirty="0" err="1">
                <a:latin typeface="Triglav TheSans" panose="020B0500040303060204" pitchFamily="34" charset="-18"/>
              </a:rPr>
              <a:t>changing</a:t>
            </a:r>
            <a:r>
              <a:rPr lang="sl-SI" sz="1100" dirty="0">
                <a:latin typeface="Triglav TheSans" panose="020B0500040303060204" pitchFamily="34" charset="-18"/>
              </a:rPr>
              <a:t> some </a:t>
            </a:r>
            <a:r>
              <a:rPr lang="sl-SI" sz="1100" dirty="0" err="1">
                <a:latin typeface="Triglav TheSans" panose="020B0500040303060204" pitchFamily="34" charset="-18"/>
              </a:rPr>
              <a:t>inputs</a:t>
            </a:r>
            <a:r>
              <a:rPr lang="sl-SI" sz="1100" dirty="0">
                <a:latin typeface="Triglav TheSans" panose="020B0500040303060204" pitchFamily="34" charset="-18"/>
              </a:rPr>
              <a:t>)</a:t>
            </a:r>
          </a:p>
          <a:p>
            <a:pPr algn="ctr"/>
            <a:endParaRPr lang="sl-SI" sz="1400" b="1" dirty="0">
              <a:latin typeface="Triglav TheSans" panose="020B0500040303060204" pitchFamily="34" charset="-18"/>
            </a:endParaRP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sl-SI" sz="1400" dirty="0" err="1">
                <a:latin typeface="Triglav TheSans" panose="020B0500040303060204" pitchFamily="34" charset="-18"/>
              </a:rPr>
              <a:t>Backtesting</a:t>
            </a:r>
            <a:r>
              <a:rPr lang="sl-SI" sz="1400" dirty="0">
                <a:latin typeface="Triglav TheSans" panose="020B0500040303060204" pitchFamily="34" charset="-18"/>
              </a:rPr>
              <a:t> (</a:t>
            </a:r>
            <a:r>
              <a:rPr lang="sl-SI" sz="1400" dirty="0" err="1">
                <a:latin typeface="Triglav TheSans" panose="020B0500040303060204" pitchFamily="34" charset="-18"/>
              </a:rPr>
              <a:t>comparison</a:t>
            </a:r>
            <a:r>
              <a:rPr lang="sl-SI" sz="1400" dirty="0">
                <a:latin typeface="Triglav TheSans" panose="020B0500040303060204" pitchFamily="34" charset="-18"/>
              </a:rPr>
              <a:t> </a:t>
            </a:r>
            <a:r>
              <a:rPr lang="sl-SI" sz="1400" dirty="0" err="1">
                <a:latin typeface="Triglav TheSans" panose="020B0500040303060204" pitchFamily="34" charset="-18"/>
              </a:rPr>
              <a:t>with</a:t>
            </a:r>
            <a:r>
              <a:rPr lang="sl-SI" sz="1400" dirty="0">
                <a:latin typeface="Triglav TheSans" panose="020B0500040303060204" pitchFamily="34" charset="-18"/>
              </a:rPr>
              <a:t> real data)</a:t>
            </a:r>
          </a:p>
          <a:p>
            <a:pPr algn="ctr"/>
            <a:endParaRPr lang="sl-SI" sz="1400" b="1" dirty="0">
              <a:latin typeface="Triglav TheSans" panose="020B0500040303060204" pitchFamily="34" charset="-18"/>
            </a:endParaRP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sl-SI" sz="1400" dirty="0" err="1">
                <a:latin typeface="Triglav TheSans" panose="020B0500040303060204" pitchFamily="34" charset="-18"/>
              </a:rPr>
              <a:t>Comparison</a:t>
            </a:r>
            <a:r>
              <a:rPr lang="sl-SI" sz="1400" dirty="0">
                <a:latin typeface="Triglav TheSans" panose="020B0500040303060204" pitchFamily="34" charset="-18"/>
              </a:rPr>
              <a:t> </a:t>
            </a:r>
            <a:r>
              <a:rPr lang="sl-SI" sz="1400" dirty="0" err="1">
                <a:latin typeface="Triglav TheSans" panose="020B0500040303060204" pitchFamily="34" charset="-18"/>
              </a:rPr>
              <a:t>with</a:t>
            </a:r>
            <a:r>
              <a:rPr lang="sl-SI" sz="1400" dirty="0">
                <a:latin typeface="Triglav TheSans" panose="020B0500040303060204" pitchFamily="34" charset="-18"/>
              </a:rPr>
              <a:t> </a:t>
            </a:r>
            <a:r>
              <a:rPr lang="sl-SI" sz="1400" dirty="0" err="1">
                <a:latin typeface="Triglav TheSans" panose="020B0500040303060204" pitchFamily="34" charset="-18"/>
              </a:rPr>
              <a:t>the</a:t>
            </a:r>
            <a:r>
              <a:rPr lang="sl-SI" sz="1400" dirty="0">
                <a:latin typeface="Triglav TheSans" panose="020B0500040303060204" pitchFamily="34" charset="-18"/>
              </a:rPr>
              <a:t> </a:t>
            </a:r>
            <a:r>
              <a:rPr lang="sl-SI" sz="1400" dirty="0" err="1">
                <a:latin typeface="Triglav TheSans" panose="020B0500040303060204" pitchFamily="34" charset="-18"/>
              </a:rPr>
              <a:t>Internal</a:t>
            </a:r>
            <a:r>
              <a:rPr lang="sl-SI" sz="1400" dirty="0">
                <a:latin typeface="Triglav TheSans" panose="020B0500040303060204" pitchFamily="34" charset="-18"/>
              </a:rPr>
              <a:t> Model </a:t>
            </a:r>
            <a:r>
              <a:rPr lang="sl-SI" sz="1100" dirty="0">
                <a:latin typeface="Triglav TheSans" panose="020B0500040303060204" pitchFamily="34" charset="-18"/>
              </a:rPr>
              <a:t>(</a:t>
            </a:r>
            <a:r>
              <a:rPr lang="sl-SI" sz="1100" dirty="0" err="1">
                <a:latin typeface="Triglav TheSans" panose="020B0500040303060204" pitchFamily="34" charset="-18"/>
              </a:rPr>
              <a:t>existing</a:t>
            </a:r>
            <a:r>
              <a:rPr lang="sl-SI" sz="1100" dirty="0">
                <a:latin typeface="Triglav TheSans" panose="020B0500040303060204" pitchFamily="34" charset="-18"/>
              </a:rPr>
              <a:t> </a:t>
            </a:r>
            <a:r>
              <a:rPr lang="sl-SI" sz="1100" dirty="0" err="1">
                <a:latin typeface="Triglav TheSans" panose="020B0500040303060204" pitchFamily="34" charset="-18"/>
              </a:rPr>
              <a:t>and</a:t>
            </a:r>
            <a:r>
              <a:rPr lang="sl-SI" sz="1100" dirty="0">
                <a:latin typeface="Triglav TheSans" panose="020B0500040303060204" pitchFamily="34" charset="-18"/>
              </a:rPr>
              <a:t> </a:t>
            </a:r>
            <a:r>
              <a:rPr lang="sl-SI" sz="1100" dirty="0" err="1">
                <a:latin typeface="Triglav TheSans" panose="020B0500040303060204" pitchFamily="34" charset="-18"/>
              </a:rPr>
              <a:t>reliable</a:t>
            </a:r>
            <a:r>
              <a:rPr lang="sl-SI" sz="1100" dirty="0">
                <a:latin typeface="Triglav TheSans" panose="020B0500040303060204" pitchFamily="34" charset="-18"/>
              </a:rPr>
              <a:t>)</a:t>
            </a:r>
          </a:p>
          <a:p>
            <a:pPr algn="ctr"/>
            <a:endParaRPr lang="sl-SI" sz="1400" b="1" dirty="0">
              <a:latin typeface="Triglav TheSans" panose="020B0500040303060204" pitchFamily="34" charset="-18"/>
            </a:endParaRP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sl-SI" sz="1400" dirty="0">
                <a:latin typeface="Triglav TheSans" panose="020B0500040303060204" pitchFamily="34" charset="-18"/>
              </a:rPr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Triglav TheSans" panose="020B0500040303060204" pitchFamily="34" charset="-1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203F0E7-A05A-4946-92FD-584836BF81ED}"/>
              </a:ext>
            </a:extLst>
          </p:cNvPr>
          <p:cNvSpPr/>
          <p:nvPr/>
        </p:nvSpPr>
        <p:spPr>
          <a:xfrm>
            <a:off x="6891454" y="669073"/>
            <a:ext cx="5163014" cy="55756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D94241E-3905-4565-A1A6-692544C0FB69}"/>
              </a:ext>
            </a:extLst>
          </p:cNvPr>
          <p:cNvSpPr/>
          <p:nvPr/>
        </p:nvSpPr>
        <p:spPr>
          <a:xfrm>
            <a:off x="6891454" y="1496375"/>
            <a:ext cx="5163014" cy="55756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B342ECE-6640-4852-8085-74DB9B29D72F}"/>
              </a:ext>
            </a:extLst>
          </p:cNvPr>
          <p:cNvSpPr/>
          <p:nvPr/>
        </p:nvSpPr>
        <p:spPr>
          <a:xfrm>
            <a:off x="6891454" y="2385844"/>
            <a:ext cx="5163014" cy="55756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9A0DD4E-9224-4077-A397-7A1DCD4AF7E0}"/>
              </a:ext>
            </a:extLst>
          </p:cNvPr>
          <p:cNvSpPr/>
          <p:nvPr/>
        </p:nvSpPr>
        <p:spPr>
          <a:xfrm>
            <a:off x="6891454" y="3173988"/>
            <a:ext cx="5163014" cy="55756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449D55C-6885-4D35-91DC-5B377254B162}"/>
              </a:ext>
            </a:extLst>
          </p:cNvPr>
          <p:cNvSpPr/>
          <p:nvPr/>
        </p:nvSpPr>
        <p:spPr>
          <a:xfrm>
            <a:off x="6891454" y="3995265"/>
            <a:ext cx="5163014" cy="55756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3909741-FD49-413A-9F62-98A5A9C6EAE6}"/>
              </a:ext>
            </a:extLst>
          </p:cNvPr>
          <p:cNvSpPr/>
          <p:nvPr/>
        </p:nvSpPr>
        <p:spPr>
          <a:xfrm>
            <a:off x="6891454" y="4816542"/>
            <a:ext cx="5163014" cy="55756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5538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ASLOVN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I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455</Words>
  <Application>Microsoft Office PowerPoint</Application>
  <PresentationFormat>Custom</PresentationFormat>
  <Paragraphs>71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Office Theme</vt:lpstr>
      <vt:lpstr>NASLOVNI</vt:lpstr>
      <vt:lpstr>1_Office Theme</vt:lpstr>
      <vt:lpstr>SIV</vt:lpstr>
      <vt:lpstr>Validation of third-party Catastrophe loss models                                               Stefano Ellero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and Man-made Catastrophes: are these perils catastrophic also for the insurance industry?                  Stefano Ellero</dc:title>
  <dc:creator>Stefano Ellero</dc:creator>
  <cp:lastModifiedBy>Redaktor</cp:lastModifiedBy>
  <cp:revision>50</cp:revision>
  <cp:lastPrinted>2019-05-14T07:59:21Z</cp:lastPrinted>
  <dcterms:created xsi:type="dcterms:W3CDTF">2019-05-10T11:48:52Z</dcterms:created>
  <dcterms:modified xsi:type="dcterms:W3CDTF">2019-05-15T13:00:04Z</dcterms:modified>
</cp:coreProperties>
</file>