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notesMasterIdLst>
    <p:notesMasterId r:id="rId29"/>
  </p:notesMasterIdLst>
  <p:sldIdLst>
    <p:sldId id="258" r:id="rId5"/>
    <p:sldId id="521" r:id="rId6"/>
    <p:sldId id="429" r:id="rId7"/>
    <p:sldId id="518" r:id="rId8"/>
    <p:sldId id="444" r:id="rId9"/>
    <p:sldId id="480" r:id="rId10"/>
    <p:sldId id="522" r:id="rId11"/>
    <p:sldId id="520" r:id="rId12"/>
    <p:sldId id="491" r:id="rId13"/>
    <p:sldId id="500" r:id="rId14"/>
    <p:sldId id="499" r:id="rId15"/>
    <p:sldId id="501" r:id="rId16"/>
    <p:sldId id="502" r:id="rId17"/>
    <p:sldId id="503" r:id="rId18"/>
    <p:sldId id="511" r:id="rId19"/>
    <p:sldId id="510" r:id="rId20"/>
    <p:sldId id="527" r:id="rId21"/>
    <p:sldId id="523" r:id="rId22"/>
    <p:sldId id="519" r:id="rId23"/>
    <p:sldId id="524" r:id="rId24"/>
    <p:sldId id="507" r:id="rId25"/>
    <p:sldId id="525" r:id="rId26"/>
    <p:sldId id="526" r:id="rId27"/>
    <p:sldId id="515" r:id="rId28"/>
  </p:sldIdLst>
  <p:sldSz cx="10688638" cy="7562850"/>
  <p:notesSz cx="6858000" cy="9144000"/>
  <p:defaultTextStyle>
    <a:defPPr>
      <a:defRPr lang="en-GB"/>
    </a:defPPr>
    <a:lvl1pPr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1pPr>
    <a:lvl2pPr marL="496888" indent="-39688"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2pPr>
    <a:lvl3pPr marL="993775" indent="-79375"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3pPr>
    <a:lvl4pPr marL="1490663" indent="-119063"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4pPr>
    <a:lvl5pPr marL="1987550" indent="-158750"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5pPr>
    <a:lvl6pPr marL="2286000" algn="l" defTabSz="914400" rtl="0" eaLnBrk="1" latinLnBrk="0" hangingPunct="1">
      <a:defRPr sz="2000" kern="1200">
        <a:solidFill>
          <a:schemeClr val="tx1"/>
        </a:solidFill>
        <a:latin typeface="Calibri" panose="020F0502020204030204" pitchFamily="34" charset="0"/>
        <a:ea typeface="+mn-ea"/>
        <a:cs typeface="+mn-cs"/>
      </a:defRPr>
    </a:lvl6pPr>
    <a:lvl7pPr marL="2743200" algn="l" defTabSz="914400" rtl="0" eaLnBrk="1" latinLnBrk="0" hangingPunct="1">
      <a:defRPr sz="2000" kern="1200">
        <a:solidFill>
          <a:schemeClr val="tx1"/>
        </a:solidFill>
        <a:latin typeface="Calibri" panose="020F0502020204030204" pitchFamily="34" charset="0"/>
        <a:ea typeface="+mn-ea"/>
        <a:cs typeface="+mn-cs"/>
      </a:defRPr>
    </a:lvl7pPr>
    <a:lvl8pPr marL="3200400" algn="l" defTabSz="914400" rtl="0" eaLnBrk="1" latinLnBrk="0" hangingPunct="1">
      <a:defRPr sz="2000" kern="1200">
        <a:solidFill>
          <a:schemeClr val="tx1"/>
        </a:solidFill>
        <a:latin typeface="Calibri" panose="020F0502020204030204" pitchFamily="34" charset="0"/>
        <a:ea typeface="+mn-ea"/>
        <a:cs typeface="+mn-cs"/>
      </a:defRPr>
    </a:lvl8pPr>
    <a:lvl9pPr marL="3657600" algn="l" defTabSz="914400" rtl="0" eaLnBrk="1" latinLnBrk="0" hangingPunct="1">
      <a:defRPr sz="20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0099FF"/>
    <a:srgbClr val="00CC00"/>
    <a:srgbClr val="FBC221"/>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80591" autoAdjust="0"/>
  </p:normalViewPr>
  <p:slideViewPr>
    <p:cSldViewPr snapToGrid="0" snapToObjects="1">
      <p:cViewPr varScale="1">
        <p:scale>
          <a:sx n="61" d="100"/>
          <a:sy n="61" d="100"/>
        </p:scale>
        <p:origin x="-1550" y="-72"/>
      </p:cViewPr>
      <p:guideLst>
        <p:guide orient="horz" pos="2382"/>
        <p:guide pos="336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biljana.trivkovic\Desktop\Podaci_AZORS_dostavlja_se.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4.xlsx"/><Relationship Id="rId1" Type="http://schemas.openxmlformats.org/officeDocument/2006/relationships/themeOverride" Target="../theme/themeOverride2.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skozarevic.SARAJEVOOSIGURA\Documents\projekti\UNDP\FBiH\radni\SA%20i%20BL_februar%202019\Grafici.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skozarevic.SARAJEVOOSIGURA\Documents\projekti\UNDP\FBiH\radni\SA%20i%20BL_februar%202019\Grafic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INSURANCE POLICIES  - FLOODS, HIGH WATERS, LANDSLIDES</a:t>
            </a:r>
          </a:p>
        </c:rich>
      </c:tx>
      <c:layout>
        <c:manualLayout>
          <c:xMode val="edge"/>
          <c:yMode val="edge"/>
          <c:x val="0.13121451244789342"/>
          <c:y val="0"/>
        </c:manualLayout>
      </c:layout>
      <c:spPr>
        <a:solidFill>
          <a:schemeClr val="bg1"/>
        </a:solidFill>
        <a:ln>
          <a:noFill/>
        </a:ln>
        <a:effectLst/>
      </c:spPr>
    </c:title>
    <c:view3D>
      <c:depthPercent val="100"/>
      <c:rAngAx val="1"/>
    </c:view3D>
    <c:floor>
      <c:spPr>
        <a:noFill/>
        <a:ln>
          <a:noFill/>
        </a:ln>
        <a:effectLst/>
        <a:sp3d/>
      </c:spPr>
    </c:floor>
    <c:sideWall>
      <c:spPr>
        <a:noFill/>
        <a:ln>
          <a:noFill/>
        </a:ln>
        <a:effectLst/>
        <a:sp3d/>
      </c:spPr>
    </c:sideWall>
    <c:backWall>
      <c:spPr>
        <a:solidFill>
          <a:schemeClr val="bg1"/>
        </a:solidFill>
        <a:ln>
          <a:noFill/>
        </a:ln>
        <a:effectLst/>
        <a:sp3d/>
      </c:spPr>
    </c:backWall>
    <c:plotArea>
      <c:layout>
        <c:manualLayout>
          <c:layoutTarget val="inner"/>
          <c:xMode val="edge"/>
          <c:yMode val="edge"/>
          <c:x val="1.7965049812183578E-2"/>
          <c:y val="7.1647888578610389E-2"/>
          <c:w val="0.96406990037563289"/>
          <c:h val="0.73496534407747638"/>
        </c:manualLayout>
      </c:layout>
      <c:bar3DChart>
        <c:barDir val="col"/>
        <c:grouping val="clustered"/>
        <c:ser>
          <c:idx val="0"/>
          <c:order val="0"/>
          <c:tx>
            <c:strRef>
              <c:f>Sheet1!$K$9</c:f>
              <c:strCache>
                <c:ptCount val="1"/>
                <c:pt idx="0">
                  <c:v>Осигурање возила која се крећу по копну осим шинских возила</c:v>
                </c:pt>
              </c:strCache>
            </c:strRef>
          </c:tx>
          <c:spPr>
            <a:solidFill>
              <a:schemeClr val="accent1"/>
            </a:solidFill>
            <a:ln>
              <a:noFill/>
            </a:ln>
            <a:effectLst/>
            <a:sp3d/>
          </c:spPr>
          <c:dLbls>
            <c:dLbl>
              <c:idx val="0"/>
              <c:layout>
                <c:manualLayout>
                  <c:x val="8.7431082047989342E-3"/>
                  <c:y val="-1.247554621035637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B2A-498D-B60D-FECC16F393EE}"/>
                </c:ext>
              </c:extLst>
            </c:dLbl>
            <c:dLbl>
              <c:idx val="1"/>
              <c:layout>
                <c:manualLayout>
                  <c:x val="8.7431082047989342E-3"/>
                  <c:y val="-1.871331931553456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B2A-498D-B60D-FECC16F393EE}"/>
                </c:ext>
              </c:extLst>
            </c:dLbl>
            <c:dLbl>
              <c:idx val="2"/>
              <c:layout>
                <c:manualLayout>
                  <c:x val="1.0200292905598691E-2"/>
                  <c:y val="-1.559443276294549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B2A-498D-B60D-FECC16F393EE}"/>
                </c:ext>
              </c:extLst>
            </c:dLbl>
            <c:dLbl>
              <c:idx val="3"/>
              <c:layout>
                <c:manualLayout>
                  <c:x val="1.0200292905598742E-2"/>
                  <c:y val="-3.118886552589097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B2A-498D-B60D-FECC16F393EE}"/>
                </c:ext>
              </c:extLst>
            </c:dLbl>
            <c:dLbl>
              <c:idx val="4"/>
              <c:layout>
                <c:manualLayout>
                  <c:x val="1.1657477606398592E-2"/>
                  <c:y val="-3.118886552589097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B2A-498D-B60D-FECC16F393EE}"/>
                </c:ext>
              </c:extLst>
            </c:dLbl>
            <c:dLbl>
              <c:idx val="5"/>
              <c:layout>
                <c:manualLayout>
                  <c:x val="7.2859235039990132E-3"/>
                  <c:y val="-6.237773105178198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B2A-498D-B60D-FECC16F393E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numRef>
              <c:f>Sheet1!$L$8:$Q$8</c:f>
              <c:numCache>
                <c:formatCode>General</c:formatCode>
                <c:ptCount val="6"/>
                <c:pt idx="0">
                  <c:v>2013</c:v>
                </c:pt>
                <c:pt idx="1">
                  <c:v>2014</c:v>
                </c:pt>
                <c:pt idx="2">
                  <c:v>2015</c:v>
                </c:pt>
                <c:pt idx="3">
                  <c:v>2016</c:v>
                </c:pt>
                <c:pt idx="4">
                  <c:v>2017</c:v>
                </c:pt>
                <c:pt idx="5">
                  <c:v>2018</c:v>
                </c:pt>
              </c:numCache>
            </c:numRef>
          </c:cat>
          <c:val>
            <c:numRef>
              <c:f>Sheet1!$L$9:$Q$9</c:f>
              <c:numCache>
                <c:formatCode>@</c:formatCode>
                <c:ptCount val="6"/>
                <c:pt idx="0">
                  <c:v>8687</c:v>
                </c:pt>
                <c:pt idx="1">
                  <c:v>9263</c:v>
                </c:pt>
                <c:pt idx="2">
                  <c:v>8655</c:v>
                </c:pt>
                <c:pt idx="3">
                  <c:v>9189</c:v>
                </c:pt>
                <c:pt idx="4">
                  <c:v>9538</c:v>
                </c:pt>
                <c:pt idx="5">
                  <c:v>10535</c:v>
                </c:pt>
              </c:numCache>
            </c:numRef>
          </c:val>
          <c:extLst xmlns:c16r2="http://schemas.microsoft.com/office/drawing/2015/06/chart">
            <c:ext xmlns:c16="http://schemas.microsoft.com/office/drawing/2014/chart" uri="{C3380CC4-5D6E-409C-BE32-E72D297353CC}">
              <c16:uniqueId val="{00000006-3B2A-498D-B60D-FECC16F393EE}"/>
            </c:ext>
          </c:extLst>
        </c:ser>
        <c:ser>
          <c:idx val="1"/>
          <c:order val="1"/>
          <c:tx>
            <c:strRef>
              <c:f>Sheet1!$K$10</c:f>
              <c:strCache>
                <c:ptCount val="1"/>
                <c:pt idx="0">
                  <c:v>Осигурање имовине од пожара и природних сила</c:v>
                </c:pt>
              </c:strCache>
            </c:strRef>
          </c:tx>
          <c:spPr>
            <a:solidFill>
              <a:schemeClr val="accent2"/>
            </a:solidFill>
            <a:ln>
              <a:noFill/>
            </a:ln>
            <a:effectLst/>
            <a:sp3d/>
          </c:spPr>
          <c:dLbls>
            <c:dLbl>
              <c:idx val="0"/>
              <c:layout>
                <c:manualLayout>
                  <c:x val="1.6137165910237044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B2A-498D-B60D-FECC16F393EE}"/>
                </c:ext>
              </c:extLst>
            </c:dLbl>
            <c:dLbl>
              <c:idx val="1"/>
              <c:layout>
                <c:manualLayout>
                  <c:x val="1.8154311649016708E-2"/>
                  <c:y val="-6.8906115417743429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B2A-498D-B60D-FECC16F393EE}"/>
                </c:ext>
              </c:extLst>
            </c:dLbl>
            <c:dLbl>
              <c:idx val="2"/>
              <c:layout>
                <c:manualLayout>
                  <c:x val="8.0685829551185289E-3"/>
                  <c:y val="-6.8906115417743429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B2A-498D-B60D-FECC16F393EE}"/>
                </c:ext>
              </c:extLst>
            </c:dLbl>
            <c:dLbl>
              <c:idx val="3"/>
              <c:layout>
                <c:manualLayout>
                  <c:x val="2.4205748865355599E-2"/>
                  <c:y val="-1.033591731266149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B2A-498D-B60D-FECC16F393EE}"/>
                </c:ext>
              </c:extLst>
            </c:dLbl>
            <c:dLbl>
              <c:idx val="4"/>
              <c:layout>
                <c:manualLayout>
                  <c:x val="8.0685829551185289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B2A-498D-B60D-FECC16F393EE}"/>
                </c:ext>
              </c:extLst>
            </c:dLbl>
            <c:spPr>
              <a:noFill/>
              <a:ln>
                <a:noFill/>
              </a:ln>
              <a:effectLst/>
            </c:spPr>
            <c:txPr>
              <a:bodyPr rot="-2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numRef>
              <c:f>Sheet1!$L$8:$Q$8</c:f>
              <c:numCache>
                <c:formatCode>General</c:formatCode>
                <c:ptCount val="6"/>
                <c:pt idx="0">
                  <c:v>2013</c:v>
                </c:pt>
                <c:pt idx="1">
                  <c:v>2014</c:v>
                </c:pt>
                <c:pt idx="2">
                  <c:v>2015</c:v>
                </c:pt>
                <c:pt idx="3">
                  <c:v>2016</c:v>
                </c:pt>
                <c:pt idx="4">
                  <c:v>2017</c:v>
                </c:pt>
                <c:pt idx="5">
                  <c:v>2018</c:v>
                </c:pt>
              </c:numCache>
            </c:numRef>
          </c:cat>
          <c:val>
            <c:numRef>
              <c:f>Sheet1!$L$10:$Q$10</c:f>
              <c:numCache>
                <c:formatCode>@</c:formatCode>
                <c:ptCount val="6"/>
                <c:pt idx="0">
                  <c:v>1764</c:v>
                </c:pt>
                <c:pt idx="1">
                  <c:v>2283</c:v>
                </c:pt>
                <c:pt idx="2">
                  <c:v>2641</c:v>
                </c:pt>
                <c:pt idx="3">
                  <c:v>2754</c:v>
                </c:pt>
                <c:pt idx="4">
                  <c:v>2020</c:v>
                </c:pt>
                <c:pt idx="5">
                  <c:v>1923</c:v>
                </c:pt>
              </c:numCache>
            </c:numRef>
          </c:val>
          <c:extLst xmlns:c16r2="http://schemas.microsoft.com/office/drawing/2015/06/chart">
            <c:ext xmlns:c16="http://schemas.microsoft.com/office/drawing/2014/chart" uri="{C3380CC4-5D6E-409C-BE32-E72D297353CC}">
              <c16:uniqueId val="{0000000C-3B2A-498D-B60D-FECC16F393EE}"/>
            </c:ext>
          </c:extLst>
        </c:ser>
        <c:ser>
          <c:idx val="2"/>
          <c:order val="2"/>
          <c:tx>
            <c:strRef>
              <c:f>Sheet1!$K$11</c:f>
              <c:strCache>
                <c:ptCount val="1"/>
                <c:pt idx="0">
                  <c:v>Осигурање осталих штета на имовини</c:v>
                </c:pt>
              </c:strCache>
            </c:strRef>
          </c:tx>
          <c:spPr>
            <a:solidFill>
              <a:schemeClr val="accent3"/>
            </a:solidFill>
            <a:ln>
              <a:noFill/>
            </a:ln>
            <a:effectLst/>
            <a:sp3d/>
          </c:spPr>
          <c:dLbls>
            <c:dLbl>
              <c:idx val="0"/>
              <c:layout>
                <c:manualLayout>
                  <c:x val="1.2102874432677784E-2"/>
                  <c:y val="-6.8906115417743429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B2A-498D-B60D-FECC16F393EE}"/>
                </c:ext>
              </c:extLst>
            </c:dLbl>
            <c:dLbl>
              <c:idx val="1"/>
              <c:layout>
                <c:manualLayout>
                  <c:x val="1.8154311649016708E-2"/>
                  <c:y val="-1.033591731266149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B2A-498D-B60D-FECC16F393EE}"/>
                </c:ext>
              </c:extLst>
            </c:dLbl>
            <c:dLbl>
              <c:idx val="2"/>
              <c:layout>
                <c:manualLayout>
                  <c:x val="6.0514372163388824E-3"/>
                  <c:y val="-1.033591731266149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B2A-498D-B60D-FECC16F393EE}"/>
                </c:ext>
              </c:extLst>
            </c:dLbl>
            <c:dLbl>
              <c:idx val="3"/>
              <c:layout>
                <c:manualLayout>
                  <c:x val="1.2102874432677784E-2"/>
                  <c:y val="-1.033591731266149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3B2A-498D-B60D-FECC16F393EE}"/>
                </c:ext>
              </c:extLst>
            </c:dLbl>
            <c:dLbl>
              <c:idx val="4"/>
              <c:layout>
                <c:manualLayout>
                  <c:x val="1.8154311649016677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3B2A-498D-B60D-FECC16F393EE}"/>
                </c:ext>
              </c:extLst>
            </c:dLbl>
            <c:dLbl>
              <c:idx val="5"/>
              <c:layout>
                <c:manualLayout>
                  <c:x val="2.2188603126575949E-2"/>
                  <c:y val="3.44530577088717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3B2A-498D-B60D-FECC16F393EE}"/>
                </c:ext>
              </c:extLst>
            </c:dLbl>
            <c:spPr>
              <a:noFill/>
              <a:ln>
                <a:noFill/>
              </a:ln>
              <a:effectLst/>
            </c:spPr>
            <c:txPr>
              <a:bodyPr rot="-2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numRef>
              <c:f>Sheet1!$L$8:$Q$8</c:f>
              <c:numCache>
                <c:formatCode>General</c:formatCode>
                <c:ptCount val="6"/>
                <c:pt idx="0">
                  <c:v>2013</c:v>
                </c:pt>
                <c:pt idx="1">
                  <c:v>2014</c:v>
                </c:pt>
                <c:pt idx="2">
                  <c:v>2015</c:v>
                </c:pt>
                <c:pt idx="3">
                  <c:v>2016</c:v>
                </c:pt>
                <c:pt idx="4">
                  <c:v>2017</c:v>
                </c:pt>
                <c:pt idx="5">
                  <c:v>2018</c:v>
                </c:pt>
              </c:numCache>
            </c:numRef>
          </c:cat>
          <c:val>
            <c:numRef>
              <c:f>Sheet1!$L$11:$Q$11</c:f>
              <c:numCache>
                <c:formatCode>@</c:formatCode>
                <c:ptCount val="6"/>
                <c:pt idx="0">
                  <c:v>397</c:v>
                </c:pt>
                <c:pt idx="1">
                  <c:v>474</c:v>
                </c:pt>
                <c:pt idx="2">
                  <c:v>348</c:v>
                </c:pt>
                <c:pt idx="3">
                  <c:v>358</c:v>
                </c:pt>
                <c:pt idx="4">
                  <c:v>3583</c:v>
                </c:pt>
                <c:pt idx="5">
                  <c:v>3697</c:v>
                </c:pt>
              </c:numCache>
            </c:numRef>
          </c:val>
          <c:extLst xmlns:c16r2="http://schemas.microsoft.com/office/drawing/2015/06/chart">
            <c:ext xmlns:c16="http://schemas.microsoft.com/office/drawing/2014/chart" uri="{C3380CC4-5D6E-409C-BE32-E72D297353CC}">
              <c16:uniqueId val="{00000013-3B2A-498D-B60D-FECC16F393EE}"/>
            </c:ext>
          </c:extLst>
        </c:ser>
        <c:dLbls>
          <c:showVal val="1"/>
        </c:dLbls>
        <c:shape val="box"/>
        <c:axId val="98620160"/>
        <c:axId val="98621696"/>
        <c:axId val="0"/>
      </c:bar3DChart>
      <c:catAx>
        <c:axId val="9862016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highlight>
                  <a:srgbClr val="00FFFF"/>
                </a:highlight>
                <a:latin typeface="+mn-lt"/>
                <a:ea typeface="+mn-ea"/>
                <a:cs typeface="+mn-cs"/>
              </a:defRPr>
            </a:pPr>
            <a:endParaRPr lang="en-US"/>
          </a:p>
        </c:txPr>
        <c:crossAx val="98621696"/>
        <c:crosses val="autoZero"/>
        <c:auto val="1"/>
        <c:lblAlgn val="ctr"/>
        <c:lblOffset val="100"/>
      </c:catAx>
      <c:valAx>
        <c:axId val="98621696"/>
        <c:scaling>
          <c:orientation val="minMax"/>
        </c:scaling>
        <c:axPos val="l"/>
        <c:majorGridlines>
          <c:spPr>
            <a:ln w="9525" cap="flat" cmpd="sng" algn="ctr">
              <a:solidFill>
                <a:schemeClr val="tx1">
                  <a:lumMod val="15000"/>
                  <a:lumOff val="85000"/>
                </a:schemeClr>
              </a:solidFill>
              <a:round/>
            </a:ln>
            <a:effectLst/>
          </c:spPr>
        </c:majorGridlines>
        <c:numFmt formatCode="@" sourceLinked="1"/>
        <c:majorTickMark val="none"/>
        <c:tickLblPos val="nextTo"/>
        <c:spPr>
          <a:solidFill>
            <a:schemeClr val="bg1"/>
          </a:solid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620160"/>
        <c:crosses val="autoZero"/>
        <c:crossBetween val="between"/>
      </c:valAx>
      <c:spPr>
        <a:noFill/>
        <a:ln>
          <a:noFill/>
        </a:ln>
        <a:effectLst/>
      </c:spPr>
    </c:plotArea>
    <c:legend>
      <c:legendPos val="b"/>
      <c:layout>
        <c:manualLayout>
          <c:xMode val="edge"/>
          <c:yMode val="edge"/>
          <c:x val="8.9600734695897341E-2"/>
          <c:y val="0.87867070341280828"/>
          <c:w val="0.89209330737696158"/>
          <c:h val="9.6782560761868835E-2"/>
        </c:manualLayout>
      </c:layout>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Finansiranje dijela štete iz vlastitih izvora</a:t>
            </a:r>
          </a:p>
        </c:rich>
      </c:tx>
      <c:spPr>
        <a:noFill/>
        <a:ln>
          <a:noFill/>
        </a:ln>
        <a:effectLst/>
      </c:spPr>
    </c:title>
    <c:plotArea>
      <c:layout/>
      <c:barChart>
        <c:barDir val="col"/>
        <c:grouping val="clustered"/>
        <c:ser>
          <c:idx val="0"/>
          <c:order val="0"/>
          <c:tx>
            <c:strRef>
              <c:f>domacinstva!$B$51</c:f>
              <c:strCache>
                <c:ptCount val="1"/>
                <c:pt idx="0">
                  <c:v>Freq.</c:v>
                </c:pt>
              </c:strCache>
            </c:strRef>
          </c:tx>
          <c:spPr>
            <a:solidFill>
              <a:schemeClr val="accent1"/>
            </a:solidFill>
            <a:ln>
              <a:noFill/>
            </a:ln>
            <a:effectLst/>
          </c:spPr>
          <c:dLbls>
            <c:dLbl>
              <c:idx val="0"/>
              <c:tx>
                <c:rich>
                  <a:bodyPr/>
                  <a:lstStyle/>
                  <a:p>
                    <a:r>
                      <a:rPr lang="en-US"/>
                      <a:t>30,3%</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8B3-46E1-B46B-0381767E5454}"/>
                </c:ext>
              </c:extLst>
            </c:dLbl>
            <c:dLbl>
              <c:idx val="1"/>
              <c:tx>
                <c:rich>
                  <a:bodyPr/>
                  <a:lstStyle/>
                  <a:p>
                    <a:r>
                      <a:rPr lang="en-US"/>
                      <a:t>29,1%</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8B3-46E1-B46B-0381767E5454}"/>
                </c:ext>
              </c:extLst>
            </c:dLbl>
            <c:dLbl>
              <c:idx val="2"/>
              <c:tx>
                <c:rich>
                  <a:bodyPr/>
                  <a:lstStyle/>
                  <a:p>
                    <a:r>
                      <a:rPr lang="en-US"/>
                      <a:t>25,1%</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8B3-46E1-B46B-0381767E5454}"/>
                </c:ext>
              </c:extLst>
            </c:dLbl>
            <c:dLbl>
              <c:idx val="3"/>
              <c:tx>
                <c:rich>
                  <a:bodyPr/>
                  <a:lstStyle/>
                  <a:p>
                    <a:r>
                      <a:rPr lang="en-US"/>
                      <a:t>15,5%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8B3-46E1-B46B-0381767E54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domacinstva!$A$52:$A$55</c:f>
              <c:strCache>
                <c:ptCount val="4"/>
                <c:pt idx="0">
                  <c:v>0%</c:v>
                </c:pt>
                <c:pt idx="1">
                  <c:v>1 – 5 %</c:v>
                </c:pt>
                <c:pt idx="2">
                  <c:v>6 – 10 %</c:v>
                </c:pt>
                <c:pt idx="3">
                  <c:v>11+ %</c:v>
                </c:pt>
              </c:strCache>
            </c:strRef>
          </c:cat>
          <c:val>
            <c:numRef>
              <c:f>domacinstva!$B$52:$B$55</c:f>
              <c:numCache>
                <c:formatCode>General</c:formatCode>
                <c:ptCount val="4"/>
                <c:pt idx="0">
                  <c:v>278</c:v>
                </c:pt>
                <c:pt idx="1">
                  <c:v>267</c:v>
                </c:pt>
                <c:pt idx="2">
                  <c:v>230</c:v>
                </c:pt>
                <c:pt idx="3">
                  <c:v>142</c:v>
                </c:pt>
              </c:numCache>
            </c:numRef>
          </c:val>
          <c:extLst xmlns:c16r2="http://schemas.microsoft.com/office/drawing/2015/06/chart">
            <c:ext xmlns:c16="http://schemas.microsoft.com/office/drawing/2014/chart" uri="{C3380CC4-5D6E-409C-BE32-E72D297353CC}">
              <c16:uniqueId val="{00000004-98B3-46E1-B46B-0381767E5454}"/>
            </c:ext>
          </c:extLst>
        </c:ser>
        <c:dLbls/>
        <c:gapWidth val="219"/>
        <c:overlap val="-27"/>
        <c:axId val="118750208"/>
        <c:axId val="118973184"/>
      </c:barChart>
      <c:catAx>
        <c:axId val="1187502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73184"/>
        <c:crosses val="autoZero"/>
        <c:auto val="1"/>
        <c:lblAlgn val="ctr"/>
        <c:lblOffset val="100"/>
      </c:catAx>
      <c:valAx>
        <c:axId val="11897318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750208"/>
        <c:crosses val="autoZero"/>
        <c:crossBetween val="between"/>
      </c:valAx>
      <c:spPr>
        <a:noFill/>
        <a:ln>
          <a:noFill/>
        </a:ln>
        <a:effectLst/>
      </c:spPr>
    </c:plotArea>
    <c:plotVisOnly val="1"/>
    <c:dispBlanksAs val="gap"/>
  </c:chart>
  <c:spPr>
    <a:solidFill>
      <a:sysClr val="window" lastClr="FFFFFF"/>
    </a:solid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Finansiranje dijela šteta iz kredita</a:t>
            </a:r>
          </a:p>
        </c:rich>
      </c:tx>
      <c:spPr>
        <a:noFill/>
        <a:ln>
          <a:noFill/>
        </a:ln>
        <a:effectLst/>
      </c:spPr>
    </c:title>
    <c:plotArea>
      <c:layout/>
      <c:barChart>
        <c:barDir val="col"/>
        <c:grouping val="clustered"/>
        <c:ser>
          <c:idx val="0"/>
          <c:order val="0"/>
          <c:tx>
            <c:strRef>
              <c:f>domacinstva!$B$59</c:f>
              <c:strCache>
                <c:ptCount val="1"/>
                <c:pt idx="0">
                  <c:v>Freq.</c:v>
                </c:pt>
              </c:strCache>
            </c:strRef>
          </c:tx>
          <c:spPr>
            <a:solidFill>
              <a:schemeClr val="accent1"/>
            </a:solidFill>
            <a:ln>
              <a:noFill/>
            </a:ln>
            <a:effectLst/>
          </c:spPr>
          <c:dLbls>
            <c:dLbl>
              <c:idx val="0"/>
              <c:tx>
                <c:rich>
                  <a:bodyPr/>
                  <a:lstStyle/>
                  <a:p>
                    <a:r>
                      <a:rPr lang="en-US"/>
                      <a:t>33,5%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A7E-41B3-A3E5-48B420B8DB06}"/>
                </c:ext>
              </c:extLst>
            </c:dLbl>
            <c:dLbl>
              <c:idx val="1"/>
              <c:tx>
                <c:rich>
                  <a:bodyPr/>
                  <a:lstStyle/>
                  <a:p>
                    <a:r>
                      <a:rPr lang="en-US"/>
                      <a:t>39,2%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A7E-41B3-A3E5-48B420B8DB06}"/>
                </c:ext>
              </c:extLst>
            </c:dLbl>
            <c:dLbl>
              <c:idx val="2"/>
              <c:tx>
                <c:rich>
                  <a:bodyPr/>
                  <a:lstStyle/>
                  <a:p>
                    <a:r>
                      <a:rPr lang="en-US"/>
                      <a:t>14,1%</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A7E-41B3-A3E5-48B420B8DB06}"/>
                </c:ext>
              </c:extLst>
            </c:dLbl>
            <c:dLbl>
              <c:idx val="3"/>
              <c:tx>
                <c:rich>
                  <a:bodyPr/>
                  <a:lstStyle/>
                  <a:p>
                    <a:r>
                      <a:rPr lang="en-US"/>
                      <a:t>13,2%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A7E-41B3-A3E5-48B420B8DB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domacinstva!$A$60:$A$63</c:f>
              <c:strCache>
                <c:ptCount val="4"/>
                <c:pt idx="0">
                  <c:v>0%</c:v>
                </c:pt>
                <c:pt idx="1">
                  <c:v>1 – 10 %</c:v>
                </c:pt>
                <c:pt idx="2">
                  <c:v>11 – 20 %</c:v>
                </c:pt>
                <c:pt idx="3">
                  <c:v>21+ %</c:v>
                </c:pt>
              </c:strCache>
            </c:strRef>
          </c:cat>
          <c:val>
            <c:numRef>
              <c:f>domacinstva!$B$60:$B$63</c:f>
              <c:numCache>
                <c:formatCode>General</c:formatCode>
                <c:ptCount val="4"/>
                <c:pt idx="0">
                  <c:v>284</c:v>
                </c:pt>
                <c:pt idx="1">
                  <c:v>333</c:v>
                </c:pt>
                <c:pt idx="2">
                  <c:v>120</c:v>
                </c:pt>
                <c:pt idx="3">
                  <c:v>112</c:v>
                </c:pt>
              </c:numCache>
            </c:numRef>
          </c:val>
          <c:extLst xmlns:c16r2="http://schemas.microsoft.com/office/drawing/2015/06/chart">
            <c:ext xmlns:c16="http://schemas.microsoft.com/office/drawing/2014/chart" uri="{C3380CC4-5D6E-409C-BE32-E72D297353CC}">
              <c16:uniqueId val="{00000004-8A7E-41B3-A3E5-48B420B8DB06}"/>
            </c:ext>
          </c:extLst>
        </c:ser>
        <c:dLbls/>
        <c:gapWidth val="219"/>
        <c:overlap val="-27"/>
        <c:axId val="118909184"/>
        <c:axId val="118951936"/>
      </c:barChart>
      <c:catAx>
        <c:axId val="1189091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51936"/>
        <c:crosses val="autoZero"/>
        <c:auto val="1"/>
        <c:lblAlgn val="ctr"/>
        <c:lblOffset val="100"/>
      </c:catAx>
      <c:valAx>
        <c:axId val="11895193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09184"/>
        <c:crosses val="autoZero"/>
        <c:crossBetween val="between"/>
      </c:valAx>
      <c:spPr>
        <a:noFill/>
        <a:ln>
          <a:noFill/>
        </a:ln>
        <a:effectLst/>
      </c:spPr>
    </c:plotArea>
    <c:plotVisOnly val="1"/>
    <c:dispBlanksAs val="gap"/>
  </c:chart>
  <c:spPr>
    <a:solidFill>
      <a:sysClr val="window" lastClr="FFFFFF"/>
    </a:solid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Očekivanje finansijske pomoći od donatora</a:t>
            </a:r>
          </a:p>
        </c:rich>
      </c:tx>
      <c:spPr>
        <a:noFill/>
        <a:ln>
          <a:noFill/>
        </a:ln>
        <a:effectLst/>
      </c:spPr>
    </c:title>
    <c:plotArea>
      <c:layout/>
      <c:barChart>
        <c:barDir val="col"/>
        <c:grouping val="clustered"/>
        <c:ser>
          <c:idx val="0"/>
          <c:order val="0"/>
          <c:tx>
            <c:strRef>
              <c:f>domacinstva!$B$66</c:f>
              <c:strCache>
                <c:ptCount val="1"/>
                <c:pt idx="0">
                  <c:v>Freq.</c:v>
                </c:pt>
              </c:strCache>
            </c:strRef>
          </c:tx>
          <c:spPr>
            <a:solidFill>
              <a:schemeClr val="accent1"/>
            </a:solidFill>
            <a:ln>
              <a:noFill/>
            </a:ln>
            <a:effectLst/>
          </c:spPr>
          <c:dLbls>
            <c:dLbl>
              <c:idx val="0"/>
              <c:tx>
                <c:rich>
                  <a:bodyPr/>
                  <a:lstStyle/>
                  <a:p>
                    <a:r>
                      <a:rPr lang="en-US"/>
                      <a:t>66,0%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9AD-4DBC-8A5C-F2FD64D38C48}"/>
                </c:ext>
              </c:extLst>
            </c:dLbl>
            <c:dLbl>
              <c:idx val="1"/>
              <c:tx>
                <c:rich>
                  <a:bodyPr/>
                  <a:lstStyle/>
                  <a:p>
                    <a:r>
                      <a:rPr lang="en-US"/>
                      <a:t>18,6%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9AD-4DBC-8A5C-F2FD64D38C48}"/>
                </c:ext>
              </c:extLst>
            </c:dLbl>
            <c:dLbl>
              <c:idx val="2"/>
              <c:tx>
                <c:rich>
                  <a:bodyPr/>
                  <a:lstStyle/>
                  <a:p>
                    <a:r>
                      <a:rPr lang="en-US"/>
                      <a:t>15,4%</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9AD-4DBC-8A5C-F2FD64D38C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domacinstva!$A$67:$A$69</c:f>
              <c:strCache>
                <c:ptCount val="3"/>
                <c:pt idx="0">
                  <c:v>DA</c:v>
                </c:pt>
                <c:pt idx="1">
                  <c:v>NE</c:v>
                </c:pt>
                <c:pt idx="2">
                  <c:v>NE ZNAM</c:v>
                </c:pt>
              </c:strCache>
            </c:strRef>
          </c:cat>
          <c:val>
            <c:numRef>
              <c:f>domacinstva!$B$67:$B$69</c:f>
              <c:numCache>
                <c:formatCode>General</c:formatCode>
                <c:ptCount val="3"/>
                <c:pt idx="0">
                  <c:v>660</c:v>
                </c:pt>
                <c:pt idx="1">
                  <c:v>186</c:v>
                </c:pt>
                <c:pt idx="2">
                  <c:v>154</c:v>
                </c:pt>
              </c:numCache>
            </c:numRef>
          </c:val>
          <c:extLst xmlns:c16r2="http://schemas.microsoft.com/office/drawing/2015/06/chart">
            <c:ext xmlns:c16="http://schemas.microsoft.com/office/drawing/2014/chart" uri="{C3380CC4-5D6E-409C-BE32-E72D297353CC}">
              <c16:uniqueId val="{00000003-C9AD-4DBC-8A5C-F2FD64D38C48}"/>
            </c:ext>
          </c:extLst>
        </c:ser>
        <c:dLbls/>
        <c:gapWidth val="219"/>
        <c:overlap val="-27"/>
        <c:axId val="120407168"/>
        <c:axId val="120408704"/>
      </c:barChart>
      <c:catAx>
        <c:axId val="1204071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408704"/>
        <c:crosses val="autoZero"/>
        <c:auto val="1"/>
        <c:lblAlgn val="ctr"/>
        <c:lblOffset val="100"/>
      </c:catAx>
      <c:valAx>
        <c:axId val="1204087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407168"/>
        <c:crosses val="autoZero"/>
        <c:crossBetween val="between"/>
      </c:valAx>
      <c:spPr>
        <a:noFill/>
        <a:ln>
          <a:noFill/>
        </a:ln>
        <a:effectLst/>
      </c:spPr>
    </c:plotArea>
    <c:plotVisOnly val="1"/>
    <c:dispBlanksAs val="gap"/>
  </c:chart>
  <c:spPr>
    <a:solidFill>
      <a:schemeClr val="bg1"/>
    </a:solid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bs-Latn-BA" sz="2000"/>
              <a:t>Stav prema obaveznosti osiguranja stambenih objekata po nižoj cijeni u odnosu na komercijalnu</a:t>
            </a:r>
          </a:p>
        </c:rich>
      </c:tx>
      <c:spPr>
        <a:noFill/>
        <a:ln>
          <a:noFill/>
        </a:ln>
        <a:effectLst/>
      </c:spPr>
    </c:title>
    <c:plotArea>
      <c:layout/>
      <c:barChart>
        <c:barDir val="col"/>
        <c:grouping val="clustered"/>
        <c:ser>
          <c:idx val="0"/>
          <c:order val="0"/>
          <c:tx>
            <c:strRef>
              <c:f>domacinstva!$B$73</c:f>
              <c:strCache>
                <c:ptCount val="1"/>
                <c:pt idx="0">
                  <c:v>DA</c:v>
                </c:pt>
              </c:strCache>
            </c:strRef>
          </c:tx>
          <c:spPr>
            <a:solidFill>
              <a:schemeClr val="accent2"/>
            </a:solidFill>
            <a:ln>
              <a:noFill/>
            </a:ln>
            <a:effectLst/>
          </c:spPr>
          <c:dLbls>
            <c:dLbl>
              <c:idx val="0"/>
              <c:tx>
                <c:rich>
                  <a:bodyPr/>
                  <a:lstStyle/>
                  <a:p>
                    <a:r>
                      <a:rPr lang="en-US"/>
                      <a:t>49,0%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5DD-4603-A3C3-68ECA7E3CA3E}"/>
                </c:ext>
              </c:extLst>
            </c:dLbl>
            <c:dLbl>
              <c:idx val="1"/>
              <c:tx>
                <c:rich>
                  <a:bodyPr/>
                  <a:lstStyle/>
                  <a:p>
                    <a:r>
                      <a:rPr lang="en-US"/>
                      <a:t>48,2%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5DD-4603-A3C3-68ECA7E3CA3E}"/>
                </c:ext>
              </c:extLst>
            </c:dLbl>
            <c:dLbl>
              <c:idx val="2"/>
              <c:tx>
                <c:rich>
                  <a:bodyPr/>
                  <a:lstStyle/>
                  <a:p>
                    <a:r>
                      <a:rPr lang="en-US"/>
                      <a:t>34,0%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5DD-4603-A3C3-68ECA7E3CA3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domacinstva!$A$74:$A$76</c:f>
              <c:strCache>
                <c:ptCount val="3"/>
                <c:pt idx="0">
                  <c:v>Poplave od vodotoka</c:v>
                </c:pt>
                <c:pt idx="1">
                  <c:v>Klizišta i odronjavanja</c:v>
                </c:pt>
                <c:pt idx="2">
                  <c:v>Zemljotres</c:v>
                </c:pt>
              </c:strCache>
            </c:strRef>
          </c:cat>
          <c:val>
            <c:numRef>
              <c:f>domacinstva!$B$74:$B$76</c:f>
              <c:numCache>
                <c:formatCode>General</c:formatCode>
                <c:ptCount val="3"/>
                <c:pt idx="0">
                  <c:v>486</c:v>
                </c:pt>
                <c:pt idx="1">
                  <c:v>479</c:v>
                </c:pt>
                <c:pt idx="2">
                  <c:v>338</c:v>
                </c:pt>
              </c:numCache>
            </c:numRef>
          </c:val>
          <c:extLst xmlns:c16r2="http://schemas.microsoft.com/office/drawing/2015/06/chart">
            <c:ext xmlns:c16="http://schemas.microsoft.com/office/drawing/2014/chart" uri="{C3380CC4-5D6E-409C-BE32-E72D297353CC}">
              <c16:uniqueId val="{00000003-75DD-4603-A3C3-68ECA7E3CA3E}"/>
            </c:ext>
          </c:extLst>
        </c:ser>
        <c:ser>
          <c:idx val="2"/>
          <c:order val="1"/>
          <c:tx>
            <c:strRef>
              <c:f>domacinstva!$D$73</c:f>
              <c:strCache>
                <c:ptCount val="1"/>
                <c:pt idx="0">
                  <c:v>NE</c:v>
                </c:pt>
              </c:strCache>
            </c:strRef>
          </c:tx>
          <c:spPr>
            <a:solidFill>
              <a:schemeClr val="accent3"/>
            </a:solidFill>
            <a:ln>
              <a:noFill/>
            </a:ln>
            <a:effectLst/>
          </c:spPr>
          <c:dLbls>
            <c:dLbl>
              <c:idx val="0"/>
              <c:tx>
                <c:rich>
                  <a:bodyPr/>
                  <a:lstStyle/>
                  <a:p>
                    <a:r>
                      <a:rPr lang="en-US"/>
                      <a:t>25,9%</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5DD-4603-A3C3-68ECA7E3CA3E}"/>
                </c:ext>
              </c:extLst>
            </c:dLbl>
            <c:dLbl>
              <c:idx val="1"/>
              <c:tx>
                <c:rich>
                  <a:bodyPr/>
                  <a:lstStyle/>
                  <a:p>
                    <a:r>
                      <a:rPr lang="en-US"/>
                      <a:t>26,2%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5DD-4603-A3C3-68ECA7E3CA3E}"/>
                </c:ext>
              </c:extLst>
            </c:dLbl>
            <c:dLbl>
              <c:idx val="2"/>
              <c:tx>
                <c:rich>
                  <a:bodyPr/>
                  <a:lstStyle/>
                  <a:p>
                    <a:r>
                      <a:rPr lang="en-US"/>
                      <a:t>34,6%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5DD-4603-A3C3-68ECA7E3CA3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domacinstva!$A$74:$A$76</c:f>
              <c:strCache>
                <c:ptCount val="3"/>
                <c:pt idx="0">
                  <c:v>Poplave od vodotoka</c:v>
                </c:pt>
                <c:pt idx="1">
                  <c:v>Klizišta i odronjavanja</c:v>
                </c:pt>
                <c:pt idx="2">
                  <c:v>Zemljotres</c:v>
                </c:pt>
              </c:strCache>
            </c:strRef>
          </c:cat>
          <c:val>
            <c:numRef>
              <c:f>domacinstva!$D$74:$D$76</c:f>
              <c:numCache>
                <c:formatCode>General</c:formatCode>
                <c:ptCount val="3"/>
                <c:pt idx="0">
                  <c:v>257</c:v>
                </c:pt>
                <c:pt idx="1">
                  <c:v>260</c:v>
                </c:pt>
                <c:pt idx="2">
                  <c:v>344</c:v>
                </c:pt>
              </c:numCache>
            </c:numRef>
          </c:val>
          <c:extLst xmlns:c16r2="http://schemas.microsoft.com/office/drawing/2015/06/chart">
            <c:ext xmlns:c16="http://schemas.microsoft.com/office/drawing/2014/chart" uri="{C3380CC4-5D6E-409C-BE32-E72D297353CC}">
              <c16:uniqueId val="{00000007-75DD-4603-A3C3-68ECA7E3CA3E}"/>
            </c:ext>
          </c:extLst>
        </c:ser>
        <c:ser>
          <c:idx val="4"/>
          <c:order val="2"/>
          <c:tx>
            <c:strRef>
              <c:f>domacinstva!$F$73</c:f>
              <c:strCache>
                <c:ptCount val="1"/>
                <c:pt idx="0">
                  <c:v>NE ZNAM</c:v>
                </c:pt>
              </c:strCache>
            </c:strRef>
          </c:tx>
          <c:spPr>
            <a:solidFill>
              <a:schemeClr val="accent5"/>
            </a:solidFill>
            <a:ln>
              <a:noFill/>
            </a:ln>
            <a:effectLst/>
          </c:spPr>
          <c:dLbls>
            <c:dLbl>
              <c:idx val="0"/>
              <c:tx>
                <c:rich>
                  <a:bodyPr/>
                  <a:lstStyle/>
                  <a:p>
                    <a:r>
                      <a:rPr lang="en-US"/>
                      <a:t>25,1%</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5DD-4603-A3C3-68ECA7E3CA3E}"/>
                </c:ext>
              </c:extLst>
            </c:dLbl>
            <c:dLbl>
              <c:idx val="1"/>
              <c:tx>
                <c:rich>
                  <a:bodyPr/>
                  <a:lstStyle/>
                  <a:p>
                    <a:r>
                      <a:rPr lang="en-US"/>
                      <a:t>25,6%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5DD-4603-A3C3-68ECA7E3CA3E}"/>
                </c:ext>
              </c:extLst>
            </c:dLbl>
            <c:dLbl>
              <c:idx val="2"/>
              <c:tx>
                <c:rich>
                  <a:bodyPr/>
                  <a:lstStyle/>
                  <a:p>
                    <a:r>
                      <a:rPr lang="en-US"/>
                      <a:t>31,3%</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5DD-4603-A3C3-68ECA7E3CA3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domacinstva!$A$74:$A$76</c:f>
              <c:strCache>
                <c:ptCount val="3"/>
                <c:pt idx="0">
                  <c:v>Poplave od vodotoka</c:v>
                </c:pt>
                <c:pt idx="1">
                  <c:v>Klizišta i odronjavanja</c:v>
                </c:pt>
                <c:pt idx="2">
                  <c:v>Zemljotres</c:v>
                </c:pt>
              </c:strCache>
            </c:strRef>
          </c:cat>
          <c:val>
            <c:numRef>
              <c:f>domacinstva!$F$74:$F$76</c:f>
              <c:numCache>
                <c:formatCode>General</c:formatCode>
                <c:ptCount val="3"/>
                <c:pt idx="0">
                  <c:v>249</c:v>
                </c:pt>
                <c:pt idx="1">
                  <c:v>254</c:v>
                </c:pt>
                <c:pt idx="2">
                  <c:v>311</c:v>
                </c:pt>
              </c:numCache>
            </c:numRef>
          </c:val>
          <c:extLst xmlns:c16r2="http://schemas.microsoft.com/office/drawing/2015/06/chart">
            <c:ext xmlns:c16="http://schemas.microsoft.com/office/drawing/2014/chart" uri="{C3380CC4-5D6E-409C-BE32-E72D297353CC}">
              <c16:uniqueId val="{0000000B-75DD-4603-A3C3-68ECA7E3CA3E}"/>
            </c:ext>
          </c:extLst>
        </c:ser>
        <c:dLbls/>
        <c:axId val="121589120"/>
        <c:axId val="121599104"/>
        <c:extLst xmlns:c16r2="http://schemas.microsoft.com/office/drawing/2015/06/chart">
          <c:ext xmlns:c15="http://schemas.microsoft.com/office/drawing/2012/chart" uri="{02D57815-91ED-43cb-92C2-25804820EDAC}">
            <c15:filteredBarSeries>
              <c15:ser>
                <c:idx val="1"/>
                <c:order val="1"/>
                <c:tx>
                  <c:strRef>
                    <c:extLst>
                      <c:ext uri="{02D57815-91ED-43cb-92C2-25804820EDAC}">
                        <c15:formulaRef>
                          <c15:sqref>domacinstva!$C$73</c15:sqref>
                        </c15:formulaRef>
                      </c:ext>
                    </c:extLst>
                    <c:strCache>
                      <c:ptCount val="1"/>
                    </c:strCache>
                  </c:strRef>
                </c:tx>
                <c:spPr>
                  <a:solidFill>
                    <a:schemeClr val="accent2"/>
                  </a:solidFill>
                  <a:ln>
                    <a:noFill/>
                  </a:ln>
                  <a:effectLst/>
                </c:spPr>
                <c:invertIfNegative val="0"/>
                <c:cat>
                  <c:strRef>
                    <c:extLst>
                      <c:ext uri="{02D57815-91ED-43cb-92C2-25804820EDAC}">
                        <c15:formulaRef>
                          <c15:sqref>domacinstva!$A$74:$A$76</c15:sqref>
                        </c15:formulaRef>
                      </c:ext>
                    </c:extLst>
                    <c:strCache>
                      <c:ptCount val="3"/>
                      <c:pt idx="0">
                        <c:v>Poplave od vodotoka</c:v>
                      </c:pt>
                      <c:pt idx="1">
                        <c:v>Klizišta i odronjavanja</c:v>
                      </c:pt>
                      <c:pt idx="2">
                        <c:v>Zemljotres</c:v>
                      </c:pt>
                    </c:strCache>
                  </c:strRef>
                </c:cat>
                <c:val>
                  <c:numRef>
                    <c:extLst>
                      <c:ext uri="{02D57815-91ED-43cb-92C2-25804820EDAC}">
                        <c15:formulaRef>
                          <c15:sqref>domacinstva!$C$74:$C$76</c15:sqref>
                        </c15:formulaRef>
                      </c:ext>
                    </c:extLst>
                    <c:numCache>
                      <c:formatCode>General</c:formatCode>
                      <c:ptCount val="3"/>
                      <c:pt idx="0">
                        <c:v>49</c:v>
                      </c:pt>
                      <c:pt idx="1">
                        <c:v>0</c:v>
                      </c:pt>
                      <c:pt idx="2">
                        <c:v>34</c:v>
                      </c:pt>
                    </c:numCache>
                  </c:numRef>
                </c:val>
                <c:extLst>
                  <c:ext xmlns:c16="http://schemas.microsoft.com/office/drawing/2014/chart" uri="{C3380CC4-5D6E-409C-BE32-E72D297353CC}">
                    <c16:uniqueId val="{0000000C-75DD-4603-A3C3-68ECA7E3CA3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domacinstva!$E$73</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domacinstva!$A$74:$A$76</c15:sqref>
                        </c15:formulaRef>
                      </c:ext>
                    </c:extLst>
                    <c:strCache>
                      <c:ptCount val="3"/>
                      <c:pt idx="0">
                        <c:v>Poplave od vodotoka</c:v>
                      </c:pt>
                      <c:pt idx="1">
                        <c:v>Klizišta i odronjavanja</c:v>
                      </c:pt>
                      <c:pt idx="2">
                        <c:v>Zemljotres</c:v>
                      </c:pt>
                    </c:strCache>
                  </c:strRef>
                </c:cat>
                <c:val>
                  <c:numRef>
                    <c:extLst xmlns:c15="http://schemas.microsoft.com/office/drawing/2012/chart">
                      <c:ext xmlns:c15="http://schemas.microsoft.com/office/drawing/2012/chart" uri="{02D57815-91ED-43cb-92C2-25804820EDAC}">
                        <c15:formulaRef>
                          <c15:sqref>domacinstva!$E$74:$E$76</c15:sqref>
                        </c15:formulaRef>
                      </c:ext>
                    </c:extLst>
                    <c:numCache>
                      <c:formatCode>d\-mmm</c:formatCode>
                      <c:ptCount val="3"/>
                      <c:pt idx="0">
                        <c:v>43733</c:v>
                      </c:pt>
                      <c:pt idx="1">
                        <c:v>43522</c:v>
                      </c:pt>
                      <c:pt idx="2" formatCode="General">
                        <c:v>0</c:v>
                      </c:pt>
                    </c:numCache>
                  </c:numRef>
                </c:val>
                <c:extLst xmlns:c15="http://schemas.microsoft.com/office/drawing/2012/chart">
                  <c:ext xmlns:c16="http://schemas.microsoft.com/office/drawing/2014/chart" uri="{C3380CC4-5D6E-409C-BE32-E72D297353CC}">
                    <c16:uniqueId val="{0000000D-75DD-4603-A3C3-68ECA7E3CA3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domacinstva!$G$73</c15:sqref>
                        </c15:formulaRef>
                      </c:ext>
                    </c:extLst>
                    <c:strCache>
                      <c:ptCount val="1"/>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domacinstva!$A$74:$A$76</c15:sqref>
                        </c15:formulaRef>
                      </c:ext>
                    </c:extLst>
                    <c:strCache>
                      <c:ptCount val="3"/>
                      <c:pt idx="0">
                        <c:v>Poplave od vodotoka</c:v>
                      </c:pt>
                      <c:pt idx="1">
                        <c:v>Klizišta i odronjavanja</c:v>
                      </c:pt>
                      <c:pt idx="2">
                        <c:v>Zemljotres</c:v>
                      </c:pt>
                    </c:strCache>
                  </c:strRef>
                </c:cat>
                <c:val>
                  <c:numRef>
                    <c:extLst xmlns:c15="http://schemas.microsoft.com/office/drawing/2012/chart">
                      <c:ext xmlns:c15="http://schemas.microsoft.com/office/drawing/2012/chart" uri="{02D57815-91ED-43cb-92C2-25804820EDAC}">
                        <c15:formulaRef>
                          <c15:sqref>domacinstva!$G$74:$G$76</c15:sqref>
                        </c15:formulaRef>
                      </c:ext>
                    </c:extLst>
                    <c:numCache>
                      <c:formatCode>d\-mmm</c:formatCode>
                      <c:ptCount val="3"/>
                      <c:pt idx="0">
                        <c:v>43490</c:v>
                      </c:pt>
                      <c:pt idx="1">
                        <c:v>43641</c:v>
                      </c:pt>
                      <c:pt idx="2">
                        <c:v>43555</c:v>
                      </c:pt>
                    </c:numCache>
                  </c:numRef>
                </c:val>
                <c:extLst xmlns:c15="http://schemas.microsoft.com/office/drawing/2012/chart">
                  <c:ext xmlns:c16="http://schemas.microsoft.com/office/drawing/2014/chart" uri="{C3380CC4-5D6E-409C-BE32-E72D297353CC}">
                    <c16:uniqueId val="{0000000E-75DD-4603-A3C3-68ECA7E3CA3E}"/>
                  </c:ext>
                </c:extLst>
              </c15:ser>
            </c15:filteredBarSeries>
          </c:ext>
        </c:extLst>
      </c:barChart>
      <c:catAx>
        <c:axId val="1215891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599104"/>
        <c:crosses val="autoZero"/>
        <c:auto val="1"/>
        <c:lblAlgn val="ctr"/>
        <c:lblOffset val="100"/>
      </c:catAx>
      <c:valAx>
        <c:axId val="1215991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58912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C972D-4B24-4580-9A9D-7A5AC6AFF243}" type="datetimeFigureOut">
              <a:rPr lang="en-GB" smtClean="0"/>
              <a:pPr/>
              <a:t>14/05/2019</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3885F-60EA-4905-85D1-B8EC9504DE07}" type="slidenum">
              <a:rPr lang="en-GB" smtClean="0"/>
              <a:pPr/>
              <a:t>‹#›</a:t>
            </a:fld>
            <a:endParaRPr lang="en-GB"/>
          </a:p>
        </p:txBody>
      </p:sp>
    </p:spTree>
    <p:extLst>
      <p:ext uri="{BB962C8B-B14F-4D97-AF65-F5344CB8AC3E}">
        <p14:creationId xmlns:p14="http://schemas.microsoft.com/office/powerpoint/2010/main" xmlns="" val="38098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4751B45F-B9EF-4B28-AD0B-D98DB85D61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a:extLst>
              <a:ext uri="{FF2B5EF4-FFF2-40B4-BE49-F238E27FC236}">
                <a16:creationId xmlns:a16="http://schemas.microsoft.com/office/drawing/2014/main" xmlns="" id="{F40F7AF6-C4AE-46B1-9FB3-4A1F39211C5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200" dirty="0">
                <a:solidFill>
                  <a:schemeClr val="bg1"/>
                </a:solidFill>
                <a:latin typeface="Myriad Pro" panose="020B0503030403020204" pitchFamily="34" charset="0"/>
              </a:rPr>
              <a:t>In 2014, budget reserves, even after the budget rebalance, covered flood damage in the amount of:</a:t>
            </a:r>
          </a:p>
          <a:p>
            <a:pPr>
              <a:defRPr/>
            </a:pPr>
            <a:r>
              <a:rPr lang="en-US" sz="1200" dirty="0">
                <a:solidFill>
                  <a:schemeClr val="bg1"/>
                </a:solidFill>
                <a:latin typeface="Myriad Pro" panose="020B0503030403020204" pitchFamily="34" charset="0"/>
              </a:rPr>
              <a:t>  </a:t>
            </a:r>
            <a:r>
              <a:rPr lang="en-US" sz="1200" b="1" dirty="0">
                <a:solidFill>
                  <a:schemeClr val="bg1"/>
                </a:solidFill>
                <a:latin typeface="Myriad Pro" panose="020B0503030403020204" pitchFamily="34" charset="0"/>
              </a:rPr>
              <a:t> - 0.5% in the Federation of B&amp;H,</a:t>
            </a:r>
          </a:p>
          <a:p>
            <a:pPr>
              <a:defRPr/>
            </a:pPr>
            <a:r>
              <a:rPr lang="en-US" sz="1200" b="1" dirty="0">
                <a:solidFill>
                  <a:schemeClr val="bg1"/>
                </a:solidFill>
                <a:latin typeface="Myriad Pro" panose="020B0503030403020204" pitchFamily="34" charset="0"/>
              </a:rPr>
              <a:t>   - 0.16% in Republika Srpska.</a:t>
            </a:r>
          </a:p>
          <a:p>
            <a:pPr>
              <a:defRPr/>
            </a:pPr>
            <a:r>
              <a:rPr lang="en-US" sz="1200" dirty="0">
                <a:solidFill>
                  <a:schemeClr val="bg1"/>
                </a:solidFill>
                <a:latin typeface="Myriad Pro" panose="020B0503030403020204" pitchFamily="34" charset="0"/>
              </a:rPr>
              <a:t>2014, insurance companies paid a total </a:t>
            </a:r>
            <a:r>
              <a:rPr lang="en-US" sz="1200" b="1" dirty="0">
                <a:solidFill>
                  <a:schemeClr val="bg1"/>
                </a:solidFill>
                <a:latin typeface="Myriad Pro" panose="020B0503030403020204" pitchFamily="34" charset="0"/>
              </a:rPr>
              <a:t>of 24.78 </a:t>
            </a:r>
            <a:r>
              <a:rPr lang="en-US" sz="1200" dirty="0">
                <a:solidFill>
                  <a:schemeClr val="bg1"/>
                </a:solidFill>
                <a:latin typeface="Myriad Pro" panose="020B0503030403020204" pitchFamily="34" charset="0"/>
              </a:rPr>
              <a:t>million KM flood insurance, which is only </a:t>
            </a:r>
            <a:r>
              <a:rPr lang="en-US" sz="1200" b="1" dirty="0">
                <a:solidFill>
                  <a:schemeClr val="bg1"/>
                </a:solidFill>
                <a:latin typeface="Myriad Pro" panose="020B0503030403020204" pitchFamily="34" charset="0"/>
              </a:rPr>
              <a:t>1.31% </a:t>
            </a:r>
            <a:r>
              <a:rPr lang="en-US" sz="1200" dirty="0">
                <a:solidFill>
                  <a:schemeClr val="bg1"/>
                </a:solidFill>
                <a:latin typeface="Myriad Pro" panose="020B0503030403020204" pitchFamily="34" charset="0"/>
              </a:rPr>
              <a:t>of the total estimated economic flood losses.</a:t>
            </a:r>
            <a:endParaRPr lang="sr-Latn-RS" sz="1200" dirty="0"/>
          </a:p>
          <a:p>
            <a:pPr>
              <a:spcBef>
                <a:spcPct val="20000"/>
              </a:spcBef>
              <a:defRPr/>
            </a:pPr>
            <a:r>
              <a:rPr lang="en-US" sz="1200" dirty="0">
                <a:solidFill>
                  <a:schemeClr val="bg1"/>
                </a:solidFill>
                <a:latin typeface="+mn-lt"/>
              </a:rPr>
              <a:t>At the donors' conference in Brussels in July 2014, the amount of 1.580.472.698,85 BAM was promised, of which 83% loans and 17% donations.</a:t>
            </a:r>
          </a:p>
          <a:p>
            <a:pPr>
              <a:spcBef>
                <a:spcPct val="20000"/>
              </a:spcBef>
              <a:defRPr/>
            </a:pPr>
            <a:r>
              <a:rPr lang="en-US" sz="1200" dirty="0">
                <a:solidFill>
                  <a:schemeClr val="bg1"/>
                </a:solidFill>
                <a:latin typeface="+mn-lt"/>
              </a:rPr>
              <a:t>Out of these funds, by March 2016 only 37.5% was disbursed, which is approximately 14.9% of the total estimated losses at the level of B&amp;H</a:t>
            </a:r>
            <a:endParaRPr lang="en-US" altLang="en-US" dirty="0"/>
          </a:p>
        </p:txBody>
      </p:sp>
      <p:sp>
        <p:nvSpPr>
          <p:cNvPr id="19460" name="Slide Number Placeholder 3">
            <a:extLst>
              <a:ext uri="{FF2B5EF4-FFF2-40B4-BE49-F238E27FC236}">
                <a16:creationId xmlns:a16="http://schemas.microsoft.com/office/drawing/2014/main" xmlns="" id="{4DD37118-4A5E-4A4B-B8A9-CB6D1AA8462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427A04BE-07FD-4D94-B718-DE559F7433A6}" type="slidenum">
              <a:rPr lang="en-US" altLang="en-US" smtClean="0"/>
              <a:pPr/>
              <a:t>3</a:t>
            </a:fld>
            <a:endParaRPr lang="en-US" altLang="en-US"/>
          </a:p>
        </p:txBody>
      </p:sp>
    </p:spTree>
    <p:extLst>
      <p:ext uri="{BB962C8B-B14F-4D97-AF65-F5344CB8AC3E}">
        <p14:creationId xmlns:p14="http://schemas.microsoft.com/office/powerpoint/2010/main" xmlns="" val="314066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a:lnSpc>
                <a:spcPct val="100000"/>
              </a:lnSpc>
              <a:spcBef>
                <a:spcPct val="20000"/>
              </a:spcBef>
              <a:buNone/>
            </a:pPr>
            <a:r>
              <a:rPr lang="en-US" sz="1200" dirty="0" err="1">
                <a:solidFill>
                  <a:prstClr val="black"/>
                </a:solidFill>
                <a:latin typeface="Arial" charset="0"/>
                <a:cs typeface="Arial" charset="0"/>
              </a:rPr>
              <a:t>Pretpostavke</a:t>
            </a:r>
            <a:r>
              <a:rPr lang="en-US" sz="1200" dirty="0">
                <a:solidFill>
                  <a:prstClr val="black"/>
                </a:solidFill>
                <a:latin typeface="Arial" charset="0"/>
                <a:cs typeface="Arial" charset="0"/>
              </a:rPr>
              <a:t>. </a:t>
            </a:r>
            <a:r>
              <a:rPr lang="bs-Latn-BA" sz="1200" dirty="0">
                <a:solidFill>
                  <a:prstClr val="black"/>
                </a:solidFill>
                <a:latin typeface="Arial" charset="0"/>
                <a:cs typeface="Arial" charset="0"/>
              </a:rPr>
              <a:t>Uz limit na prvi rizik od 30.000 KM po </a:t>
            </a:r>
            <a:r>
              <a:rPr lang="en-US" sz="1200" dirty="0" err="1">
                <a:solidFill>
                  <a:prstClr val="black"/>
                </a:solidFill>
                <a:latin typeface="Arial" charset="0"/>
                <a:cs typeface="Arial" charset="0"/>
              </a:rPr>
              <a:t>stambenoj</a:t>
            </a:r>
            <a:r>
              <a:rPr lang="en-US" sz="1200" dirty="0">
                <a:solidFill>
                  <a:prstClr val="black"/>
                </a:solidFill>
                <a:latin typeface="Arial" charset="0"/>
                <a:cs typeface="Arial" charset="0"/>
              </a:rPr>
              <a:t> </a:t>
            </a:r>
            <a:r>
              <a:rPr lang="bs-Latn-BA" sz="1200" dirty="0">
                <a:solidFill>
                  <a:prstClr val="black"/>
                </a:solidFill>
                <a:latin typeface="Arial" charset="0"/>
                <a:cs typeface="Arial" charset="0"/>
              </a:rPr>
              <a:t>jedinici ukupna izloženost je</a:t>
            </a:r>
          </a:p>
          <a:p>
            <a:pPr marL="0" lvl="0" indent="0" defTabSz="457200">
              <a:lnSpc>
                <a:spcPct val="100000"/>
              </a:lnSpc>
              <a:spcBef>
                <a:spcPct val="20000"/>
              </a:spcBef>
              <a:buNone/>
            </a:pPr>
            <a:endParaRPr lang="bs-Latn-BA" sz="1200" dirty="0">
              <a:solidFill>
                <a:prstClr val="black"/>
              </a:solidFill>
              <a:latin typeface="Arial" charset="0"/>
              <a:cs typeface="Arial" charset="0"/>
            </a:endParaRPr>
          </a:p>
          <a:p>
            <a:pPr marL="0" lvl="0" indent="0" defTabSz="457200">
              <a:lnSpc>
                <a:spcPct val="100000"/>
              </a:lnSpc>
              <a:spcBef>
                <a:spcPct val="20000"/>
              </a:spcBef>
              <a:buNone/>
            </a:pPr>
            <a:r>
              <a:rPr lang="bs-Latn-BA" sz="1200" dirty="0">
                <a:solidFill>
                  <a:prstClr val="black"/>
                </a:solidFill>
                <a:latin typeface="Arial" charset="0"/>
                <a:cs typeface="Arial" charset="0"/>
              </a:rPr>
              <a:t>48.519.240.000 KM</a:t>
            </a:r>
          </a:p>
          <a:p>
            <a:endParaRPr lang="en-GB" dirty="0"/>
          </a:p>
        </p:txBody>
      </p:sp>
      <p:sp>
        <p:nvSpPr>
          <p:cNvPr id="4" name="Slide Number Placeholder 3"/>
          <p:cNvSpPr>
            <a:spLocks noGrp="1"/>
          </p:cNvSpPr>
          <p:nvPr>
            <p:ph type="sldNum" sz="quarter" idx="5"/>
          </p:nvPr>
        </p:nvSpPr>
        <p:spPr/>
        <p:txBody>
          <a:bodyPr/>
          <a:lstStyle/>
          <a:p>
            <a:fld id="{6403885F-60EA-4905-85D1-B8EC9504DE07}" type="slidenum">
              <a:rPr lang="en-GB" smtClean="0"/>
              <a:pPr/>
              <a:t>7</a:t>
            </a:fld>
            <a:endParaRPr lang="en-GB"/>
          </a:p>
        </p:txBody>
      </p:sp>
    </p:spTree>
    <p:extLst>
      <p:ext uri="{BB962C8B-B14F-4D97-AF65-F5344CB8AC3E}">
        <p14:creationId xmlns:p14="http://schemas.microsoft.com/office/powerpoint/2010/main" xmlns="" val="2575282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 descr="1.jpg">
            <a:extLst>
              <a:ext uri="{FF2B5EF4-FFF2-40B4-BE49-F238E27FC236}">
                <a16:creationId xmlns:a16="http://schemas.microsoft.com/office/drawing/2014/main" xmlns="" id="{B23D6BAC-23DD-4650-A14A-FB34F1D3D43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00" y="0"/>
            <a:ext cx="10701338" cy="756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801648" y="2349389"/>
            <a:ext cx="9085342" cy="1621111"/>
          </a:xfrm>
          <a:prstGeom prst="rect">
            <a:avLst/>
          </a:prstGeom>
        </p:spPr>
        <p:txBody>
          <a:bodyPr lIns="99438" tIns="49719" rIns="99438" bIns="49719"/>
          <a:lstStyle/>
          <a:p>
            <a:r>
              <a:rPr lang="en-US"/>
              <a:t>Click to edit Master title style</a:t>
            </a:r>
            <a:endParaRPr lang="en-US" dirty="0"/>
          </a:p>
        </p:txBody>
      </p:sp>
      <p:sp>
        <p:nvSpPr>
          <p:cNvPr id="3" name="Subtitle 2"/>
          <p:cNvSpPr>
            <a:spLocks noGrp="1"/>
          </p:cNvSpPr>
          <p:nvPr>
            <p:ph type="subTitle" idx="1"/>
          </p:nvPr>
        </p:nvSpPr>
        <p:spPr>
          <a:xfrm>
            <a:off x="1603296" y="4285615"/>
            <a:ext cx="7482047" cy="1932728"/>
          </a:xfrm>
          <a:prstGeom prst="rect">
            <a:avLst/>
          </a:prstGeom>
        </p:spPr>
        <p:txBody>
          <a:bodyPr lIns="99438" tIns="49719" rIns="99438" bIns="49719"/>
          <a:lstStyle>
            <a:lvl1pPr marL="0" indent="0" algn="ctr">
              <a:buNone/>
              <a:defRPr>
                <a:solidFill>
                  <a:schemeClr val="tx1">
                    <a:tint val="75000"/>
                  </a:schemeClr>
                </a:solidFill>
              </a:defRPr>
            </a:lvl1pPr>
            <a:lvl2pPr marL="497190" indent="0" algn="ctr">
              <a:buNone/>
              <a:defRPr>
                <a:solidFill>
                  <a:schemeClr val="tx1">
                    <a:tint val="75000"/>
                  </a:schemeClr>
                </a:solidFill>
              </a:defRPr>
            </a:lvl2pPr>
            <a:lvl3pPr marL="994377" indent="0" algn="ctr">
              <a:buNone/>
              <a:defRPr>
                <a:solidFill>
                  <a:schemeClr val="tx1">
                    <a:tint val="75000"/>
                  </a:schemeClr>
                </a:solidFill>
              </a:defRPr>
            </a:lvl3pPr>
            <a:lvl4pPr marL="1491566" indent="0" algn="ctr">
              <a:buNone/>
              <a:defRPr>
                <a:solidFill>
                  <a:schemeClr val="tx1">
                    <a:tint val="75000"/>
                  </a:schemeClr>
                </a:solidFill>
              </a:defRPr>
            </a:lvl4pPr>
            <a:lvl5pPr marL="1988756" indent="0" algn="ctr">
              <a:buNone/>
              <a:defRPr>
                <a:solidFill>
                  <a:schemeClr val="tx1">
                    <a:tint val="75000"/>
                  </a:schemeClr>
                </a:solidFill>
              </a:defRPr>
            </a:lvl5pPr>
            <a:lvl6pPr marL="2485943" indent="0" algn="ctr">
              <a:buNone/>
              <a:defRPr>
                <a:solidFill>
                  <a:schemeClr val="tx1">
                    <a:tint val="75000"/>
                  </a:schemeClr>
                </a:solidFill>
              </a:defRPr>
            </a:lvl6pPr>
            <a:lvl7pPr marL="2983133" indent="0" algn="ctr">
              <a:buNone/>
              <a:defRPr>
                <a:solidFill>
                  <a:schemeClr val="tx1">
                    <a:tint val="75000"/>
                  </a:schemeClr>
                </a:solidFill>
              </a:defRPr>
            </a:lvl7pPr>
            <a:lvl8pPr marL="3480322" indent="0" algn="ctr">
              <a:buNone/>
              <a:defRPr>
                <a:solidFill>
                  <a:schemeClr val="tx1">
                    <a:tint val="75000"/>
                  </a:schemeClr>
                </a:solidFill>
              </a:defRPr>
            </a:lvl8pPr>
            <a:lvl9pPr marL="397751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3"/>
          </p:nvPr>
        </p:nvSpPr>
        <p:spPr>
          <a:xfrm>
            <a:off x="342900" y="6568060"/>
            <a:ext cx="2273300" cy="592138"/>
          </a:xfrm>
          <a:prstGeom prst="rect">
            <a:avLst/>
          </a:prstGeom>
        </p:spPr>
        <p:txBody>
          <a:bodyPr/>
          <a:lstStyle>
            <a:lvl1pPr algn="l">
              <a:buNone/>
              <a:defRPr sz="1800" b="1" baseline="0">
                <a:solidFill>
                  <a:schemeClr val="bg1"/>
                </a:solidFill>
              </a:defRPr>
            </a:lvl1pPr>
            <a:lvl2pPr>
              <a:defRPr sz="800"/>
            </a:lvl2pPr>
            <a:lvl3pPr>
              <a:defRPr sz="800"/>
            </a:lvl3pPr>
            <a:lvl4pPr>
              <a:defRPr sz="800"/>
            </a:lvl4pPr>
            <a:lvl5pPr>
              <a:defRPr sz="800"/>
            </a:lvl5pPr>
          </a:lstStyle>
          <a:p>
            <a:pPr lvl="0"/>
            <a:r>
              <a:rPr lang="en-US"/>
              <a:t>Edit Master text styles</a:t>
            </a:r>
          </a:p>
        </p:txBody>
      </p:sp>
      <p:sp>
        <p:nvSpPr>
          <p:cNvPr id="6" name="Date Placeholder 3">
            <a:extLst>
              <a:ext uri="{FF2B5EF4-FFF2-40B4-BE49-F238E27FC236}">
                <a16:creationId xmlns:a16="http://schemas.microsoft.com/office/drawing/2014/main" xmlns="" id="{301E1AF2-942D-4A61-8BC3-AC0472522D46}"/>
              </a:ext>
            </a:extLst>
          </p:cNvPr>
          <p:cNvSpPr>
            <a:spLocks noGrp="1"/>
          </p:cNvSpPr>
          <p:nvPr>
            <p:ph type="dt" sz="half" idx="14"/>
          </p:nvPr>
        </p:nvSpPr>
        <p:spPr>
          <a:xfrm>
            <a:off x="534988" y="7159625"/>
            <a:ext cx="2493962" cy="403225"/>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4070AECF-4C7F-469B-B198-2E46ABAE4F57}" type="datetimeFigureOut">
              <a:rPr lang="en-US"/>
              <a:pPr>
                <a:defRPr/>
              </a:pPr>
              <a:t>5/14/2019</a:t>
            </a:fld>
            <a:endParaRPr lang="en-US"/>
          </a:p>
        </p:txBody>
      </p:sp>
      <p:sp>
        <p:nvSpPr>
          <p:cNvPr id="7" name="Footer Placeholder 4">
            <a:extLst>
              <a:ext uri="{FF2B5EF4-FFF2-40B4-BE49-F238E27FC236}">
                <a16:creationId xmlns:a16="http://schemas.microsoft.com/office/drawing/2014/main" xmlns="" id="{4DCF39F0-992B-4A3C-865D-DE01DB771373}"/>
              </a:ext>
            </a:extLst>
          </p:cNvPr>
          <p:cNvSpPr>
            <a:spLocks noGrp="1"/>
          </p:cNvSpPr>
          <p:nvPr>
            <p:ph type="ftr" sz="quarter" idx="15"/>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8" name="Slide Number Placeholder 5">
            <a:extLst>
              <a:ext uri="{FF2B5EF4-FFF2-40B4-BE49-F238E27FC236}">
                <a16:creationId xmlns:a16="http://schemas.microsoft.com/office/drawing/2014/main" xmlns="" id="{1B352C1F-AE27-4296-95F0-3992BA00F20D}"/>
              </a:ext>
            </a:extLst>
          </p:cNvPr>
          <p:cNvSpPr>
            <a:spLocks noGrp="1"/>
          </p:cNvSpPr>
          <p:nvPr>
            <p:ph type="sldNum" sz="quarter" idx="16"/>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5522D209-7437-4A11-98FB-1CA48619A2ED}" type="slidenum">
              <a:rPr lang="en-US"/>
              <a:pPr>
                <a:defRPr/>
              </a:pPr>
              <a:t>‹#›</a:t>
            </a:fld>
            <a:endParaRPr lang="en-US"/>
          </a:p>
        </p:txBody>
      </p:sp>
    </p:spTree>
    <p:extLst>
      <p:ext uri="{BB962C8B-B14F-4D97-AF65-F5344CB8AC3E}">
        <p14:creationId xmlns:p14="http://schemas.microsoft.com/office/powerpoint/2010/main" xmlns="" val="250809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a:prstGeom prst="rect">
            <a:avLst/>
          </a:prstGeom>
        </p:spPr>
        <p:txBody>
          <a:bodyPr lIns="99438" tIns="49719" rIns="99438" bIns="49719"/>
          <a:lstStyle/>
          <a:p>
            <a:r>
              <a:rPr lang="en-US"/>
              <a:t>Click to edit Master title style</a:t>
            </a:r>
          </a:p>
        </p:txBody>
      </p:sp>
      <p:sp>
        <p:nvSpPr>
          <p:cNvPr id="3" name="Vertical Text Placeholder 2"/>
          <p:cNvSpPr>
            <a:spLocks noGrp="1"/>
          </p:cNvSpPr>
          <p:nvPr>
            <p:ph type="body" orient="vert" idx="1"/>
          </p:nvPr>
        </p:nvSpPr>
        <p:spPr>
          <a:xfrm>
            <a:off x="534432" y="1764669"/>
            <a:ext cx="9619774" cy="4991131"/>
          </a:xfrm>
          <a:prstGeom prst="rect">
            <a:avLst/>
          </a:prstGeom>
        </p:spPr>
        <p:txBody>
          <a:bodyPr vert="eaVert" lIns="99438" tIns="49719" rIns="99438" bIns="4971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25F097-0673-4F13-91BF-ABEADCEDAA29}"/>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E979DB86-B608-407A-B6F1-AB15026B7DBF}" type="datetimeFigureOut">
              <a:rPr lang="en-US"/>
              <a:pPr>
                <a:defRPr/>
              </a:pPr>
              <a:t>5/14/2019</a:t>
            </a:fld>
            <a:endParaRPr lang="en-US"/>
          </a:p>
        </p:txBody>
      </p:sp>
      <p:sp>
        <p:nvSpPr>
          <p:cNvPr id="5" name="Footer Placeholder 4">
            <a:extLst>
              <a:ext uri="{FF2B5EF4-FFF2-40B4-BE49-F238E27FC236}">
                <a16:creationId xmlns:a16="http://schemas.microsoft.com/office/drawing/2014/main" xmlns="" id="{35F6B6D2-5A84-4E64-BF4A-50DF9CC18A82}"/>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23632DDE-82A0-4915-88C3-CAC147472005}"/>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153E364B-220A-4A2C-8245-ADC709A66CEF}" type="slidenum">
              <a:rPr lang="en-US"/>
              <a:pPr>
                <a:defRPr/>
              </a:pPr>
              <a:t>‹#›</a:t>
            </a:fld>
            <a:endParaRPr lang="en-US"/>
          </a:p>
        </p:txBody>
      </p:sp>
    </p:spTree>
    <p:extLst>
      <p:ext uri="{BB962C8B-B14F-4D97-AF65-F5344CB8AC3E}">
        <p14:creationId xmlns:p14="http://schemas.microsoft.com/office/powerpoint/2010/main" xmlns="" val="119988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8"/>
            <a:ext cx="2404944" cy="6452932"/>
          </a:xfrm>
          <a:prstGeom prst="rect">
            <a:avLst/>
          </a:prstGeom>
        </p:spPr>
        <p:txBody>
          <a:bodyPr vert="eaVert" lIns="99438" tIns="49719" rIns="99438" bIns="49719"/>
          <a:lstStyle/>
          <a:p>
            <a:r>
              <a:rPr lang="en-US"/>
              <a:t>Click to edit Master title style</a:t>
            </a:r>
          </a:p>
        </p:txBody>
      </p:sp>
      <p:sp>
        <p:nvSpPr>
          <p:cNvPr id="3" name="Vertical Text Placeholder 2"/>
          <p:cNvSpPr>
            <a:spLocks noGrp="1"/>
          </p:cNvSpPr>
          <p:nvPr>
            <p:ph type="body" orient="vert" idx="1"/>
          </p:nvPr>
        </p:nvSpPr>
        <p:spPr>
          <a:xfrm>
            <a:off x="534432" y="302868"/>
            <a:ext cx="7036687" cy="6452932"/>
          </a:xfrm>
          <a:prstGeom prst="rect">
            <a:avLst/>
          </a:prstGeom>
        </p:spPr>
        <p:txBody>
          <a:bodyPr vert="eaVert" lIns="99438" tIns="49719" rIns="99438" bIns="4971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136207-C801-4F2F-A4AD-FFEC365302D8}"/>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24CD463B-4BF1-4EAA-A380-FA0A23A6A8D1}" type="datetimeFigureOut">
              <a:rPr lang="en-US"/>
              <a:pPr>
                <a:defRPr/>
              </a:pPr>
              <a:t>5/14/2019</a:t>
            </a:fld>
            <a:endParaRPr lang="en-US"/>
          </a:p>
        </p:txBody>
      </p:sp>
      <p:sp>
        <p:nvSpPr>
          <p:cNvPr id="5" name="Footer Placeholder 4">
            <a:extLst>
              <a:ext uri="{FF2B5EF4-FFF2-40B4-BE49-F238E27FC236}">
                <a16:creationId xmlns:a16="http://schemas.microsoft.com/office/drawing/2014/main" xmlns="" id="{0745FCFA-9C4A-45AF-9E75-883109A2AB33}"/>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ED5DAB21-5B38-4B8A-BFEE-D6DEEB4B775D}"/>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B85F1FD3-67F7-4F6B-9DCF-4D5703570DB6}" type="slidenum">
              <a:rPr lang="en-US"/>
              <a:pPr>
                <a:defRPr/>
              </a:pPr>
              <a:t>‹#›</a:t>
            </a:fld>
            <a:endParaRPr lang="en-US"/>
          </a:p>
        </p:txBody>
      </p:sp>
    </p:spTree>
    <p:extLst>
      <p:ext uri="{BB962C8B-B14F-4D97-AF65-F5344CB8AC3E}">
        <p14:creationId xmlns:p14="http://schemas.microsoft.com/office/powerpoint/2010/main" xmlns="" val="333930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a:prstGeom prst="rect">
            <a:avLst/>
          </a:prstGeom>
        </p:spPr>
        <p:txBody>
          <a:bodyPr lIns="99438" tIns="49719" rIns="99438" bIns="49719"/>
          <a:lstStyle/>
          <a:p>
            <a:r>
              <a:rPr lang="en-US"/>
              <a:t>Click to edit Master title style</a:t>
            </a:r>
          </a:p>
        </p:txBody>
      </p:sp>
      <p:sp>
        <p:nvSpPr>
          <p:cNvPr id="3" name="Content Placeholder 2"/>
          <p:cNvSpPr>
            <a:spLocks noGrp="1"/>
          </p:cNvSpPr>
          <p:nvPr>
            <p:ph idx="1"/>
          </p:nvPr>
        </p:nvSpPr>
        <p:spPr>
          <a:xfrm>
            <a:off x="534432" y="1764669"/>
            <a:ext cx="9619774" cy="4991131"/>
          </a:xfrm>
          <a:prstGeom prst="rect">
            <a:avLst/>
          </a:prstGeom>
        </p:spPr>
        <p:txBody>
          <a:bodyPr lIns="99438" tIns="49719" rIns="99438" bIns="4971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0EA547-A321-483B-95C9-D7B35D7E6D08}"/>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3F51CB41-DCE7-4557-953C-2A2C5559AEB8}" type="datetimeFigureOut">
              <a:rPr lang="en-US"/>
              <a:pPr>
                <a:defRPr/>
              </a:pPr>
              <a:t>5/14/2019</a:t>
            </a:fld>
            <a:endParaRPr lang="en-US"/>
          </a:p>
        </p:txBody>
      </p:sp>
      <p:sp>
        <p:nvSpPr>
          <p:cNvPr id="5" name="Footer Placeholder 4">
            <a:extLst>
              <a:ext uri="{FF2B5EF4-FFF2-40B4-BE49-F238E27FC236}">
                <a16:creationId xmlns:a16="http://schemas.microsoft.com/office/drawing/2014/main" xmlns="" id="{6BBE0237-11A0-4B9E-94C0-6C1D099DD89B}"/>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8C05BF13-812A-44A0-8ABE-9E270B86E49F}"/>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4BB84DEF-C49D-4A8C-9215-5A1AAB21CE4D}" type="slidenum">
              <a:rPr lang="en-US"/>
              <a:pPr>
                <a:defRPr/>
              </a:pPr>
              <a:t>‹#›</a:t>
            </a:fld>
            <a:endParaRPr lang="en-US"/>
          </a:p>
        </p:txBody>
      </p:sp>
    </p:spTree>
    <p:extLst>
      <p:ext uri="{BB962C8B-B14F-4D97-AF65-F5344CB8AC3E}">
        <p14:creationId xmlns:p14="http://schemas.microsoft.com/office/powerpoint/2010/main" xmlns="" val="57884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5"/>
            <a:ext cx="9085342" cy="1502066"/>
          </a:xfrm>
          <a:prstGeom prst="rect">
            <a:avLst/>
          </a:prstGeom>
        </p:spPr>
        <p:txBody>
          <a:bodyPr lIns="99438" tIns="49719" rIns="99438" bIns="49719"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844329" y="3205460"/>
            <a:ext cx="9085342" cy="1654373"/>
          </a:xfrm>
          <a:prstGeom prst="rect">
            <a:avLst/>
          </a:prstGeom>
        </p:spPr>
        <p:txBody>
          <a:bodyPr lIns="99438" tIns="49719" rIns="99438" bIns="49719" anchor="b"/>
          <a:lstStyle>
            <a:lvl1pPr marL="0" indent="0">
              <a:buNone/>
              <a:defRPr sz="2200">
                <a:solidFill>
                  <a:schemeClr val="tx1">
                    <a:tint val="75000"/>
                  </a:schemeClr>
                </a:solidFill>
              </a:defRPr>
            </a:lvl1pPr>
            <a:lvl2pPr marL="497190" indent="0">
              <a:buNone/>
              <a:defRPr sz="2000">
                <a:solidFill>
                  <a:schemeClr val="tx1">
                    <a:tint val="75000"/>
                  </a:schemeClr>
                </a:solidFill>
              </a:defRPr>
            </a:lvl2pPr>
            <a:lvl3pPr marL="994377" indent="0">
              <a:buNone/>
              <a:defRPr sz="1700">
                <a:solidFill>
                  <a:schemeClr val="tx1">
                    <a:tint val="75000"/>
                  </a:schemeClr>
                </a:solidFill>
              </a:defRPr>
            </a:lvl3pPr>
            <a:lvl4pPr marL="1491566" indent="0">
              <a:buNone/>
              <a:defRPr sz="1500">
                <a:solidFill>
                  <a:schemeClr val="tx1">
                    <a:tint val="75000"/>
                  </a:schemeClr>
                </a:solidFill>
              </a:defRPr>
            </a:lvl4pPr>
            <a:lvl5pPr marL="1988756" indent="0">
              <a:buNone/>
              <a:defRPr sz="1500">
                <a:solidFill>
                  <a:schemeClr val="tx1">
                    <a:tint val="75000"/>
                  </a:schemeClr>
                </a:solidFill>
              </a:defRPr>
            </a:lvl5pPr>
            <a:lvl6pPr marL="2485943" indent="0">
              <a:buNone/>
              <a:defRPr sz="1500">
                <a:solidFill>
                  <a:schemeClr val="tx1">
                    <a:tint val="75000"/>
                  </a:schemeClr>
                </a:solidFill>
              </a:defRPr>
            </a:lvl6pPr>
            <a:lvl7pPr marL="2983133" indent="0">
              <a:buNone/>
              <a:defRPr sz="1500">
                <a:solidFill>
                  <a:schemeClr val="tx1">
                    <a:tint val="75000"/>
                  </a:schemeClr>
                </a:solidFill>
              </a:defRPr>
            </a:lvl7pPr>
            <a:lvl8pPr marL="3480322" indent="0">
              <a:buNone/>
              <a:defRPr sz="1500">
                <a:solidFill>
                  <a:schemeClr val="tx1">
                    <a:tint val="75000"/>
                  </a:schemeClr>
                </a:solidFill>
              </a:defRPr>
            </a:lvl8pPr>
            <a:lvl9pPr marL="3977510" indent="0">
              <a:buNone/>
              <a:defRPr sz="15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FEC89E3-30FE-4FCB-97F8-697529A0792B}"/>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5EC6F869-A2F6-4649-8491-72484A89C823}" type="datetimeFigureOut">
              <a:rPr lang="en-US"/>
              <a:pPr>
                <a:defRPr/>
              </a:pPr>
              <a:t>5/14/2019</a:t>
            </a:fld>
            <a:endParaRPr lang="en-US"/>
          </a:p>
        </p:txBody>
      </p:sp>
      <p:sp>
        <p:nvSpPr>
          <p:cNvPr id="5" name="Footer Placeholder 4">
            <a:extLst>
              <a:ext uri="{FF2B5EF4-FFF2-40B4-BE49-F238E27FC236}">
                <a16:creationId xmlns:a16="http://schemas.microsoft.com/office/drawing/2014/main" xmlns="" id="{DBF1D031-978F-43BE-8A56-E428E8D63F80}"/>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082FCB19-FC94-407E-99B6-5FE27F1B8F35}"/>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34EA806A-3255-4DC1-8C35-DEEB87764AE8}" type="slidenum">
              <a:rPr lang="en-US"/>
              <a:pPr>
                <a:defRPr/>
              </a:pPr>
              <a:t>‹#›</a:t>
            </a:fld>
            <a:endParaRPr lang="en-US"/>
          </a:p>
        </p:txBody>
      </p:sp>
    </p:spTree>
    <p:extLst>
      <p:ext uri="{BB962C8B-B14F-4D97-AF65-F5344CB8AC3E}">
        <p14:creationId xmlns:p14="http://schemas.microsoft.com/office/powerpoint/2010/main" xmlns="" val="241822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a:prstGeom prst="rect">
            <a:avLst/>
          </a:prstGeom>
        </p:spPr>
        <p:txBody>
          <a:bodyPr lIns="99438" tIns="49719" rIns="99438" bIns="49719"/>
          <a:lstStyle/>
          <a:p>
            <a:r>
              <a:rPr lang="en-US"/>
              <a:t>Click to edit Master title style</a:t>
            </a:r>
          </a:p>
        </p:txBody>
      </p:sp>
      <p:sp>
        <p:nvSpPr>
          <p:cNvPr id="3" name="Content Placeholder 2"/>
          <p:cNvSpPr>
            <a:spLocks noGrp="1"/>
          </p:cNvSpPr>
          <p:nvPr>
            <p:ph sz="half" idx="1"/>
          </p:nvPr>
        </p:nvSpPr>
        <p:spPr>
          <a:xfrm>
            <a:off x="534432" y="1764669"/>
            <a:ext cx="4720815" cy="4991131"/>
          </a:xfrm>
          <a:prstGeom prst="rect">
            <a:avLst/>
          </a:prstGeom>
        </p:spPr>
        <p:txBody>
          <a:bodyPr lIns="99438" tIns="49719" rIns="99438" bIns="49719"/>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3391" y="1764669"/>
            <a:ext cx="4720815" cy="4991131"/>
          </a:xfrm>
          <a:prstGeom prst="rect">
            <a:avLst/>
          </a:prstGeom>
        </p:spPr>
        <p:txBody>
          <a:bodyPr lIns="99438" tIns="49719" rIns="99438" bIns="49719"/>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D11AD7E-01FD-4E25-B720-BF20A7E18C71}"/>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ED46ED47-8074-421B-A769-D4FC1C9F2692}" type="datetimeFigureOut">
              <a:rPr lang="en-US"/>
              <a:pPr>
                <a:defRPr/>
              </a:pPr>
              <a:t>5/14/2019</a:t>
            </a:fld>
            <a:endParaRPr lang="en-US"/>
          </a:p>
        </p:txBody>
      </p:sp>
      <p:sp>
        <p:nvSpPr>
          <p:cNvPr id="6" name="Footer Placeholder 5">
            <a:extLst>
              <a:ext uri="{FF2B5EF4-FFF2-40B4-BE49-F238E27FC236}">
                <a16:creationId xmlns:a16="http://schemas.microsoft.com/office/drawing/2014/main" xmlns="" id="{2B2C7A31-97F4-4CEE-AEEA-F3FD00A2E0C3}"/>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xmlns="" id="{A170CDD5-E5EE-4646-ACF9-5E250EADDF95}"/>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15AE97C9-468C-4B07-9B58-9DD1202BC78D}" type="slidenum">
              <a:rPr lang="en-US"/>
              <a:pPr>
                <a:defRPr/>
              </a:pPr>
              <a:t>‹#›</a:t>
            </a:fld>
            <a:endParaRPr lang="en-US"/>
          </a:p>
        </p:txBody>
      </p:sp>
    </p:spTree>
    <p:extLst>
      <p:ext uri="{BB962C8B-B14F-4D97-AF65-F5344CB8AC3E}">
        <p14:creationId xmlns:p14="http://schemas.microsoft.com/office/powerpoint/2010/main" xmlns="" val="358572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a:prstGeom prst="rect">
            <a:avLst/>
          </a:prstGeom>
        </p:spPr>
        <p:txBody>
          <a:bodyPr lIns="99438" tIns="49719" rIns="99438" bIns="49719"/>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5"/>
          </a:xfrm>
          <a:prstGeom prst="rect">
            <a:avLst/>
          </a:prstGeom>
        </p:spPr>
        <p:txBody>
          <a:bodyPr lIns="99438" tIns="49719" rIns="99438" bIns="49719" anchor="b"/>
          <a:lstStyle>
            <a:lvl1pPr marL="0" indent="0">
              <a:buNone/>
              <a:defRPr sz="2600" b="1"/>
            </a:lvl1pPr>
            <a:lvl2pPr marL="497190" indent="0">
              <a:buNone/>
              <a:defRPr sz="2200" b="1"/>
            </a:lvl2pPr>
            <a:lvl3pPr marL="994377" indent="0">
              <a:buNone/>
              <a:defRPr sz="2000" b="1"/>
            </a:lvl3pPr>
            <a:lvl4pPr marL="1491566" indent="0">
              <a:buNone/>
              <a:defRPr sz="1700" b="1"/>
            </a:lvl4pPr>
            <a:lvl5pPr marL="1988756" indent="0">
              <a:buNone/>
              <a:defRPr sz="1700" b="1"/>
            </a:lvl5pPr>
            <a:lvl6pPr marL="2485943" indent="0">
              <a:buNone/>
              <a:defRPr sz="1700" b="1"/>
            </a:lvl6pPr>
            <a:lvl7pPr marL="2983133" indent="0">
              <a:buNone/>
              <a:defRPr sz="1700" b="1"/>
            </a:lvl7pPr>
            <a:lvl8pPr marL="3480322" indent="0">
              <a:buNone/>
              <a:defRPr sz="1700" b="1"/>
            </a:lvl8pPr>
            <a:lvl9pPr marL="3977510" indent="0">
              <a:buNone/>
              <a:defRPr sz="1700" b="1"/>
            </a:lvl9pPr>
          </a:lstStyle>
          <a:p>
            <a:pPr lvl="0"/>
            <a:r>
              <a:rPr lang="en-US"/>
              <a:t>Edit Master text styles</a:t>
            </a:r>
          </a:p>
        </p:txBody>
      </p:sp>
      <p:sp>
        <p:nvSpPr>
          <p:cNvPr id="4" name="Content Placeholder 3"/>
          <p:cNvSpPr>
            <a:spLocks noGrp="1"/>
          </p:cNvSpPr>
          <p:nvPr>
            <p:ph sz="half" idx="2"/>
          </p:nvPr>
        </p:nvSpPr>
        <p:spPr>
          <a:xfrm>
            <a:off x="534432" y="2398404"/>
            <a:ext cx="4722671" cy="4357393"/>
          </a:xfrm>
          <a:prstGeom prst="rect">
            <a:avLst/>
          </a:prstGeom>
        </p:spPr>
        <p:txBody>
          <a:bodyPr lIns="99438" tIns="49719" rIns="99438" bIns="49719"/>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0" y="1692889"/>
            <a:ext cx="4724527" cy="705515"/>
          </a:xfrm>
          <a:prstGeom prst="rect">
            <a:avLst/>
          </a:prstGeom>
        </p:spPr>
        <p:txBody>
          <a:bodyPr lIns="99438" tIns="49719" rIns="99438" bIns="49719" anchor="b"/>
          <a:lstStyle>
            <a:lvl1pPr marL="0" indent="0">
              <a:buNone/>
              <a:defRPr sz="2600" b="1"/>
            </a:lvl1pPr>
            <a:lvl2pPr marL="497190" indent="0">
              <a:buNone/>
              <a:defRPr sz="2200" b="1"/>
            </a:lvl2pPr>
            <a:lvl3pPr marL="994377" indent="0">
              <a:buNone/>
              <a:defRPr sz="2000" b="1"/>
            </a:lvl3pPr>
            <a:lvl4pPr marL="1491566" indent="0">
              <a:buNone/>
              <a:defRPr sz="1700" b="1"/>
            </a:lvl4pPr>
            <a:lvl5pPr marL="1988756" indent="0">
              <a:buNone/>
              <a:defRPr sz="1700" b="1"/>
            </a:lvl5pPr>
            <a:lvl6pPr marL="2485943" indent="0">
              <a:buNone/>
              <a:defRPr sz="1700" b="1"/>
            </a:lvl6pPr>
            <a:lvl7pPr marL="2983133" indent="0">
              <a:buNone/>
              <a:defRPr sz="1700" b="1"/>
            </a:lvl7pPr>
            <a:lvl8pPr marL="3480322" indent="0">
              <a:buNone/>
              <a:defRPr sz="1700" b="1"/>
            </a:lvl8pPr>
            <a:lvl9pPr marL="3977510" indent="0">
              <a:buNone/>
              <a:defRPr sz="1700" b="1"/>
            </a:lvl9pPr>
          </a:lstStyle>
          <a:p>
            <a:pPr lvl="0"/>
            <a:r>
              <a:rPr lang="en-US"/>
              <a:t>Edit Master text styles</a:t>
            </a:r>
          </a:p>
        </p:txBody>
      </p:sp>
      <p:sp>
        <p:nvSpPr>
          <p:cNvPr id="6" name="Content Placeholder 5"/>
          <p:cNvSpPr>
            <a:spLocks noGrp="1"/>
          </p:cNvSpPr>
          <p:nvPr>
            <p:ph sz="quarter" idx="4"/>
          </p:nvPr>
        </p:nvSpPr>
        <p:spPr>
          <a:xfrm>
            <a:off x="5429680" y="2398404"/>
            <a:ext cx="4724527" cy="4357393"/>
          </a:xfrm>
          <a:prstGeom prst="rect">
            <a:avLst/>
          </a:prstGeom>
        </p:spPr>
        <p:txBody>
          <a:bodyPr lIns="99438" tIns="49719" rIns="99438" bIns="49719"/>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53B406B-E527-4D04-BB9A-93BB713B651E}"/>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C821291D-0D29-498B-A0E8-9A4184339FD6}" type="datetimeFigureOut">
              <a:rPr lang="en-US"/>
              <a:pPr>
                <a:defRPr/>
              </a:pPr>
              <a:t>5/14/2019</a:t>
            </a:fld>
            <a:endParaRPr lang="en-US"/>
          </a:p>
        </p:txBody>
      </p:sp>
      <p:sp>
        <p:nvSpPr>
          <p:cNvPr id="8" name="Footer Placeholder 7">
            <a:extLst>
              <a:ext uri="{FF2B5EF4-FFF2-40B4-BE49-F238E27FC236}">
                <a16:creationId xmlns:a16="http://schemas.microsoft.com/office/drawing/2014/main" xmlns="" id="{725DEC41-4249-4DF5-8256-EF7B1E92C292}"/>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xmlns="" id="{56F8C6EA-D9A9-4F02-9619-C291029BA771}"/>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71EB1298-A3C4-44F7-A3B2-352AD9113DB6}" type="slidenum">
              <a:rPr lang="en-US"/>
              <a:pPr>
                <a:defRPr/>
              </a:pPr>
              <a:t>‹#›</a:t>
            </a:fld>
            <a:endParaRPr lang="en-US"/>
          </a:p>
        </p:txBody>
      </p:sp>
    </p:spTree>
    <p:extLst>
      <p:ext uri="{BB962C8B-B14F-4D97-AF65-F5344CB8AC3E}">
        <p14:creationId xmlns:p14="http://schemas.microsoft.com/office/powerpoint/2010/main" xmlns="" val="374150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a:prstGeom prst="rect">
            <a:avLst/>
          </a:prstGeom>
        </p:spPr>
        <p:txBody>
          <a:bodyPr lIns="99438" tIns="49719" rIns="99438" bIns="49719"/>
          <a:lstStyle/>
          <a:p>
            <a:r>
              <a:rPr lang="en-US"/>
              <a:t>Click to edit Master title style</a:t>
            </a:r>
          </a:p>
        </p:txBody>
      </p:sp>
      <p:sp>
        <p:nvSpPr>
          <p:cNvPr id="3" name="Date Placeholder 2">
            <a:extLst>
              <a:ext uri="{FF2B5EF4-FFF2-40B4-BE49-F238E27FC236}">
                <a16:creationId xmlns:a16="http://schemas.microsoft.com/office/drawing/2014/main" xmlns="" id="{F0381DF7-10C1-41FE-A738-07984A73CD71}"/>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C65B6D72-F122-44A3-8490-8EAE0257A255}" type="datetimeFigureOut">
              <a:rPr lang="en-US"/>
              <a:pPr>
                <a:defRPr/>
              </a:pPr>
              <a:t>5/14/2019</a:t>
            </a:fld>
            <a:endParaRPr lang="en-US"/>
          </a:p>
        </p:txBody>
      </p:sp>
      <p:sp>
        <p:nvSpPr>
          <p:cNvPr id="4" name="Footer Placeholder 3">
            <a:extLst>
              <a:ext uri="{FF2B5EF4-FFF2-40B4-BE49-F238E27FC236}">
                <a16:creationId xmlns:a16="http://schemas.microsoft.com/office/drawing/2014/main" xmlns="" id="{EACCD7EF-14A4-4C16-97AD-2A6B2BDE7046}"/>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xmlns="" id="{8B460AA7-9823-4B14-A4F5-589DE9529695}"/>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8A2D48FA-5712-44B2-B375-BA701290C2AF}" type="slidenum">
              <a:rPr lang="en-US"/>
              <a:pPr>
                <a:defRPr/>
              </a:pPr>
              <a:t>‹#›</a:t>
            </a:fld>
            <a:endParaRPr lang="en-US"/>
          </a:p>
        </p:txBody>
      </p:sp>
    </p:spTree>
    <p:extLst>
      <p:ext uri="{BB962C8B-B14F-4D97-AF65-F5344CB8AC3E}">
        <p14:creationId xmlns:p14="http://schemas.microsoft.com/office/powerpoint/2010/main" xmlns="" val="379522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253FB0-37D3-4754-92E2-1BA4F12A3CE6}"/>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AEBD9866-494D-4EAF-94BB-44BFEBD8C812}" type="datetimeFigureOut">
              <a:rPr lang="en-US"/>
              <a:pPr>
                <a:defRPr/>
              </a:pPr>
              <a:t>5/14/2019</a:t>
            </a:fld>
            <a:endParaRPr lang="en-US"/>
          </a:p>
        </p:txBody>
      </p:sp>
      <p:sp>
        <p:nvSpPr>
          <p:cNvPr id="3" name="Footer Placeholder 2">
            <a:extLst>
              <a:ext uri="{FF2B5EF4-FFF2-40B4-BE49-F238E27FC236}">
                <a16:creationId xmlns:a16="http://schemas.microsoft.com/office/drawing/2014/main" xmlns="" id="{A71DE2FB-84F1-458A-98F5-E6FC781645AA}"/>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xmlns="" id="{94A7E29D-1B0F-4CC5-8EB9-99EFAA232E8D}"/>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6A35D0DB-F392-456A-9FA3-FB982A6C7C32}" type="slidenum">
              <a:rPr lang="en-US"/>
              <a:pPr>
                <a:defRPr/>
              </a:pPr>
              <a:t>‹#›</a:t>
            </a:fld>
            <a:endParaRPr lang="en-US"/>
          </a:p>
        </p:txBody>
      </p:sp>
    </p:spTree>
    <p:extLst>
      <p:ext uri="{BB962C8B-B14F-4D97-AF65-F5344CB8AC3E}">
        <p14:creationId xmlns:p14="http://schemas.microsoft.com/office/powerpoint/2010/main" xmlns="" val="115613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a:prstGeom prst="rect">
            <a:avLst/>
          </a:prstGeom>
        </p:spPr>
        <p:txBody>
          <a:bodyPr lIns="99438" tIns="49719" rIns="99438" bIns="49719" anchor="b"/>
          <a:lstStyle>
            <a:lvl1pPr algn="l">
              <a:defRPr sz="2200" b="1"/>
            </a:lvl1pPr>
          </a:lstStyle>
          <a:p>
            <a:r>
              <a:rPr lang="en-US"/>
              <a:t>Click to edit Master title style</a:t>
            </a:r>
          </a:p>
        </p:txBody>
      </p:sp>
      <p:sp>
        <p:nvSpPr>
          <p:cNvPr id="3" name="Content Placeholder 2"/>
          <p:cNvSpPr>
            <a:spLocks noGrp="1"/>
          </p:cNvSpPr>
          <p:nvPr>
            <p:ph idx="1"/>
          </p:nvPr>
        </p:nvSpPr>
        <p:spPr>
          <a:xfrm>
            <a:off x="4178964" y="301115"/>
            <a:ext cx="5975245" cy="6454683"/>
          </a:xfrm>
          <a:prstGeom prst="rect">
            <a:avLst/>
          </a:prstGeom>
        </p:spPr>
        <p:txBody>
          <a:bodyPr lIns="99438" tIns="49719" rIns="99438" bIns="49719"/>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2" y="1582598"/>
            <a:ext cx="3516489" cy="5173200"/>
          </a:xfrm>
          <a:prstGeom prst="rect">
            <a:avLst/>
          </a:prstGeom>
        </p:spPr>
        <p:txBody>
          <a:bodyPr lIns="99438" tIns="49719" rIns="99438" bIns="49719"/>
          <a:lstStyle>
            <a:lvl1pPr marL="0" indent="0">
              <a:buNone/>
              <a:defRPr sz="1500"/>
            </a:lvl1pPr>
            <a:lvl2pPr marL="497190" indent="0">
              <a:buNone/>
              <a:defRPr sz="1300"/>
            </a:lvl2pPr>
            <a:lvl3pPr marL="994377" indent="0">
              <a:buNone/>
              <a:defRPr sz="1100"/>
            </a:lvl3pPr>
            <a:lvl4pPr marL="1491566" indent="0">
              <a:buNone/>
              <a:defRPr sz="1000"/>
            </a:lvl4pPr>
            <a:lvl5pPr marL="1988756" indent="0">
              <a:buNone/>
              <a:defRPr sz="1000"/>
            </a:lvl5pPr>
            <a:lvl6pPr marL="2485943" indent="0">
              <a:buNone/>
              <a:defRPr sz="1000"/>
            </a:lvl6pPr>
            <a:lvl7pPr marL="2983133" indent="0">
              <a:buNone/>
              <a:defRPr sz="1000"/>
            </a:lvl7pPr>
            <a:lvl8pPr marL="3480322" indent="0">
              <a:buNone/>
              <a:defRPr sz="1000"/>
            </a:lvl8pPr>
            <a:lvl9pPr marL="397751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0A598B1-D145-46E2-B5E3-6BCE06F71D15}"/>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810D5D6A-FF52-4127-BFB8-11F27499AA6A}" type="datetimeFigureOut">
              <a:rPr lang="en-US"/>
              <a:pPr>
                <a:defRPr/>
              </a:pPr>
              <a:t>5/14/2019</a:t>
            </a:fld>
            <a:endParaRPr lang="en-US"/>
          </a:p>
        </p:txBody>
      </p:sp>
      <p:sp>
        <p:nvSpPr>
          <p:cNvPr id="6" name="Footer Placeholder 5">
            <a:extLst>
              <a:ext uri="{FF2B5EF4-FFF2-40B4-BE49-F238E27FC236}">
                <a16:creationId xmlns:a16="http://schemas.microsoft.com/office/drawing/2014/main" xmlns="" id="{B225605A-C27D-4067-94EC-C2F5BF0356CA}"/>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xmlns="" id="{F977CA80-DB52-4657-B067-89377290C670}"/>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1744115B-91C3-4D23-937C-0DF4BD4A967F}" type="slidenum">
              <a:rPr lang="en-US"/>
              <a:pPr>
                <a:defRPr/>
              </a:pPr>
              <a:t>‹#›</a:t>
            </a:fld>
            <a:endParaRPr lang="en-US"/>
          </a:p>
        </p:txBody>
      </p:sp>
    </p:spTree>
    <p:extLst>
      <p:ext uri="{BB962C8B-B14F-4D97-AF65-F5344CB8AC3E}">
        <p14:creationId xmlns:p14="http://schemas.microsoft.com/office/powerpoint/2010/main" xmlns="" val="41184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a:prstGeom prst="rect">
            <a:avLst/>
          </a:prstGeom>
        </p:spPr>
        <p:txBody>
          <a:bodyPr lIns="99438" tIns="49719" rIns="99438" bIns="49719"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095047" y="675755"/>
            <a:ext cx="6413183" cy="4537710"/>
          </a:xfrm>
          <a:prstGeom prst="rect">
            <a:avLst/>
          </a:prstGeom>
        </p:spPr>
        <p:txBody>
          <a:bodyPr lIns="99438" tIns="49719" rIns="99438" bIns="49719"/>
          <a:lstStyle>
            <a:lvl1pPr marL="0" indent="0">
              <a:buNone/>
              <a:defRPr sz="3500"/>
            </a:lvl1pPr>
            <a:lvl2pPr marL="497190" indent="0">
              <a:buNone/>
              <a:defRPr sz="3000"/>
            </a:lvl2pPr>
            <a:lvl3pPr marL="994377" indent="0">
              <a:buNone/>
              <a:defRPr sz="2600"/>
            </a:lvl3pPr>
            <a:lvl4pPr marL="1491566" indent="0">
              <a:buNone/>
              <a:defRPr sz="2200"/>
            </a:lvl4pPr>
            <a:lvl5pPr marL="1988756" indent="0">
              <a:buNone/>
              <a:defRPr sz="2200"/>
            </a:lvl5pPr>
            <a:lvl6pPr marL="2485943" indent="0">
              <a:buNone/>
              <a:defRPr sz="2200"/>
            </a:lvl6pPr>
            <a:lvl7pPr marL="2983133" indent="0">
              <a:buNone/>
              <a:defRPr sz="2200"/>
            </a:lvl7pPr>
            <a:lvl8pPr marL="3480322" indent="0">
              <a:buNone/>
              <a:defRPr sz="2200"/>
            </a:lvl8pPr>
            <a:lvl9pPr marL="3977510" indent="0">
              <a:buNone/>
              <a:defRPr sz="2200"/>
            </a:lvl9pPr>
          </a:lstStyle>
          <a:p>
            <a:pPr lvl="0"/>
            <a:r>
              <a:rPr lang="en-US" noProof="0"/>
              <a:t>Click icon to add picture</a:t>
            </a:r>
          </a:p>
        </p:txBody>
      </p:sp>
      <p:sp>
        <p:nvSpPr>
          <p:cNvPr id="4" name="Text Placeholder 3"/>
          <p:cNvSpPr>
            <a:spLocks noGrp="1"/>
          </p:cNvSpPr>
          <p:nvPr>
            <p:ph type="body" sz="half" idx="2"/>
          </p:nvPr>
        </p:nvSpPr>
        <p:spPr>
          <a:xfrm>
            <a:off x="2095047" y="5918981"/>
            <a:ext cx="6413183" cy="887584"/>
          </a:xfrm>
          <a:prstGeom prst="rect">
            <a:avLst/>
          </a:prstGeom>
        </p:spPr>
        <p:txBody>
          <a:bodyPr lIns="99438" tIns="49719" rIns="99438" bIns="49719"/>
          <a:lstStyle>
            <a:lvl1pPr marL="0" indent="0">
              <a:buNone/>
              <a:defRPr sz="1500"/>
            </a:lvl1pPr>
            <a:lvl2pPr marL="497190" indent="0">
              <a:buNone/>
              <a:defRPr sz="1300"/>
            </a:lvl2pPr>
            <a:lvl3pPr marL="994377" indent="0">
              <a:buNone/>
              <a:defRPr sz="1100"/>
            </a:lvl3pPr>
            <a:lvl4pPr marL="1491566" indent="0">
              <a:buNone/>
              <a:defRPr sz="1000"/>
            </a:lvl4pPr>
            <a:lvl5pPr marL="1988756" indent="0">
              <a:buNone/>
              <a:defRPr sz="1000"/>
            </a:lvl5pPr>
            <a:lvl6pPr marL="2485943" indent="0">
              <a:buNone/>
              <a:defRPr sz="1000"/>
            </a:lvl6pPr>
            <a:lvl7pPr marL="2983133" indent="0">
              <a:buNone/>
              <a:defRPr sz="1000"/>
            </a:lvl7pPr>
            <a:lvl8pPr marL="3480322" indent="0">
              <a:buNone/>
              <a:defRPr sz="1000"/>
            </a:lvl8pPr>
            <a:lvl9pPr marL="397751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63C5EF3-2052-45A7-BE2C-4C025882BE2E}"/>
              </a:ext>
            </a:extLst>
          </p:cNvPr>
          <p:cNvSpPr>
            <a:spLocks noGrp="1"/>
          </p:cNvSpPr>
          <p:nvPr>
            <p:ph type="dt" sz="half" idx="10"/>
          </p:nvPr>
        </p:nvSpPr>
        <p:spPr>
          <a:xfrm>
            <a:off x="5349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D993FD89-A43C-49CB-8798-C63C70F43B12}" type="datetimeFigureOut">
              <a:rPr lang="en-US"/>
              <a:pPr>
                <a:defRPr/>
              </a:pPr>
              <a:t>5/14/2019</a:t>
            </a:fld>
            <a:endParaRPr lang="en-US"/>
          </a:p>
        </p:txBody>
      </p:sp>
      <p:sp>
        <p:nvSpPr>
          <p:cNvPr id="6" name="Footer Placeholder 5">
            <a:extLst>
              <a:ext uri="{FF2B5EF4-FFF2-40B4-BE49-F238E27FC236}">
                <a16:creationId xmlns:a16="http://schemas.microsoft.com/office/drawing/2014/main" xmlns="" id="{6C8D919B-635A-4D28-9706-31AEB4B0FA5C}"/>
              </a:ext>
            </a:extLst>
          </p:cNvPr>
          <p:cNvSpPr>
            <a:spLocks noGrp="1"/>
          </p:cNvSpPr>
          <p:nvPr>
            <p:ph type="ftr" sz="quarter" idx="11"/>
          </p:nvPr>
        </p:nvSpPr>
        <p:spPr>
          <a:xfrm>
            <a:off x="3651250" y="7010400"/>
            <a:ext cx="3386138"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xmlns="" id="{ACE1C8FA-552D-4AA1-AEE1-9620EAB5470A}"/>
              </a:ext>
            </a:extLst>
          </p:cNvPr>
          <p:cNvSpPr>
            <a:spLocks noGrp="1"/>
          </p:cNvSpPr>
          <p:nvPr>
            <p:ph type="sldNum" sz="quarter" idx="12"/>
          </p:nvPr>
        </p:nvSpPr>
        <p:spPr>
          <a:xfrm>
            <a:off x="7659688" y="7010400"/>
            <a:ext cx="2493962" cy="401638"/>
          </a:xfrm>
          <a:prstGeom prst="rect">
            <a:avLst/>
          </a:prstGeom>
        </p:spPr>
        <p:txBody>
          <a:bodyPr lIns="99438" tIns="49719" rIns="99438" bIns="49719"/>
          <a:lstStyle>
            <a:lvl1pPr defTabSz="497190" eaLnBrk="1" fontAlgn="auto" hangingPunct="1">
              <a:spcBef>
                <a:spcPts val="0"/>
              </a:spcBef>
              <a:spcAft>
                <a:spcPts val="0"/>
              </a:spcAft>
              <a:defRPr>
                <a:latin typeface="+mn-lt"/>
              </a:defRPr>
            </a:lvl1pPr>
          </a:lstStyle>
          <a:p>
            <a:pPr>
              <a:defRPr/>
            </a:pPr>
            <a:fld id="{C919A294-D88B-47E2-BEA3-5111DA65ED99}" type="slidenum">
              <a:rPr lang="en-US"/>
              <a:pPr>
                <a:defRPr/>
              </a:pPr>
              <a:t>‹#›</a:t>
            </a:fld>
            <a:endParaRPr lang="en-US"/>
          </a:p>
        </p:txBody>
      </p:sp>
    </p:spTree>
    <p:extLst>
      <p:ext uri="{BB962C8B-B14F-4D97-AF65-F5344CB8AC3E}">
        <p14:creationId xmlns:p14="http://schemas.microsoft.com/office/powerpoint/2010/main" xmlns="" val="163919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Documents and Settings\pbanjac\Desktop\memo templates\general_bckg.png">
            <a:extLst>
              <a:ext uri="{FF2B5EF4-FFF2-40B4-BE49-F238E27FC236}">
                <a16:creationId xmlns:a16="http://schemas.microsoft.com/office/drawing/2014/main" xmlns="" id="{AE26471E-7224-4CFA-9746-4CBAF6B53C8F}"/>
              </a:ext>
            </a:extLst>
          </p:cNvPr>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175" y="0"/>
            <a:ext cx="10704513" cy="756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96888" rtl="0" eaLnBrk="1" fontAlgn="base" hangingPunct="1">
        <a:spcBef>
          <a:spcPct val="0"/>
        </a:spcBef>
        <a:spcAft>
          <a:spcPct val="0"/>
        </a:spcAft>
        <a:defRPr sz="4800" kern="1200">
          <a:solidFill>
            <a:schemeClr val="tx1"/>
          </a:solidFill>
          <a:latin typeface="+mj-lt"/>
          <a:ea typeface="+mj-ea"/>
          <a:cs typeface="+mj-cs"/>
        </a:defRPr>
      </a:lvl1pPr>
      <a:lvl2pPr algn="ctr" defTabSz="496888" rtl="0" eaLnBrk="1" fontAlgn="base" hangingPunct="1">
        <a:spcBef>
          <a:spcPct val="0"/>
        </a:spcBef>
        <a:spcAft>
          <a:spcPct val="0"/>
        </a:spcAft>
        <a:defRPr sz="4800">
          <a:solidFill>
            <a:schemeClr val="tx1"/>
          </a:solidFill>
          <a:latin typeface="Calibri" panose="020F0502020204030204" pitchFamily="34" charset="0"/>
        </a:defRPr>
      </a:lvl2pPr>
      <a:lvl3pPr algn="ctr" defTabSz="496888" rtl="0" eaLnBrk="1" fontAlgn="base" hangingPunct="1">
        <a:spcBef>
          <a:spcPct val="0"/>
        </a:spcBef>
        <a:spcAft>
          <a:spcPct val="0"/>
        </a:spcAft>
        <a:defRPr sz="4800">
          <a:solidFill>
            <a:schemeClr val="tx1"/>
          </a:solidFill>
          <a:latin typeface="Calibri" panose="020F0502020204030204" pitchFamily="34" charset="0"/>
        </a:defRPr>
      </a:lvl3pPr>
      <a:lvl4pPr algn="ctr" defTabSz="496888" rtl="0" eaLnBrk="1" fontAlgn="base" hangingPunct="1">
        <a:spcBef>
          <a:spcPct val="0"/>
        </a:spcBef>
        <a:spcAft>
          <a:spcPct val="0"/>
        </a:spcAft>
        <a:defRPr sz="4800">
          <a:solidFill>
            <a:schemeClr val="tx1"/>
          </a:solidFill>
          <a:latin typeface="Calibri" panose="020F0502020204030204" pitchFamily="34" charset="0"/>
        </a:defRPr>
      </a:lvl4pPr>
      <a:lvl5pPr algn="ctr" defTabSz="496888" rtl="0" eaLnBrk="1" fontAlgn="base" hangingPunct="1">
        <a:spcBef>
          <a:spcPct val="0"/>
        </a:spcBef>
        <a:spcAft>
          <a:spcPct val="0"/>
        </a:spcAft>
        <a:defRPr sz="4800">
          <a:solidFill>
            <a:schemeClr val="tx1"/>
          </a:solidFill>
          <a:latin typeface="Calibri" panose="020F0502020204030204" pitchFamily="34" charset="0"/>
        </a:defRPr>
      </a:lvl5pPr>
      <a:lvl6pPr marL="457200" algn="ctr" defTabSz="496888" rtl="0" eaLnBrk="1" fontAlgn="base" hangingPunct="1">
        <a:spcBef>
          <a:spcPct val="0"/>
        </a:spcBef>
        <a:spcAft>
          <a:spcPct val="0"/>
        </a:spcAft>
        <a:defRPr sz="4800">
          <a:solidFill>
            <a:schemeClr val="tx1"/>
          </a:solidFill>
          <a:latin typeface="Calibri" panose="020F0502020204030204" pitchFamily="34" charset="0"/>
        </a:defRPr>
      </a:lvl6pPr>
      <a:lvl7pPr marL="914400" algn="ctr" defTabSz="496888" rtl="0" eaLnBrk="1" fontAlgn="base" hangingPunct="1">
        <a:spcBef>
          <a:spcPct val="0"/>
        </a:spcBef>
        <a:spcAft>
          <a:spcPct val="0"/>
        </a:spcAft>
        <a:defRPr sz="4800">
          <a:solidFill>
            <a:schemeClr val="tx1"/>
          </a:solidFill>
          <a:latin typeface="Calibri" panose="020F0502020204030204" pitchFamily="34" charset="0"/>
        </a:defRPr>
      </a:lvl7pPr>
      <a:lvl8pPr marL="1371600" algn="ctr" defTabSz="496888" rtl="0" eaLnBrk="1" fontAlgn="base" hangingPunct="1">
        <a:spcBef>
          <a:spcPct val="0"/>
        </a:spcBef>
        <a:spcAft>
          <a:spcPct val="0"/>
        </a:spcAft>
        <a:defRPr sz="4800">
          <a:solidFill>
            <a:schemeClr val="tx1"/>
          </a:solidFill>
          <a:latin typeface="Calibri" panose="020F0502020204030204" pitchFamily="34" charset="0"/>
        </a:defRPr>
      </a:lvl8pPr>
      <a:lvl9pPr marL="1828800" algn="ctr" defTabSz="496888" rtl="0" eaLnBrk="1" fontAlgn="base" hangingPunct="1">
        <a:spcBef>
          <a:spcPct val="0"/>
        </a:spcBef>
        <a:spcAft>
          <a:spcPct val="0"/>
        </a:spcAft>
        <a:defRPr sz="4800">
          <a:solidFill>
            <a:schemeClr val="tx1"/>
          </a:solidFill>
          <a:latin typeface="Calibri" panose="020F0502020204030204" pitchFamily="34" charset="0"/>
        </a:defRPr>
      </a:lvl9pPr>
    </p:titleStyle>
    <p:bodyStyle>
      <a:lvl1pPr marL="371475" indent="-371475" algn="l" defTabSz="49688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6450" indent="-309563" algn="l" defTabSz="496888" rtl="0" eaLnBrk="1" fontAlgn="base" hangingPunct="1">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1425" indent="-247650" algn="l" defTabSz="49688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9900" indent="-247650" algn="l" defTabSz="49688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36788" indent="-247650" algn="l" defTabSz="49688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4539" indent="-248594" algn="l" defTabSz="497190" rtl="0" eaLnBrk="1" latinLnBrk="0" hangingPunct="1">
        <a:spcBef>
          <a:spcPct val="20000"/>
        </a:spcBef>
        <a:buFont typeface="Arial"/>
        <a:buChar char="•"/>
        <a:defRPr sz="2200" kern="1200">
          <a:solidFill>
            <a:schemeClr val="tx1"/>
          </a:solidFill>
          <a:latin typeface="+mn-lt"/>
          <a:ea typeface="+mn-ea"/>
          <a:cs typeface="+mn-cs"/>
        </a:defRPr>
      </a:lvl6pPr>
      <a:lvl7pPr marL="3231726" indent="-248594" algn="l" defTabSz="497190" rtl="0" eaLnBrk="1" latinLnBrk="0" hangingPunct="1">
        <a:spcBef>
          <a:spcPct val="20000"/>
        </a:spcBef>
        <a:buFont typeface="Arial"/>
        <a:buChar char="•"/>
        <a:defRPr sz="2200" kern="1200">
          <a:solidFill>
            <a:schemeClr val="tx1"/>
          </a:solidFill>
          <a:latin typeface="+mn-lt"/>
          <a:ea typeface="+mn-ea"/>
          <a:cs typeface="+mn-cs"/>
        </a:defRPr>
      </a:lvl7pPr>
      <a:lvl8pPr marL="3728916" indent="-248594" algn="l" defTabSz="497190" rtl="0" eaLnBrk="1" latinLnBrk="0" hangingPunct="1">
        <a:spcBef>
          <a:spcPct val="20000"/>
        </a:spcBef>
        <a:buFont typeface="Arial"/>
        <a:buChar char="•"/>
        <a:defRPr sz="2200" kern="1200">
          <a:solidFill>
            <a:schemeClr val="tx1"/>
          </a:solidFill>
          <a:latin typeface="+mn-lt"/>
          <a:ea typeface="+mn-ea"/>
          <a:cs typeface="+mn-cs"/>
        </a:defRPr>
      </a:lvl8pPr>
      <a:lvl9pPr marL="4226104" indent="-248594" algn="l" defTabSz="49719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190" rtl="0" eaLnBrk="1" latinLnBrk="0" hangingPunct="1">
        <a:defRPr sz="2000" kern="1200">
          <a:solidFill>
            <a:schemeClr val="tx1"/>
          </a:solidFill>
          <a:latin typeface="+mn-lt"/>
          <a:ea typeface="+mn-ea"/>
          <a:cs typeface="+mn-cs"/>
        </a:defRPr>
      </a:lvl1pPr>
      <a:lvl2pPr marL="497190" algn="l" defTabSz="497190" rtl="0" eaLnBrk="1" latinLnBrk="0" hangingPunct="1">
        <a:defRPr sz="2000" kern="1200">
          <a:solidFill>
            <a:schemeClr val="tx1"/>
          </a:solidFill>
          <a:latin typeface="+mn-lt"/>
          <a:ea typeface="+mn-ea"/>
          <a:cs typeface="+mn-cs"/>
        </a:defRPr>
      </a:lvl2pPr>
      <a:lvl3pPr marL="994377" algn="l" defTabSz="497190" rtl="0" eaLnBrk="1" latinLnBrk="0" hangingPunct="1">
        <a:defRPr sz="2000" kern="1200">
          <a:solidFill>
            <a:schemeClr val="tx1"/>
          </a:solidFill>
          <a:latin typeface="+mn-lt"/>
          <a:ea typeface="+mn-ea"/>
          <a:cs typeface="+mn-cs"/>
        </a:defRPr>
      </a:lvl3pPr>
      <a:lvl4pPr marL="1491566" algn="l" defTabSz="497190" rtl="0" eaLnBrk="1" latinLnBrk="0" hangingPunct="1">
        <a:defRPr sz="2000" kern="1200">
          <a:solidFill>
            <a:schemeClr val="tx1"/>
          </a:solidFill>
          <a:latin typeface="+mn-lt"/>
          <a:ea typeface="+mn-ea"/>
          <a:cs typeface="+mn-cs"/>
        </a:defRPr>
      </a:lvl4pPr>
      <a:lvl5pPr marL="1988756" algn="l" defTabSz="497190" rtl="0" eaLnBrk="1" latinLnBrk="0" hangingPunct="1">
        <a:defRPr sz="2000" kern="1200">
          <a:solidFill>
            <a:schemeClr val="tx1"/>
          </a:solidFill>
          <a:latin typeface="+mn-lt"/>
          <a:ea typeface="+mn-ea"/>
          <a:cs typeface="+mn-cs"/>
        </a:defRPr>
      </a:lvl5pPr>
      <a:lvl6pPr marL="2485943" algn="l" defTabSz="497190" rtl="0" eaLnBrk="1" latinLnBrk="0" hangingPunct="1">
        <a:defRPr sz="2000" kern="1200">
          <a:solidFill>
            <a:schemeClr val="tx1"/>
          </a:solidFill>
          <a:latin typeface="+mn-lt"/>
          <a:ea typeface="+mn-ea"/>
          <a:cs typeface="+mn-cs"/>
        </a:defRPr>
      </a:lvl6pPr>
      <a:lvl7pPr marL="2983133" algn="l" defTabSz="497190" rtl="0" eaLnBrk="1" latinLnBrk="0" hangingPunct="1">
        <a:defRPr sz="2000" kern="1200">
          <a:solidFill>
            <a:schemeClr val="tx1"/>
          </a:solidFill>
          <a:latin typeface="+mn-lt"/>
          <a:ea typeface="+mn-ea"/>
          <a:cs typeface="+mn-cs"/>
        </a:defRPr>
      </a:lvl7pPr>
      <a:lvl8pPr marL="3480322" algn="l" defTabSz="497190" rtl="0" eaLnBrk="1" latinLnBrk="0" hangingPunct="1">
        <a:defRPr sz="2000" kern="1200">
          <a:solidFill>
            <a:schemeClr val="tx1"/>
          </a:solidFill>
          <a:latin typeface="+mn-lt"/>
          <a:ea typeface="+mn-ea"/>
          <a:cs typeface="+mn-cs"/>
        </a:defRPr>
      </a:lvl8pPr>
      <a:lvl9pPr marL="3977510" algn="l" defTabSz="4971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2.xlsx"/></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a:extLst>
              <a:ext uri="{FF2B5EF4-FFF2-40B4-BE49-F238E27FC236}">
                <a16:creationId xmlns:a16="http://schemas.microsoft.com/office/drawing/2014/main" xmlns="" id="{FA814DEA-7EEF-4829-99F3-8CE38FF25F70}"/>
              </a:ext>
            </a:extLst>
          </p:cNvPr>
          <p:cNvSpPr>
            <a:spLocks noGrp="1" noChangeArrowheads="1"/>
          </p:cNvSpPr>
          <p:nvPr>
            <p:ph type="ctrTitle"/>
          </p:nvPr>
        </p:nvSpPr>
        <p:spPr bwMode="auto">
          <a:xfrm>
            <a:off x="801688" y="1538288"/>
            <a:ext cx="9085262" cy="16224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lvl="0" eaLnBrk="0" hangingPunct="0">
              <a:defRPr/>
            </a:pPr>
            <a:r>
              <a:rPr lang="en-US" altLang="en-US" sz="2000" b="1" dirty="0">
                <a:solidFill>
                  <a:schemeClr val="bg1"/>
                </a:solidFill>
              </a:rPr>
              <a:t>Technology Transfer for Climate Resilient Flood Management in Vrbas River Basin</a:t>
            </a:r>
            <a:r>
              <a:rPr lang="en-US" altLang="en-US" sz="2800" b="1" dirty="0">
                <a:solidFill>
                  <a:prstClr val="white"/>
                </a:solidFill>
                <a:latin typeface="Calibri" panose="020F0502020204030204" pitchFamily="34" charset="0"/>
                <a:ea typeface="+mn-ea"/>
                <a:cs typeface="+mn-cs"/>
              </a:rPr>
              <a:t/>
            </a:r>
            <a:br>
              <a:rPr lang="en-US" altLang="en-US" sz="2800" b="1" dirty="0">
                <a:solidFill>
                  <a:prstClr val="white"/>
                </a:solidFill>
                <a:latin typeface="Calibri" panose="020F0502020204030204" pitchFamily="34" charset="0"/>
                <a:ea typeface="+mn-ea"/>
                <a:cs typeface="+mn-cs"/>
              </a:rPr>
            </a:br>
            <a:r>
              <a:rPr lang="en-US" altLang="en-US" sz="2800" b="1" dirty="0">
                <a:solidFill>
                  <a:prstClr val="white"/>
                </a:solidFill>
                <a:latin typeface="Calibri" panose="020F0502020204030204" pitchFamily="34" charset="0"/>
                <a:ea typeface="+mn-ea"/>
                <a:cs typeface="+mn-cs"/>
              </a:rPr>
              <a:t/>
            </a:r>
            <a:br>
              <a:rPr lang="en-US" altLang="en-US" sz="2800" b="1" dirty="0">
                <a:solidFill>
                  <a:prstClr val="white"/>
                </a:solidFill>
                <a:latin typeface="Calibri" panose="020F0502020204030204" pitchFamily="34" charset="0"/>
                <a:ea typeface="+mn-ea"/>
                <a:cs typeface="+mn-cs"/>
              </a:rPr>
            </a:br>
            <a:r>
              <a:rPr lang="en-GB" sz="3200" b="1" dirty="0">
                <a:solidFill>
                  <a:schemeClr val="bg1"/>
                </a:solidFill>
              </a:rPr>
              <a:t>WILLINGNESS OF HOUSEHOLDS IN BOSNIA AND HERZEGOVINA TO PAY FOR INSURANCE COVERAGE AGAINST NATURAL DISASTERS</a:t>
            </a:r>
            <a:r>
              <a:rPr lang="en-US" altLang="en-US" sz="3200" b="1" dirty="0">
                <a:solidFill>
                  <a:prstClr val="white"/>
                </a:solidFill>
                <a:latin typeface="Calibri" panose="020F0502020204030204" pitchFamily="34" charset="0"/>
              </a:rPr>
              <a:t/>
            </a:r>
            <a:br>
              <a:rPr lang="en-US" altLang="en-US" sz="3200" b="1" dirty="0">
                <a:solidFill>
                  <a:prstClr val="white"/>
                </a:solidFill>
                <a:latin typeface="Calibri" panose="020F0502020204030204" pitchFamily="34" charset="0"/>
              </a:rPr>
            </a:br>
            <a:r>
              <a:rPr lang="en-US" altLang="en-US" sz="2800" b="1" dirty="0">
                <a:solidFill>
                  <a:prstClr val="white"/>
                </a:solidFill>
                <a:latin typeface="Calibri" panose="020F0502020204030204" pitchFamily="34" charset="0"/>
              </a:rPr>
              <a:t/>
            </a:r>
            <a:br>
              <a:rPr lang="en-US" altLang="en-US" sz="2800" b="1" dirty="0">
                <a:solidFill>
                  <a:prstClr val="white"/>
                </a:solidFill>
                <a:latin typeface="Calibri" panose="020F0502020204030204" pitchFamily="34" charset="0"/>
              </a:rPr>
            </a:br>
            <a:r>
              <a:rPr lang="en-US" altLang="en-US" sz="2800" b="1" dirty="0">
                <a:solidFill>
                  <a:prstClr val="white"/>
                </a:solidFill>
                <a:latin typeface="Calibri" panose="020F0502020204030204" pitchFamily="34" charset="0"/>
                <a:ea typeface="+mn-ea"/>
                <a:cs typeface="+mn-cs"/>
              </a:rPr>
              <a:t/>
            </a:r>
            <a:br>
              <a:rPr lang="en-US" altLang="en-US" sz="2800" b="1" dirty="0">
                <a:solidFill>
                  <a:prstClr val="white"/>
                </a:solidFill>
                <a:latin typeface="Calibri" panose="020F0502020204030204" pitchFamily="34" charset="0"/>
                <a:ea typeface="+mn-ea"/>
                <a:cs typeface="+mn-cs"/>
              </a:rPr>
            </a:br>
            <a:r>
              <a:rPr lang="en-US" altLang="en-US" sz="2400" dirty="0">
                <a:solidFill>
                  <a:prstClr val="white"/>
                </a:solidFill>
                <a:latin typeface="Calibri" panose="020F0502020204030204" pitchFamily="34" charset="0"/>
                <a:ea typeface="+mn-ea"/>
                <a:cs typeface="+mn-cs"/>
              </a:rPr>
              <a:t>Safet Kozarević PhD, Faculty of Economics, University of Tuzla</a:t>
            </a:r>
            <a:br>
              <a:rPr lang="en-US" altLang="en-US" sz="2400" dirty="0">
                <a:solidFill>
                  <a:prstClr val="white"/>
                </a:solidFill>
                <a:latin typeface="Calibri" panose="020F0502020204030204" pitchFamily="34" charset="0"/>
                <a:ea typeface="+mn-ea"/>
                <a:cs typeface="+mn-cs"/>
              </a:rPr>
            </a:br>
            <a:r>
              <a:rPr lang="en-US" altLang="en-US" sz="2400" dirty="0">
                <a:solidFill>
                  <a:prstClr val="white"/>
                </a:solidFill>
                <a:latin typeface="Calibri" panose="020F0502020204030204" pitchFamily="34" charset="0"/>
                <a:ea typeface="+mn-ea"/>
                <a:cs typeface="+mn-cs"/>
              </a:rPr>
              <a:t>Jovanka </a:t>
            </a:r>
            <a:r>
              <a:rPr lang="en-US" altLang="en-US" sz="2400" dirty="0" err="1">
                <a:solidFill>
                  <a:prstClr val="white"/>
                </a:solidFill>
                <a:latin typeface="Calibri" panose="020F0502020204030204" pitchFamily="34" charset="0"/>
                <a:ea typeface="+mn-ea"/>
                <a:cs typeface="+mn-cs"/>
              </a:rPr>
              <a:t>Ćetković</a:t>
            </a:r>
            <a:r>
              <a:rPr lang="en-US" altLang="en-US" sz="2400" dirty="0">
                <a:solidFill>
                  <a:prstClr val="white"/>
                </a:solidFill>
                <a:latin typeface="Calibri" panose="020F0502020204030204" pitchFamily="34" charset="0"/>
                <a:ea typeface="+mn-ea"/>
                <a:cs typeface="+mn-cs"/>
              </a:rPr>
              <a:t> M.Sc., United Nations Development </a:t>
            </a:r>
            <a:r>
              <a:rPr lang="en-US" altLang="en-US" sz="2400" dirty="0" err="1">
                <a:solidFill>
                  <a:prstClr val="white"/>
                </a:solidFill>
                <a:latin typeface="Calibri" panose="020F0502020204030204" pitchFamily="34" charset="0"/>
                <a:ea typeface="+mn-ea"/>
                <a:cs typeface="+mn-cs"/>
              </a:rPr>
              <a:t>Programme</a:t>
            </a:r>
            <a:r>
              <a:rPr lang="en-US" altLang="en-US" sz="2400" dirty="0">
                <a:solidFill>
                  <a:prstClr val="white"/>
                </a:solidFill>
                <a:latin typeface="Calibri" panose="020F0502020204030204" pitchFamily="34" charset="0"/>
                <a:ea typeface="+mn-ea"/>
                <a:cs typeface="+mn-cs"/>
              </a:rPr>
              <a:t> BiH</a:t>
            </a:r>
            <a:br>
              <a:rPr lang="en-US" altLang="en-US" sz="2400" dirty="0">
                <a:solidFill>
                  <a:prstClr val="white"/>
                </a:solidFill>
                <a:latin typeface="Calibri" panose="020F0502020204030204" pitchFamily="34" charset="0"/>
                <a:ea typeface="+mn-ea"/>
                <a:cs typeface="+mn-cs"/>
              </a:rPr>
            </a:br>
            <a:r>
              <a:rPr lang="en-US" altLang="en-US" sz="2400" dirty="0">
                <a:solidFill>
                  <a:prstClr val="white"/>
                </a:solidFill>
                <a:latin typeface="Calibri" panose="020F0502020204030204" pitchFamily="34" charset="0"/>
                <a:ea typeface="+mn-ea"/>
                <a:cs typeface="+mn-cs"/>
              </a:rPr>
              <a:t>Raduška Cupać MA, United Nations Development </a:t>
            </a:r>
            <a:r>
              <a:rPr lang="en-US" altLang="en-US" sz="2400" dirty="0" err="1">
                <a:solidFill>
                  <a:prstClr val="white"/>
                </a:solidFill>
                <a:latin typeface="Calibri" panose="020F0502020204030204" pitchFamily="34" charset="0"/>
                <a:ea typeface="+mn-ea"/>
                <a:cs typeface="+mn-cs"/>
              </a:rPr>
              <a:t>Programme</a:t>
            </a:r>
            <a:r>
              <a:rPr lang="en-US" altLang="en-US" sz="2400" dirty="0">
                <a:solidFill>
                  <a:prstClr val="white"/>
                </a:solidFill>
                <a:latin typeface="Calibri" panose="020F0502020204030204" pitchFamily="34" charset="0"/>
                <a:ea typeface="+mn-ea"/>
                <a:cs typeface="+mn-cs"/>
              </a:rPr>
              <a:t> BiH</a:t>
            </a:r>
            <a:r>
              <a:rPr lang="en-US" altLang="en-US" sz="2400" b="1" dirty="0">
                <a:solidFill>
                  <a:prstClr val="white"/>
                </a:solidFill>
                <a:latin typeface="Calibri" panose="020F0502020204030204" pitchFamily="34" charset="0"/>
                <a:ea typeface="+mn-ea"/>
                <a:cs typeface="+mn-cs"/>
              </a:rPr>
              <a:t/>
            </a:r>
            <a:br>
              <a:rPr lang="en-US" altLang="en-US" sz="2400" b="1" dirty="0">
                <a:solidFill>
                  <a:prstClr val="white"/>
                </a:solidFill>
                <a:latin typeface="Calibri" panose="020F0502020204030204" pitchFamily="34" charset="0"/>
                <a:ea typeface="+mn-ea"/>
                <a:cs typeface="+mn-cs"/>
              </a:rPr>
            </a:br>
            <a:r>
              <a:rPr lang="en-US" altLang="en-US" sz="2400" b="1" dirty="0">
                <a:solidFill>
                  <a:prstClr val="white"/>
                </a:solidFill>
                <a:latin typeface="Calibri" panose="020F0502020204030204" pitchFamily="34" charset="0"/>
                <a:ea typeface="+mn-ea"/>
                <a:cs typeface="+mn-cs"/>
              </a:rPr>
              <a:t/>
            </a:r>
            <a:br>
              <a:rPr lang="en-US" altLang="en-US" sz="2400" b="1" dirty="0">
                <a:solidFill>
                  <a:prstClr val="white"/>
                </a:solidFill>
                <a:latin typeface="Calibri" panose="020F0502020204030204" pitchFamily="34" charset="0"/>
                <a:ea typeface="+mn-ea"/>
                <a:cs typeface="+mn-cs"/>
              </a:rPr>
            </a:br>
            <a:r>
              <a:rPr lang="en-US" altLang="en-US" sz="2400" b="1" dirty="0" err="1">
                <a:solidFill>
                  <a:schemeClr val="bg1"/>
                </a:solidFill>
                <a:latin typeface="Calibri" panose="020F0502020204030204" pitchFamily="34" charset="0"/>
                <a:ea typeface="+mn-ea"/>
                <a:cs typeface="+mn-cs"/>
              </a:rPr>
              <a:t>Zlatibor</a:t>
            </a:r>
            <a:r>
              <a:rPr lang="en-US" altLang="en-US" sz="2400" b="1" dirty="0">
                <a:solidFill>
                  <a:schemeClr val="bg1"/>
                </a:solidFill>
                <a:latin typeface="Calibri" panose="020F0502020204030204" pitchFamily="34" charset="0"/>
                <a:ea typeface="+mn-ea"/>
                <a:cs typeface="+mn-cs"/>
              </a:rPr>
              <a:t>, 17 May, 2019</a:t>
            </a:r>
            <a:r>
              <a:rPr lang="en-US" altLang="en-US" sz="2400" b="1" dirty="0">
                <a:solidFill>
                  <a:prstClr val="white"/>
                </a:solidFill>
                <a:latin typeface="Calibri" panose="020F0502020204030204" pitchFamily="34" charset="0"/>
                <a:ea typeface="+mn-ea"/>
                <a:cs typeface="+mn-cs"/>
              </a:rPr>
              <a:t/>
            </a:r>
            <a:br>
              <a:rPr lang="en-US" altLang="en-US" sz="2400" b="1" dirty="0">
                <a:solidFill>
                  <a:prstClr val="white"/>
                </a:solidFill>
                <a:latin typeface="Calibri" panose="020F0502020204030204" pitchFamily="34" charset="0"/>
                <a:ea typeface="+mn-ea"/>
                <a:cs typeface="+mn-cs"/>
              </a:rPr>
            </a:br>
            <a:r>
              <a:rPr lang="en-US" altLang="en-US" sz="2400" b="1" dirty="0">
                <a:solidFill>
                  <a:prstClr val="white"/>
                </a:solidFill>
                <a:latin typeface="Calibri" panose="020F0502020204030204" pitchFamily="34" charset="0"/>
                <a:ea typeface="+mn-ea"/>
                <a:cs typeface="+mn-cs"/>
              </a:rPr>
              <a:t/>
            </a:r>
            <a:br>
              <a:rPr lang="en-US" altLang="en-US" sz="2400" b="1" dirty="0">
                <a:solidFill>
                  <a:prstClr val="white"/>
                </a:solidFill>
                <a:latin typeface="Calibri" panose="020F0502020204030204" pitchFamily="34" charset="0"/>
                <a:ea typeface="+mn-ea"/>
                <a:cs typeface="+mn-cs"/>
              </a:rPr>
            </a:br>
            <a:endParaRPr lang="en-US" altLang="en-US" sz="2400" dirty="0"/>
          </a:p>
        </p:txBody>
      </p:sp>
      <p:sp>
        <p:nvSpPr>
          <p:cNvPr id="8" name="Subtitle 7">
            <a:extLst>
              <a:ext uri="{FF2B5EF4-FFF2-40B4-BE49-F238E27FC236}">
                <a16:creationId xmlns:a16="http://schemas.microsoft.com/office/drawing/2014/main" xmlns="" id="{2CFA579C-D4D7-4FE9-BD18-3C08C8431319}"/>
              </a:ext>
            </a:extLst>
          </p:cNvPr>
          <p:cNvSpPr>
            <a:spLocks noGrp="1"/>
          </p:cNvSpPr>
          <p:nvPr>
            <p:ph type="subTitle" idx="1"/>
          </p:nvPr>
        </p:nvSpPr>
        <p:spPr>
          <a:xfrm>
            <a:off x="1603375" y="4286250"/>
            <a:ext cx="7481888" cy="1931988"/>
          </a:xfrm>
        </p:spPr>
        <p:txBody>
          <a:bodyPr/>
          <a:lstStyle/>
          <a:p>
            <a:pPr lvl="0" eaLnBrk="0" hangingPunct="0">
              <a:spcBef>
                <a:spcPct val="0"/>
              </a:spcBef>
              <a:defRPr/>
            </a:pPr>
            <a:endParaRPr lang="en-US" altLang="en-US" sz="2800" b="1" dirty="0">
              <a:solidFill>
                <a:prstClr val="white"/>
              </a:solidFill>
              <a:latin typeface="Calibri" panose="020F0502020204030204" pitchFamily="34" charset="0"/>
            </a:endParaRPr>
          </a:p>
          <a:p>
            <a:pPr defTabSz="497190" fontAlgn="auto">
              <a:spcAft>
                <a:spcPts val="0"/>
              </a:spcAft>
              <a:buFont typeface="Arial"/>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600201"/>
            <a:ext cx="9619774" cy="5155600"/>
          </a:xfrm>
        </p:spPr>
        <p:txBody>
          <a:bodyPr/>
          <a:lstStyle/>
          <a:p>
            <a:r>
              <a:rPr lang="en-US" sz="3200" dirty="0">
                <a:solidFill>
                  <a:schemeClr val="bg1"/>
                </a:solidFill>
              </a:rPr>
              <a:t>The objective of the Study was  to test and work on introduction of flood/natural disasters insurance including a detailed survey on willingness to pay for flood/natural disasters insurance scheme in BiH including potential insurance package product. </a:t>
            </a:r>
          </a:p>
          <a:p>
            <a:r>
              <a:rPr lang="en-US" sz="3200" dirty="0">
                <a:solidFill>
                  <a:schemeClr val="bg1"/>
                </a:solidFill>
              </a:rPr>
              <a:t>Four market segments have been identified (households, public institutions, business subjects and agricultural producers</a:t>
            </a:r>
          </a:p>
          <a:p>
            <a:r>
              <a:rPr lang="bs-Latn-BA" sz="3200" dirty="0">
                <a:solidFill>
                  <a:schemeClr val="bg1"/>
                </a:solidFill>
              </a:rPr>
              <a:t>Three risks were considered: floods, landslides and earthquakes</a:t>
            </a:r>
            <a:endParaRPr lang="en-GB" sz="3200" dirty="0">
              <a:solidFill>
                <a:schemeClr val="bg1"/>
              </a:solidFill>
            </a:endParaRPr>
          </a:p>
          <a:p>
            <a:endParaRPr lang="bs-Latn-BA" sz="3200" dirty="0">
              <a:solidFill>
                <a:schemeClr val="bg1"/>
              </a:solidFill>
            </a:endParaRPr>
          </a:p>
        </p:txBody>
      </p:sp>
    </p:spTree>
    <p:extLst>
      <p:ext uri="{BB962C8B-B14F-4D97-AF65-F5344CB8AC3E}">
        <p14:creationId xmlns:p14="http://schemas.microsoft.com/office/powerpoint/2010/main" xmlns="" val="640751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764669"/>
            <a:ext cx="9619774" cy="4991131"/>
          </a:xfrm>
        </p:spPr>
        <p:txBody>
          <a:bodyPr/>
          <a:lstStyle/>
          <a:p>
            <a:r>
              <a:rPr lang="en-GB" sz="3200" dirty="0">
                <a:solidFill>
                  <a:schemeClr val="bg1"/>
                </a:solidFill>
              </a:rPr>
              <a:t>Respondents’ sample (2500) : the entity, river basin and municipality level of exposure </a:t>
            </a:r>
          </a:p>
          <a:p>
            <a:r>
              <a:rPr lang="en-GB" sz="3200" dirty="0">
                <a:solidFill>
                  <a:schemeClr val="bg1"/>
                </a:solidFill>
              </a:rPr>
              <a:t>The</a:t>
            </a:r>
            <a:r>
              <a:rPr lang="bs-Latn-BA" sz="3200" dirty="0">
                <a:solidFill>
                  <a:schemeClr val="bg1"/>
                </a:solidFill>
              </a:rPr>
              <a:t> </a:t>
            </a:r>
            <a:r>
              <a:rPr lang="en-GB" sz="3200" dirty="0">
                <a:solidFill>
                  <a:schemeClr val="bg1"/>
                </a:solidFill>
              </a:rPr>
              <a:t>concept of the insurance product </a:t>
            </a:r>
            <a:r>
              <a:rPr lang="en-US" sz="3200" dirty="0">
                <a:solidFill>
                  <a:schemeClr val="bg1"/>
                </a:solidFill>
              </a:rPr>
              <a:t>: </a:t>
            </a:r>
            <a:r>
              <a:rPr lang="en-GB" sz="3200" dirty="0">
                <a:solidFill>
                  <a:schemeClr val="bg1"/>
                </a:solidFill>
              </a:rPr>
              <a:t>insurance package that could be introduced  (reliability, insurance premium and the insured amount).</a:t>
            </a:r>
            <a:endParaRPr lang="bs-Latn-BA" sz="3200" dirty="0">
              <a:solidFill>
                <a:schemeClr val="bg1"/>
              </a:solidFill>
            </a:endParaRPr>
          </a:p>
        </p:txBody>
      </p:sp>
      <p:sp>
        <p:nvSpPr>
          <p:cNvPr id="4" name="Title 1"/>
          <p:cNvSpPr>
            <a:spLocks noGrp="1"/>
          </p:cNvSpPr>
          <p:nvPr>
            <p:ph type="title"/>
          </p:nvPr>
        </p:nvSpPr>
        <p:spPr>
          <a:xfrm>
            <a:off x="534432" y="302865"/>
            <a:ext cx="9619774" cy="1260475"/>
          </a:xfrm>
        </p:spPr>
        <p:txBody>
          <a:bodyPr/>
          <a:lstStyle/>
          <a:p>
            <a:r>
              <a:rPr lang="bs-Latn-BA" dirty="0">
                <a:solidFill>
                  <a:schemeClr val="bg1"/>
                </a:solidFill>
              </a:rPr>
              <a:t>SAMPLE AND METHODOLOGY</a:t>
            </a:r>
          </a:p>
        </p:txBody>
      </p:sp>
    </p:spTree>
    <p:extLst>
      <p:ext uri="{BB962C8B-B14F-4D97-AF65-F5344CB8AC3E}">
        <p14:creationId xmlns:p14="http://schemas.microsoft.com/office/powerpoint/2010/main" xmlns="" val="73147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735013" y="769093"/>
          <a:ext cx="9218612" cy="5891022"/>
        </p:xfrm>
        <a:graphic>
          <a:graphicData uri="http://schemas.openxmlformats.org/drawingml/2006/table">
            <a:tbl>
              <a:tblPr firstRow="1" firstCol="1" bandRow="1">
                <a:tableStyleId>{5C22544A-7EE6-4342-B048-85BDC9FD1C3A}</a:tableStyleId>
              </a:tblPr>
              <a:tblGrid>
                <a:gridCol w="5035206">
                  <a:extLst>
                    <a:ext uri="{9D8B030D-6E8A-4147-A177-3AD203B41FA5}">
                      <a16:colId xmlns:a16="http://schemas.microsoft.com/office/drawing/2014/main" xmlns="" val="20000"/>
                    </a:ext>
                  </a:extLst>
                </a:gridCol>
                <a:gridCol w="2017032">
                  <a:extLst>
                    <a:ext uri="{9D8B030D-6E8A-4147-A177-3AD203B41FA5}">
                      <a16:colId xmlns:a16="http://schemas.microsoft.com/office/drawing/2014/main" xmlns="" val="20001"/>
                    </a:ext>
                  </a:extLst>
                </a:gridCol>
                <a:gridCol w="2166374">
                  <a:extLst>
                    <a:ext uri="{9D8B030D-6E8A-4147-A177-3AD203B41FA5}">
                      <a16:colId xmlns:a16="http://schemas.microsoft.com/office/drawing/2014/main" xmlns="" val="20002"/>
                    </a:ext>
                  </a:extLst>
                </a:gridCol>
              </a:tblGrid>
              <a:tr h="0">
                <a:tc>
                  <a:txBody>
                    <a:bodyPr/>
                    <a:lstStyle/>
                    <a:p>
                      <a:pPr algn="ctr">
                        <a:lnSpc>
                          <a:spcPct val="107000"/>
                        </a:lnSpc>
                        <a:spcAft>
                          <a:spcPts val="0"/>
                        </a:spcAft>
                      </a:pPr>
                      <a:r>
                        <a:rPr lang="en-US" sz="1400" dirty="0">
                          <a:effectLst/>
                        </a:rPr>
                        <a:t>Feature/Modalities</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Freq.</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0">
                <a:tc gridSpan="3">
                  <a:txBody>
                    <a:bodyPr/>
                    <a:lstStyle/>
                    <a:p>
                      <a:pPr marL="38100" marR="38100" algn="ctr">
                        <a:lnSpc>
                          <a:spcPct val="107000"/>
                        </a:lnSpc>
                        <a:spcAft>
                          <a:spcPts val="0"/>
                        </a:spcAft>
                      </a:pPr>
                      <a:r>
                        <a:rPr lang="en-US" sz="1400">
                          <a:effectLst/>
                        </a:rPr>
                        <a:t>Location of house/apartment </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xmlns="" val="10001"/>
                  </a:ext>
                </a:extLst>
              </a:tr>
              <a:tr h="0">
                <a:tc>
                  <a:txBody>
                    <a:bodyPr/>
                    <a:lstStyle/>
                    <a:p>
                      <a:pPr marL="38100" marR="38100" algn="ctr">
                        <a:lnSpc>
                          <a:spcPct val="107000"/>
                        </a:lnSpc>
                        <a:spcAft>
                          <a:spcPts val="0"/>
                        </a:spcAft>
                      </a:pPr>
                      <a:r>
                        <a:rPr lang="en-US" sz="1400">
                          <a:effectLst/>
                        </a:rPr>
                        <a:t>Urban settlement</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248</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24.8</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0">
                <a:tc>
                  <a:txBody>
                    <a:bodyPr/>
                    <a:lstStyle/>
                    <a:p>
                      <a:pPr marL="38100" marR="38100" algn="ctr">
                        <a:lnSpc>
                          <a:spcPct val="107000"/>
                        </a:lnSpc>
                        <a:spcAft>
                          <a:spcPts val="0"/>
                        </a:spcAft>
                      </a:pPr>
                      <a:r>
                        <a:rPr lang="en-US" sz="1400">
                          <a:effectLst/>
                        </a:rPr>
                        <a:t>Suburban settlement </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305</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30.6</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0">
                <a:tc>
                  <a:txBody>
                    <a:bodyPr/>
                    <a:lstStyle/>
                    <a:p>
                      <a:pPr marL="38100" marR="38100" algn="ctr">
                        <a:lnSpc>
                          <a:spcPct val="107000"/>
                        </a:lnSpc>
                        <a:spcAft>
                          <a:spcPts val="0"/>
                        </a:spcAft>
                      </a:pPr>
                      <a:r>
                        <a:rPr lang="en-US" sz="1400">
                          <a:effectLst/>
                        </a:rPr>
                        <a:t>Rural settlement/village</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445</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44.6</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0">
                <a:tc>
                  <a:txBody>
                    <a:bodyPr/>
                    <a:lstStyle/>
                    <a:p>
                      <a:pPr marL="38100" marR="38100" algn="ctr">
                        <a:lnSpc>
                          <a:spcPct val="107000"/>
                        </a:lnSpc>
                        <a:spcAft>
                          <a:spcPts val="0"/>
                        </a:spcAft>
                      </a:pPr>
                      <a:r>
                        <a:rPr lang="en-US" sz="1400">
                          <a:effectLst/>
                        </a:rPr>
                        <a:t>Total</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998</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100.0</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0">
                <a:tc gridSpan="3">
                  <a:txBody>
                    <a:bodyPr/>
                    <a:lstStyle/>
                    <a:p>
                      <a:pPr marL="38100" marR="38100" algn="ctr">
                        <a:lnSpc>
                          <a:spcPct val="107000"/>
                        </a:lnSpc>
                        <a:spcAft>
                          <a:spcPts val="0"/>
                        </a:spcAft>
                      </a:pPr>
                      <a:r>
                        <a:rPr lang="en-US" sz="1400">
                          <a:effectLst/>
                        </a:rPr>
                        <a:t>Type of residential building/house</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xmlns="" val="10006"/>
                  </a:ext>
                </a:extLst>
              </a:tr>
              <a:tr h="0">
                <a:tc>
                  <a:txBody>
                    <a:bodyPr/>
                    <a:lstStyle/>
                    <a:p>
                      <a:pPr marL="38100" marR="38100" algn="ctr">
                        <a:lnSpc>
                          <a:spcPct val="107000"/>
                        </a:lnSpc>
                        <a:spcAft>
                          <a:spcPts val="0"/>
                        </a:spcAft>
                      </a:pPr>
                      <a:r>
                        <a:rPr lang="en-US" sz="1400">
                          <a:effectLst/>
                        </a:rPr>
                        <a:t>House</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833</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83.6</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0">
                <a:tc>
                  <a:txBody>
                    <a:bodyPr/>
                    <a:lstStyle/>
                    <a:p>
                      <a:pPr marL="38100" marR="38100" algn="ctr">
                        <a:lnSpc>
                          <a:spcPct val="107000"/>
                        </a:lnSpc>
                        <a:spcAft>
                          <a:spcPts val="0"/>
                        </a:spcAft>
                      </a:pPr>
                      <a:r>
                        <a:rPr lang="en-US" sz="1400">
                          <a:effectLst/>
                        </a:rPr>
                        <a:t>Apartment</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163</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16.4</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0">
                <a:tc>
                  <a:txBody>
                    <a:bodyPr/>
                    <a:lstStyle/>
                    <a:p>
                      <a:pPr marL="38100" marR="38100" algn="ctr">
                        <a:lnSpc>
                          <a:spcPct val="107000"/>
                        </a:lnSpc>
                        <a:spcAft>
                          <a:spcPts val="0"/>
                        </a:spcAft>
                      </a:pPr>
                      <a:r>
                        <a:rPr lang="en-US" sz="1400">
                          <a:effectLst/>
                        </a:rPr>
                        <a:t>Total</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996</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100.0</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9"/>
                  </a:ext>
                </a:extLst>
              </a:tr>
              <a:tr h="0">
                <a:tc gridSpan="3">
                  <a:txBody>
                    <a:bodyPr/>
                    <a:lstStyle/>
                    <a:p>
                      <a:pPr marL="38100" marR="38100" algn="ctr">
                        <a:lnSpc>
                          <a:spcPct val="107000"/>
                        </a:lnSpc>
                        <a:spcAft>
                          <a:spcPts val="0"/>
                        </a:spcAft>
                      </a:pPr>
                      <a:r>
                        <a:rPr lang="en-US" sz="1400">
                          <a:effectLst/>
                        </a:rPr>
                        <a:t>Gender</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xmlns="" val="10010"/>
                  </a:ext>
                </a:extLst>
              </a:tr>
              <a:tr h="0">
                <a:tc>
                  <a:txBody>
                    <a:bodyPr/>
                    <a:lstStyle/>
                    <a:p>
                      <a:pPr marL="38100" marR="38100" algn="ctr">
                        <a:lnSpc>
                          <a:spcPct val="107000"/>
                        </a:lnSpc>
                        <a:spcAft>
                          <a:spcPts val="0"/>
                        </a:spcAft>
                      </a:pPr>
                      <a:r>
                        <a:rPr lang="en-US" sz="1400">
                          <a:effectLst/>
                        </a:rPr>
                        <a:t>Male</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736</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73.8</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1"/>
                  </a:ext>
                </a:extLst>
              </a:tr>
              <a:tr h="0">
                <a:tc>
                  <a:txBody>
                    <a:bodyPr/>
                    <a:lstStyle/>
                    <a:p>
                      <a:pPr marL="38100" marR="38100" algn="ctr">
                        <a:lnSpc>
                          <a:spcPct val="107000"/>
                        </a:lnSpc>
                        <a:spcAft>
                          <a:spcPts val="0"/>
                        </a:spcAft>
                      </a:pPr>
                      <a:r>
                        <a:rPr lang="en-US" sz="1400">
                          <a:effectLst/>
                        </a:rPr>
                        <a:t>Female</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261</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26.2</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2"/>
                  </a:ext>
                </a:extLst>
              </a:tr>
              <a:tr h="0">
                <a:tc>
                  <a:txBody>
                    <a:bodyPr/>
                    <a:lstStyle/>
                    <a:p>
                      <a:pPr marL="38100" marR="38100" algn="ctr">
                        <a:lnSpc>
                          <a:spcPct val="107000"/>
                        </a:lnSpc>
                        <a:spcAft>
                          <a:spcPts val="0"/>
                        </a:spcAft>
                      </a:pPr>
                      <a:r>
                        <a:rPr lang="en-US" sz="1400">
                          <a:effectLst/>
                        </a:rPr>
                        <a:t>Total</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997</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100.0</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3"/>
                  </a:ext>
                </a:extLst>
              </a:tr>
              <a:tr h="0">
                <a:tc gridSpan="3">
                  <a:txBody>
                    <a:bodyPr/>
                    <a:lstStyle/>
                    <a:p>
                      <a:pPr marL="38100" marR="38100" algn="ctr">
                        <a:lnSpc>
                          <a:spcPct val="107000"/>
                        </a:lnSpc>
                        <a:spcAft>
                          <a:spcPts val="0"/>
                        </a:spcAft>
                      </a:pPr>
                      <a:r>
                        <a:rPr lang="en-US" sz="1400">
                          <a:effectLst/>
                        </a:rPr>
                        <a:t>The highest educational degree of the head of household </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xmlns="" val="10014"/>
                  </a:ext>
                </a:extLst>
              </a:tr>
              <a:tr h="0">
                <a:tc>
                  <a:txBody>
                    <a:bodyPr/>
                    <a:lstStyle/>
                    <a:p>
                      <a:pPr marL="38100" marR="38100" algn="ctr">
                        <a:lnSpc>
                          <a:spcPct val="107000"/>
                        </a:lnSpc>
                        <a:spcAft>
                          <a:spcPts val="0"/>
                        </a:spcAft>
                      </a:pPr>
                      <a:r>
                        <a:rPr lang="en-US" sz="1400">
                          <a:effectLst/>
                        </a:rPr>
                        <a:t>Elementary school</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205</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20.9</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5"/>
                  </a:ext>
                </a:extLst>
              </a:tr>
              <a:tr h="0">
                <a:tc>
                  <a:txBody>
                    <a:bodyPr/>
                    <a:lstStyle/>
                    <a:p>
                      <a:pPr marL="38100" marR="38100" algn="ctr">
                        <a:lnSpc>
                          <a:spcPct val="107000"/>
                        </a:lnSpc>
                        <a:spcAft>
                          <a:spcPts val="0"/>
                        </a:spcAft>
                      </a:pPr>
                      <a:r>
                        <a:rPr lang="en-US" sz="1400">
                          <a:effectLst/>
                        </a:rPr>
                        <a:t>High school degree</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588</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59.9</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6"/>
                  </a:ext>
                </a:extLst>
              </a:tr>
              <a:tr h="0">
                <a:tc>
                  <a:txBody>
                    <a:bodyPr/>
                    <a:lstStyle/>
                    <a:p>
                      <a:pPr marL="38100" marR="38100" algn="ctr">
                        <a:lnSpc>
                          <a:spcPct val="107000"/>
                        </a:lnSpc>
                        <a:spcAft>
                          <a:spcPts val="0"/>
                        </a:spcAft>
                      </a:pPr>
                      <a:r>
                        <a:rPr lang="en-US" sz="1400">
                          <a:effectLst/>
                        </a:rPr>
                        <a:t>Associate degree</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89</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9.1</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7"/>
                  </a:ext>
                </a:extLst>
              </a:tr>
              <a:tr h="0">
                <a:tc>
                  <a:txBody>
                    <a:bodyPr/>
                    <a:lstStyle/>
                    <a:p>
                      <a:pPr marL="38100" marR="38100" algn="ctr">
                        <a:lnSpc>
                          <a:spcPct val="107000"/>
                        </a:lnSpc>
                        <a:spcAft>
                          <a:spcPts val="0"/>
                        </a:spcAft>
                      </a:pPr>
                      <a:r>
                        <a:rPr lang="en-US" sz="1400">
                          <a:effectLst/>
                        </a:rPr>
                        <a:t>University degree and higher</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100</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10.2</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8"/>
                  </a:ext>
                </a:extLst>
              </a:tr>
              <a:tr h="0">
                <a:tc>
                  <a:txBody>
                    <a:bodyPr/>
                    <a:lstStyle/>
                    <a:p>
                      <a:pPr marL="38100" marR="38100" algn="ctr">
                        <a:lnSpc>
                          <a:spcPct val="107000"/>
                        </a:lnSpc>
                        <a:spcAft>
                          <a:spcPts val="0"/>
                        </a:spcAft>
                      </a:pPr>
                      <a:r>
                        <a:rPr lang="en-US" sz="1400">
                          <a:effectLst/>
                        </a:rPr>
                        <a:t>Total</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982</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100.0</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9"/>
                  </a:ext>
                </a:extLst>
              </a:tr>
              <a:tr h="0">
                <a:tc gridSpan="3">
                  <a:txBody>
                    <a:bodyPr/>
                    <a:lstStyle/>
                    <a:p>
                      <a:pPr marL="38100" marR="38100" algn="ctr">
                        <a:lnSpc>
                          <a:spcPct val="107000"/>
                        </a:lnSpc>
                        <a:spcAft>
                          <a:spcPts val="0"/>
                        </a:spcAft>
                      </a:pPr>
                      <a:r>
                        <a:rPr lang="en-US" sz="1400">
                          <a:effectLst/>
                        </a:rPr>
                        <a:t>Average monthly household income </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xmlns="" val="10020"/>
                  </a:ext>
                </a:extLst>
              </a:tr>
              <a:tr h="0">
                <a:tc>
                  <a:txBody>
                    <a:bodyPr/>
                    <a:lstStyle/>
                    <a:p>
                      <a:pPr marL="38100" marR="38100" algn="ctr">
                        <a:lnSpc>
                          <a:spcPct val="107000"/>
                        </a:lnSpc>
                        <a:spcAft>
                          <a:spcPts val="0"/>
                        </a:spcAft>
                      </a:pPr>
                      <a:r>
                        <a:rPr lang="en-US" sz="1400">
                          <a:effectLst/>
                        </a:rPr>
                        <a:t>to 500 KM</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347</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35.5</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1"/>
                  </a:ext>
                </a:extLst>
              </a:tr>
              <a:tr h="0">
                <a:tc>
                  <a:txBody>
                    <a:bodyPr/>
                    <a:lstStyle/>
                    <a:p>
                      <a:pPr marL="38100" marR="38100" algn="ctr">
                        <a:lnSpc>
                          <a:spcPct val="107000"/>
                        </a:lnSpc>
                        <a:spcAft>
                          <a:spcPts val="0"/>
                        </a:spcAft>
                      </a:pPr>
                      <a:r>
                        <a:rPr lang="en-US" sz="1400">
                          <a:effectLst/>
                        </a:rPr>
                        <a:t>500-999 KM</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266</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27.2</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2"/>
                  </a:ext>
                </a:extLst>
              </a:tr>
              <a:tr h="0">
                <a:tc>
                  <a:txBody>
                    <a:bodyPr/>
                    <a:lstStyle/>
                    <a:p>
                      <a:pPr marL="38100" marR="38100" algn="ctr">
                        <a:lnSpc>
                          <a:spcPct val="107000"/>
                        </a:lnSpc>
                        <a:spcAft>
                          <a:spcPts val="0"/>
                        </a:spcAft>
                      </a:pPr>
                      <a:r>
                        <a:rPr lang="en-US" sz="1400">
                          <a:effectLst/>
                        </a:rPr>
                        <a:t>1000-1499 KM</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163</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16.7</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3"/>
                  </a:ext>
                </a:extLst>
              </a:tr>
              <a:tr h="0">
                <a:tc>
                  <a:txBody>
                    <a:bodyPr/>
                    <a:lstStyle/>
                    <a:p>
                      <a:pPr marL="38100" marR="38100" algn="ctr">
                        <a:lnSpc>
                          <a:spcPct val="107000"/>
                        </a:lnSpc>
                        <a:spcAft>
                          <a:spcPts val="0"/>
                        </a:spcAft>
                      </a:pPr>
                      <a:r>
                        <a:rPr lang="en-US" sz="1400">
                          <a:effectLst/>
                        </a:rPr>
                        <a:t>1500-1999 KM</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103</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10.5</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4"/>
                  </a:ext>
                </a:extLst>
              </a:tr>
              <a:tr h="0">
                <a:tc>
                  <a:txBody>
                    <a:bodyPr/>
                    <a:lstStyle/>
                    <a:p>
                      <a:pPr marL="38100" marR="38100" algn="ctr">
                        <a:lnSpc>
                          <a:spcPct val="107000"/>
                        </a:lnSpc>
                        <a:spcAft>
                          <a:spcPts val="0"/>
                        </a:spcAft>
                      </a:pPr>
                      <a:r>
                        <a:rPr lang="en-US" sz="1400">
                          <a:effectLst/>
                        </a:rPr>
                        <a:t>2000 KM and more </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98</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10.0</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5"/>
                  </a:ext>
                </a:extLst>
              </a:tr>
              <a:tr h="0">
                <a:tc>
                  <a:txBody>
                    <a:bodyPr/>
                    <a:lstStyle/>
                    <a:p>
                      <a:pPr marL="38100" marR="38100" algn="ctr">
                        <a:lnSpc>
                          <a:spcPct val="107000"/>
                        </a:lnSpc>
                        <a:spcAft>
                          <a:spcPts val="0"/>
                        </a:spcAft>
                      </a:pPr>
                      <a:r>
                        <a:rPr lang="en-US" sz="1400" dirty="0">
                          <a:effectLst/>
                        </a:rPr>
                        <a:t>Total</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977</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dirty="0">
                          <a:effectLst/>
                        </a:rPr>
                        <a:t>100.0</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6"/>
                  </a:ext>
                </a:extLst>
              </a:tr>
            </a:tbl>
          </a:graphicData>
        </a:graphic>
      </p:graphicFrame>
      <p:sp>
        <p:nvSpPr>
          <p:cNvPr id="8" name="TextBox 7"/>
          <p:cNvSpPr txBox="1"/>
          <p:nvPr/>
        </p:nvSpPr>
        <p:spPr>
          <a:xfrm>
            <a:off x="2092751" y="6688582"/>
            <a:ext cx="6240544" cy="369332"/>
          </a:xfrm>
          <a:prstGeom prst="rect">
            <a:avLst/>
          </a:prstGeom>
          <a:noFill/>
        </p:spPr>
        <p:txBody>
          <a:bodyPr wrap="square" rtlCol="0">
            <a:spAutoFit/>
          </a:bodyPr>
          <a:lstStyle/>
          <a:p>
            <a:pPr algn="ctr"/>
            <a:r>
              <a:rPr lang="bs-Latn-BA" sz="1800" dirty="0">
                <a:solidFill>
                  <a:schemeClr val="bg1"/>
                </a:solidFill>
              </a:rPr>
              <a:t>Table 1. Socio-economic features of households</a:t>
            </a:r>
          </a:p>
        </p:txBody>
      </p:sp>
    </p:spTree>
    <p:extLst>
      <p:ext uri="{BB962C8B-B14F-4D97-AF65-F5344CB8AC3E}">
        <p14:creationId xmlns:p14="http://schemas.microsoft.com/office/powerpoint/2010/main" xmlns="" val="366569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2751" y="6688582"/>
            <a:ext cx="6240544" cy="369332"/>
          </a:xfrm>
          <a:prstGeom prst="rect">
            <a:avLst/>
          </a:prstGeom>
          <a:noFill/>
        </p:spPr>
        <p:txBody>
          <a:bodyPr wrap="square" rtlCol="0">
            <a:spAutoFit/>
          </a:bodyPr>
          <a:lstStyle/>
          <a:p>
            <a:pPr algn="ctr"/>
            <a:r>
              <a:rPr lang="bs-Latn-BA" sz="1800" dirty="0">
                <a:solidFill>
                  <a:schemeClr val="bg1"/>
                </a:solidFill>
              </a:rPr>
              <a:t>Table 1. Socio-economic features of households (cont.)</a:t>
            </a:r>
          </a:p>
        </p:txBody>
      </p:sp>
      <p:graphicFrame>
        <p:nvGraphicFramePr>
          <p:cNvPr id="2" name="Table 1"/>
          <p:cNvGraphicFramePr>
            <a:graphicFrameLocks noGrp="1"/>
          </p:cNvGraphicFramePr>
          <p:nvPr>
            <p:extLst/>
          </p:nvPr>
        </p:nvGraphicFramePr>
        <p:xfrm>
          <a:off x="735013" y="716369"/>
          <a:ext cx="9218612" cy="5891022"/>
        </p:xfrm>
        <a:graphic>
          <a:graphicData uri="http://schemas.openxmlformats.org/drawingml/2006/table">
            <a:tbl>
              <a:tblPr firstRow="1" firstCol="1" bandRow="1">
                <a:tableStyleId>{5C22544A-7EE6-4342-B048-85BDC9FD1C3A}</a:tableStyleId>
              </a:tblPr>
              <a:tblGrid>
                <a:gridCol w="5035206">
                  <a:extLst>
                    <a:ext uri="{9D8B030D-6E8A-4147-A177-3AD203B41FA5}">
                      <a16:colId xmlns:a16="http://schemas.microsoft.com/office/drawing/2014/main" xmlns="" val="20000"/>
                    </a:ext>
                  </a:extLst>
                </a:gridCol>
                <a:gridCol w="2017032">
                  <a:extLst>
                    <a:ext uri="{9D8B030D-6E8A-4147-A177-3AD203B41FA5}">
                      <a16:colId xmlns:a16="http://schemas.microsoft.com/office/drawing/2014/main" xmlns="" val="20001"/>
                    </a:ext>
                  </a:extLst>
                </a:gridCol>
                <a:gridCol w="2166374">
                  <a:extLst>
                    <a:ext uri="{9D8B030D-6E8A-4147-A177-3AD203B41FA5}">
                      <a16:colId xmlns:a16="http://schemas.microsoft.com/office/drawing/2014/main" xmlns="" val="20002"/>
                    </a:ext>
                  </a:extLst>
                </a:gridCol>
              </a:tblGrid>
              <a:tr h="0">
                <a:tc gridSpan="3">
                  <a:txBody>
                    <a:bodyPr/>
                    <a:lstStyle/>
                    <a:p>
                      <a:pPr marL="39370" marR="39370" algn="ctr">
                        <a:lnSpc>
                          <a:spcPct val="107000"/>
                        </a:lnSpc>
                        <a:spcAft>
                          <a:spcPts val="0"/>
                        </a:spcAft>
                      </a:pPr>
                      <a:r>
                        <a:rPr lang="en-US" sz="1400">
                          <a:effectLst/>
                        </a:rPr>
                        <a:t>Age of head of household </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xmlns="" val="10000"/>
                  </a:ext>
                </a:extLst>
              </a:tr>
              <a:tr h="0">
                <a:tc>
                  <a:txBody>
                    <a:bodyPr/>
                    <a:lstStyle/>
                    <a:p>
                      <a:pPr marL="39370" marR="39370" algn="ctr">
                        <a:lnSpc>
                          <a:spcPct val="107000"/>
                        </a:lnSpc>
                        <a:spcAft>
                          <a:spcPts val="0"/>
                        </a:spcAft>
                      </a:pPr>
                      <a:r>
                        <a:rPr lang="en-US" sz="1400">
                          <a:effectLst/>
                        </a:rPr>
                        <a:t>&lt;= 53</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9370" marR="39370" algn="ctr">
                        <a:lnSpc>
                          <a:spcPct val="107000"/>
                        </a:lnSpc>
                        <a:spcAft>
                          <a:spcPts val="0"/>
                        </a:spcAft>
                      </a:pPr>
                      <a:r>
                        <a:rPr lang="en-US" sz="1400">
                          <a:effectLst/>
                        </a:rPr>
                        <a:t>256</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9370" marR="39370" algn="ctr">
                        <a:lnSpc>
                          <a:spcPct val="107000"/>
                        </a:lnSpc>
                        <a:spcAft>
                          <a:spcPts val="0"/>
                        </a:spcAft>
                      </a:pPr>
                      <a:r>
                        <a:rPr lang="en-US" sz="1400">
                          <a:effectLst/>
                        </a:rPr>
                        <a:t>26.1</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0">
                <a:tc>
                  <a:txBody>
                    <a:bodyPr/>
                    <a:lstStyle/>
                    <a:p>
                      <a:pPr marL="39370" marR="39370" algn="ctr">
                        <a:lnSpc>
                          <a:spcPct val="107000"/>
                        </a:lnSpc>
                        <a:spcAft>
                          <a:spcPts val="0"/>
                        </a:spcAft>
                      </a:pPr>
                      <a:r>
                        <a:rPr lang="en-US" sz="1400">
                          <a:effectLst/>
                        </a:rPr>
                        <a:t>54 – 62</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9370" marR="39370" algn="ctr">
                        <a:lnSpc>
                          <a:spcPct val="107000"/>
                        </a:lnSpc>
                        <a:spcAft>
                          <a:spcPts val="0"/>
                        </a:spcAft>
                      </a:pPr>
                      <a:r>
                        <a:rPr lang="en-US" sz="1400">
                          <a:effectLst/>
                        </a:rPr>
                        <a:t>244</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9370" marR="39370" algn="ctr">
                        <a:lnSpc>
                          <a:spcPct val="107000"/>
                        </a:lnSpc>
                        <a:spcAft>
                          <a:spcPts val="0"/>
                        </a:spcAft>
                      </a:pPr>
                      <a:r>
                        <a:rPr lang="en-US" sz="1400">
                          <a:effectLst/>
                        </a:rPr>
                        <a:t>24.9</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0">
                <a:tc>
                  <a:txBody>
                    <a:bodyPr/>
                    <a:lstStyle/>
                    <a:p>
                      <a:pPr marL="39370" marR="39370" algn="ctr">
                        <a:lnSpc>
                          <a:spcPct val="107000"/>
                        </a:lnSpc>
                        <a:spcAft>
                          <a:spcPts val="0"/>
                        </a:spcAft>
                      </a:pPr>
                      <a:r>
                        <a:rPr lang="en-US" sz="1400">
                          <a:effectLst/>
                        </a:rPr>
                        <a:t>63 – 70</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9370" marR="39370" algn="ctr">
                        <a:lnSpc>
                          <a:spcPct val="107000"/>
                        </a:lnSpc>
                        <a:spcAft>
                          <a:spcPts val="0"/>
                        </a:spcAft>
                      </a:pPr>
                      <a:r>
                        <a:rPr lang="en-US" sz="1400">
                          <a:effectLst/>
                        </a:rPr>
                        <a:t>253</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9370" marR="39370" algn="ctr">
                        <a:lnSpc>
                          <a:spcPct val="107000"/>
                        </a:lnSpc>
                        <a:spcAft>
                          <a:spcPts val="0"/>
                        </a:spcAft>
                      </a:pPr>
                      <a:r>
                        <a:rPr lang="en-US" sz="1400">
                          <a:effectLst/>
                        </a:rPr>
                        <a:t>25.8</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0">
                <a:tc>
                  <a:txBody>
                    <a:bodyPr/>
                    <a:lstStyle/>
                    <a:p>
                      <a:pPr marL="39370" marR="39370" algn="ctr">
                        <a:lnSpc>
                          <a:spcPct val="107000"/>
                        </a:lnSpc>
                        <a:spcAft>
                          <a:spcPts val="0"/>
                        </a:spcAft>
                      </a:pPr>
                      <a:r>
                        <a:rPr lang="en-US" sz="1400">
                          <a:effectLst/>
                        </a:rPr>
                        <a:t>71+</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9370" marR="39370" algn="ctr">
                        <a:lnSpc>
                          <a:spcPct val="107000"/>
                        </a:lnSpc>
                        <a:spcAft>
                          <a:spcPts val="0"/>
                        </a:spcAft>
                      </a:pPr>
                      <a:r>
                        <a:rPr lang="en-US" sz="1400">
                          <a:effectLst/>
                        </a:rPr>
                        <a:t>227</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9370" marR="39370" algn="ctr">
                        <a:lnSpc>
                          <a:spcPct val="107000"/>
                        </a:lnSpc>
                        <a:spcAft>
                          <a:spcPts val="0"/>
                        </a:spcAft>
                      </a:pPr>
                      <a:r>
                        <a:rPr lang="en-US" sz="1400">
                          <a:effectLst/>
                        </a:rPr>
                        <a:t>23.2</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0">
                <a:tc>
                  <a:txBody>
                    <a:bodyPr/>
                    <a:lstStyle/>
                    <a:p>
                      <a:pPr marL="39370" marR="39370" algn="ctr">
                        <a:lnSpc>
                          <a:spcPct val="107000"/>
                        </a:lnSpc>
                        <a:spcAft>
                          <a:spcPts val="0"/>
                        </a:spcAft>
                      </a:pPr>
                      <a:r>
                        <a:rPr lang="en-US" sz="1400">
                          <a:effectLst/>
                        </a:rPr>
                        <a:t>Total</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9370" marR="39370" algn="ctr">
                        <a:lnSpc>
                          <a:spcPct val="107000"/>
                        </a:lnSpc>
                        <a:spcAft>
                          <a:spcPts val="0"/>
                        </a:spcAft>
                      </a:pPr>
                      <a:r>
                        <a:rPr lang="en-US" sz="1400">
                          <a:effectLst/>
                        </a:rPr>
                        <a:t>980</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9370" marR="39370" algn="ctr">
                        <a:lnSpc>
                          <a:spcPct val="107000"/>
                        </a:lnSpc>
                        <a:spcAft>
                          <a:spcPts val="0"/>
                        </a:spcAft>
                      </a:pPr>
                      <a:r>
                        <a:rPr lang="en-US" sz="1400">
                          <a:effectLst/>
                        </a:rPr>
                        <a:t>100.0</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0">
                <a:tc gridSpan="3">
                  <a:txBody>
                    <a:bodyPr/>
                    <a:lstStyle/>
                    <a:p>
                      <a:pPr marL="39370" marR="39370" algn="ctr">
                        <a:lnSpc>
                          <a:spcPct val="107000"/>
                        </a:lnSpc>
                        <a:spcAft>
                          <a:spcPts val="0"/>
                        </a:spcAft>
                      </a:pPr>
                      <a:r>
                        <a:rPr lang="en-US" sz="1400">
                          <a:effectLst/>
                        </a:rPr>
                        <a:t>Number of household members </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xmlns="" val="10006"/>
                  </a:ext>
                </a:extLst>
              </a:tr>
              <a:tr h="0">
                <a:tc>
                  <a:txBody>
                    <a:bodyPr/>
                    <a:lstStyle/>
                    <a:p>
                      <a:pPr marL="38100" marR="38100" algn="ctr">
                        <a:lnSpc>
                          <a:spcPct val="107000"/>
                        </a:lnSpc>
                        <a:spcAft>
                          <a:spcPts val="0"/>
                        </a:spcAft>
                      </a:pPr>
                      <a:r>
                        <a:rPr lang="en-US" sz="1400">
                          <a:effectLst/>
                        </a:rPr>
                        <a:t>1</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136</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13.8</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0">
                <a:tc>
                  <a:txBody>
                    <a:bodyPr/>
                    <a:lstStyle/>
                    <a:p>
                      <a:pPr marL="38100" marR="38100" algn="ctr">
                        <a:lnSpc>
                          <a:spcPct val="107000"/>
                        </a:lnSpc>
                        <a:spcAft>
                          <a:spcPts val="0"/>
                        </a:spcAft>
                      </a:pPr>
                      <a:r>
                        <a:rPr lang="en-US" sz="1400">
                          <a:effectLst/>
                        </a:rPr>
                        <a:t>2</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260</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26.4</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0">
                <a:tc>
                  <a:txBody>
                    <a:bodyPr/>
                    <a:lstStyle/>
                    <a:p>
                      <a:pPr marL="38100" marR="38100" algn="ctr">
                        <a:lnSpc>
                          <a:spcPct val="107000"/>
                        </a:lnSpc>
                        <a:spcAft>
                          <a:spcPts val="0"/>
                        </a:spcAft>
                      </a:pPr>
                      <a:r>
                        <a:rPr lang="en-US" sz="1400">
                          <a:effectLst/>
                        </a:rPr>
                        <a:t>3</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204</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20.8</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9"/>
                  </a:ext>
                </a:extLst>
              </a:tr>
              <a:tr h="0">
                <a:tc>
                  <a:txBody>
                    <a:bodyPr/>
                    <a:lstStyle/>
                    <a:p>
                      <a:pPr marL="38100" marR="38100" algn="ctr">
                        <a:lnSpc>
                          <a:spcPct val="107000"/>
                        </a:lnSpc>
                        <a:spcAft>
                          <a:spcPts val="0"/>
                        </a:spcAft>
                      </a:pPr>
                      <a:r>
                        <a:rPr lang="en-US" sz="1400">
                          <a:effectLst/>
                        </a:rPr>
                        <a:t>4</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202</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20.5</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0"/>
                  </a:ext>
                </a:extLst>
              </a:tr>
              <a:tr h="0">
                <a:tc>
                  <a:txBody>
                    <a:bodyPr/>
                    <a:lstStyle/>
                    <a:p>
                      <a:pPr marL="38100" marR="38100" algn="ctr">
                        <a:lnSpc>
                          <a:spcPct val="107000"/>
                        </a:lnSpc>
                        <a:spcAft>
                          <a:spcPts val="0"/>
                        </a:spcAft>
                      </a:pPr>
                      <a:r>
                        <a:rPr lang="en-US" sz="1400">
                          <a:effectLst/>
                        </a:rPr>
                        <a:t>5+</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181</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18.4</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1"/>
                  </a:ext>
                </a:extLst>
              </a:tr>
              <a:tr h="0">
                <a:tc>
                  <a:txBody>
                    <a:bodyPr/>
                    <a:lstStyle/>
                    <a:p>
                      <a:pPr marL="38100" marR="38100" algn="ctr">
                        <a:lnSpc>
                          <a:spcPct val="107000"/>
                        </a:lnSpc>
                        <a:spcAft>
                          <a:spcPts val="0"/>
                        </a:spcAft>
                      </a:pPr>
                      <a:r>
                        <a:rPr lang="en-US" sz="1400">
                          <a:effectLst/>
                        </a:rPr>
                        <a:t>Total</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983</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100.0</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2"/>
                  </a:ext>
                </a:extLst>
              </a:tr>
              <a:tr h="0">
                <a:tc gridSpan="3">
                  <a:txBody>
                    <a:bodyPr/>
                    <a:lstStyle/>
                    <a:p>
                      <a:pPr marL="38100" marR="38100" algn="ctr">
                        <a:lnSpc>
                          <a:spcPct val="107000"/>
                        </a:lnSpc>
                        <a:spcAft>
                          <a:spcPts val="0"/>
                        </a:spcAft>
                      </a:pPr>
                      <a:r>
                        <a:rPr lang="en-US" sz="1400">
                          <a:effectLst/>
                        </a:rPr>
                        <a:t>Entity</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xmlns="" val="10013"/>
                  </a:ext>
                </a:extLst>
              </a:tr>
              <a:tr h="0">
                <a:tc>
                  <a:txBody>
                    <a:bodyPr/>
                    <a:lstStyle/>
                    <a:p>
                      <a:pPr marL="38100" marR="38100" algn="ctr">
                        <a:lnSpc>
                          <a:spcPct val="107000"/>
                        </a:lnSpc>
                        <a:spcAft>
                          <a:spcPts val="0"/>
                        </a:spcAft>
                      </a:pPr>
                      <a:r>
                        <a:rPr lang="en-US" sz="1400">
                          <a:effectLst/>
                        </a:rPr>
                        <a:t>FBiH</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619</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61.6</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4"/>
                  </a:ext>
                </a:extLst>
              </a:tr>
              <a:tr h="0">
                <a:tc>
                  <a:txBody>
                    <a:bodyPr/>
                    <a:lstStyle/>
                    <a:p>
                      <a:pPr marL="38100" marR="38100" algn="ctr">
                        <a:lnSpc>
                          <a:spcPct val="107000"/>
                        </a:lnSpc>
                        <a:spcAft>
                          <a:spcPts val="0"/>
                        </a:spcAft>
                      </a:pPr>
                      <a:r>
                        <a:rPr lang="en-US" sz="1400">
                          <a:effectLst/>
                        </a:rPr>
                        <a:t>RS</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386</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38.4</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5"/>
                  </a:ext>
                </a:extLst>
              </a:tr>
              <a:tr h="0">
                <a:tc>
                  <a:txBody>
                    <a:bodyPr/>
                    <a:lstStyle/>
                    <a:p>
                      <a:pPr marL="38100" marR="38100" algn="ctr">
                        <a:lnSpc>
                          <a:spcPct val="107000"/>
                        </a:lnSpc>
                        <a:spcAft>
                          <a:spcPts val="0"/>
                        </a:spcAft>
                      </a:pPr>
                      <a:r>
                        <a:rPr lang="en-US" sz="1400">
                          <a:effectLst/>
                        </a:rPr>
                        <a:t>Total</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1005</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100.0</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6"/>
                  </a:ext>
                </a:extLst>
              </a:tr>
              <a:tr h="0">
                <a:tc gridSpan="3">
                  <a:txBody>
                    <a:bodyPr/>
                    <a:lstStyle/>
                    <a:p>
                      <a:pPr marL="38100" marR="38100" algn="ctr">
                        <a:lnSpc>
                          <a:spcPct val="107000"/>
                        </a:lnSpc>
                        <a:spcAft>
                          <a:spcPts val="0"/>
                        </a:spcAft>
                      </a:pPr>
                      <a:r>
                        <a:rPr lang="en-US" sz="1400">
                          <a:effectLst/>
                        </a:rPr>
                        <a:t>Basin</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bs-Latn-BA"/>
                    </a:p>
                  </a:txBody>
                  <a:tcPr/>
                </a:tc>
                <a:tc hMerge="1">
                  <a:txBody>
                    <a:bodyPr/>
                    <a:lstStyle/>
                    <a:p>
                      <a:endParaRPr lang="bs-Latn-BA"/>
                    </a:p>
                  </a:txBody>
                  <a:tcPr/>
                </a:tc>
                <a:extLst>
                  <a:ext uri="{0D108BD9-81ED-4DB2-BD59-A6C34878D82A}">
                    <a16:rowId xmlns:a16="http://schemas.microsoft.com/office/drawing/2014/main" xmlns="" val="10017"/>
                  </a:ext>
                </a:extLst>
              </a:tr>
              <a:tr h="0">
                <a:tc>
                  <a:txBody>
                    <a:bodyPr/>
                    <a:lstStyle/>
                    <a:p>
                      <a:pPr marL="38100" marR="38100" algn="ctr">
                        <a:lnSpc>
                          <a:spcPct val="107000"/>
                        </a:lnSpc>
                        <a:spcAft>
                          <a:spcPts val="0"/>
                        </a:spcAft>
                      </a:pPr>
                      <a:r>
                        <a:rPr lang="en-US" sz="1400">
                          <a:effectLst/>
                        </a:rPr>
                        <a:t>Bosna</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442</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44.0</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8"/>
                  </a:ext>
                </a:extLst>
              </a:tr>
              <a:tr h="0">
                <a:tc>
                  <a:txBody>
                    <a:bodyPr/>
                    <a:lstStyle/>
                    <a:p>
                      <a:pPr marL="38100" marR="38100" algn="ctr">
                        <a:lnSpc>
                          <a:spcPct val="107000"/>
                        </a:lnSpc>
                        <a:spcAft>
                          <a:spcPts val="0"/>
                        </a:spcAft>
                      </a:pPr>
                      <a:r>
                        <a:rPr lang="en-US" sz="1400">
                          <a:effectLst/>
                        </a:rPr>
                        <a:t>Korana/Glina</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33</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3.3</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9"/>
                  </a:ext>
                </a:extLst>
              </a:tr>
              <a:tr h="0">
                <a:tc>
                  <a:txBody>
                    <a:bodyPr/>
                    <a:lstStyle/>
                    <a:p>
                      <a:pPr marL="38100" marR="38100" algn="ctr">
                        <a:lnSpc>
                          <a:spcPct val="107000"/>
                        </a:lnSpc>
                        <a:spcAft>
                          <a:spcPts val="0"/>
                        </a:spcAft>
                      </a:pPr>
                      <a:r>
                        <a:rPr lang="en-US" sz="1400">
                          <a:effectLst/>
                        </a:rPr>
                        <a:t>Neretva</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103</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10.2</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0"/>
                  </a:ext>
                </a:extLst>
              </a:tr>
              <a:tr h="0">
                <a:tc>
                  <a:txBody>
                    <a:bodyPr/>
                    <a:lstStyle/>
                    <a:p>
                      <a:pPr marL="38100" marR="38100" algn="ctr">
                        <a:lnSpc>
                          <a:spcPct val="107000"/>
                        </a:lnSpc>
                        <a:spcAft>
                          <a:spcPts val="0"/>
                        </a:spcAft>
                      </a:pPr>
                      <a:r>
                        <a:rPr lang="en-US" sz="1400">
                          <a:effectLst/>
                        </a:rPr>
                        <a:t>Sava/Drina</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54</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5.4</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1"/>
                  </a:ext>
                </a:extLst>
              </a:tr>
              <a:tr h="0">
                <a:tc>
                  <a:txBody>
                    <a:bodyPr/>
                    <a:lstStyle/>
                    <a:p>
                      <a:pPr marL="38100" marR="38100" algn="ctr">
                        <a:lnSpc>
                          <a:spcPct val="107000"/>
                        </a:lnSpc>
                        <a:spcAft>
                          <a:spcPts val="0"/>
                        </a:spcAft>
                      </a:pPr>
                      <a:r>
                        <a:rPr lang="en-US" sz="1400">
                          <a:effectLst/>
                        </a:rPr>
                        <a:t>Trebišnjica</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17</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1.7</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2"/>
                  </a:ext>
                </a:extLst>
              </a:tr>
              <a:tr h="0">
                <a:tc>
                  <a:txBody>
                    <a:bodyPr/>
                    <a:lstStyle/>
                    <a:p>
                      <a:pPr marL="38100" marR="38100" algn="ctr">
                        <a:lnSpc>
                          <a:spcPct val="107000"/>
                        </a:lnSpc>
                        <a:spcAft>
                          <a:spcPts val="0"/>
                        </a:spcAft>
                      </a:pPr>
                      <a:r>
                        <a:rPr lang="en-US" sz="1400">
                          <a:effectLst/>
                        </a:rPr>
                        <a:t>Ukrina</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33</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3.3</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3"/>
                  </a:ext>
                </a:extLst>
              </a:tr>
              <a:tr h="0">
                <a:tc>
                  <a:txBody>
                    <a:bodyPr/>
                    <a:lstStyle/>
                    <a:p>
                      <a:pPr marL="38100" marR="38100" algn="ctr">
                        <a:lnSpc>
                          <a:spcPct val="107000"/>
                        </a:lnSpc>
                        <a:spcAft>
                          <a:spcPts val="0"/>
                        </a:spcAft>
                      </a:pPr>
                      <a:r>
                        <a:rPr lang="en-US" sz="1400">
                          <a:effectLst/>
                        </a:rPr>
                        <a:t>Una</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137</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13.6</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4"/>
                  </a:ext>
                </a:extLst>
              </a:tr>
              <a:tr h="0">
                <a:tc>
                  <a:txBody>
                    <a:bodyPr/>
                    <a:lstStyle/>
                    <a:p>
                      <a:pPr marL="38100" marR="38100" algn="ctr">
                        <a:lnSpc>
                          <a:spcPct val="107000"/>
                        </a:lnSpc>
                        <a:spcAft>
                          <a:spcPts val="0"/>
                        </a:spcAft>
                      </a:pPr>
                      <a:r>
                        <a:rPr lang="en-US" sz="1400">
                          <a:effectLst/>
                        </a:rPr>
                        <a:t>Vrbas</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186</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18.5</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5"/>
                  </a:ext>
                </a:extLst>
              </a:tr>
              <a:tr h="0">
                <a:tc>
                  <a:txBody>
                    <a:bodyPr/>
                    <a:lstStyle/>
                    <a:p>
                      <a:pPr marL="38100" marR="38100" algn="ctr">
                        <a:lnSpc>
                          <a:spcPct val="107000"/>
                        </a:lnSpc>
                        <a:spcAft>
                          <a:spcPts val="0"/>
                        </a:spcAft>
                      </a:pPr>
                      <a:r>
                        <a:rPr lang="en-US" sz="1400">
                          <a:effectLst/>
                        </a:rPr>
                        <a:t>Total</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a:effectLst/>
                        </a:rPr>
                        <a:t>1005</a:t>
                      </a:r>
                      <a:endParaRPr lang="bs-Latn-B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107000"/>
                        </a:lnSpc>
                        <a:spcAft>
                          <a:spcPts val="0"/>
                        </a:spcAft>
                      </a:pPr>
                      <a:r>
                        <a:rPr lang="en-US" sz="1400" dirty="0">
                          <a:effectLst/>
                        </a:rPr>
                        <a:t>100.0</a:t>
                      </a:r>
                      <a:endParaRPr lang="bs-Latn-B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6"/>
                  </a:ext>
                </a:extLst>
              </a:tr>
            </a:tbl>
          </a:graphicData>
        </a:graphic>
      </p:graphicFrame>
    </p:spTree>
    <p:extLst>
      <p:ext uri="{BB962C8B-B14F-4D97-AF65-F5344CB8AC3E}">
        <p14:creationId xmlns:p14="http://schemas.microsoft.com/office/powerpoint/2010/main" xmlns="" val="343365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Identifying households needs for Insurance against ND</a:t>
            </a:r>
            <a:endParaRPr lang="bs-Latn-BA" dirty="0">
              <a:solidFill>
                <a:schemeClr val="bg1"/>
              </a:solidFill>
            </a:endParaRPr>
          </a:p>
        </p:txBody>
      </p:sp>
      <p:sp>
        <p:nvSpPr>
          <p:cNvPr id="3" name="Content Placeholder 2"/>
          <p:cNvSpPr>
            <a:spLocks noGrp="1"/>
          </p:cNvSpPr>
          <p:nvPr>
            <p:ph idx="1"/>
          </p:nvPr>
        </p:nvSpPr>
        <p:spPr/>
        <p:txBody>
          <a:bodyPr/>
          <a:lstStyle/>
          <a:p>
            <a:r>
              <a:rPr lang="en-GB" dirty="0">
                <a:solidFill>
                  <a:schemeClr val="bg1"/>
                </a:solidFill>
              </a:rPr>
              <a:t>The dimensions of the need for insurance against the natural disasters covered relate to</a:t>
            </a:r>
            <a:r>
              <a:rPr lang="bs-Latn-BA" dirty="0">
                <a:solidFill>
                  <a:schemeClr val="bg1"/>
                </a:solidFill>
              </a:rPr>
              <a:t>:</a:t>
            </a:r>
          </a:p>
          <a:p>
            <a:pPr lvl="1">
              <a:buFont typeface="Wingdings" panose="05000000000000000000" pitchFamily="2" charset="2"/>
              <a:buChar char="Ø"/>
            </a:pPr>
            <a:r>
              <a:rPr lang="en-GB" dirty="0">
                <a:solidFill>
                  <a:schemeClr val="bg1"/>
                </a:solidFill>
              </a:rPr>
              <a:t>the respondents experience of such damage,</a:t>
            </a:r>
            <a:endParaRPr lang="bs-Latn-BA" dirty="0">
              <a:solidFill>
                <a:schemeClr val="bg1"/>
              </a:solidFill>
            </a:endParaRPr>
          </a:p>
          <a:p>
            <a:pPr lvl="1">
              <a:buFont typeface="Wingdings" panose="05000000000000000000" pitchFamily="2" charset="2"/>
              <a:buChar char="Ø"/>
            </a:pPr>
            <a:r>
              <a:rPr lang="en-GB" dirty="0">
                <a:solidFill>
                  <a:schemeClr val="bg1"/>
                </a:solidFill>
              </a:rPr>
              <a:t>their awareness in terms of their level of exposure to the risks posed by natural disasters,</a:t>
            </a:r>
            <a:endParaRPr lang="bs-Latn-BA" dirty="0">
              <a:solidFill>
                <a:schemeClr val="bg1"/>
              </a:solidFill>
            </a:endParaRPr>
          </a:p>
          <a:p>
            <a:pPr lvl="1">
              <a:buFont typeface="Wingdings" panose="05000000000000000000" pitchFamily="2" charset="2"/>
              <a:buChar char="Ø"/>
            </a:pPr>
            <a:r>
              <a:rPr lang="en-GB" dirty="0">
                <a:solidFill>
                  <a:schemeClr val="bg1"/>
                </a:solidFill>
              </a:rPr>
              <a:t>willingness to insure their house/apartment/residential building against natural disasters</a:t>
            </a:r>
            <a:r>
              <a:rPr lang="bs-Latn-BA" dirty="0">
                <a:solidFill>
                  <a:schemeClr val="bg1"/>
                </a:solidFill>
              </a:rPr>
              <a:t>,</a:t>
            </a:r>
          </a:p>
          <a:p>
            <a:pPr lvl="1">
              <a:buFont typeface="Wingdings" panose="05000000000000000000" pitchFamily="2" charset="2"/>
              <a:buChar char="Ø"/>
            </a:pPr>
            <a:r>
              <a:rPr lang="en-GB" dirty="0">
                <a:solidFill>
                  <a:schemeClr val="bg1"/>
                </a:solidFill>
              </a:rPr>
              <a:t>their willingness to purchase commercial insurance products to cover their assets</a:t>
            </a:r>
            <a:r>
              <a:rPr lang="bs-Latn-BA" dirty="0">
                <a:solidFill>
                  <a:schemeClr val="bg1"/>
                </a:solidFill>
              </a:rPr>
              <a:t> and</a:t>
            </a:r>
          </a:p>
          <a:p>
            <a:pPr lvl="1">
              <a:buFont typeface="Wingdings" panose="05000000000000000000" pitchFamily="2" charset="2"/>
              <a:buChar char="Ø"/>
            </a:pPr>
            <a:r>
              <a:rPr lang="en-GB" dirty="0">
                <a:solidFill>
                  <a:schemeClr val="bg1"/>
                </a:solidFill>
              </a:rPr>
              <a:t>their inclination toward risk retention.</a:t>
            </a:r>
            <a:endParaRPr lang="bs-Latn-BA" dirty="0">
              <a:solidFill>
                <a:schemeClr val="bg1"/>
              </a:solidFill>
            </a:endParaRPr>
          </a:p>
        </p:txBody>
      </p:sp>
    </p:spTree>
    <p:extLst>
      <p:ext uri="{BB962C8B-B14F-4D97-AF65-F5344CB8AC3E}">
        <p14:creationId xmlns:p14="http://schemas.microsoft.com/office/powerpoint/2010/main" xmlns="" val="119475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0923" y="1690208"/>
            <a:ext cx="8166511" cy="4604522"/>
          </a:xfrm>
          <a:prstGeom prst="rect">
            <a:avLst/>
          </a:prstGeom>
        </p:spPr>
      </p:pic>
    </p:spTree>
    <p:extLst>
      <p:ext uri="{BB962C8B-B14F-4D97-AF65-F5344CB8AC3E}">
        <p14:creationId xmlns:p14="http://schemas.microsoft.com/office/powerpoint/2010/main" xmlns="" val="1290824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0618" y="1951892"/>
            <a:ext cx="8991597" cy="4447972"/>
          </a:xfrm>
          <a:prstGeom prst="rect">
            <a:avLst/>
          </a:prstGeom>
        </p:spPr>
      </p:pic>
    </p:spTree>
    <p:extLst>
      <p:ext uri="{BB962C8B-B14F-4D97-AF65-F5344CB8AC3E}">
        <p14:creationId xmlns:p14="http://schemas.microsoft.com/office/powerpoint/2010/main" xmlns="" val="24840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225" y="1882388"/>
            <a:ext cx="8594805" cy="4525988"/>
          </a:xfrm>
          <a:prstGeom prst="rect">
            <a:avLst/>
          </a:prstGeom>
        </p:spPr>
      </p:pic>
    </p:spTree>
    <p:extLst>
      <p:ext uri="{BB962C8B-B14F-4D97-AF65-F5344CB8AC3E}">
        <p14:creationId xmlns:p14="http://schemas.microsoft.com/office/powerpoint/2010/main" xmlns="" val="1166886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solidFill>
              </a:rPr>
              <a:t>Financial aspects of natural disasters for households</a:t>
            </a:r>
            <a:endParaRPr lang="bs-Latn-BA" sz="4400" dirty="0"/>
          </a:p>
        </p:txBody>
      </p:sp>
      <p:graphicFrame>
        <p:nvGraphicFramePr>
          <p:cNvPr id="4" name="Object 3"/>
          <p:cNvGraphicFramePr>
            <a:graphicFrameLocks noChangeAspect="1"/>
          </p:cNvGraphicFramePr>
          <p:nvPr>
            <p:extLst/>
          </p:nvPr>
        </p:nvGraphicFramePr>
        <p:xfrm>
          <a:off x="471488" y="1695450"/>
          <a:ext cx="4579937" cy="3390900"/>
        </p:xfrm>
        <a:graphic>
          <a:graphicData uri="http://schemas.openxmlformats.org/presentationml/2006/ole">
            <p:oleObj spid="_x0000_s3116" name="Worksheet" r:id="rId3" imgW="4579542" imgH="3390962" progId="Excel.Sheet.12">
              <p:embed/>
            </p:oleObj>
          </a:graphicData>
        </a:graphic>
      </p:graphicFrame>
      <p:graphicFrame>
        <p:nvGraphicFramePr>
          <p:cNvPr id="5" name="Object 4"/>
          <p:cNvGraphicFramePr>
            <a:graphicFrameLocks noChangeAspect="1"/>
          </p:cNvGraphicFramePr>
          <p:nvPr>
            <p:extLst/>
          </p:nvPr>
        </p:nvGraphicFramePr>
        <p:xfrm>
          <a:off x="5195888" y="3700463"/>
          <a:ext cx="5351629" cy="3214687"/>
        </p:xfrm>
        <a:graphic>
          <a:graphicData uri="http://schemas.openxmlformats.org/presentationml/2006/ole">
            <p:oleObj spid="_x0000_s3117" name="Worksheet" r:id="rId4" imgW="4579542" imgH="2750859" progId="Excel.Sheet.12">
              <p:embed/>
            </p:oleObj>
          </a:graphicData>
        </a:graphic>
      </p:graphicFrame>
    </p:spTree>
    <p:extLst>
      <p:ext uri="{BB962C8B-B14F-4D97-AF65-F5344CB8AC3E}">
        <p14:creationId xmlns:p14="http://schemas.microsoft.com/office/powerpoint/2010/main" xmlns="" val="2916958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2764235" y="285749"/>
          <a:ext cx="5085556" cy="3305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nvPr>
        </p:nvGraphicFramePr>
        <p:xfrm>
          <a:off x="277019" y="3705225"/>
          <a:ext cx="5029994"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5514975" y="3705225"/>
          <a:ext cx="4877594"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xmlns="" id="{F6CA4384-9212-490A-B4EE-7BCE00ACF214}"/>
              </a:ext>
            </a:extLst>
          </p:cNvPr>
          <p:cNvSpPr>
            <a:spLocks noGrp="1"/>
          </p:cNvSpPr>
          <p:nvPr>
            <p:ph type="title"/>
          </p:nvPr>
        </p:nvSpPr>
        <p:spPr/>
        <p:txBody>
          <a:bodyPr/>
          <a:lstStyle/>
          <a:p>
            <a:pPr algn="l"/>
            <a:r>
              <a:rPr lang="en-US" sz="2800" dirty="0">
                <a:solidFill>
                  <a:schemeClr val="bg1"/>
                </a:solidFill>
              </a:rPr>
              <a:t>Damage</a:t>
            </a:r>
            <a:br>
              <a:rPr lang="en-US" sz="2800" dirty="0">
                <a:solidFill>
                  <a:schemeClr val="bg1"/>
                </a:solidFill>
              </a:rPr>
            </a:br>
            <a:r>
              <a:rPr lang="en-US" sz="2800" dirty="0">
                <a:solidFill>
                  <a:schemeClr val="bg1"/>
                </a:solidFill>
              </a:rPr>
              <a:t>financing</a:t>
            </a:r>
            <a:br>
              <a:rPr lang="en-US" sz="2800" dirty="0">
                <a:solidFill>
                  <a:schemeClr val="bg1"/>
                </a:solidFill>
              </a:rPr>
            </a:br>
            <a:r>
              <a:rPr lang="en-US" sz="2800" dirty="0">
                <a:solidFill>
                  <a:schemeClr val="bg1"/>
                </a:solidFill>
              </a:rPr>
              <a:t>expectations</a:t>
            </a:r>
            <a:endParaRPr lang="en-GB" sz="2800" dirty="0">
              <a:solidFill>
                <a:schemeClr val="bg1"/>
              </a:solidFill>
            </a:endParaRPr>
          </a:p>
        </p:txBody>
      </p:sp>
      <p:sp>
        <p:nvSpPr>
          <p:cNvPr id="3" name="Text Placeholder 2">
            <a:extLst>
              <a:ext uri="{FF2B5EF4-FFF2-40B4-BE49-F238E27FC236}">
                <a16:creationId xmlns:a16="http://schemas.microsoft.com/office/drawing/2014/main" xmlns="" id="{37F767BA-2972-46B5-855B-F87DCC7133F9}"/>
              </a:ext>
            </a:extLst>
          </p:cNvPr>
          <p:cNvSpPr>
            <a:spLocks noGrp="1"/>
          </p:cNvSpPr>
          <p:nvPr>
            <p:ph type="body" idx="1"/>
          </p:nvPr>
        </p:nvSpPr>
        <p:spPr/>
        <p:txBody>
          <a:bodyPr/>
          <a:lstStyle/>
          <a:p>
            <a:endParaRPr lang="en-GB"/>
          </a:p>
        </p:txBody>
      </p:sp>
      <p:sp>
        <p:nvSpPr>
          <p:cNvPr id="4" name="Content Placeholder 3">
            <a:extLst>
              <a:ext uri="{FF2B5EF4-FFF2-40B4-BE49-F238E27FC236}">
                <a16:creationId xmlns:a16="http://schemas.microsoft.com/office/drawing/2014/main" xmlns="" id="{60A48B0A-DB47-487E-BFB4-86B4BC37BD87}"/>
              </a:ext>
            </a:extLst>
          </p:cNvPr>
          <p:cNvSpPr>
            <a:spLocks noGrp="1"/>
          </p:cNvSpPr>
          <p:nvPr>
            <p:ph sz="half" idx="2"/>
          </p:nvPr>
        </p:nvSpPr>
        <p:spPr/>
        <p:txBody>
          <a:bodyPr/>
          <a:lstStyle/>
          <a:p>
            <a:endParaRPr lang="en-GB" dirty="0"/>
          </a:p>
        </p:txBody>
      </p:sp>
      <p:sp>
        <p:nvSpPr>
          <p:cNvPr id="8" name="Text Placeholder 7">
            <a:extLst>
              <a:ext uri="{FF2B5EF4-FFF2-40B4-BE49-F238E27FC236}">
                <a16:creationId xmlns:a16="http://schemas.microsoft.com/office/drawing/2014/main" xmlns="" id="{B4F142E3-D433-4C53-956E-AE9B21CC615B}"/>
              </a:ext>
            </a:extLst>
          </p:cNvPr>
          <p:cNvSpPr>
            <a:spLocks noGrp="1"/>
          </p:cNvSpPr>
          <p:nvPr>
            <p:ph type="body" sz="quarter" idx="3"/>
          </p:nvPr>
        </p:nvSpPr>
        <p:spPr/>
        <p:txBody>
          <a:bodyPr/>
          <a:lstStyle/>
          <a:p>
            <a:endParaRPr lang="en-GB"/>
          </a:p>
        </p:txBody>
      </p:sp>
      <p:sp>
        <p:nvSpPr>
          <p:cNvPr id="9" name="Content Placeholder 8">
            <a:extLst>
              <a:ext uri="{FF2B5EF4-FFF2-40B4-BE49-F238E27FC236}">
                <a16:creationId xmlns:a16="http://schemas.microsoft.com/office/drawing/2014/main" xmlns="" id="{F720C39C-6E6F-492F-BC45-33D52465BD64}"/>
              </a:ext>
            </a:extLst>
          </p:cNvPr>
          <p:cNvSpPr>
            <a:spLocks noGrp="1"/>
          </p:cNvSpPr>
          <p:nvPr>
            <p:ph sz="quarter" idx="4"/>
          </p:nvPr>
        </p:nvSpPr>
        <p:spPr/>
        <p:txBody>
          <a:bodyPr/>
          <a:lstStyle/>
          <a:p>
            <a:endParaRPr lang="en-GB" dirty="0"/>
          </a:p>
        </p:txBody>
      </p:sp>
    </p:spTree>
    <p:extLst>
      <p:ext uri="{BB962C8B-B14F-4D97-AF65-F5344CB8AC3E}">
        <p14:creationId xmlns:p14="http://schemas.microsoft.com/office/powerpoint/2010/main" xmlns="" val="200189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7B40EC4-5448-4161-8893-4BDF78ADF2E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7750" y="1825625"/>
            <a:ext cx="8233410" cy="47809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a:extLst>
              <a:ext uri="{FF2B5EF4-FFF2-40B4-BE49-F238E27FC236}">
                <a16:creationId xmlns:a16="http://schemas.microsoft.com/office/drawing/2014/main" xmlns="" id="{21562CE0-9A0E-4ACF-A5D8-BE2294950E1F}"/>
              </a:ext>
            </a:extLst>
          </p:cNvPr>
          <p:cNvSpPr>
            <a:spLocks noGrp="1"/>
          </p:cNvSpPr>
          <p:nvPr>
            <p:ph type="title"/>
          </p:nvPr>
        </p:nvSpPr>
        <p:spPr/>
        <p:txBody>
          <a:bodyPr/>
          <a:lstStyle/>
          <a:p>
            <a:r>
              <a:rPr lang="en-US" dirty="0">
                <a:solidFill>
                  <a:schemeClr val="bg1"/>
                </a:solidFill>
              </a:rPr>
              <a:t>Floods in the Balkans 2014</a:t>
            </a:r>
            <a:endParaRPr lang="en-GB" dirty="0">
              <a:solidFill>
                <a:schemeClr val="bg1"/>
              </a:solidFill>
            </a:endParaRPr>
          </a:p>
        </p:txBody>
      </p:sp>
    </p:spTree>
    <p:extLst>
      <p:ext uri="{BB962C8B-B14F-4D97-AF65-F5344CB8AC3E}">
        <p14:creationId xmlns:p14="http://schemas.microsoft.com/office/powerpoint/2010/main" xmlns="" val="284305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068735"/>
          </a:xfrm>
        </p:spPr>
        <p:txBody>
          <a:bodyPr/>
          <a:lstStyle/>
          <a:p>
            <a:r>
              <a:rPr lang="en-US" sz="3600" dirty="0">
                <a:solidFill>
                  <a:schemeClr val="bg1"/>
                </a:solidFill>
              </a:rPr>
              <a:t>Concept of natural disasters’ insurance product –for households</a:t>
            </a:r>
            <a:r>
              <a:rPr lang="en-US" sz="4400" dirty="0">
                <a:solidFill>
                  <a:schemeClr val="bg1"/>
                </a:solidFill>
              </a:rPr>
              <a:t/>
            </a:r>
            <a:br>
              <a:rPr lang="en-US" sz="4400" dirty="0">
                <a:solidFill>
                  <a:schemeClr val="bg1"/>
                </a:solidFill>
              </a:rPr>
            </a:br>
            <a:r>
              <a:rPr lang="en-US" sz="2400" dirty="0">
                <a:solidFill>
                  <a:schemeClr val="bg1"/>
                </a:solidFill>
              </a:rPr>
              <a:t>Attitudes toward mandatory insurance</a:t>
            </a:r>
            <a:br>
              <a:rPr lang="en-US" sz="2400" dirty="0">
                <a:solidFill>
                  <a:schemeClr val="bg1"/>
                </a:solidFill>
              </a:rPr>
            </a:br>
            <a:endParaRPr lang="bs-Latn-BA" sz="4400" dirty="0">
              <a:solidFill>
                <a:schemeClr val="bg1"/>
              </a:solidFill>
            </a:endParaRPr>
          </a:p>
        </p:txBody>
      </p:sp>
      <p:graphicFrame>
        <p:nvGraphicFramePr>
          <p:cNvPr id="5" name="Chart 4"/>
          <p:cNvGraphicFramePr>
            <a:graphicFrameLocks/>
          </p:cNvGraphicFramePr>
          <p:nvPr>
            <p:extLst/>
          </p:nvPr>
        </p:nvGraphicFramePr>
        <p:xfrm>
          <a:off x="1171574" y="1962150"/>
          <a:ext cx="8477251" cy="48577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62903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55E913-FAAC-43FE-850E-CCFCF9BA21BE}"/>
              </a:ext>
            </a:extLst>
          </p:cNvPr>
          <p:cNvSpPr>
            <a:spLocks noGrp="1"/>
          </p:cNvSpPr>
          <p:nvPr>
            <p:ph type="title"/>
          </p:nvPr>
        </p:nvSpPr>
        <p:spPr>
          <a:xfrm>
            <a:off x="734843" y="402651"/>
            <a:ext cx="9218950" cy="1461802"/>
          </a:xfrm>
        </p:spPr>
        <p:txBody>
          <a:bodyPr>
            <a:normAutofit/>
          </a:bodyPr>
          <a:lstStyle/>
          <a:p>
            <a:pPr algn="l"/>
            <a:r>
              <a:rPr lang="en-US" altLang="en-US" sz="4000" b="1" i="1" dirty="0">
                <a:solidFill>
                  <a:schemeClr val="bg1"/>
                </a:solidFill>
              </a:rPr>
              <a:t>Conclusions and Recommendations</a:t>
            </a:r>
            <a:r>
              <a:rPr lang="en-US" altLang="en-US" b="1" i="1" dirty="0">
                <a:solidFill>
                  <a:schemeClr val="bg1"/>
                </a:solidFill>
              </a:rPr>
              <a:t> </a:t>
            </a:r>
            <a:br>
              <a:rPr lang="en-US" altLang="en-US" b="1" i="1" dirty="0">
                <a:solidFill>
                  <a:schemeClr val="bg1"/>
                </a:solidFill>
              </a:rPr>
            </a:br>
            <a:r>
              <a:rPr lang="en-US" altLang="en-US" sz="2700" b="1" i="1" dirty="0">
                <a:solidFill>
                  <a:schemeClr val="bg1"/>
                </a:solidFill>
              </a:rPr>
              <a:t>as results of the Study </a:t>
            </a:r>
          </a:p>
        </p:txBody>
      </p:sp>
      <p:sp>
        <p:nvSpPr>
          <p:cNvPr id="3" name="Content Placeholder 2">
            <a:extLst>
              <a:ext uri="{FF2B5EF4-FFF2-40B4-BE49-F238E27FC236}">
                <a16:creationId xmlns:a16="http://schemas.microsoft.com/office/drawing/2014/main" xmlns="" id="{E0D03F1B-4F0E-44F8-A76B-A9E9488C7684}"/>
              </a:ext>
            </a:extLst>
          </p:cNvPr>
          <p:cNvSpPr>
            <a:spLocks noGrp="1"/>
          </p:cNvSpPr>
          <p:nvPr>
            <p:ph idx="1"/>
          </p:nvPr>
        </p:nvSpPr>
        <p:spPr/>
        <p:txBody>
          <a:bodyPr/>
          <a:lstStyle/>
          <a:p>
            <a:r>
              <a:rPr lang="en-US" sz="3200" dirty="0">
                <a:solidFill>
                  <a:schemeClr val="bg1"/>
                </a:solidFill>
              </a:rPr>
              <a:t>All assessed segments (households, public institutions, business subjects, agricultural producers) have relatively </a:t>
            </a:r>
            <a:r>
              <a:rPr lang="en-US" sz="3200" b="1" i="1" dirty="0">
                <a:solidFill>
                  <a:schemeClr val="bg1"/>
                </a:solidFill>
              </a:rPr>
              <a:t>high needs for natural disasters’ insurance </a:t>
            </a:r>
            <a:r>
              <a:rPr lang="en-US" sz="3200" dirty="0">
                <a:solidFill>
                  <a:schemeClr val="bg1"/>
                </a:solidFill>
              </a:rPr>
              <a:t>considering the situation and level of development of insurance market in BiH. </a:t>
            </a:r>
          </a:p>
          <a:p>
            <a:r>
              <a:rPr lang="en-US" sz="3200" dirty="0">
                <a:solidFill>
                  <a:schemeClr val="bg1"/>
                </a:solidFill>
              </a:rPr>
              <a:t>There is a significant potential for development of </a:t>
            </a:r>
            <a:r>
              <a:rPr lang="en-US" sz="3200" b="1" i="1" dirty="0">
                <a:solidFill>
                  <a:schemeClr val="bg1"/>
                </a:solidFill>
              </a:rPr>
              <a:t>natural disasters’ insurance package </a:t>
            </a:r>
            <a:r>
              <a:rPr lang="en-US" sz="3200" dirty="0">
                <a:solidFill>
                  <a:schemeClr val="bg1"/>
                </a:solidFill>
              </a:rPr>
              <a:t>for all four assessed segments. </a:t>
            </a:r>
          </a:p>
        </p:txBody>
      </p:sp>
    </p:spTree>
    <p:extLst>
      <p:ext uri="{BB962C8B-B14F-4D97-AF65-F5344CB8AC3E}">
        <p14:creationId xmlns:p14="http://schemas.microsoft.com/office/powerpoint/2010/main" xmlns="" val="928419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3EAD8-4790-47D0-80F7-D2C9A6D03B3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FAF482B8-17B6-4A04-BDB3-73DFEAD75A9A}"/>
              </a:ext>
            </a:extLst>
          </p:cNvPr>
          <p:cNvSpPr>
            <a:spLocks noGrp="1"/>
          </p:cNvSpPr>
          <p:nvPr>
            <p:ph idx="1"/>
          </p:nvPr>
        </p:nvSpPr>
        <p:spPr/>
        <p:txBody>
          <a:bodyPr/>
          <a:lstStyle/>
          <a:p>
            <a:r>
              <a:rPr lang="en-US" sz="3600" dirty="0">
                <a:solidFill>
                  <a:schemeClr val="bg1"/>
                </a:solidFill>
              </a:rPr>
              <a:t>High percentage of respondents is not inclined to the risk retention in all assessed segments, which represent a potential for change of their attitude and </a:t>
            </a:r>
            <a:r>
              <a:rPr lang="en-US" sz="3600" dirty="0" err="1">
                <a:solidFill>
                  <a:schemeClr val="bg1"/>
                </a:solidFill>
              </a:rPr>
              <a:t>behaviour</a:t>
            </a:r>
            <a:r>
              <a:rPr lang="en-US" sz="3600" dirty="0">
                <a:solidFill>
                  <a:schemeClr val="bg1"/>
                </a:solidFill>
              </a:rPr>
              <a:t> towards the insurance from natural disasters. </a:t>
            </a:r>
          </a:p>
          <a:p>
            <a:r>
              <a:rPr lang="en-US" sz="3600" dirty="0">
                <a:solidFill>
                  <a:schemeClr val="bg1"/>
                </a:solidFill>
              </a:rPr>
              <a:t>The respondents have positive attitude to </a:t>
            </a:r>
            <a:r>
              <a:rPr lang="en-US" sz="3600" b="1" i="1" dirty="0">
                <a:solidFill>
                  <a:schemeClr val="bg1"/>
                </a:solidFill>
              </a:rPr>
              <a:t>introduction of mandatory insurance </a:t>
            </a:r>
            <a:r>
              <a:rPr lang="en-US" sz="3600" dirty="0">
                <a:solidFill>
                  <a:schemeClr val="bg1"/>
                </a:solidFill>
              </a:rPr>
              <a:t>for assessed disasters (lower price compared to the commercial one).</a:t>
            </a:r>
            <a:endParaRPr lang="en-GB" sz="3600" dirty="0">
              <a:solidFill>
                <a:schemeClr val="bg1"/>
              </a:solidFill>
            </a:endParaRPr>
          </a:p>
          <a:p>
            <a:endParaRPr lang="en-GB" dirty="0"/>
          </a:p>
        </p:txBody>
      </p:sp>
    </p:spTree>
    <p:extLst>
      <p:ext uri="{BB962C8B-B14F-4D97-AF65-F5344CB8AC3E}">
        <p14:creationId xmlns:p14="http://schemas.microsoft.com/office/powerpoint/2010/main" xmlns="" val="4062385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4C9E7C9-C976-45F2-B7AF-ADCF455D5362}"/>
              </a:ext>
            </a:extLst>
          </p:cNvPr>
          <p:cNvSpPr>
            <a:spLocks noGrp="1"/>
          </p:cNvSpPr>
          <p:nvPr>
            <p:ph type="title"/>
          </p:nvPr>
        </p:nvSpPr>
        <p:spPr/>
        <p:txBody>
          <a:bodyPr/>
          <a:lstStyle/>
          <a:p>
            <a:r>
              <a:rPr lang="en-US" altLang="en-US" sz="3600" b="1" i="1" dirty="0">
                <a:solidFill>
                  <a:schemeClr val="bg1"/>
                </a:solidFill>
              </a:rPr>
              <a:t>Conclusions and Recommendations </a:t>
            </a:r>
            <a:br>
              <a:rPr lang="en-US" altLang="en-US" sz="3600" b="1" i="1" dirty="0">
                <a:solidFill>
                  <a:schemeClr val="bg1"/>
                </a:solidFill>
              </a:rPr>
            </a:br>
            <a:r>
              <a:rPr lang="en-US" altLang="en-US" sz="2400" b="1" i="1" dirty="0">
                <a:solidFill>
                  <a:schemeClr val="bg1"/>
                </a:solidFill>
              </a:rPr>
              <a:t>as results of the Study </a:t>
            </a:r>
            <a:endParaRPr lang="en-GB" sz="3600" dirty="0">
              <a:solidFill>
                <a:schemeClr val="bg1"/>
              </a:solidFill>
            </a:endParaRPr>
          </a:p>
        </p:txBody>
      </p:sp>
      <p:sp>
        <p:nvSpPr>
          <p:cNvPr id="8" name="Content Placeholder 7">
            <a:extLst>
              <a:ext uri="{FF2B5EF4-FFF2-40B4-BE49-F238E27FC236}">
                <a16:creationId xmlns:a16="http://schemas.microsoft.com/office/drawing/2014/main" xmlns="" id="{1A588FC8-BFA9-464B-8C23-110414D1CF0C}"/>
              </a:ext>
            </a:extLst>
          </p:cNvPr>
          <p:cNvSpPr>
            <a:spLocks noGrp="1"/>
          </p:cNvSpPr>
          <p:nvPr>
            <p:ph idx="1"/>
          </p:nvPr>
        </p:nvSpPr>
        <p:spPr/>
        <p:txBody>
          <a:bodyPr/>
          <a:lstStyle/>
          <a:p>
            <a:r>
              <a:rPr lang="en-US" sz="3200" dirty="0">
                <a:solidFill>
                  <a:schemeClr val="bg1"/>
                </a:solidFill>
              </a:rPr>
              <a:t>Creating awareness - campaigns</a:t>
            </a:r>
          </a:p>
          <a:p>
            <a:r>
              <a:rPr lang="en-US" sz="3200" dirty="0">
                <a:solidFill>
                  <a:schemeClr val="bg1"/>
                </a:solidFill>
              </a:rPr>
              <a:t>Development of natural disasters’ insurance product (floods, landslides, earthquakes)</a:t>
            </a:r>
          </a:p>
          <a:p>
            <a:r>
              <a:rPr lang="en-US" sz="3200" dirty="0">
                <a:solidFill>
                  <a:schemeClr val="bg1"/>
                </a:solidFill>
              </a:rPr>
              <a:t>Regulatory framework –for mandatory insurance</a:t>
            </a:r>
          </a:p>
          <a:p>
            <a:r>
              <a:rPr lang="en-US" sz="3200" dirty="0">
                <a:solidFill>
                  <a:schemeClr val="bg1"/>
                </a:solidFill>
              </a:rPr>
              <a:t>New Product models- with fixed and variable premiums; </a:t>
            </a:r>
            <a:r>
              <a:rPr lang="en-GB" sz="3200" dirty="0">
                <a:solidFill>
                  <a:schemeClr val="bg1"/>
                </a:solidFill>
              </a:rPr>
              <a:t>implemented through the synchronised engagement of the relevant state institutions, insurers and reinsurers, financial institutions as well as capital market institutions, etc.</a:t>
            </a:r>
          </a:p>
        </p:txBody>
      </p:sp>
    </p:spTree>
    <p:extLst>
      <p:ext uri="{BB962C8B-B14F-4D97-AF65-F5344CB8AC3E}">
        <p14:creationId xmlns:p14="http://schemas.microsoft.com/office/powerpoint/2010/main" xmlns="" val="4212460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3DE52-8F85-4BCC-B58F-AA5EA289FCDC}"/>
              </a:ext>
            </a:extLst>
          </p:cNvPr>
          <p:cNvSpPr>
            <a:spLocks noGrp="1"/>
          </p:cNvSpPr>
          <p:nvPr>
            <p:ph type="title"/>
          </p:nvPr>
        </p:nvSpPr>
        <p:spPr>
          <a:xfrm>
            <a:off x="817563" y="1955800"/>
            <a:ext cx="9075737" cy="1176338"/>
          </a:xfrm>
        </p:spPr>
        <p:txBody>
          <a:bodyPr/>
          <a:lstStyle/>
          <a:p>
            <a:pPr>
              <a:defRPr/>
            </a:pPr>
            <a:r>
              <a:rPr lang="en-US" sz="2400" b="1" i="1" dirty="0">
                <a:solidFill>
                  <a:schemeClr val="bg1">
                    <a:lumMod val="95000"/>
                  </a:schemeClr>
                </a:solidFill>
              </a:rPr>
              <a:t>Thank you for attention</a:t>
            </a:r>
            <a:r>
              <a:rPr lang="en-US" sz="2400" dirty="0"/>
              <a:t/>
            </a:r>
            <a:br>
              <a:rPr lang="en-US" sz="2400" dirty="0"/>
            </a:br>
            <a:r>
              <a:rPr lang="en-US" sz="2400" dirty="0"/>
              <a:t/>
            </a:r>
            <a:br>
              <a:rPr lang="en-US" sz="2400" dirty="0"/>
            </a:br>
            <a:r>
              <a:rPr lang="en-US" sz="2400" dirty="0"/>
              <a:t/>
            </a:r>
            <a:br>
              <a:rPr lang="en-US" sz="2400" dirty="0"/>
            </a:br>
            <a:r>
              <a:rPr lang="sr-Latn-BA" altLang="en-US" sz="2400" dirty="0">
                <a:solidFill>
                  <a:schemeClr val="bg1"/>
                </a:solidFill>
              </a:rPr>
              <a:t>Jovanka  Ćetković</a:t>
            </a:r>
            <a:r>
              <a:rPr lang="en-US" altLang="en-US" sz="2400" dirty="0">
                <a:solidFill>
                  <a:schemeClr val="bg1"/>
                </a:solidFill>
              </a:rPr>
              <a:t/>
            </a:r>
            <a:br>
              <a:rPr lang="en-US" altLang="en-US" sz="2400" dirty="0">
                <a:solidFill>
                  <a:schemeClr val="bg1"/>
                </a:solidFill>
              </a:rPr>
            </a:br>
            <a:r>
              <a:rPr lang="bs-Latn-BA" altLang="en-US" sz="2400" dirty="0">
                <a:solidFill>
                  <a:schemeClr val="bg1"/>
                </a:solidFill>
              </a:rPr>
              <a:t/>
            </a:r>
            <a:br>
              <a:rPr lang="bs-Latn-BA" altLang="en-US" sz="2400" dirty="0">
                <a:solidFill>
                  <a:schemeClr val="bg1"/>
                </a:solidFill>
              </a:rPr>
            </a:br>
            <a:r>
              <a:rPr lang="en-US" altLang="en-US" sz="2400" dirty="0">
                <a:solidFill>
                  <a:schemeClr val="bg1"/>
                </a:solidFill>
              </a:rPr>
              <a:t/>
            </a:r>
            <a:br>
              <a:rPr lang="en-US" altLang="en-US" sz="2400" dirty="0">
                <a:solidFill>
                  <a:schemeClr val="bg1"/>
                </a:solidFill>
              </a:rPr>
            </a:br>
            <a:r>
              <a:rPr lang="en-US" altLang="en-US" sz="2400" dirty="0">
                <a:solidFill>
                  <a:schemeClr val="bg1"/>
                </a:solidFill>
              </a:rPr>
              <a:t/>
            </a:r>
            <a:br>
              <a:rPr lang="en-US" altLang="en-US" sz="2400" dirty="0">
                <a:solidFill>
                  <a:schemeClr val="bg1"/>
                </a:solidFill>
              </a:rPr>
            </a:br>
            <a:r>
              <a:rPr lang="bs-Latn-BA" altLang="en-US" sz="2400" u="sng" dirty="0">
                <a:solidFill>
                  <a:schemeClr val="bg1"/>
                </a:solidFill>
              </a:rPr>
              <a:t>jovanka.cetkovic@undp.org</a:t>
            </a:r>
            <a:br>
              <a:rPr lang="bs-Latn-BA" altLang="en-US" sz="2400" u="sng" dirty="0">
                <a:solidFill>
                  <a:schemeClr val="bg1"/>
                </a:solidFill>
              </a:rPr>
            </a:br>
            <a:r>
              <a:rPr lang="bs-Latn-BA" altLang="en-US" sz="2400" u="sng" dirty="0">
                <a:solidFill>
                  <a:schemeClr val="bg1"/>
                </a:solidFill>
              </a:rPr>
              <a:t/>
            </a:r>
            <a:br>
              <a:rPr lang="bs-Latn-BA" altLang="en-US" sz="2400" u="sng" dirty="0">
                <a:solidFill>
                  <a:schemeClr val="bg1"/>
                </a:solidFill>
              </a:rPr>
            </a:br>
            <a:r>
              <a:rPr lang="bs-Latn-BA" altLang="en-US" sz="2400" u="sng" dirty="0">
                <a:solidFill>
                  <a:schemeClr val="bg1"/>
                </a:solidFill>
              </a:rPr>
              <a:t>www.</a:t>
            </a:r>
            <a:r>
              <a:rPr lang="en-US" altLang="en-US" sz="2400" u="sng" dirty="0">
                <a:solidFill>
                  <a:schemeClr val="bg1"/>
                </a:solidFill>
              </a:rPr>
              <a:t>ba.</a:t>
            </a:r>
            <a:r>
              <a:rPr lang="bs-Latn-BA" altLang="en-US" sz="2400" u="sng" dirty="0">
                <a:solidFill>
                  <a:schemeClr val="bg1"/>
                </a:solidFill>
              </a:rPr>
              <a:t>undp.</a:t>
            </a:r>
            <a:r>
              <a:rPr lang="en-US" altLang="en-US" sz="2400" u="sng" dirty="0">
                <a:solidFill>
                  <a:schemeClr val="bg1"/>
                </a:solidFill>
              </a:rPr>
              <a:t>org</a:t>
            </a:r>
            <a:r>
              <a:rPr lang="bs-Latn-BA" altLang="en-US" sz="2400" u="sng" dirty="0">
                <a:solidFill>
                  <a:schemeClr val="bg1"/>
                </a:solidFill>
              </a:rPr>
              <a:t>   </a:t>
            </a:r>
            <a:r>
              <a:rPr lang="bs-Latn-BA" altLang="en-US" u="sng" dirty="0">
                <a:solidFill>
                  <a:schemeClr val="bg1"/>
                </a:solidFill>
              </a:rPr>
              <a:t/>
            </a:r>
            <a:br>
              <a:rPr lang="bs-Latn-BA" altLang="en-US" u="sng" dirty="0">
                <a:solidFill>
                  <a:schemeClr val="bg1"/>
                </a:solidFill>
              </a:rPr>
            </a:br>
            <a:endParaRPr lang="en-US" dirty="0"/>
          </a:p>
        </p:txBody>
      </p:sp>
    </p:spTree>
    <p:extLst>
      <p:ext uri="{BB962C8B-B14F-4D97-AF65-F5344CB8AC3E}">
        <p14:creationId xmlns:p14="http://schemas.microsoft.com/office/powerpoint/2010/main" xmlns="" val="247686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332142"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688636" cy="756285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0688637" cy="7562850"/>
          </a:xfrm>
          <a:prstGeom prst="rect">
            <a:avLst/>
          </a:prstGeom>
        </p:spPr>
      </p:pic>
      <p:sp>
        <p:nvSpPr>
          <p:cNvPr id="18434" name="TextBox 3">
            <a:extLst>
              <a:ext uri="{FF2B5EF4-FFF2-40B4-BE49-F238E27FC236}">
                <a16:creationId xmlns:a16="http://schemas.microsoft.com/office/drawing/2014/main" xmlns="" id="{9705C36C-11DC-43E4-9F80-85277668236C}"/>
              </a:ext>
            </a:extLst>
          </p:cNvPr>
          <p:cNvSpPr txBox="1">
            <a:spLocks noChangeArrowheads="1"/>
          </p:cNvSpPr>
          <p:nvPr/>
        </p:nvSpPr>
        <p:spPr bwMode="auto">
          <a:xfrm>
            <a:off x="169334" y="1337733"/>
            <a:ext cx="4605866" cy="397075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fontScale="92500" lnSpcReduction="20000"/>
          </a:bodyPr>
          <a:lstStyle/>
          <a:p>
            <a:pPr defTabSz="914400" eaLnBrk="1" hangingPunct="1">
              <a:lnSpc>
                <a:spcPct val="90000"/>
              </a:lnSpc>
              <a:spcAft>
                <a:spcPts val="600"/>
              </a:spcAft>
            </a:pPr>
            <a:r>
              <a:rPr lang="en-US" altLang="en-US" sz="4400" b="1" kern="1200" dirty="0">
                <a:solidFill>
                  <a:srgbClr val="FFFFFF"/>
                </a:solidFill>
                <a:latin typeface="+mj-lt"/>
                <a:ea typeface="+mj-ea"/>
                <a:cs typeface="+mj-cs"/>
              </a:rPr>
              <a:t>Bosnia and Herzegovina in </a:t>
            </a:r>
            <a:r>
              <a:rPr lang="en-US" altLang="en-US" sz="4400" b="1" kern="1200" dirty="0">
                <a:solidFill>
                  <a:srgbClr val="002060"/>
                </a:solidFill>
                <a:latin typeface="+mj-lt"/>
                <a:ea typeface="+mj-ea"/>
                <a:cs typeface="+mj-cs"/>
              </a:rPr>
              <a:t>2014</a:t>
            </a:r>
          </a:p>
          <a:p>
            <a:pPr indent="-228600" defTabSz="914400" eaLnBrk="1" hangingPunct="1">
              <a:lnSpc>
                <a:spcPct val="90000"/>
              </a:lnSpc>
              <a:spcBef>
                <a:spcPct val="20000"/>
              </a:spcBef>
              <a:buFont typeface="Arial" panose="020B0604020202020204" pitchFamily="34" charset="0"/>
              <a:buChar char="•"/>
            </a:pPr>
            <a:r>
              <a:rPr lang="en-US" altLang="en-US" sz="4400" b="1" dirty="0">
                <a:solidFill>
                  <a:schemeClr val="bg1"/>
                </a:solidFill>
              </a:rPr>
              <a:t>Droughts - 2000, 2003, 2011, 2012.</a:t>
            </a:r>
          </a:p>
          <a:p>
            <a:pPr indent="-228600" defTabSz="914400" eaLnBrk="1" hangingPunct="1">
              <a:lnSpc>
                <a:spcPct val="90000"/>
              </a:lnSpc>
              <a:spcBef>
                <a:spcPct val="20000"/>
              </a:spcBef>
              <a:buFont typeface="Arial" panose="020B0604020202020204" pitchFamily="34" charset="0"/>
              <a:buChar char="•"/>
            </a:pPr>
            <a:r>
              <a:rPr lang="en-US" altLang="en-US" sz="4400" b="1" dirty="0">
                <a:solidFill>
                  <a:schemeClr val="bg1"/>
                </a:solidFill>
              </a:rPr>
              <a:t>Floods- 2002, 2004, 2006, 2009, 2010, 2013, 2014,2017, 2018, 2019.</a:t>
            </a:r>
          </a:p>
          <a:p>
            <a:pPr defTabSz="914400" eaLnBrk="1" hangingPunct="1">
              <a:lnSpc>
                <a:spcPct val="90000"/>
              </a:lnSpc>
              <a:spcAft>
                <a:spcPts val="600"/>
              </a:spcAft>
            </a:pPr>
            <a:endParaRPr lang="en-US" altLang="en-US" sz="4400" b="1" kern="1200" dirty="0">
              <a:solidFill>
                <a:srgbClr val="FFFFFF"/>
              </a:solidFill>
              <a:latin typeface="+mj-lt"/>
              <a:ea typeface="+mj-ea"/>
              <a:cs typeface="+mj-cs"/>
            </a:endParaRPr>
          </a:p>
        </p:txBody>
      </p:sp>
      <p:sp>
        <p:nvSpPr>
          <p:cNvPr id="18435" name="Content Placeholder 2">
            <a:extLst>
              <a:ext uri="{FF2B5EF4-FFF2-40B4-BE49-F238E27FC236}">
                <a16:creationId xmlns:a16="http://schemas.microsoft.com/office/drawing/2014/main" xmlns="" id="{00467672-2110-489F-B32D-7613551D1891}"/>
              </a:ext>
            </a:extLst>
          </p:cNvPr>
          <p:cNvSpPr txBox="1">
            <a:spLocks/>
          </p:cNvSpPr>
          <p:nvPr/>
        </p:nvSpPr>
        <p:spPr bwMode="auto">
          <a:xfrm>
            <a:off x="5339561" y="884280"/>
            <a:ext cx="4651805" cy="576822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lvl1pPr marL="371475" indent="-371475">
              <a:defRPr sz="2000">
                <a:solidFill>
                  <a:schemeClr val="tx1"/>
                </a:solidFill>
                <a:latin typeface="Arial" panose="020B0604020202020204" pitchFamily="34" charset="0"/>
                <a:cs typeface="Arial" panose="020B0604020202020204" pitchFamily="34" charset="0"/>
              </a:defRPr>
            </a:lvl1pPr>
            <a:lvl2pPr marL="806450" indent="-309563">
              <a:defRPr sz="2000">
                <a:solidFill>
                  <a:schemeClr val="tx1"/>
                </a:solidFill>
                <a:latin typeface="Arial" panose="020B0604020202020204" pitchFamily="34" charset="0"/>
                <a:cs typeface="Arial" panose="020B0604020202020204" pitchFamily="34" charset="0"/>
              </a:defRPr>
            </a:lvl2pPr>
            <a:lvl3pPr marL="1241425" indent="-247650">
              <a:defRPr sz="2000">
                <a:solidFill>
                  <a:schemeClr val="tx1"/>
                </a:solidFill>
                <a:latin typeface="Arial" panose="020B0604020202020204" pitchFamily="34" charset="0"/>
                <a:cs typeface="Arial" panose="020B0604020202020204" pitchFamily="34" charset="0"/>
              </a:defRPr>
            </a:lvl3pPr>
            <a:lvl4pPr marL="1739900" indent="-247650">
              <a:defRPr sz="2000">
                <a:solidFill>
                  <a:schemeClr val="tx1"/>
                </a:solidFill>
                <a:latin typeface="Arial" panose="020B0604020202020204" pitchFamily="34" charset="0"/>
                <a:cs typeface="Arial" panose="020B0604020202020204" pitchFamily="34" charset="0"/>
              </a:defRPr>
            </a:lvl4pPr>
            <a:lvl5pPr marL="2236788" indent="-247650">
              <a:defRPr sz="2000">
                <a:solidFill>
                  <a:schemeClr val="tx1"/>
                </a:solidFill>
                <a:latin typeface="Arial" panose="020B0604020202020204" pitchFamily="34" charset="0"/>
                <a:cs typeface="Arial" panose="020B0604020202020204" pitchFamily="34" charset="0"/>
              </a:defRPr>
            </a:lvl5pPr>
            <a:lvl6pPr marL="2693988" indent="-247650" defTabSz="4968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3151188" indent="-247650" defTabSz="4968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608388" indent="-247650" defTabSz="4968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4065588" indent="-247650" defTabSz="4968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indent="-228600" defTabSz="914400" eaLnBrk="1" hangingPunct="1">
              <a:lnSpc>
                <a:spcPct val="90000"/>
              </a:lnSpc>
              <a:spcBef>
                <a:spcPct val="20000"/>
              </a:spcBef>
              <a:buFont typeface="Arial" panose="020B0604020202020204" pitchFamily="34" charset="0"/>
              <a:buChar char="•"/>
            </a:pPr>
            <a:endParaRPr lang="en-US" altLang="en-US" sz="1700" b="1" dirty="0">
              <a:solidFill>
                <a:srgbClr val="000000"/>
              </a:solidFill>
              <a:latin typeface="+mn-lt"/>
              <a:cs typeface="+mn-cs"/>
            </a:endParaRPr>
          </a:p>
          <a:p>
            <a:pPr indent="-228600" defTabSz="914400" eaLnBrk="1" hangingPunct="1">
              <a:lnSpc>
                <a:spcPct val="90000"/>
              </a:lnSpc>
              <a:spcBef>
                <a:spcPct val="20000"/>
              </a:spcBef>
              <a:buFont typeface="Arial" panose="020B0604020202020204" pitchFamily="34" charset="0"/>
              <a:buChar char="•"/>
            </a:pPr>
            <a:r>
              <a:rPr lang="en-US" altLang="en-US" b="1" dirty="0">
                <a:solidFill>
                  <a:srgbClr val="000000"/>
                </a:solidFill>
                <a:latin typeface="+mn-lt"/>
                <a:cs typeface="+mn-cs"/>
              </a:rPr>
              <a:t>May  2014.– extreme floods and the highest water levels:</a:t>
            </a:r>
          </a:p>
          <a:p>
            <a:pPr indent="-228600" defTabSz="914400" eaLnBrk="1" hangingPunct="1">
              <a:lnSpc>
                <a:spcPct val="90000"/>
              </a:lnSpc>
              <a:spcBef>
                <a:spcPct val="20000"/>
              </a:spcBef>
              <a:buFont typeface="Arial" panose="020B0604020202020204" pitchFamily="34" charset="0"/>
              <a:buChar char="•"/>
            </a:pPr>
            <a:r>
              <a:rPr lang="en-US" altLang="en-US" dirty="0">
                <a:solidFill>
                  <a:srgbClr val="000000"/>
                </a:solidFill>
                <a:latin typeface="+mn-lt"/>
                <a:cs typeface="+mn-cs"/>
              </a:rPr>
              <a:t>Serbia: 1,106 billion EUR</a:t>
            </a:r>
          </a:p>
          <a:p>
            <a:pPr indent="-228600" defTabSz="914400" eaLnBrk="1" hangingPunct="1">
              <a:lnSpc>
                <a:spcPct val="90000"/>
              </a:lnSpc>
              <a:spcBef>
                <a:spcPct val="20000"/>
              </a:spcBef>
              <a:buFont typeface="Arial" panose="020B0604020202020204" pitchFamily="34" charset="0"/>
              <a:buChar char="•"/>
            </a:pPr>
            <a:r>
              <a:rPr lang="en-US" altLang="en-US" dirty="0">
                <a:solidFill>
                  <a:srgbClr val="000000"/>
                </a:solidFill>
                <a:latin typeface="+mn-lt"/>
                <a:cs typeface="+mn-cs"/>
              </a:rPr>
              <a:t>Croatia: 297,6 mil. EUR</a:t>
            </a:r>
          </a:p>
          <a:p>
            <a:pPr indent="-228600" defTabSz="914400" eaLnBrk="1" hangingPunct="1">
              <a:lnSpc>
                <a:spcPct val="90000"/>
              </a:lnSpc>
              <a:spcBef>
                <a:spcPct val="20000"/>
              </a:spcBef>
              <a:buFont typeface="Arial" panose="020B0604020202020204" pitchFamily="34" charset="0"/>
              <a:buChar char="•"/>
            </a:pPr>
            <a:r>
              <a:rPr lang="en-US" altLang="en-US" dirty="0">
                <a:solidFill>
                  <a:srgbClr val="000000"/>
                </a:solidFill>
                <a:latin typeface="+mn-lt"/>
                <a:cs typeface="+mn-cs"/>
              </a:rPr>
              <a:t>Bulgaria: 311,3 mil. EUR</a:t>
            </a:r>
          </a:p>
          <a:p>
            <a:pPr indent="-228600" defTabSz="914400" eaLnBrk="1" hangingPunct="1">
              <a:lnSpc>
                <a:spcPct val="90000"/>
              </a:lnSpc>
              <a:spcBef>
                <a:spcPct val="20000"/>
              </a:spcBef>
              <a:buFont typeface="Arial" panose="020B0604020202020204" pitchFamily="34" charset="0"/>
              <a:buChar char="•"/>
            </a:pPr>
            <a:r>
              <a:rPr lang="en-US" altLang="en-US" b="1" dirty="0">
                <a:solidFill>
                  <a:srgbClr val="000000"/>
                </a:solidFill>
                <a:latin typeface="+mn-lt"/>
                <a:cs typeface="+mn-cs"/>
              </a:rPr>
              <a:t>B&amp;H:        1.02 billion EUR in Federation B&amp;H and 965 mil. EUR in the Republic of Srpska</a:t>
            </a:r>
          </a:p>
          <a:p>
            <a:pPr indent="-228600" defTabSz="914400" eaLnBrk="1" hangingPunct="1">
              <a:lnSpc>
                <a:spcPct val="90000"/>
              </a:lnSpc>
              <a:spcBef>
                <a:spcPct val="20000"/>
              </a:spcBef>
              <a:buFont typeface="Arial" panose="020B0604020202020204" pitchFamily="34" charset="0"/>
              <a:buChar char="•"/>
            </a:pPr>
            <a:r>
              <a:rPr lang="en-US" altLang="en-US" b="1" dirty="0">
                <a:solidFill>
                  <a:srgbClr val="000000"/>
                </a:solidFill>
                <a:latin typeface="+mn-lt"/>
                <a:cs typeface="+mn-cs"/>
              </a:rPr>
              <a:t>B&amp;H floods caused damage to 15% of GDP. </a:t>
            </a:r>
          </a:p>
          <a:p>
            <a:pPr indent="-228600" defTabSz="914400" eaLnBrk="1" hangingPunct="1">
              <a:lnSpc>
                <a:spcPct val="90000"/>
              </a:lnSpc>
              <a:spcBef>
                <a:spcPct val="20000"/>
              </a:spcBef>
              <a:buFont typeface="Arial" panose="020B0604020202020204" pitchFamily="34" charset="0"/>
              <a:buChar char="•"/>
            </a:pPr>
            <a:r>
              <a:rPr lang="en-US" altLang="en-US" b="1" dirty="0">
                <a:solidFill>
                  <a:srgbClr val="000000"/>
                </a:solidFill>
                <a:latin typeface="+mn-lt"/>
                <a:cs typeface="+mn-cs"/>
              </a:rPr>
              <a:t>The most affected sectors in B&amp;H according to the EU Commission:</a:t>
            </a:r>
          </a:p>
          <a:p>
            <a:pPr lvl="2" indent="-228600" defTabSz="914400" eaLnBrk="1" hangingPunct="1">
              <a:lnSpc>
                <a:spcPct val="90000"/>
              </a:lnSpc>
              <a:spcBef>
                <a:spcPct val="20000"/>
              </a:spcBef>
              <a:buFont typeface="Arial" panose="020B0604020202020204" pitchFamily="34" charset="0"/>
              <a:buChar char="•"/>
            </a:pPr>
            <a:r>
              <a:rPr lang="en-US" altLang="en-US" b="1" dirty="0">
                <a:solidFill>
                  <a:srgbClr val="000000"/>
                </a:solidFill>
                <a:latin typeface="+mn-lt"/>
                <a:cs typeface="+mn-cs"/>
              </a:rPr>
              <a:t>Economy: EUR 790 m</a:t>
            </a:r>
          </a:p>
          <a:p>
            <a:pPr lvl="2" indent="-228600" defTabSz="914400" eaLnBrk="1" hangingPunct="1">
              <a:lnSpc>
                <a:spcPct val="90000"/>
              </a:lnSpc>
              <a:spcBef>
                <a:spcPct val="20000"/>
              </a:spcBef>
              <a:buFont typeface="Arial" panose="020B0604020202020204" pitchFamily="34" charset="0"/>
              <a:buChar char="•"/>
            </a:pPr>
            <a:r>
              <a:rPr lang="en-US" altLang="en-US" b="1" dirty="0">
                <a:solidFill>
                  <a:srgbClr val="000000"/>
                </a:solidFill>
                <a:latin typeface="+mn-lt"/>
                <a:cs typeface="+mn-cs"/>
              </a:rPr>
              <a:t>Transport and Communications: EUR 346 m</a:t>
            </a:r>
          </a:p>
          <a:p>
            <a:pPr lvl="2" indent="-228600" defTabSz="914400" eaLnBrk="1" hangingPunct="1">
              <a:lnSpc>
                <a:spcPct val="90000"/>
              </a:lnSpc>
              <a:spcBef>
                <a:spcPct val="20000"/>
              </a:spcBef>
              <a:buFont typeface="Arial" panose="020B0604020202020204" pitchFamily="34" charset="0"/>
              <a:buChar char="•"/>
            </a:pPr>
            <a:r>
              <a:rPr lang="en-US" altLang="en-US" b="1" dirty="0">
                <a:solidFill>
                  <a:srgbClr val="000000"/>
                </a:solidFill>
                <a:latin typeface="+mn-lt"/>
                <a:cs typeface="+mn-cs"/>
              </a:rPr>
              <a:t>Agriculture: EUR 186 m</a:t>
            </a:r>
          </a:p>
          <a:p>
            <a:pPr lvl="2" indent="-228600" defTabSz="914400" eaLnBrk="1" hangingPunct="1">
              <a:lnSpc>
                <a:spcPct val="90000"/>
              </a:lnSpc>
              <a:spcBef>
                <a:spcPct val="20000"/>
              </a:spcBef>
              <a:buFont typeface="Arial" panose="020B0604020202020204" pitchFamily="34" charset="0"/>
              <a:buChar char="•"/>
            </a:pPr>
            <a:endParaRPr lang="en-US" altLang="en-US" sz="1700" b="1" dirty="0">
              <a:solidFill>
                <a:srgbClr val="000000"/>
              </a:solidFill>
              <a:latin typeface="+mn-lt"/>
              <a:cs typeface="+mn-cs"/>
            </a:endParaRPr>
          </a:p>
          <a:p>
            <a:pPr indent="-228600" defTabSz="914400" eaLnBrk="1" hangingPunct="1">
              <a:lnSpc>
                <a:spcPct val="90000"/>
              </a:lnSpc>
              <a:spcBef>
                <a:spcPct val="20000"/>
              </a:spcBef>
              <a:buFont typeface="Arial" panose="020B0604020202020204" pitchFamily="34" charset="0"/>
              <a:buChar char="•"/>
            </a:pPr>
            <a:endParaRPr lang="en-US" altLang="en-US" sz="1700" dirty="0">
              <a:solidFill>
                <a:srgbClr val="000000"/>
              </a:solidFill>
              <a:latin typeface="+mn-lt"/>
              <a:cs typeface="+mn-cs"/>
            </a:endParaRPr>
          </a:p>
          <a:p>
            <a:pPr indent="-228600" defTabSz="914400" eaLnBrk="1" hangingPunct="1">
              <a:lnSpc>
                <a:spcPct val="90000"/>
              </a:lnSpc>
              <a:spcBef>
                <a:spcPct val="20000"/>
              </a:spcBef>
              <a:buFont typeface="Arial" panose="020B0604020202020204" pitchFamily="34" charset="0"/>
              <a:buChar char="•"/>
            </a:pPr>
            <a:endParaRPr lang="en-US" altLang="en-US" sz="1700" dirty="0">
              <a:solidFill>
                <a:srgbClr val="000000"/>
              </a:solidFill>
              <a:latin typeface="+mn-lt"/>
              <a:cs typeface="+mn-cs"/>
            </a:endParaRPr>
          </a:p>
          <a:p>
            <a:pPr indent="-228600" defTabSz="914400" eaLnBrk="1" hangingPunct="1">
              <a:lnSpc>
                <a:spcPct val="90000"/>
              </a:lnSpc>
              <a:spcBef>
                <a:spcPct val="20000"/>
              </a:spcBef>
              <a:buFont typeface="Arial" panose="020B0604020202020204" pitchFamily="34" charset="0"/>
              <a:buChar char="•"/>
            </a:pPr>
            <a:endParaRPr lang="en-US" altLang="en-US" sz="1700" dirty="0">
              <a:solidFill>
                <a:srgbClr val="000000"/>
              </a:solidFill>
              <a:latin typeface="+mn-lt"/>
              <a:cs typeface="+mn-cs"/>
            </a:endParaRPr>
          </a:p>
          <a:p>
            <a:pPr indent="-228600" defTabSz="914400" eaLnBrk="1" hangingPunct="1">
              <a:lnSpc>
                <a:spcPct val="90000"/>
              </a:lnSpc>
              <a:spcBef>
                <a:spcPct val="20000"/>
              </a:spcBef>
              <a:buFont typeface="Arial" panose="020B0604020202020204" pitchFamily="34" charset="0"/>
              <a:buChar char="•"/>
            </a:pPr>
            <a:endParaRPr lang="en-US" altLang="en-US" sz="1700" dirty="0">
              <a:solidFill>
                <a:srgbClr val="000000"/>
              </a:solidFill>
              <a:latin typeface="+mn-lt"/>
              <a:cs typeface="+mn-cs"/>
            </a:endParaRPr>
          </a:p>
          <a:p>
            <a:pPr indent="-228600" defTabSz="914400" eaLnBrk="1" hangingPunct="1">
              <a:lnSpc>
                <a:spcPct val="90000"/>
              </a:lnSpc>
              <a:spcBef>
                <a:spcPct val="20000"/>
              </a:spcBef>
              <a:buFont typeface="Arial" panose="020B0604020202020204" pitchFamily="34" charset="0"/>
              <a:buChar char="•"/>
            </a:pPr>
            <a:endParaRPr lang="en-US" altLang="en-US" sz="1700" dirty="0">
              <a:solidFill>
                <a:srgbClr val="000000"/>
              </a:solidFill>
              <a:latin typeface="+mn-lt"/>
              <a:cs typeface="+mn-cs"/>
            </a:endParaRPr>
          </a:p>
        </p:txBody>
      </p:sp>
      <p:pic>
        <p:nvPicPr>
          <p:cNvPr id="9" name="Picture 1">
            <a:extLst>
              <a:ext uri="{FF2B5EF4-FFF2-40B4-BE49-F238E27FC236}">
                <a16:creationId xmlns:a16="http://schemas.microsoft.com/office/drawing/2014/main" xmlns="" id="{3AD838E8-7B73-4FCC-905A-C216EBC6093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14650" y="5619750"/>
            <a:ext cx="7400131" cy="168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7970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F09774-80A8-4AAD-9666-EAC33E36E1FD}"/>
              </a:ext>
            </a:extLst>
          </p:cNvPr>
          <p:cNvSpPr>
            <a:spLocks noGrp="1"/>
          </p:cNvSpPr>
          <p:nvPr>
            <p:ph type="title"/>
          </p:nvPr>
        </p:nvSpPr>
        <p:spPr>
          <a:xfrm>
            <a:off x="534432" y="301113"/>
            <a:ext cx="3516489" cy="1281483"/>
          </a:xfrm>
        </p:spPr>
        <p:txBody>
          <a:bodyPr/>
          <a:lstStyle/>
          <a:p>
            <a:r>
              <a:rPr lang="en-US" altLang="en-US" sz="2400">
                <a:solidFill>
                  <a:schemeClr val="bg1"/>
                </a:solidFill>
              </a:rPr>
              <a:t>Flood/disaster risk reduction in </a:t>
            </a:r>
            <a:r>
              <a:rPr lang="sr-Latn-BA" altLang="en-US" sz="2400">
                <a:solidFill>
                  <a:schemeClr val="bg1"/>
                </a:solidFill>
              </a:rPr>
              <a:t>BiH</a:t>
            </a:r>
            <a:r>
              <a:rPr lang="en-US" altLang="en-US" sz="2400">
                <a:solidFill>
                  <a:schemeClr val="bg1"/>
                </a:solidFill>
              </a:rPr>
              <a:t/>
            </a:r>
            <a:br>
              <a:rPr lang="en-US" altLang="en-US" sz="2400">
                <a:solidFill>
                  <a:schemeClr val="bg1"/>
                </a:solidFill>
              </a:rPr>
            </a:br>
            <a:endParaRPr lang="en-GB" dirty="0"/>
          </a:p>
        </p:txBody>
      </p:sp>
      <p:sp>
        <p:nvSpPr>
          <p:cNvPr id="4" name="Text Placeholder 3">
            <a:extLst>
              <a:ext uri="{FF2B5EF4-FFF2-40B4-BE49-F238E27FC236}">
                <a16:creationId xmlns:a16="http://schemas.microsoft.com/office/drawing/2014/main" xmlns="" id="{E344072B-6B93-456C-8CB7-71D8FF9A4C15}"/>
              </a:ext>
            </a:extLst>
          </p:cNvPr>
          <p:cNvSpPr>
            <a:spLocks noGrp="1"/>
          </p:cNvSpPr>
          <p:nvPr>
            <p:ph type="body" sz="half" idx="2"/>
          </p:nvPr>
        </p:nvSpPr>
        <p:spPr>
          <a:xfrm>
            <a:off x="534432" y="1582598"/>
            <a:ext cx="4629239" cy="5173200"/>
          </a:xfrm>
        </p:spPr>
        <p:txBody>
          <a:bodyPr/>
          <a:lstStyle/>
          <a:p>
            <a:pPr>
              <a:defRPr/>
            </a:pPr>
            <a:r>
              <a:rPr lang="en-US" sz="2400" dirty="0">
                <a:solidFill>
                  <a:schemeClr val="bg1"/>
                </a:solidFill>
              </a:rPr>
              <a:t>The following has been done under the Project:</a:t>
            </a:r>
          </a:p>
          <a:p>
            <a:pPr marL="342900" indent="-342900">
              <a:buFont typeface="Wingdings" panose="05000000000000000000" pitchFamily="2" charset="2"/>
              <a:buChar char="q"/>
              <a:defRPr/>
            </a:pPr>
            <a:r>
              <a:rPr lang="en-US" sz="2400" dirty="0">
                <a:solidFill>
                  <a:schemeClr val="bg1"/>
                </a:solidFill>
              </a:rPr>
              <a:t>Flood hazard and flood risk maps developed. </a:t>
            </a:r>
          </a:p>
          <a:p>
            <a:pPr marL="342900" indent="-342900">
              <a:buFont typeface="Wingdings" panose="05000000000000000000" pitchFamily="2" charset="2"/>
              <a:buChar char="q"/>
              <a:defRPr/>
            </a:pPr>
            <a:r>
              <a:rPr lang="en-US" sz="2400" dirty="0">
                <a:solidFill>
                  <a:schemeClr val="bg1"/>
                </a:solidFill>
              </a:rPr>
              <a:t>EU flood Directive transposition completed; </a:t>
            </a:r>
          </a:p>
          <a:p>
            <a:pPr marL="342900" indent="-342900">
              <a:buFont typeface="Wingdings" panose="05000000000000000000" pitchFamily="2" charset="2"/>
              <a:buChar char="q"/>
              <a:defRPr/>
            </a:pPr>
            <a:r>
              <a:rPr lang="en-US" sz="2400" dirty="0">
                <a:solidFill>
                  <a:schemeClr val="bg1"/>
                </a:solidFill>
              </a:rPr>
              <a:t>Flood Forecasting and Early Warning System</a:t>
            </a:r>
          </a:p>
          <a:p>
            <a:pPr marL="342900" indent="-342900">
              <a:buFont typeface="Wingdings" panose="05000000000000000000" pitchFamily="2" charset="2"/>
              <a:buChar char="q"/>
              <a:defRPr/>
            </a:pPr>
            <a:r>
              <a:rPr lang="en-US" sz="2400" dirty="0">
                <a:solidFill>
                  <a:schemeClr val="bg1"/>
                </a:solidFill>
              </a:rPr>
              <a:t>GIS loss/damage model developed; Torrents register with erosion map; </a:t>
            </a:r>
          </a:p>
          <a:p>
            <a:pPr marL="342900" indent="-342900">
              <a:buFont typeface="Wingdings" panose="05000000000000000000" pitchFamily="2" charset="2"/>
              <a:buChar char="q"/>
              <a:defRPr/>
            </a:pPr>
            <a:r>
              <a:rPr lang="en-US" sz="2400" dirty="0">
                <a:solidFill>
                  <a:schemeClr val="bg1"/>
                </a:solidFill>
              </a:rPr>
              <a:t>Non-structural flood risk </a:t>
            </a:r>
            <a:r>
              <a:rPr lang="en-US" sz="2400" dirty="0" err="1">
                <a:solidFill>
                  <a:schemeClr val="bg1"/>
                </a:solidFill>
              </a:rPr>
              <a:t>mngmt</a:t>
            </a:r>
            <a:r>
              <a:rPr lang="en-US" sz="2400" dirty="0">
                <a:solidFill>
                  <a:schemeClr val="bg1"/>
                </a:solidFill>
              </a:rPr>
              <a:t>. measures  - incl. insurance	</a:t>
            </a:r>
          </a:p>
          <a:p>
            <a:pPr marL="342900" indent="-342900" algn="just">
              <a:buFont typeface="Wingdings" panose="05000000000000000000" pitchFamily="2" charset="2"/>
              <a:buChar char="q"/>
              <a:defRPr/>
            </a:pPr>
            <a:r>
              <a:rPr lang="en-US" sz="2400" dirty="0">
                <a:solidFill>
                  <a:schemeClr val="bg1"/>
                </a:solidFill>
              </a:rPr>
              <a:t/>
            </a:r>
            <a:br>
              <a:rPr lang="en-US" sz="2400" dirty="0">
                <a:solidFill>
                  <a:schemeClr val="bg1"/>
                </a:solidFill>
              </a:rPr>
            </a:br>
            <a:r>
              <a:rPr lang="en-US" sz="2400" dirty="0">
                <a:solidFill>
                  <a:schemeClr val="bg1"/>
                </a:solidFill>
              </a:rPr>
              <a:t>-	</a:t>
            </a:r>
          </a:p>
          <a:p>
            <a:endParaRPr lang="en-GB" dirty="0"/>
          </a:p>
        </p:txBody>
      </p:sp>
      <p:pic>
        <p:nvPicPr>
          <p:cNvPr id="5" name="Picture 2">
            <a:extLst>
              <a:ext uri="{FF2B5EF4-FFF2-40B4-BE49-F238E27FC236}">
                <a16:creationId xmlns:a16="http://schemas.microsoft.com/office/drawing/2014/main" xmlns="" id="{BDEC5AEF-97D6-4C86-995F-592B75DAAE06}"/>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829300" y="311642"/>
            <a:ext cx="3350048" cy="2586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xmlns="" id="{13078C5A-E933-421C-B8E4-A5CF1F50CA87}"/>
              </a:ext>
            </a:extLst>
          </p:cNvPr>
          <p:cNvPicPr>
            <a:picLocks noChangeAspect="1"/>
          </p:cNvPicPr>
          <p:nvPr/>
        </p:nvPicPr>
        <p:blipFill>
          <a:blip r:embed="rId3"/>
          <a:stretch>
            <a:fillRect/>
          </a:stretch>
        </p:blipFill>
        <p:spPr>
          <a:xfrm>
            <a:off x="5681462" y="2898457"/>
            <a:ext cx="3645724" cy="5537797"/>
          </a:xfrm>
          <a:prstGeom prst="rect">
            <a:avLst/>
          </a:prstGeom>
        </p:spPr>
      </p:pic>
    </p:spTree>
    <p:extLst>
      <p:ext uri="{BB962C8B-B14F-4D97-AF65-F5344CB8AC3E}">
        <p14:creationId xmlns:p14="http://schemas.microsoft.com/office/powerpoint/2010/main" xmlns="" val="232310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BA97AAA3-2D44-4D70-9CCD-FC0325F550FB}"/>
              </a:ext>
            </a:extLst>
          </p:cNvPr>
          <p:cNvSpPr>
            <a:spLocks noGrp="1" noChangeArrowheads="1"/>
          </p:cNvSpPr>
          <p:nvPr>
            <p:ph type="title"/>
          </p:nvPr>
        </p:nvSpPr>
        <p:spPr bwMode="auto">
          <a:xfrm>
            <a:off x="4732698" y="2772376"/>
            <a:ext cx="5955919" cy="479047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numCol="1" rtlCol="0" anchor="t" anchorCtr="0" compatLnSpc="1">
            <a:prstTxWarp prst="textNoShape">
              <a:avLst/>
            </a:prstTxWarp>
            <a:normAutofit fontScale="90000"/>
          </a:bodyPr>
          <a:lstStyle/>
          <a:p>
            <a:pPr algn="l" defTabSz="914400">
              <a:lnSpc>
                <a:spcPct val="90000"/>
              </a:lnSpc>
            </a:pPr>
            <a:r>
              <a:rPr lang="en-US" altLang="en-US" sz="2000" dirty="0"/>
              <a:t>	I</a:t>
            </a:r>
            <a:r>
              <a:rPr lang="en-US" sz="2000" b="1" dirty="0"/>
              <a:t>ntroduction of financial instruments i.e. </a:t>
            </a:r>
            <a:br>
              <a:rPr lang="en-US" sz="2000" b="1" dirty="0"/>
            </a:br>
            <a:r>
              <a:rPr lang="en-US" sz="2000" b="1" dirty="0"/>
              <a:t>	</a:t>
            </a:r>
            <a:r>
              <a:rPr lang="en-US" altLang="en-US" sz="2000" b="1" dirty="0"/>
              <a:t>Flood insurance  included:</a:t>
            </a:r>
            <a:br>
              <a:rPr lang="en-US" altLang="en-US" sz="2000" b="1" dirty="0"/>
            </a:br>
            <a:r>
              <a:rPr lang="en-US" altLang="en-US" sz="2000" b="1" dirty="0"/>
              <a:t>	</a:t>
            </a:r>
            <a:r>
              <a:rPr lang="en-US" altLang="en-US" sz="2000" dirty="0"/>
              <a:t>Analysis of the insurance sector in BIH; </a:t>
            </a:r>
            <a:br>
              <a:rPr lang="en-US" altLang="en-US" sz="2000" dirty="0"/>
            </a:br>
            <a:r>
              <a:rPr lang="en-US" altLang="en-US" sz="2000" dirty="0"/>
              <a:t>	Overview of current practices and techniques for risk management and financing models; </a:t>
            </a:r>
            <a:br>
              <a:rPr lang="en-US" altLang="en-US" sz="2000" dirty="0"/>
            </a:br>
            <a:r>
              <a:rPr lang="en-US" altLang="en-US" sz="2000" dirty="0"/>
              <a:t>	Overview of the institutional and legal framework in the insurance market in BiH; </a:t>
            </a:r>
            <a:br>
              <a:rPr lang="en-US" altLang="en-US" sz="2000" dirty="0"/>
            </a:br>
            <a:r>
              <a:rPr lang="en-US" altLang="en-US" sz="2000" dirty="0"/>
              <a:t>	Overview of insurance in countries in the region, and comparison with developed countries; 	</a:t>
            </a:r>
            <a:br>
              <a:rPr lang="en-US" altLang="en-US" sz="2000" dirty="0"/>
            </a:br>
            <a:r>
              <a:rPr lang="en-US" altLang="en-US" sz="2000" dirty="0"/>
              <a:t>	Feasibility study;</a:t>
            </a:r>
            <a:br>
              <a:rPr lang="en-US" altLang="en-US" sz="2000" dirty="0"/>
            </a:br>
            <a:r>
              <a:rPr lang="en-US" altLang="en-US" sz="2000" dirty="0"/>
              <a:t>- 	Development of GIS-based index/indemnity </a:t>
            </a:r>
            <a:br>
              <a:rPr lang="en-US" altLang="en-US" sz="2000" dirty="0"/>
            </a:br>
            <a:r>
              <a:rPr lang="en-US" altLang="en-US" sz="2000" dirty="0"/>
              <a:t>based insurance models and insurance schemes</a:t>
            </a:r>
            <a:br>
              <a:rPr lang="en-US" altLang="en-US" sz="2000" dirty="0"/>
            </a:br>
            <a:r>
              <a:rPr lang="en-US" altLang="en-US" sz="2000" dirty="0"/>
              <a:t>for BiH, </a:t>
            </a:r>
            <a:br>
              <a:rPr lang="en-US" altLang="en-US" sz="2000" dirty="0"/>
            </a:br>
            <a:r>
              <a:rPr lang="en-US" altLang="en-US" sz="2000" dirty="0"/>
              <a:t>- 	Calculated insurance tariffs in accordance </a:t>
            </a:r>
            <a:br>
              <a:rPr lang="en-US" altLang="en-US" sz="2000" dirty="0"/>
            </a:br>
            <a:r>
              <a:rPr lang="en-US" altLang="en-US" sz="2000" dirty="0"/>
              <a:t>with flood hazard and risk maps, etc.   </a:t>
            </a:r>
            <a:br>
              <a:rPr lang="en-US" altLang="en-US" sz="2000" dirty="0"/>
            </a:br>
            <a:r>
              <a:rPr lang="en-US" altLang="en-US" sz="2000" dirty="0"/>
              <a:t> </a:t>
            </a:r>
            <a:br>
              <a:rPr lang="en-US" altLang="en-US" sz="2000" dirty="0"/>
            </a:br>
            <a:r>
              <a:rPr lang="en-US" altLang="en-US" sz="2000" kern="1200" dirty="0">
                <a:solidFill>
                  <a:schemeClr val="tx1"/>
                </a:solidFill>
                <a:latin typeface="+mj-lt"/>
                <a:ea typeface="+mj-ea"/>
                <a:cs typeface="+mj-cs"/>
              </a:rPr>
              <a:t>-</a:t>
            </a:r>
            <a:r>
              <a:rPr lang="en-US" altLang="en-US" sz="1200" kern="1200" dirty="0">
                <a:solidFill>
                  <a:schemeClr val="tx1"/>
                </a:solidFill>
                <a:latin typeface="+mj-lt"/>
                <a:ea typeface="+mj-ea"/>
                <a:cs typeface="+mj-cs"/>
              </a:rPr>
              <a:t/>
            </a:r>
            <a:br>
              <a:rPr lang="en-US" altLang="en-US" sz="1200" kern="1200" dirty="0">
                <a:solidFill>
                  <a:schemeClr val="tx1"/>
                </a:solidFill>
                <a:latin typeface="+mj-lt"/>
                <a:ea typeface="+mj-ea"/>
                <a:cs typeface="+mj-cs"/>
              </a:rPr>
            </a:br>
            <a:endParaRPr lang="en-US" altLang="en-US" sz="1200" kern="1200" dirty="0">
              <a:solidFill>
                <a:schemeClr val="tx1"/>
              </a:solidFill>
              <a:latin typeface="+mj-lt"/>
              <a:ea typeface="+mj-ea"/>
              <a:cs typeface="+mj-cs"/>
            </a:endParaRPr>
          </a:p>
        </p:txBody>
      </p:sp>
      <p:sp>
        <p:nvSpPr>
          <p:cNvPr id="71" name="Freeform: Shape 70">
            <a:extLst>
              <a:ext uri="{FF2B5EF4-FFF2-40B4-BE49-F238E27FC236}">
                <a16:creationId xmlns:a16="http://schemas.microsoft.com/office/drawing/2014/main" xmlns="" id="{60B21A5C-062F-46C2-8389-53D40F46AA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3155"/>
            <a:ext cx="4864801" cy="7029696"/>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4">
            <a:extLst>
              <a:ext uri="{FF2B5EF4-FFF2-40B4-BE49-F238E27FC236}">
                <a16:creationId xmlns:a16="http://schemas.microsoft.com/office/drawing/2014/main" xmlns="" id="{F2C45063-860D-45CA-AD84-1F585F2CF20C}"/>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583" r="15495" b="-2"/>
          <a:stretch/>
        </p:blipFill>
        <p:spPr bwMode="auto">
          <a:xfrm>
            <a:off x="-66041" y="533152"/>
            <a:ext cx="4864780" cy="7029697"/>
          </a:xfrm>
          <a:custGeom>
            <a:avLst/>
            <a:gdLst>
              <a:gd name="connsiteX0" fmla="*/ 2203018 w 5385130"/>
              <a:gd name="connsiteY0" fmla="*/ 0 h 6210629"/>
              <a:gd name="connsiteX1" fmla="*/ 5385130 w 5385130"/>
              <a:gd name="connsiteY1" fmla="*/ 3182112 h 6210629"/>
              <a:gd name="connsiteX2" fmla="*/ 3441640 w 5385130"/>
              <a:gd name="connsiteY2" fmla="*/ 6114158 h 6210629"/>
              <a:gd name="connsiteX3" fmla="*/ 3178061 w 5385130"/>
              <a:gd name="connsiteY3" fmla="*/ 6210629 h 6210629"/>
              <a:gd name="connsiteX4" fmla="*/ 1233206 w 5385130"/>
              <a:gd name="connsiteY4" fmla="*/ 6210629 h 6210629"/>
              <a:gd name="connsiteX5" fmla="*/ 1108901 w 5385130"/>
              <a:gd name="connsiteY5" fmla="*/ 6171135 h 6210629"/>
              <a:gd name="connsiteX6" fmla="*/ 178899 w 5385130"/>
              <a:gd name="connsiteY6" fmla="*/ 5637585 h 6210629"/>
              <a:gd name="connsiteX7" fmla="*/ 0 w 5385130"/>
              <a:gd name="connsiteY7" fmla="*/ 5474990 h 6210629"/>
              <a:gd name="connsiteX8" fmla="*/ 0 w 5385130"/>
              <a:gd name="connsiteY8" fmla="*/ 889234 h 6210629"/>
              <a:gd name="connsiteX9" fmla="*/ 178899 w 5385130"/>
              <a:gd name="connsiteY9" fmla="*/ 726640 h 6210629"/>
              <a:gd name="connsiteX10" fmla="*/ 2203018 w 5385130"/>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 name="Freeform: Shape 72">
            <a:extLst>
              <a:ext uri="{FF2B5EF4-FFF2-40B4-BE49-F238E27FC236}">
                <a16:creationId xmlns:a16="http://schemas.microsoft.com/office/drawing/2014/main" xmlns="" id="{8A177BCC-4208-4795-8572-4D623BA1E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8401" y="1"/>
            <a:ext cx="3928075" cy="2772375"/>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Slika 1">
            <a:extLst>
              <a:ext uri="{FF2B5EF4-FFF2-40B4-BE49-F238E27FC236}">
                <a16:creationId xmlns:a16="http://schemas.microsoft.com/office/drawing/2014/main" xmlns="" id="{A961D33D-43B3-4BF4-BE4C-99B3CD40E838}"/>
              </a:ext>
            </a:extLst>
          </p:cNvPr>
          <p:cNvPicPr/>
          <p:nvPr/>
        </p:nvPicPr>
        <p:blipFill rotWithShape="1">
          <a:blip r:embed="rId3" cstate="print"/>
          <a:srcRect t="4765" r="3" b="3"/>
          <a:stretch/>
        </p:blipFill>
        <p:spPr bwMode="auto">
          <a:xfrm>
            <a:off x="4732698" y="1"/>
            <a:ext cx="3639481" cy="2590867"/>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noFill/>
        </p:spPr>
      </p:pic>
    </p:spTree>
    <p:extLst>
      <p:ext uri="{BB962C8B-B14F-4D97-AF65-F5344CB8AC3E}">
        <p14:creationId xmlns:p14="http://schemas.microsoft.com/office/powerpoint/2010/main" xmlns="" val="152295337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CA36574-28C0-46BA-B774-7B6AEEAD72FE}"/>
              </a:ext>
            </a:extLst>
          </p:cNvPr>
          <p:cNvGraphicFramePr>
            <a:graphicFrameLocks noGrp="1"/>
          </p:cNvGraphicFramePr>
          <p:nvPr>
            <p:ph idx="1"/>
            <p:extLst>
              <p:ext uri="{D42A27DB-BD31-4B8C-83A1-F6EECF244321}">
                <p14:modId xmlns:p14="http://schemas.microsoft.com/office/powerpoint/2010/main" xmlns="" val="2783057357"/>
              </p:ext>
            </p:extLst>
          </p:nvPr>
        </p:nvGraphicFramePr>
        <p:xfrm>
          <a:off x="933450" y="1557338"/>
          <a:ext cx="7951788" cy="3584577"/>
        </p:xfrm>
        <a:graphic>
          <a:graphicData uri="http://schemas.openxmlformats.org/drawingml/2006/table">
            <a:tbl>
              <a:tblPr/>
              <a:tblGrid>
                <a:gridCol w="3975894">
                  <a:extLst>
                    <a:ext uri="{9D8B030D-6E8A-4147-A177-3AD203B41FA5}">
                      <a16:colId xmlns:a16="http://schemas.microsoft.com/office/drawing/2014/main" xmlns="" val="20000"/>
                    </a:ext>
                  </a:extLst>
                </a:gridCol>
                <a:gridCol w="3975894">
                  <a:extLst>
                    <a:ext uri="{9D8B030D-6E8A-4147-A177-3AD203B41FA5}">
                      <a16:colId xmlns:a16="http://schemas.microsoft.com/office/drawing/2014/main" xmlns="" val="20001"/>
                    </a:ext>
                  </a:extLst>
                </a:gridCol>
              </a:tblGrid>
              <a:tr h="745338">
                <a:tc>
                  <a:txBody>
                    <a:bodyPr/>
                    <a:lstStyle/>
                    <a:p>
                      <a:pPr marL="0" marR="0" algn="just">
                        <a:lnSpc>
                          <a:spcPct val="115000"/>
                        </a:lnSpc>
                        <a:spcBef>
                          <a:spcPts val="0"/>
                        </a:spcBef>
                        <a:spcAft>
                          <a:spcPts val="0"/>
                        </a:spcAft>
                      </a:pPr>
                      <a:r>
                        <a:rPr lang="sr-Latn-CS" sz="1800" b="1" dirty="0">
                          <a:latin typeface="Calibri"/>
                          <a:ea typeface="Times New Roman"/>
                          <a:cs typeface="Calibri"/>
                        </a:rPr>
                        <a:t>Classes</a:t>
                      </a:r>
                      <a:endParaRPr lang="en-US" sz="1800" b="1" dirty="0">
                        <a:latin typeface="Calibri"/>
                        <a:ea typeface="Times New Roman"/>
                        <a:cs typeface="Calibri"/>
                      </a:endParaRP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800" b="1" dirty="0">
                          <a:latin typeface="Calibri"/>
                          <a:ea typeface="Times New Roman"/>
                          <a:cs typeface="Calibri"/>
                        </a:rPr>
                        <a:t>Gross</a:t>
                      </a:r>
                      <a:r>
                        <a:rPr lang="sr-Latn-CS" sz="1800" b="1" dirty="0">
                          <a:latin typeface="Calibri"/>
                          <a:ea typeface="Times New Roman"/>
                          <a:cs typeface="Calibri"/>
                        </a:rPr>
                        <a:t> premi</a:t>
                      </a:r>
                      <a:r>
                        <a:rPr lang="en-US" sz="1800" b="1" dirty="0">
                          <a:latin typeface="Calibri"/>
                          <a:ea typeface="Times New Roman"/>
                          <a:cs typeface="Calibri"/>
                        </a:rPr>
                        <a:t>um rate %</a:t>
                      </a: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315471">
                <a:tc>
                  <a:txBody>
                    <a:bodyPr/>
                    <a:lstStyle/>
                    <a:p>
                      <a:pPr marL="0" marR="0" algn="just">
                        <a:lnSpc>
                          <a:spcPct val="115000"/>
                        </a:lnSpc>
                        <a:spcBef>
                          <a:spcPts val="0"/>
                        </a:spcBef>
                        <a:spcAft>
                          <a:spcPts val="0"/>
                        </a:spcAft>
                      </a:pPr>
                      <a:r>
                        <a:rPr lang="sr-Latn-CS" sz="1800" b="1" dirty="0">
                          <a:latin typeface="Calibri"/>
                          <a:ea typeface="Times New Roman"/>
                          <a:cs typeface="Calibri"/>
                        </a:rPr>
                        <a:t>Class 0</a:t>
                      </a:r>
                      <a:endParaRPr lang="en-US" sz="1800" b="1" dirty="0">
                        <a:latin typeface="Calibri"/>
                        <a:ea typeface="Times New Roman"/>
                        <a:cs typeface="Calibri"/>
                      </a:endParaRP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0"/>
                        </a:spcAft>
                      </a:pPr>
                      <a:r>
                        <a:rPr lang="sr-Latn-CS" sz="1800" b="1" dirty="0">
                          <a:latin typeface="Calibri"/>
                          <a:ea typeface="Times New Roman"/>
                          <a:cs typeface="Calibri"/>
                        </a:rPr>
                        <a:t>2,17</a:t>
                      </a:r>
                      <a:endParaRPr lang="en-US" sz="1800" b="1" dirty="0">
                        <a:latin typeface="Calibri"/>
                        <a:ea typeface="Times New Roman"/>
                        <a:cs typeface="Calibri"/>
                      </a:endParaRP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5471">
                <a:tc>
                  <a:txBody>
                    <a:bodyPr/>
                    <a:lstStyle/>
                    <a:p>
                      <a:pPr marL="0" marR="0" algn="just">
                        <a:lnSpc>
                          <a:spcPct val="115000"/>
                        </a:lnSpc>
                        <a:spcBef>
                          <a:spcPts val="0"/>
                        </a:spcBef>
                        <a:spcAft>
                          <a:spcPts val="0"/>
                        </a:spcAft>
                      </a:pPr>
                      <a:r>
                        <a:rPr lang="en-US" sz="1800" b="1" dirty="0" err="1">
                          <a:latin typeface="Calibri"/>
                          <a:ea typeface="Times New Roman"/>
                          <a:cs typeface="Calibri"/>
                        </a:rPr>
                        <a:t>Negl</a:t>
                      </a:r>
                      <a:r>
                        <a:rPr lang="en-US" sz="1800" b="1" dirty="0">
                          <a:latin typeface="Calibri"/>
                          <a:ea typeface="Times New Roman"/>
                          <a:cs typeface="Calibri"/>
                        </a:rPr>
                        <a:t>. risk</a:t>
                      </a: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2"/>
                  </a:ext>
                </a:extLst>
              </a:tr>
              <a:tr h="315471">
                <a:tc>
                  <a:txBody>
                    <a:bodyPr/>
                    <a:lstStyle/>
                    <a:p>
                      <a:pPr marL="0" marR="0" algn="just">
                        <a:lnSpc>
                          <a:spcPct val="115000"/>
                        </a:lnSpc>
                        <a:spcBef>
                          <a:spcPts val="0"/>
                        </a:spcBef>
                        <a:spcAft>
                          <a:spcPts val="0"/>
                        </a:spcAft>
                      </a:pPr>
                      <a:r>
                        <a:rPr lang="sr-Latn-CS" sz="1800" b="1" dirty="0">
                          <a:latin typeface="Calibri"/>
                          <a:ea typeface="Times New Roman"/>
                          <a:cs typeface="Calibri"/>
                        </a:rPr>
                        <a:t>Class 1 </a:t>
                      </a:r>
                      <a:endParaRPr lang="en-US" sz="1800" b="1" dirty="0">
                        <a:latin typeface="Calibri"/>
                        <a:ea typeface="Times New Roman"/>
                        <a:cs typeface="Calibri"/>
                      </a:endParaRP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rowSpan="2">
                  <a:txBody>
                    <a:bodyPr/>
                    <a:lstStyle/>
                    <a:p>
                      <a:pPr marL="0" marR="0" algn="ctr">
                        <a:lnSpc>
                          <a:spcPct val="115000"/>
                        </a:lnSpc>
                        <a:spcBef>
                          <a:spcPts val="0"/>
                        </a:spcBef>
                        <a:spcAft>
                          <a:spcPts val="0"/>
                        </a:spcAft>
                      </a:pPr>
                      <a:r>
                        <a:rPr lang="sr-Latn-CS" sz="1800" b="1" dirty="0">
                          <a:latin typeface="Calibri"/>
                          <a:ea typeface="Times New Roman"/>
                          <a:cs typeface="Calibri"/>
                        </a:rPr>
                        <a:t>3,18</a:t>
                      </a:r>
                      <a:endParaRPr lang="en-US" sz="1800" b="1" dirty="0">
                        <a:latin typeface="Calibri"/>
                        <a:ea typeface="Times New Roman"/>
                        <a:cs typeface="Calibri"/>
                      </a:endParaRP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315471">
                <a:tc>
                  <a:txBody>
                    <a:bodyPr/>
                    <a:lstStyle/>
                    <a:p>
                      <a:pPr marL="0" marR="0" algn="just">
                        <a:lnSpc>
                          <a:spcPct val="115000"/>
                        </a:lnSpc>
                        <a:spcBef>
                          <a:spcPts val="0"/>
                        </a:spcBef>
                        <a:spcAft>
                          <a:spcPts val="0"/>
                        </a:spcAft>
                      </a:pPr>
                      <a:r>
                        <a:rPr lang="en-US" sz="1800" b="1" dirty="0">
                          <a:latin typeface="Calibri"/>
                          <a:ea typeface="Times New Roman"/>
                          <a:cs typeface="Calibri"/>
                        </a:rPr>
                        <a:t>Low risk</a:t>
                      </a: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extLst>
                  <a:ext uri="{0D108BD9-81ED-4DB2-BD59-A6C34878D82A}">
                    <a16:rowId xmlns:a16="http://schemas.microsoft.com/office/drawing/2014/main" xmlns="" val="10004"/>
                  </a:ext>
                </a:extLst>
              </a:tr>
              <a:tr h="315471">
                <a:tc>
                  <a:txBody>
                    <a:bodyPr/>
                    <a:lstStyle/>
                    <a:p>
                      <a:pPr marL="0" marR="0" algn="just">
                        <a:lnSpc>
                          <a:spcPct val="115000"/>
                        </a:lnSpc>
                        <a:spcBef>
                          <a:spcPts val="0"/>
                        </a:spcBef>
                        <a:spcAft>
                          <a:spcPts val="0"/>
                        </a:spcAft>
                      </a:pPr>
                      <a:r>
                        <a:rPr lang="sr-Latn-CS" sz="1800" b="1" dirty="0">
                          <a:latin typeface="Calibri"/>
                          <a:ea typeface="Times New Roman"/>
                          <a:cs typeface="Calibri"/>
                        </a:rPr>
                        <a:t>Class 2</a:t>
                      </a:r>
                      <a:endParaRPr lang="en-US" sz="1800" b="1" dirty="0">
                        <a:latin typeface="Calibri"/>
                        <a:ea typeface="Times New Roman"/>
                        <a:cs typeface="Calibri"/>
                      </a:endParaRP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4"/>
                    </a:solidFill>
                  </a:tcPr>
                </a:tc>
                <a:tc rowSpan="2">
                  <a:txBody>
                    <a:bodyPr/>
                    <a:lstStyle/>
                    <a:p>
                      <a:pPr marL="0" marR="0" algn="ctr">
                        <a:lnSpc>
                          <a:spcPct val="115000"/>
                        </a:lnSpc>
                        <a:spcBef>
                          <a:spcPts val="0"/>
                        </a:spcBef>
                        <a:spcAft>
                          <a:spcPts val="0"/>
                        </a:spcAft>
                      </a:pPr>
                      <a:r>
                        <a:rPr lang="sr-Latn-CS" sz="1800" b="1" dirty="0">
                          <a:latin typeface="Calibri"/>
                          <a:ea typeface="Times New Roman"/>
                          <a:cs typeface="Calibri"/>
                        </a:rPr>
                        <a:t>6,48</a:t>
                      </a:r>
                      <a:endParaRPr lang="en-US" sz="1800" b="1" dirty="0">
                        <a:latin typeface="Calibri"/>
                        <a:ea typeface="Times New Roman"/>
                        <a:cs typeface="Calibri"/>
                      </a:endParaRP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xmlns="" val="10005"/>
                  </a:ext>
                </a:extLst>
              </a:tr>
              <a:tr h="315471">
                <a:tc>
                  <a:txBody>
                    <a:bodyPr/>
                    <a:lstStyle/>
                    <a:p>
                      <a:pPr marL="0" marR="0" algn="just">
                        <a:lnSpc>
                          <a:spcPct val="115000"/>
                        </a:lnSpc>
                        <a:spcBef>
                          <a:spcPts val="0"/>
                        </a:spcBef>
                        <a:spcAft>
                          <a:spcPts val="0"/>
                        </a:spcAft>
                      </a:pPr>
                      <a:r>
                        <a:rPr lang="en-US" sz="1800" b="1" dirty="0">
                          <a:latin typeface="Calibri"/>
                          <a:ea typeface="Times New Roman"/>
                          <a:cs typeface="Calibri"/>
                        </a:rPr>
                        <a:t>Moderate risk</a:t>
                      </a: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solidFill>
                  </a:tcPr>
                </a:tc>
                <a:tc vMerge="1">
                  <a:txBody>
                    <a:bodyPr/>
                    <a:lstStyle/>
                    <a:p>
                      <a:endParaRPr lang="en-US"/>
                    </a:p>
                  </a:txBody>
                  <a:tcPr/>
                </a:tc>
                <a:extLst>
                  <a:ext uri="{0D108BD9-81ED-4DB2-BD59-A6C34878D82A}">
                    <a16:rowId xmlns:a16="http://schemas.microsoft.com/office/drawing/2014/main" xmlns="" val="10006"/>
                  </a:ext>
                </a:extLst>
              </a:tr>
              <a:tr h="315471">
                <a:tc>
                  <a:txBody>
                    <a:bodyPr/>
                    <a:lstStyle/>
                    <a:p>
                      <a:pPr marL="0" marR="0" algn="just">
                        <a:lnSpc>
                          <a:spcPct val="115000"/>
                        </a:lnSpc>
                        <a:spcBef>
                          <a:spcPts val="0"/>
                        </a:spcBef>
                        <a:spcAft>
                          <a:spcPts val="0"/>
                        </a:spcAft>
                      </a:pPr>
                      <a:r>
                        <a:rPr lang="sr-Latn-CS" sz="1800" b="1" dirty="0">
                          <a:latin typeface="Calibri"/>
                          <a:ea typeface="Times New Roman"/>
                          <a:cs typeface="Calibri"/>
                        </a:rPr>
                        <a:t>Class 3</a:t>
                      </a:r>
                      <a:endParaRPr lang="en-US" sz="1800" b="1" dirty="0">
                        <a:latin typeface="Calibri"/>
                        <a:ea typeface="Times New Roman"/>
                        <a:cs typeface="Calibri"/>
                      </a:endParaRP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c rowSpan="2">
                  <a:txBody>
                    <a:bodyPr/>
                    <a:lstStyle/>
                    <a:p>
                      <a:pPr marL="0" marR="0" algn="ctr">
                        <a:lnSpc>
                          <a:spcPct val="115000"/>
                        </a:lnSpc>
                        <a:spcBef>
                          <a:spcPts val="0"/>
                        </a:spcBef>
                        <a:spcAft>
                          <a:spcPts val="0"/>
                        </a:spcAft>
                      </a:pPr>
                      <a:r>
                        <a:rPr lang="sr-Latn-CS" sz="1800" b="1" dirty="0">
                          <a:latin typeface="Calibri"/>
                          <a:ea typeface="Times New Roman"/>
                          <a:cs typeface="Calibri"/>
                        </a:rPr>
                        <a:t>18,50</a:t>
                      </a:r>
                      <a:endParaRPr lang="en-US" sz="1800" b="1" dirty="0">
                        <a:latin typeface="Calibri"/>
                        <a:ea typeface="Times New Roman"/>
                        <a:cs typeface="Calibri"/>
                      </a:endParaRP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7"/>
                  </a:ext>
                </a:extLst>
              </a:tr>
              <a:tr h="315471">
                <a:tc>
                  <a:txBody>
                    <a:bodyPr/>
                    <a:lstStyle/>
                    <a:p>
                      <a:pPr marL="0" marR="0" algn="just">
                        <a:lnSpc>
                          <a:spcPct val="115000"/>
                        </a:lnSpc>
                        <a:spcBef>
                          <a:spcPts val="0"/>
                        </a:spcBef>
                        <a:spcAft>
                          <a:spcPts val="0"/>
                        </a:spcAft>
                      </a:pPr>
                      <a:r>
                        <a:rPr lang="en-US" sz="1800" b="1" dirty="0">
                          <a:latin typeface="Calibri"/>
                          <a:ea typeface="Times New Roman"/>
                          <a:cs typeface="Calibri"/>
                        </a:rPr>
                        <a:t>Extreme risk</a:t>
                      </a:r>
                    </a:p>
                  </a:txBody>
                  <a:tcPr marL="49014" marR="49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a:p>
                  </a:txBody>
                  <a:tcPr/>
                </a:tc>
                <a:extLst>
                  <a:ext uri="{0D108BD9-81ED-4DB2-BD59-A6C34878D82A}">
                    <a16:rowId xmlns:a16="http://schemas.microsoft.com/office/drawing/2014/main" xmlns="" val="10008"/>
                  </a:ext>
                </a:extLst>
              </a:tr>
              <a:tr h="315471">
                <a:tc>
                  <a:txBody>
                    <a:bodyPr/>
                    <a:lstStyle/>
                    <a:p>
                      <a:pPr marL="0" marR="0" algn="just">
                        <a:lnSpc>
                          <a:spcPct val="115000"/>
                        </a:lnSpc>
                        <a:spcBef>
                          <a:spcPts val="0"/>
                        </a:spcBef>
                        <a:spcAft>
                          <a:spcPts val="0"/>
                        </a:spcAft>
                      </a:pPr>
                      <a:endParaRPr lang="sr-Latn-CS" sz="1800" b="1" dirty="0">
                        <a:latin typeface="Calibri"/>
                        <a:ea typeface="Times New Roman"/>
                        <a:cs typeface="Calibri"/>
                      </a:endParaRPr>
                    </a:p>
                  </a:txBody>
                  <a:tcPr marL="49014" marR="4901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endParaRPr lang="sr-Latn-CS" sz="1800" b="1" dirty="0">
                        <a:latin typeface="Calibri"/>
                        <a:ea typeface="Times New Roman"/>
                        <a:cs typeface="Calibri"/>
                      </a:endParaRPr>
                    </a:p>
                  </a:txBody>
                  <a:tcPr marL="49014" marR="49014"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9"/>
                  </a:ext>
                </a:extLst>
              </a:tr>
            </a:tbl>
          </a:graphicData>
        </a:graphic>
      </p:graphicFrame>
      <p:sp>
        <p:nvSpPr>
          <p:cNvPr id="5" name="Title 1">
            <a:extLst>
              <a:ext uri="{FF2B5EF4-FFF2-40B4-BE49-F238E27FC236}">
                <a16:creationId xmlns:a16="http://schemas.microsoft.com/office/drawing/2014/main" xmlns="" id="{4DC3FB30-80D7-46A1-9D2B-755D2D7270E4}"/>
              </a:ext>
            </a:extLst>
          </p:cNvPr>
          <p:cNvSpPr txBox="1">
            <a:spLocks/>
          </p:cNvSpPr>
          <p:nvPr/>
        </p:nvSpPr>
        <p:spPr>
          <a:xfrm>
            <a:off x="285750" y="684213"/>
            <a:ext cx="10101263" cy="695325"/>
          </a:xfrm>
          <a:prstGeom prst="rect">
            <a:avLst/>
          </a:prstGeom>
        </p:spPr>
        <p:txBody>
          <a:bodyPr anchor="ctr"/>
          <a:lstStyle/>
          <a:p>
            <a:pPr algn="ctr">
              <a:defRPr/>
            </a:pPr>
            <a:r>
              <a:rPr lang="hr-BA" sz="2206" dirty="0">
                <a:solidFill>
                  <a:schemeClr val="bg1"/>
                </a:solidFill>
                <a:latin typeface="+mj-lt"/>
                <a:ea typeface="+mj-ea"/>
                <a:cs typeface="+mj-cs"/>
              </a:rPr>
              <a:t>                 </a:t>
            </a:r>
            <a:r>
              <a:rPr lang="en-US" sz="2206" dirty="0">
                <a:solidFill>
                  <a:schemeClr val="bg1"/>
                </a:solidFill>
                <a:latin typeface="+mj-lt"/>
                <a:ea typeface="+mj-ea"/>
                <a:cs typeface="+mj-cs"/>
              </a:rPr>
              <a:t>Example:  Indemnity based property insurance tariffs </a:t>
            </a:r>
            <a:endParaRPr lang="sr-Latn-CS" sz="2206" dirty="0">
              <a:solidFill>
                <a:schemeClr val="bg1"/>
              </a:solidFill>
              <a:latin typeface="+mj-lt"/>
              <a:ea typeface="+mj-ea"/>
              <a:cs typeface="+mj-cs"/>
            </a:endParaRPr>
          </a:p>
          <a:p>
            <a:pPr algn="ctr">
              <a:defRPr/>
            </a:pPr>
            <a:r>
              <a:rPr lang="sr-Latn-CS" sz="2206" dirty="0">
                <a:solidFill>
                  <a:schemeClr val="bg1"/>
                </a:solidFill>
                <a:latin typeface="+mj-lt"/>
                <a:ea typeface="+mj-ea"/>
                <a:cs typeface="+mj-cs"/>
              </a:rPr>
              <a:t>................</a:t>
            </a:r>
            <a:r>
              <a:rPr lang="en-US" sz="2206" dirty="0">
                <a:solidFill>
                  <a:schemeClr val="bg1"/>
                </a:solidFill>
                <a:latin typeface="+mj-lt"/>
                <a:ea typeface="+mj-ea"/>
                <a:cs typeface="+mj-cs"/>
              </a:rPr>
              <a:t>no differentiated as per construction type</a:t>
            </a:r>
          </a:p>
        </p:txBody>
      </p:sp>
      <p:sp>
        <p:nvSpPr>
          <p:cNvPr id="7" name="Rectangle 6">
            <a:extLst>
              <a:ext uri="{FF2B5EF4-FFF2-40B4-BE49-F238E27FC236}">
                <a16:creationId xmlns:a16="http://schemas.microsoft.com/office/drawing/2014/main" xmlns="" id="{710698B1-D765-4E3D-AFAF-530580A3CF5D}"/>
              </a:ext>
            </a:extLst>
          </p:cNvPr>
          <p:cNvSpPr/>
          <p:nvPr/>
        </p:nvSpPr>
        <p:spPr>
          <a:xfrm>
            <a:off x="1056242" y="5131376"/>
            <a:ext cx="9057576" cy="2554545"/>
          </a:xfrm>
          <a:prstGeom prst="rect">
            <a:avLst/>
          </a:prstGeom>
        </p:spPr>
        <p:txBody>
          <a:bodyPr numCol="2">
            <a:spAutoFit/>
          </a:bodyPr>
          <a:lstStyle/>
          <a:p>
            <a:pPr>
              <a:defRPr/>
            </a:pPr>
            <a:r>
              <a:rPr lang="sr-Latn-CS" dirty="0">
                <a:solidFill>
                  <a:schemeClr val="bg1"/>
                </a:solidFill>
                <a:ea typeface="Times New Roman" pitchFamily="18" charset="0"/>
                <a:cs typeface="Calibri" pitchFamily="34" charset="0"/>
              </a:rPr>
              <a:t>Class 0</a:t>
            </a:r>
            <a:endParaRPr lang="en-US" dirty="0">
              <a:solidFill>
                <a:schemeClr val="bg1"/>
              </a:solidFill>
            </a:endParaRPr>
          </a:p>
          <a:p>
            <a:pPr>
              <a:defRPr/>
            </a:pPr>
            <a:r>
              <a:rPr lang="sr-Latn-CS" dirty="0">
                <a:solidFill>
                  <a:schemeClr val="bg1"/>
                </a:solidFill>
                <a:ea typeface="Times New Roman" pitchFamily="18" charset="0"/>
                <a:cs typeface="Calibri" pitchFamily="34" charset="0"/>
              </a:rPr>
              <a:t>SO = 10000</a:t>
            </a:r>
            <a:endParaRPr lang="en-US" dirty="0">
              <a:solidFill>
                <a:schemeClr val="bg1"/>
              </a:solidFill>
            </a:endParaRPr>
          </a:p>
          <a:p>
            <a:pPr>
              <a:defRPr/>
            </a:pPr>
            <a:r>
              <a:rPr lang="sr-Latn-CS" dirty="0">
                <a:solidFill>
                  <a:schemeClr val="bg1"/>
                </a:solidFill>
                <a:ea typeface="Times New Roman" pitchFamily="18" charset="0"/>
                <a:cs typeface="Calibri" pitchFamily="34" charset="0"/>
              </a:rPr>
              <a:t>P = 10000 x 2,17/1000 = 21,7 KM</a:t>
            </a:r>
            <a:endParaRPr lang="en-US" dirty="0">
              <a:solidFill>
                <a:schemeClr val="bg1"/>
              </a:solidFill>
            </a:endParaRPr>
          </a:p>
          <a:p>
            <a:pPr>
              <a:defRPr/>
            </a:pPr>
            <a:r>
              <a:rPr lang="sr-Latn-CS" dirty="0">
                <a:solidFill>
                  <a:schemeClr val="bg1"/>
                </a:solidFill>
                <a:ea typeface="Times New Roman" pitchFamily="18" charset="0"/>
                <a:cs typeface="Calibri" pitchFamily="34" charset="0"/>
              </a:rPr>
              <a:t>Class 1</a:t>
            </a:r>
            <a:endParaRPr lang="en-US" dirty="0">
              <a:solidFill>
                <a:schemeClr val="bg1"/>
              </a:solidFill>
            </a:endParaRPr>
          </a:p>
          <a:p>
            <a:pPr>
              <a:defRPr/>
            </a:pPr>
            <a:r>
              <a:rPr lang="sr-Latn-CS" dirty="0">
                <a:solidFill>
                  <a:schemeClr val="bg1"/>
                </a:solidFill>
                <a:ea typeface="Times New Roman" pitchFamily="18" charset="0"/>
                <a:cs typeface="Calibri" pitchFamily="34" charset="0"/>
              </a:rPr>
              <a:t>SO = 10000</a:t>
            </a:r>
            <a:endParaRPr lang="en-US" dirty="0">
              <a:solidFill>
                <a:schemeClr val="bg1"/>
              </a:solidFill>
            </a:endParaRPr>
          </a:p>
          <a:p>
            <a:pPr>
              <a:defRPr/>
            </a:pPr>
            <a:r>
              <a:rPr lang="sr-Latn-CS" dirty="0">
                <a:solidFill>
                  <a:schemeClr val="bg1"/>
                </a:solidFill>
                <a:ea typeface="Times New Roman" pitchFamily="18" charset="0"/>
                <a:cs typeface="Calibri" pitchFamily="34" charset="0"/>
              </a:rPr>
              <a:t>P = 10000 x 3,18/1000 = 31,8 KM</a:t>
            </a:r>
            <a:endParaRPr lang="en-US" dirty="0">
              <a:solidFill>
                <a:schemeClr val="bg1"/>
              </a:solidFill>
            </a:endParaRPr>
          </a:p>
          <a:p>
            <a:pPr>
              <a:defRPr/>
            </a:pPr>
            <a:endParaRPr lang="sr-Latn-CS" dirty="0">
              <a:solidFill>
                <a:schemeClr val="bg1"/>
              </a:solidFill>
              <a:ea typeface="Times New Roman" pitchFamily="18" charset="0"/>
              <a:cs typeface="Calibri" pitchFamily="34" charset="0"/>
            </a:endParaRPr>
          </a:p>
          <a:p>
            <a:pPr>
              <a:defRPr/>
            </a:pPr>
            <a:endParaRPr lang="sr-Latn-CS" dirty="0">
              <a:solidFill>
                <a:schemeClr val="bg1"/>
              </a:solidFill>
              <a:ea typeface="Times New Roman" pitchFamily="18" charset="0"/>
              <a:cs typeface="Calibri" pitchFamily="34" charset="0"/>
            </a:endParaRPr>
          </a:p>
          <a:p>
            <a:pPr>
              <a:defRPr/>
            </a:pPr>
            <a:r>
              <a:rPr lang="sr-Latn-CS" dirty="0">
                <a:solidFill>
                  <a:schemeClr val="bg1"/>
                </a:solidFill>
                <a:ea typeface="Times New Roman" pitchFamily="18" charset="0"/>
                <a:cs typeface="Calibri" pitchFamily="34" charset="0"/>
              </a:rPr>
              <a:t>Class 2</a:t>
            </a:r>
            <a:r>
              <a:rPr lang="hr-BA" dirty="0">
                <a:solidFill>
                  <a:schemeClr val="bg1"/>
                </a:solidFill>
              </a:rPr>
              <a:t>             </a:t>
            </a:r>
          </a:p>
          <a:p>
            <a:pPr>
              <a:defRPr/>
            </a:pPr>
            <a:r>
              <a:rPr lang="sr-Latn-CS" dirty="0">
                <a:solidFill>
                  <a:schemeClr val="bg1"/>
                </a:solidFill>
                <a:ea typeface="Times New Roman" pitchFamily="18" charset="0"/>
                <a:cs typeface="Calibri" pitchFamily="34" charset="0"/>
              </a:rPr>
              <a:t>SO = 10000</a:t>
            </a:r>
            <a:endParaRPr lang="en-US" dirty="0">
              <a:solidFill>
                <a:schemeClr val="bg1"/>
              </a:solidFill>
            </a:endParaRPr>
          </a:p>
          <a:p>
            <a:pPr>
              <a:defRPr/>
            </a:pPr>
            <a:r>
              <a:rPr lang="sr-Latn-CS" dirty="0">
                <a:solidFill>
                  <a:schemeClr val="bg1"/>
                </a:solidFill>
                <a:ea typeface="Times New Roman" pitchFamily="18" charset="0"/>
                <a:cs typeface="Calibri" pitchFamily="34" charset="0"/>
              </a:rPr>
              <a:t>P = 10000 x 6,48/1000 = 64,8 KM</a:t>
            </a:r>
            <a:endParaRPr lang="en-US" dirty="0">
              <a:solidFill>
                <a:schemeClr val="bg1"/>
              </a:solidFill>
            </a:endParaRPr>
          </a:p>
          <a:p>
            <a:pPr>
              <a:defRPr/>
            </a:pPr>
            <a:r>
              <a:rPr lang="sr-Latn-CS" dirty="0">
                <a:solidFill>
                  <a:schemeClr val="bg1"/>
                </a:solidFill>
                <a:ea typeface="Times New Roman" pitchFamily="18" charset="0"/>
                <a:cs typeface="Calibri" pitchFamily="34" charset="0"/>
              </a:rPr>
              <a:t>Class 3</a:t>
            </a:r>
            <a:endParaRPr lang="en-US" dirty="0">
              <a:solidFill>
                <a:schemeClr val="bg1"/>
              </a:solidFill>
            </a:endParaRPr>
          </a:p>
          <a:p>
            <a:pPr>
              <a:defRPr/>
            </a:pPr>
            <a:r>
              <a:rPr lang="sr-Latn-CS" dirty="0">
                <a:solidFill>
                  <a:schemeClr val="bg1"/>
                </a:solidFill>
                <a:ea typeface="Times New Roman" pitchFamily="18" charset="0"/>
                <a:cs typeface="Calibri" pitchFamily="34" charset="0"/>
              </a:rPr>
              <a:t>SO = 10000</a:t>
            </a:r>
            <a:endParaRPr lang="en-US" dirty="0">
              <a:solidFill>
                <a:schemeClr val="bg1"/>
              </a:solidFill>
            </a:endParaRPr>
          </a:p>
          <a:p>
            <a:pPr>
              <a:defRPr/>
            </a:pPr>
            <a:r>
              <a:rPr lang="sr-Latn-CS" dirty="0">
                <a:solidFill>
                  <a:schemeClr val="bg1"/>
                </a:solidFill>
                <a:ea typeface="Times New Roman" pitchFamily="18" charset="0"/>
                <a:cs typeface="Calibri" pitchFamily="34" charset="0"/>
              </a:rPr>
              <a:t>P = 10000 x 18,50/1000 = 185,0 KM</a:t>
            </a:r>
            <a:endParaRPr lang="en-US" dirty="0">
              <a:solidFill>
                <a:schemeClr val="bg1"/>
              </a:solidFill>
            </a:endParaRPr>
          </a:p>
        </p:txBody>
      </p:sp>
    </p:spTree>
    <p:extLst>
      <p:ext uri="{BB962C8B-B14F-4D97-AF65-F5344CB8AC3E}">
        <p14:creationId xmlns:p14="http://schemas.microsoft.com/office/powerpoint/2010/main" xmlns="" val="423369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E82A5-55C9-4AF1-B0D3-CB46DA08EF3E}"/>
              </a:ext>
            </a:extLst>
          </p:cNvPr>
          <p:cNvSpPr>
            <a:spLocks noGrp="1"/>
          </p:cNvSpPr>
          <p:nvPr>
            <p:ph type="ctrTitle"/>
          </p:nvPr>
        </p:nvSpPr>
        <p:spPr>
          <a:xfrm>
            <a:off x="801648" y="1592426"/>
            <a:ext cx="9085342" cy="2378075"/>
          </a:xfrm>
        </p:spPr>
        <p:txBody>
          <a:bodyPr/>
          <a:lstStyle/>
          <a:p>
            <a:pPr marL="0" lvl="0" indent="0" algn="l" defTabSz="457200">
              <a:lnSpc>
                <a:spcPct val="100000"/>
              </a:lnSpc>
              <a:spcBef>
                <a:spcPct val="20000"/>
              </a:spcBef>
            </a:pPr>
            <a:r>
              <a:rPr lang="en-US" sz="2400" dirty="0">
                <a:solidFill>
                  <a:schemeClr val="bg1"/>
                </a:solidFill>
                <a:latin typeface="Arial" charset="0"/>
                <a:cs typeface="Arial" charset="0"/>
              </a:rPr>
              <a:t>Total number of housing units</a:t>
            </a:r>
            <a:r>
              <a:rPr lang="bs-Latn-BA" sz="2400" dirty="0">
                <a:solidFill>
                  <a:schemeClr val="bg1"/>
                </a:solidFill>
                <a:latin typeface="Arial" charset="0"/>
                <a:cs typeface="Arial" charset="0"/>
              </a:rPr>
              <a:t>:</a:t>
            </a:r>
            <a:br>
              <a:rPr lang="bs-Latn-BA" sz="2400" dirty="0">
                <a:solidFill>
                  <a:schemeClr val="bg1"/>
                </a:solidFill>
                <a:latin typeface="Arial" charset="0"/>
                <a:cs typeface="Arial" charset="0"/>
              </a:rPr>
            </a:br>
            <a:r>
              <a:rPr lang="en-US" sz="2400" dirty="0">
                <a:solidFill>
                  <a:schemeClr val="bg1"/>
                </a:solidFill>
                <a:latin typeface="Arial" charset="0"/>
                <a:cs typeface="Arial" charset="0"/>
              </a:rPr>
              <a:t>-	</a:t>
            </a:r>
            <a:r>
              <a:rPr lang="bs-Latn-BA" sz="2400" dirty="0">
                <a:solidFill>
                  <a:schemeClr val="bg1"/>
                </a:solidFill>
                <a:latin typeface="Arial" charset="0"/>
                <a:cs typeface="Arial" charset="0"/>
              </a:rPr>
              <a:t>BiH                        </a:t>
            </a:r>
            <a:r>
              <a:rPr lang="en-US" sz="2400" dirty="0">
                <a:solidFill>
                  <a:schemeClr val="bg1"/>
                </a:solidFill>
                <a:latin typeface="Arial" charset="0"/>
                <a:cs typeface="Arial" charset="0"/>
              </a:rPr>
              <a:t>			</a:t>
            </a:r>
            <a:r>
              <a:rPr lang="bs-Latn-BA" sz="2400" dirty="0">
                <a:solidFill>
                  <a:schemeClr val="bg1"/>
                </a:solidFill>
                <a:latin typeface="Arial" charset="0"/>
                <a:cs typeface="Arial" charset="0"/>
              </a:rPr>
              <a:t>1.617.308</a:t>
            </a:r>
            <a:br>
              <a:rPr lang="bs-Latn-BA" sz="2400" dirty="0">
                <a:solidFill>
                  <a:schemeClr val="bg1"/>
                </a:solidFill>
                <a:latin typeface="Arial" charset="0"/>
                <a:cs typeface="Arial" charset="0"/>
              </a:rPr>
            </a:br>
            <a:r>
              <a:rPr lang="en-US" sz="2400" dirty="0">
                <a:solidFill>
                  <a:schemeClr val="bg1"/>
                </a:solidFill>
                <a:latin typeface="Arial" charset="0"/>
                <a:cs typeface="Arial" charset="0"/>
              </a:rPr>
              <a:t>out of which:</a:t>
            </a:r>
            <a:r>
              <a:rPr lang="bs-Latn-BA" sz="2400" dirty="0">
                <a:solidFill>
                  <a:schemeClr val="bg1"/>
                </a:solidFill>
                <a:latin typeface="Arial" charset="0"/>
                <a:cs typeface="Arial" charset="0"/>
              </a:rPr>
              <a:t/>
            </a:r>
            <a:br>
              <a:rPr lang="bs-Latn-BA" sz="2400" dirty="0">
                <a:solidFill>
                  <a:schemeClr val="bg1"/>
                </a:solidFill>
                <a:latin typeface="Arial" charset="0"/>
                <a:cs typeface="Arial" charset="0"/>
              </a:rPr>
            </a:br>
            <a:r>
              <a:rPr lang="en-US" sz="2400" dirty="0">
                <a:solidFill>
                  <a:schemeClr val="bg1"/>
                </a:solidFill>
                <a:latin typeface="Arial" charset="0"/>
                <a:cs typeface="Arial" charset="0"/>
              </a:rPr>
              <a:t>-	</a:t>
            </a:r>
            <a:r>
              <a:rPr lang="bs-Latn-BA" sz="2400" dirty="0">
                <a:solidFill>
                  <a:schemeClr val="bg1"/>
                </a:solidFill>
                <a:latin typeface="Arial" charset="0"/>
                <a:cs typeface="Arial" charset="0"/>
              </a:rPr>
              <a:t>Federa</a:t>
            </a:r>
            <a:r>
              <a:rPr lang="en-US" sz="2400" dirty="0" err="1">
                <a:solidFill>
                  <a:schemeClr val="bg1"/>
                </a:solidFill>
                <a:latin typeface="Arial" charset="0"/>
                <a:cs typeface="Arial" charset="0"/>
              </a:rPr>
              <a:t>tion</a:t>
            </a:r>
            <a:r>
              <a:rPr lang="en-US" sz="2400" dirty="0">
                <a:solidFill>
                  <a:schemeClr val="bg1"/>
                </a:solidFill>
                <a:latin typeface="Arial" charset="0"/>
                <a:cs typeface="Arial" charset="0"/>
              </a:rPr>
              <a:t> of</a:t>
            </a:r>
            <a:r>
              <a:rPr lang="bs-Latn-BA" sz="2400" dirty="0">
                <a:solidFill>
                  <a:schemeClr val="bg1"/>
                </a:solidFill>
                <a:latin typeface="Arial" charset="0"/>
                <a:cs typeface="Arial" charset="0"/>
              </a:rPr>
              <a:t> BiH      </a:t>
            </a:r>
            <a:r>
              <a:rPr lang="en-US" sz="2400" dirty="0">
                <a:solidFill>
                  <a:schemeClr val="bg1"/>
                </a:solidFill>
                <a:latin typeface="Arial" charset="0"/>
                <a:cs typeface="Arial" charset="0"/>
              </a:rPr>
              <a:t>		   </a:t>
            </a:r>
            <a:r>
              <a:rPr lang="bs-Latn-BA" sz="2400" dirty="0">
                <a:solidFill>
                  <a:schemeClr val="bg1"/>
                </a:solidFill>
                <a:latin typeface="Arial" charset="0"/>
                <a:cs typeface="Arial" charset="0"/>
              </a:rPr>
              <a:t>991.384</a:t>
            </a:r>
            <a:br>
              <a:rPr lang="bs-Latn-BA" sz="2400" dirty="0">
                <a:solidFill>
                  <a:schemeClr val="bg1"/>
                </a:solidFill>
                <a:latin typeface="Arial" charset="0"/>
                <a:cs typeface="Arial" charset="0"/>
              </a:rPr>
            </a:br>
            <a:r>
              <a:rPr lang="en-US" sz="2400" dirty="0">
                <a:solidFill>
                  <a:schemeClr val="bg1"/>
                </a:solidFill>
                <a:latin typeface="Arial" charset="0"/>
                <a:cs typeface="Arial" charset="0"/>
              </a:rPr>
              <a:t>-	</a:t>
            </a:r>
            <a:r>
              <a:rPr lang="bs-Latn-BA" sz="2400" dirty="0">
                <a:solidFill>
                  <a:schemeClr val="bg1"/>
                </a:solidFill>
                <a:latin typeface="Arial" charset="0"/>
                <a:cs typeface="Arial" charset="0"/>
              </a:rPr>
              <a:t>Republi</a:t>
            </a:r>
            <a:r>
              <a:rPr lang="en-US" sz="2400" dirty="0">
                <a:solidFill>
                  <a:schemeClr val="bg1"/>
                </a:solidFill>
                <a:latin typeface="Arial" charset="0"/>
                <a:cs typeface="Arial" charset="0"/>
              </a:rPr>
              <a:t>c of</a:t>
            </a:r>
            <a:r>
              <a:rPr lang="bs-Latn-BA" sz="2400" dirty="0">
                <a:solidFill>
                  <a:schemeClr val="bg1"/>
                </a:solidFill>
                <a:latin typeface="Arial" charset="0"/>
                <a:cs typeface="Arial" charset="0"/>
              </a:rPr>
              <a:t> Srpska </a:t>
            </a:r>
            <a:r>
              <a:rPr lang="en-US" sz="2400" dirty="0">
                <a:solidFill>
                  <a:schemeClr val="bg1"/>
                </a:solidFill>
                <a:latin typeface="Arial" charset="0"/>
                <a:cs typeface="Arial" charset="0"/>
              </a:rPr>
              <a:t>			   </a:t>
            </a:r>
            <a:r>
              <a:rPr lang="bs-Latn-BA" sz="2400" dirty="0">
                <a:solidFill>
                  <a:schemeClr val="bg1"/>
                </a:solidFill>
                <a:latin typeface="Arial" charset="0"/>
                <a:cs typeface="Arial" charset="0"/>
              </a:rPr>
              <a:t>588.241</a:t>
            </a:r>
            <a:br>
              <a:rPr lang="bs-Latn-BA" sz="2400" dirty="0">
                <a:solidFill>
                  <a:schemeClr val="bg1"/>
                </a:solidFill>
                <a:latin typeface="Arial" charset="0"/>
                <a:cs typeface="Arial" charset="0"/>
              </a:rPr>
            </a:br>
            <a:r>
              <a:rPr lang="en-US" sz="2400" dirty="0">
                <a:solidFill>
                  <a:schemeClr val="bg1"/>
                </a:solidFill>
                <a:latin typeface="Arial" charset="0"/>
                <a:cs typeface="Arial" charset="0"/>
              </a:rPr>
              <a:t>-	</a:t>
            </a:r>
            <a:r>
              <a:rPr lang="bs-Latn-BA" sz="2400" dirty="0">
                <a:solidFill>
                  <a:schemeClr val="bg1"/>
                </a:solidFill>
                <a:latin typeface="Arial" charset="0"/>
                <a:cs typeface="Arial" charset="0"/>
              </a:rPr>
              <a:t>Brčko distri</a:t>
            </a:r>
            <a:r>
              <a:rPr lang="en-US" sz="2400" dirty="0">
                <a:solidFill>
                  <a:schemeClr val="bg1"/>
                </a:solidFill>
                <a:latin typeface="Arial" charset="0"/>
                <a:cs typeface="Arial" charset="0"/>
              </a:rPr>
              <a:t>c</a:t>
            </a:r>
            <a:r>
              <a:rPr lang="bs-Latn-BA" sz="2400" dirty="0">
                <a:solidFill>
                  <a:schemeClr val="bg1"/>
                </a:solidFill>
                <a:latin typeface="Arial" charset="0"/>
                <a:cs typeface="Arial" charset="0"/>
              </a:rPr>
              <a:t>t BiH    </a:t>
            </a:r>
            <a:r>
              <a:rPr lang="en-US" sz="2400" dirty="0">
                <a:solidFill>
                  <a:schemeClr val="bg1"/>
                </a:solidFill>
                <a:latin typeface="Arial" charset="0"/>
                <a:cs typeface="Arial" charset="0"/>
              </a:rPr>
              <a:t>			     </a:t>
            </a:r>
            <a:r>
              <a:rPr lang="bs-Latn-BA" sz="2400" dirty="0">
                <a:solidFill>
                  <a:schemeClr val="bg1"/>
                </a:solidFill>
                <a:latin typeface="Arial" charset="0"/>
                <a:cs typeface="Arial" charset="0"/>
              </a:rPr>
              <a:t>37.683</a:t>
            </a:r>
            <a:br>
              <a:rPr lang="bs-Latn-BA" sz="2400" dirty="0">
                <a:solidFill>
                  <a:schemeClr val="bg1"/>
                </a:solidFill>
                <a:latin typeface="Arial" charset="0"/>
                <a:cs typeface="Arial" charset="0"/>
              </a:rPr>
            </a:br>
            <a:endParaRPr lang="en-GB" sz="2400" dirty="0">
              <a:solidFill>
                <a:schemeClr val="bg1"/>
              </a:solidFill>
            </a:endParaRPr>
          </a:p>
        </p:txBody>
      </p:sp>
      <p:sp>
        <p:nvSpPr>
          <p:cNvPr id="3" name="Subtitle 2">
            <a:extLst>
              <a:ext uri="{FF2B5EF4-FFF2-40B4-BE49-F238E27FC236}">
                <a16:creationId xmlns:a16="http://schemas.microsoft.com/office/drawing/2014/main" xmlns="" id="{7400EFD5-E2FF-42A2-8737-B392E0DB5107}"/>
              </a:ext>
            </a:extLst>
          </p:cNvPr>
          <p:cNvSpPr>
            <a:spLocks noGrp="1"/>
          </p:cNvSpPr>
          <p:nvPr>
            <p:ph type="subTitle" idx="1"/>
          </p:nvPr>
        </p:nvSpPr>
        <p:spPr>
          <a:xfrm>
            <a:off x="1603296" y="4285614"/>
            <a:ext cx="7482047" cy="2378075"/>
          </a:xfrm>
        </p:spPr>
        <p:txBody>
          <a:bodyPr/>
          <a:lstStyle/>
          <a:p>
            <a:pPr lvl="0" defTabSz="457200"/>
            <a:r>
              <a:rPr lang="en-US" sz="3600" dirty="0">
                <a:solidFill>
                  <a:schemeClr val="bg1"/>
                </a:solidFill>
                <a:latin typeface="Arial" charset="0"/>
                <a:cs typeface="Arial" charset="0"/>
              </a:rPr>
              <a:t> First risk limit of </a:t>
            </a:r>
            <a:r>
              <a:rPr lang="bs-Latn-BA" sz="3600" dirty="0">
                <a:solidFill>
                  <a:schemeClr val="bg1"/>
                </a:solidFill>
                <a:latin typeface="Arial" charset="0"/>
                <a:cs typeface="Arial" charset="0"/>
              </a:rPr>
              <a:t>30.000 KM </a:t>
            </a:r>
            <a:r>
              <a:rPr lang="en-US" sz="3600" dirty="0">
                <a:solidFill>
                  <a:schemeClr val="bg1"/>
                </a:solidFill>
                <a:latin typeface="Arial" charset="0"/>
                <a:cs typeface="Arial" charset="0"/>
              </a:rPr>
              <a:t>per housing unit - total exposure is</a:t>
            </a:r>
            <a:endParaRPr lang="bs-Latn-BA" sz="3600" dirty="0">
              <a:solidFill>
                <a:schemeClr val="bg1"/>
              </a:solidFill>
              <a:latin typeface="Arial" charset="0"/>
              <a:cs typeface="Arial" charset="0"/>
            </a:endParaRPr>
          </a:p>
          <a:p>
            <a:pPr lvl="0" defTabSz="457200"/>
            <a:r>
              <a:rPr lang="bs-Latn-BA" sz="3600" dirty="0">
                <a:solidFill>
                  <a:schemeClr val="bg1"/>
                </a:solidFill>
                <a:latin typeface="Arial" charset="0"/>
                <a:cs typeface="Arial" charset="0"/>
              </a:rPr>
              <a:t>48.519.240.000 KM</a:t>
            </a:r>
          </a:p>
          <a:p>
            <a:endParaRPr lang="en-GB" dirty="0"/>
          </a:p>
        </p:txBody>
      </p:sp>
      <p:sp>
        <p:nvSpPr>
          <p:cNvPr id="4" name="Text Placeholder 3">
            <a:extLst>
              <a:ext uri="{FF2B5EF4-FFF2-40B4-BE49-F238E27FC236}">
                <a16:creationId xmlns:a16="http://schemas.microsoft.com/office/drawing/2014/main" xmlns="" id="{30998201-54F4-4E35-AAE7-52A0AFA74AAC}"/>
              </a:ext>
            </a:extLst>
          </p:cNvPr>
          <p:cNvSpPr>
            <a:spLocks noGrp="1"/>
          </p:cNvSpPr>
          <p:nvPr>
            <p:ph type="body" sz="quarter" idx="13"/>
          </p:nvPr>
        </p:nvSpPr>
        <p:spPr/>
        <p:txBody>
          <a:bodyPr/>
          <a:lstStyle/>
          <a:p>
            <a:r>
              <a:rPr lang="en-US" dirty="0"/>
              <a:t>Source: </a:t>
            </a:r>
            <a:r>
              <a:rPr lang="en-US" dirty="0" err="1"/>
              <a:t>BosnaRE</a:t>
            </a:r>
            <a:endParaRPr lang="en-GB" dirty="0"/>
          </a:p>
        </p:txBody>
      </p:sp>
    </p:spTree>
    <p:extLst>
      <p:ext uri="{BB962C8B-B14F-4D97-AF65-F5344CB8AC3E}">
        <p14:creationId xmlns:p14="http://schemas.microsoft.com/office/powerpoint/2010/main" xmlns="" val="116295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076C41-8474-42EC-A166-A7A84F6137CB}"/>
              </a:ext>
            </a:extLst>
          </p:cNvPr>
          <p:cNvSpPr>
            <a:spLocks noGrp="1"/>
          </p:cNvSpPr>
          <p:nvPr>
            <p:ph type="title"/>
          </p:nvPr>
        </p:nvSpPr>
        <p:spPr>
          <a:xfrm>
            <a:off x="534432" y="301113"/>
            <a:ext cx="8826738" cy="727587"/>
          </a:xfrm>
        </p:spPr>
        <p:txBody>
          <a:bodyPr/>
          <a:lstStyle/>
          <a:p>
            <a:pPr algn="ct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sz="2800" dirty="0">
                <a:solidFill>
                  <a:schemeClr val="bg1"/>
                </a:solidFill>
              </a:rPr>
              <a:t>Awareness</a:t>
            </a:r>
            <a:r>
              <a:rPr lang="en-GB" dirty="0">
                <a:solidFill>
                  <a:schemeClr val="bg1"/>
                </a:solidFill>
              </a:rPr>
              <a:t/>
            </a:r>
            <a:br>
              <a:rPr lang="en-GB" dirty="0">
                <a:solidFill>
                  <a:schemeClr val="bg1"/>
                </a:solidFill>
              </a:rPr>
            </a:br>
            <a:r>
              <a:rPr lang="en-US" sz="1400" dirty="0">
                <a:solidFill>
                  <a:schemeClr val="bg1"/>
                </a:solidFill>
              </a:rPr>
              <a:t>RS INSURANCE ASSOCIATION</a:t>
            </a:r>
            <a:endParaRPr lang="en-GB" sz="1400" dirty="0"/>
          </a:p>
        </p:txBody>
      </p:sp>
      <p:sp>
        <p:nvSpPr>
          <p:cNvPr id="4" name="Text Placeholder 3">
            <a:extLst>
              <a:ext uri="{FF2B5EF4-FFF2-40B4-BE49-F238E27FC236}">
                <a16:creationId xmlns:a16="http://schemas.microsoft.com/office/drawing/2014/main" xmlns="" id="{94674E35-DB36-4B95-81BC-A597B1B572E3}"/>
              </a:ext>
            </a:extLst>
          </p:cNvPr>
          <p:cNvSpPr>
            <a:spLocks noGrp="1"/>
          </p:cNvSpPr>
          <p:nvPr>
            <p:ph type="body" sz="half" idx="2"/>
          </p:nvPr>
        </p:nvSpPr>
        <p:spPr>
          <a:xfrm>
            <a:off x="8469630" y="1582596"/>
            <a:ext cx="1520190" cy="5173200"/>
          </a:xfrm>
        </p:spPr>
        <p:txBody>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S</a:t>
            </a:r>
            <a:r>
              <a:rPr lang="en-GB" dirty="0" err="1">
                <a:solidFill>
                  <a:schemeClr val="bg1"/>
                </a:solidFill>
              </a:rPr>
              <a:t>ource</a:t>
            </a:r>
            <a:r>
              <a:rPr lang="en-GB" dirty="0">
                <a:solidFill>
                  <a:schemeClr val="bg1"/>
                </a:solidFill>
              </a:rPr>
              <a:t>: AZO RS</a:t>
            </a:r>
          </a:p>
        </p:txBody>
      </p:sp>
      <p:graphicFrame>
        <p:nvGraphicFramePr>
          <p:cNvPr id="5" name="Content Placeholder 4">
            <a:extLst>
              <a:ext uri="{FF2B5EF4-FFF2-40B4-BE49-F238E27FC236}">
                <a16:creationId xmlns:a16="http://schemas.microsoft.com/office/drawing/2014/main" xmlns="" id="{59021EBF-097B-4040-AEF4-410D5C6E4B7E}"/>
              </a:ext>
            </a:extLst>
          </p:cNvPr>
          <p:cNvGraphicFramePr>
            <a:graphicFrameLocks noGrp="1"/>
          </p:cNvGraphicFramePr>
          <p:nvPr>
            <p:ph idx="1"/>
            <p:extLst>
              <p:ext uri="{D42A27DB-BD31-4B8C-83A1-F6EECF244321}">
                <p14:modId xmlns:p14="http://schemas.microsoft.com/office/powerpoint/2010/main" xmlns="" val="4240888424"/>
              </p:ext>
            </p:extLst>
          </p:nvPr>
        </p:nvGraphicFramePr>
        <p:xfrm>
          <a:off x="534432" y="1582596"/>
          <a:ext cx="9619218" cy="5081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3079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94E1F0A1-5448-4781-8F99-6BF0228B907B}"/>
              </a:ext>
            </a:extLst>
          </p:cNvPr>
          <p:cNvSpPr>
            <a:spLocks noGrp="1" noChangeArrowheads="1"/>
          </p:cNvSpPr>
          <p:nvPr>
            <p:ph type="title"/>
          </p:nvPr>
        </p:nvSpPr>
        <p:spPr bwMode="auto">
          <a:xfrm>
            <a:off x="534988" y="303213"/>
            <a:ext cx="9618662" cy="1260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lgn="l"/>
            <a:r>
              <a:rPr lang="en-US" altLang="en-US" sz="2800" dirty="0">
                <a:solidFill>
                  <a:schemeClr val="bg1"/>
                </a:solidFill>
              </a:rPr>
              <a:t>Therefore, </a:t>
            </a:r>
            <a:endParaRPr lang="en-GB" altLang="en-US" sz="2800" dirty="0">
              <a:solidFill>
                <a:schemeClr val="bg1"/>
              </a:solidFill>
            </a:endParaRPr>
          </a:p>
        </p:txBody>
      </p:sp>
      <p:sp>
        <p:nvSpPr>
          <p:cNvPr id="3" name="Content Placeholder 2">
            <a:extLst>
              <a:ext uri="{FF2B5EF4-FFF2-40B4-BE49-F238E27FC236}">
                <a16:creationId xmlns:a16="http://schemas.microsoft.com/office/drawing/2014/main" xmlns="" id="{57E67BEC-904D-43CA-B1FF-C294661CB697}"/>
              </a:ext>
            </a:extLst>
          </p:cNvPr>
          <p:cNvSpPr>
            <a:spLocks noGrp="1"/>
          </p:cNvSpPr>
          <p:nvPr>
            <p:ph idx="1"/>
          </p:nvPr>
        </p:nvSpPr>
        <p:spPr>
          <a:xfrm>
            <a:off x="534988" y="1563688"/>
            <a:ext cx="9618662" cy="5192712"/>
          </a:xfrm>
        </p:spPr>
        <p:txBody>
          <a:bodyPr/>
          <a:lstStyle/>
          <a:p>
            <a:pPr>
              <a:defRPr/>
            </a:pPr>
            <a:r>
              <a:rPr lang="en-US" sz="2800" dirty="0">
                <a:solidFill>
                  <a:schemeClr val="bg1"/>
                </a:solidFill>
              </a:rPr>
              <a:t>In order to prepare the local communities, citizens, business subjects and agricultural producers to manage the flood risks through transfer and adaptation of technologies, focusing on selection of adequate method for risks funding </a:t>
            </a:r>
            <a:r>
              <a:rPr lang="en-US" altLang="en-US" sz="2800" dirty="0">
                <a:solidFill>
                  <a:schemeClr val="bg1"/>
                </a:solidFill>
              </a:rPr>
              <a:t>the Project took the </a:t>
            </a:r>
            <a:r>
              <a:rPr lang="en-US" sz="2800" dirty="0">
                <a:solidFill>
                  <a:schemeClr val="bg1"/>
                </a:solidFill>
              </a:rPr>
              <a:t>“Willingness to pay for natural disasters insurance scheme in Bosnia and Herzegovina”, </a:t>
            </a:r>
          </a:p>
          <a:p>
            <a:pPr>
              <a:defRPr/>
            </a:pPr>
            <a:r>
              <a:rPr lang="en-US" sz="2800" dirty="0">
                <a:solidFill>
                  <a:schemeClr val="bg1"/>
                </a:solidFill>
              </a:rPr>
              <a:t>In that context, in order to prepare adequate insurance products, it was necessary to consider other natural disasters’ risks in addition to floods such as landslides, earthquakes. </a:t>
            </a:r>
          </a:p>
        </p:txBody>
      </p:sp>
    </p:spTree>
    <p:extLst>
      <p:ext uri="{BB962C8B-B14F-4D97-AF65-F5344CB8AC3E}">
        <p14:creationId xmlns:p14="http://schemas.microsoft.com/office/powerpoint/2010/main" xmlns="" val="1289019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PP UNDP.pptx [Read-Only]" id="{37D58993-771F-4086-A0C2-B45B854F9067}" vid="{F8DA4878-BA8E-46F6-938B-98D0B9BE5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AEA0AC5980F49898044DC06002D67" ma:contentTypeVersion="4" ma:contentTypeDescription="Create a new document." ma:contentTypeScope="" ma:versionID="e3d9833d98f908b53c7ded5d8766c00a">
  <xsd:schema xmlns:xsd="http://www.w3.org/2001/XMLSchema" xmlns:xs="http://www.w3.org/2001/XMLSchema" xmlns:p="http://schemas.microsoft.com/office/2006/metadata/properties" xmlns:ns2="5704f37d-6bfd-44e3-8465-bb5c3bf91422" xmlns:ns3="6235d2f3-41b1-4489-9688-76f5f376c238" targetNamespace="http://schemas.microsoft.com/office/2006/metadata/properties" ma:root="true" ma:fieldsID="55bd90ef50d68dc6ffc272324357d893" ns2:_="" ns3:_="">
    <xsd:import namespace="5704f37d-6bfd-44e3-8465-bb5c3bf91422"/>
    <xsd:import namespace="6235d2f3-41b1-4489-9688-76f5f376c23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4f37d-6bfd-44e3-8465-bb5c3bf9142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35d2f3-41b1-4489-9688-76f5f376c23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haredWithUsers xmlns="5704f37d-6bfd-44e3-8465-bb5c3bf91422">
      <UserInfo>
        <DisplayName>Amra Zorlak</DisplayName>
        <AccountId>100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C2AC0A-E2C2-452D-9FC5-A043C1C9C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04f37d-6bfd-44e3-8465-bb5c3bf91422"/>
    <ds:schemaRef ds:uri="6235d2f3-41b1-4489-9688-76f5f376c2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5331B3-98AE-49A4-B7AB-77D4DA58BCF7}">
  <ds:schemaRefs>
    <ds:schemaRef ds:uri="http://purl.org/dc/elements/1.1/"/>
    <ds:schemaRef ds:uri="http://schemas.openxmlformats.org/package/2006/metadata/core-properties"/>
    <ds:schemaRef ds:uri="http://schemas.microsoft.com/office/infopath/2007/PartnerControls"/>
    <ds:schemaRef ds:uri="http://purl.org/dc/dcmitype/"/>
    <ds:schemaRef ds:uri="http://purl.org/dc/terms/"/>
    <ds:schemaRef ds:uri="http://www.w3.org/XML/1998/namespace"/>
    <ds:schemaRef ds:uri="5704f37d-6bfd-44e3-8465-bb5c3bf91422"/>
    <ds:schemaRef ds:uri="http://schemas.microsoft.com/office/2006/documentManagement/types"/>
    <ds:schemaRef ds:uri="6235d2f3-41b1-4489-9688-76f5f376c238"/>
    <ds:schemaRef ds:uri="http://schemas.microsoft.com/office/2006/metadata/properties"/>
  </ds:schemaRefs>
</ds:datastoreItem>
</file>

<file path=customXml/itemProps3.xml><?xml version="1.0" encoding="utf-8"?>
<ds:datastoreItem xmlns:ds="http://schemas.openxmlformats.org/officeDocument/2006/customXml" ds:itemID="{65395A07-0761-4751-BA8C-8805881870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997</TotalTime>
  <Words>1112</Words>
  <Application>Microsoft Office PowerPoint</Application>
  <PresentationFormat>Custom</PresentationFormat>
  <Paragraphs>295</Paragraphs>
  <Slides>24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Worksheet</vt:lpstr>
      <vt:lpstr>Technology Transfer for Climate Resilient Flood Management in Vrbas River Basin  WILLINGNESS OF HOUSEHOLDS IN BOSNIA AND HERZEGOVINA TO PAY FOR INSURANCE COVERAGE AGAINST NATURAL DISASTERS   Safet Kozarević PhD, Faculty of Economics, University of Tuzla Jovanka Ćetković M.Sc., United Nations Development Programme BiH Raduška Cupać MA, United Nations Development Programme BiH  Zlatibor, 17 May, 2019  </vt:lpstr>
      <vt:lpstr>Floods in the Balkans 2014</vt:lpstr>
      <vt:lpstr>Slide 3</vt:lpstr>
      <vt:lpstr>Flood/disaster risk reduction in BiH </vt:lpstr>
      <vt:lpstr> Introduction of financial instruments i.e.   Flood insurance  included:  Analysis of the insurance sector in BIH;   Overview of current practices and techniques for risk management and financing models;   Overview of the institutional and legal framework in the insurance market in BiH;   Overview of insurance in countries in the region, and comparison with developed countries;    Feasibility study; -  Development of GIS-based index/indemnity  based insurance models and insurance schemes for BiH,  -  Calculated insurance tariffs in accordance  with flood hazard and risk maps, etc.      - </vt:lpstr>
      <vt:lpstr>Slide 6</vt:lpstr>
      <vt:lpstr>Total number of housing units: - BiH                           1.617.308 out of which: - Federation of BiH           991.384 - Republic of Srpska       588.241 - Brčko district BiH            37.683 </vt:lpstr>
      <vt:lpstr>  Awareness RS INSURANCE ASSOCIATION</vt:lpstr>
      <vt:lpstr>Therefore, </vt:lpstr>
      <vt:lpstr>Slide 10</vt:lpstr>
      <vt:lpstr>SAMPLE AND METHODOLOGY</vt:lpstr>
      <vt:lpstr>Slide 12</vt:lpstr>
      <vt:lpstr>Slide 13</vt:lpstr>
      <vt:lpstr>Identifying households needs for Insurance against ND</vt:lpstr>
      <vt:lpstr>Slide 15</vt:lpstr>
      <vt:lpstr>Slide 16</vt:lpstr>
      <vt:lpstr>Slide 17</vt:lpstr>
      <vt:lpstr>Financial aspects of natural disasters for households</vt:lpstr>
      <vt:lpstr>Damage financing expectations</vt:lpstr>
      <vt:lpstr>Concept of natural disasters’ insurance product –for households Attitudes toward mandatory insurance </vt:lpstr>
      <vt:lpstr>Conclusions and Recommendations  as results of the Study </vt:lpstr>
      <vt:lpstr>Slide 22</vt:lpstr>
      <vt:lpstr>Conclusions and Recommendations  as results of the Study </vt:lpstr>
      <vt:lpstr>Thank you for attention   Jovanka  Ćetković    jovanka.cetkovic@undp.org  www.ba.undp.org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“Mogući modeli osiguranja za upravljanje rizicima od prirodnih  nepogoda sa posebnim akcentom na poplave u  tri pilot opštine Banja Luka, Laktaši i Srbac“ 2. Radni sastanak</dc:title>
  <dc:creator>Jovanka Cetkovic</dc:creator>
  <cp:lastModifiedBy>Redaktor</cp:lastModifiedBy>
  <cp:revision>83</cp:revision>
  <dcterms:created xsi:type="dcterms:W3CDTF">2018-09-24T12:55:13Z</dcterms:created>
  <dcterms:modified xsi:type="dcterms:W3CDTF">2019-05-14T21:43:51Z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0x010100D34AEA0AC5980F49898044DC06002D67</vt:lpwstr>
  </property>
  <property fmtid="{D5CDD505-2E9C-101B-9397-08002B2CF9AE}" pid="3" name="SharedWithUsers">
    <vt:lpwstr>100;#Amra Zorlak</vt:lpwstr>
  </property>
</Properties>
</file>