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37"/>
  </p:normalViewPr>
  <p:slideViewPr>
    <p:cSldViewPr snapToGrid="0" snapToObjects="1">
      <p:cViewPr varScale="1">
        <p:scale>
          <a:sx n="80" d="100"/>
          <a:sy n="80" d="100"/>
        </p:scale>
        <p:origin x="-677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080A67F1-F107-C244-87B2-D7A0D4FF62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B280BF7-1DDC-7545-9B90-806E44E3FE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25D8E-6CEB-974B-AEA5-AFA4DC1644BC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D6387CB-1142-1D47-944D-0D47F096BE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1475142-8FF2-2740-B7B3-06B688922B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B782F-6F91-1844-9293-3B0F776C2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6062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24FEA-CF30-4747-883C-E354BEAD7224}" type="datetimeFigureOut">
              <a:rPr lang="sr-Latn-RS" smtClean="0"/>
              <a:pPr/>
              <a:t>10.5.2019.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86080-45F0-E349-A64A-4AF0435281A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053036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7B04B6-F351-6443-A2AB-B786CDA5C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3FCF86D-47D9-4349-99B2-7340FC716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EFE191-017C-E14D-B856-876B4D7FE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E0491-A142-0B48-A674-9D8CF4526E44}" type="datetime1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C97CFC-759E-0049-BEE1-BBF0EE7AF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33C691-9799-C249-B64D-423D1632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299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55C2FE-9016-EE41-BD1D-2E33845E0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53EF18B-2901-EA48-ABA4-F0F9801AA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C1E988-E105-6B4E-9974-1192B5F6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285B-6CDF-754A-8C8A-CF8DFE71FB78}" type="datetime1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74059B-5F57-9446-A051-81A94AE6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4C2220-6D8E-E94A-846B-49A489FAE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365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6A1D636-1ADE-6446-B926-FD1C19029A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F0C4BEC-B46C-A047-8006-AFCCECFD6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28ADC6-78D1-1245-8B58-2526D77F4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8887-934A-4C43-8AA3-9F78A85AE262}" type="datetime1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C32BA4-ECDF-A64F-A136-06D30060F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B11C23-9488-894A-853D-65E765967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396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BC90C7-AD74-0D43-B82A-6E05DEFAA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8B640E-0BF0-6146-A676-50280D776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F85B10-F02E-DA48-A7E3-CFFD136E7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4014-D7A2-FA4A-BB00-F34020496B94}" type="datetime1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B1C87A-8680-0C4D-9BD4-04E43BD4B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7E52F9-0A72-B24B-8A9A-32B5D05D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511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2729CD-813B-B946-907B-9F56423C5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BFE9EA0-E99F-C543-88EF-FCDC4D3A5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6F9F87-A1AD-484B-BF6A-E212B16DC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D2F6-C6F8-364C-A80D-CE2B18986594}" type="datetime1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41685C-7E3C-9642-9D8D-1B6B603CF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11C06E-5F2D-D344-9D70-FAC9BD16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450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966E32-EDEE-D540-B9F8-06875A8DB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70689F-B895-4D41-83E8-6212747DC1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4DECA72-C865-3840-BD5C-7D7343725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AA24E5E-DF68-8C4C-8943-9F67F1654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9F8C-BEAB-E14E-9C1A-8BE444377DD2}" type="datetime1">
              <a:rPr lang="en-US" smtClean="0"/>
              <a:pPr/>
              <a:t>5/10/2019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6F19271-BA69-FB41-BD09-24185C45F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D2AA6C2-8606-8D42-AFD2-02E7F3E5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372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0E8AEE-0782-4847-AAC9-6E5D8FE31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3F6284-FB96-1C44-9D34-74A254EED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67F8D62-B656-C24F-BD72-B5488EB76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4CE5983-882E-5449-B286-80D594F364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4096F70-8369-C749-BEC5-1FE59EC7FC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B677E26-521E-3241-A9A0-53A427022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4AB8-F2BC-8246-83B2-104215BFC2AA}" type="datetime1">
              <a:rPr lang="en-US" smtClean="0"/>
              <a:pPr/>
              <a:t>5/10/2019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549E7C7-AB8B-6141-A84B-2EE56F661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3537C3C-705B-6748-9D0B-644491A67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11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8A59D0-A3AD-BC42-A8C3-99CDAE8A0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505A80C-6E23-4848-9D48-F1D284C53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93F2-3B4B-3F46-BC90-D68108C03A4E}" type="datetime1">
              <a:rPr lang="en-US" smtClean="0"/>
              <a:pPr/>
              <a:t>5/10/2019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5ADBF8A-43BA-EC43-B902-23185EE58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5CA29C2-BF2F-8F42-938F-0B0ABDAC3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7469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883F483-9CBA-B743-AF9D-7DCABAB0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D10E7-D08E-D442-9C20-D74E501BC20A}" type="datetime1">
              <a:rPr lang="en-US" smtClean="0"/>
              <a:pPr/>
              <a:t>5/10/2019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A632CED-750C-E64A-9546-D8A3683B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E1675B8-E40A-2C44-94F8-848A4123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179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C1B2B4-D66B-1849-B5F9-A2ED9F26C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77E4D8-55C7-4147-8063-707F869C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90CD06-F472-3F4B-A540-DC80A6049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9514C4-D4D4-4443-BC16-3A6DCB528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FB85-7689-E244-A237-607737F79423}" type="datetime1">
              <a:rPr lang="en-US" smtClean="0"/>
              <a:pPr/>
              <a:t>5/10/2019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E7F1A59-F728-BE4D-B1C5-424442515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EC32C2-9D23-1148-96BC-FAE93DEC2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169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50C4E4-9EAB-2B45-905E-1CBC0C06F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BEB3C60-6140-2948-9ED3-B49AD2DF2C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D413494-B47E-4641-8C05-AE9653DF2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592BD27-4F2B-1B4E-BE94-588356AF5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B2A4-7B87-7D44-8A83-75A32B7D5035}" type="datetime1">
              <a:rPr lang="en-US" smtClean="0"/>
              <a:pPr/>
              <a:t>5/10/2019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4FA41C1-F7F1-CE43-914F-555F6447E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1F91C85-658B-344B-AC32-9115AEEC4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070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A0D0D53-426F-9F4C-9D54-77FA2C4C0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8846399-F420-F74F-88FA-2066B8854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A9EFBC-24FF-8A40-B847-759239C9D7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D13A1-1A09-874B-A844-06677ED5C047}" type="datetime1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AE2C34-7AE8-A149-82DF-61D852A90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9BA77D-CD30-6C45-A440-90B86D5843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86DE9-0B89-BC43-839E-E53D4A5A6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04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405521-12C8-014B-8B60-F7478D6134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/>
              <a:t>UTICAJ INDUSTRIJSKE REVOLUCIJE 4.0 NA OSIGURANJE I NJEGOV DOPRINOS ODRŽIVOM RAZVOJU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88B9903-8018-0C42-8BB2-D6347C330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>
            <a:normAutofit fontScale="40000" lnSpcReduction="20000"/>
          </a:bodyPr>
          <a:lstStyle/>
          <a:p>
            <a:r>
              <a:rPr lang="sr-Latn-RS" sz="5900" dirty="0"/>
              <a:t>Blagoje Paunović</a:t>
            </a:r>
          </a:p>
          <a:p>
            <a:endParaRPr lang="sr-Latn-RS" sz="4600" dirty="0"/>
          </a:p>
          <a:p>
            <a:r>
              <a:rPr lang="sr-Latn-RS" sz="3600" dirty="0"/>
              <a:t>XVII MEĐUNARODNI SIMPOZIJUM</a:t>
            </a:r>
          </a:p>
          <a:p>
            <a:r>
              <a:rPr lang="sr-Latn-RS" sz="3600" dirty="0"/>
              <a:t>OSIGURANJE NA PRAGU IV INDUSTRIJSKE REVOLUCIJE</a:t>
            </a:r>
          </a:p>
          <a:p>
            <a:r>
              <a:rPr lang="sr-Latn-RS" sz="3600" dirty="0"/>
              <a:t>Zlatibor, 18. maj 2019.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6F2E793-3BF5-2845-A833-F2BC9B7A9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0631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7650C4-A60C-A342-AE39-56793269D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Najznačajniji trendovi IR 4.0 od značaja za razvoj osiguranja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9A961B-2E13-2F4D-A8BA-27A00F3D9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Osiguravači će moći permanentno da prikupljaju ogroman broj </a:t>
            </a:r>
            <a:r>
              <a:rPr lang="sr-Latn-RS" dirty="0" err="1"/>
              <a:t>padataka</a:t>
            </a:r>
            <a:r>
              <a:rPr lang="sr-Latn-RS" dirty="0"/>
              <a:t>, koji će odlagati u bazama podataka, na osnovu čega će moći da izračunaju </a:t>
            </a:r>
            <a:r>
              <a:rPr lang="sr-Latn-RS" u="sng" dirty="0" err="1"/>
              <a:t>potupno</a:t>
            </a:r>
            <a:r>
              <a:rPr lang="sr-Latn-RS" u="sng" dirty="0"/>
              <a:t> personalizovane rizične profile pojedinaca zasnovane na njihovim dnevnim aktivnostima, kao i verovatnoći nastanka i uticaja događaja koje uzrokuju te aktivnosti.</a:t>
            </a:r>
            <a:r>
              <a:rPr lang="sr-Latn-RS" dirty="0"/>
              <a:t> </a:t>
            </a:r>
          </a:p>
          <a:p>
            <a:r>
              <a:rPr lang="sr-Latn-RS" dirty="0"/>
              <a:t>To će omogućiti: </a:t>
            </a:r>
          </a:p>
          <a:p>
            <a:pPr lvl="1"/>
            <a:r>
              <a:rPr lang="sr-Latn-RS" dirty="0"/>
              <a:t>dalji razvoj novih proizvoda osiguranja,</a:t>
            </a:r>
          </a:p>
          <a:p>
            <a:pPr lvl="1"/>
            <a:r>
              <a:rPr lang="sr-Latn-RS" dirty="0"/>
              <a:t>personalizovani pristup određivanju premije osiguranja,</a:t>
            </a:r>
          </a:p>
          <a:p>
            <a:pPr lvl="1"/>
            <a:r>
              <a:rPr lang="sr-Latn-RS" dirty="0"/>
              <a:t>skraćenje vremena pružanja usluga, </a:t>
            </a:r>
          </a:p>
          <a:p>
            <a:pPr lvl="1"/>
            <a:r>
              <a:rPr lang="sr-Latn-RS" dirty="0"/>
              <a:t>veću efikasnosti naplate štete i sl.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D3BBC4F-075A-6044-B5FF-76CC320DD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2581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106100-7455-B048-A151-F7B51B4FB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Najznačajniji trendovi IR 4.0 od značaja za razvoj osiguranja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49DBB0-1222-114C-95FB-7F21687EC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i="1" dirty="0"/>
              <a:t>Drugo</a:t>
            </a:r>
            <a:r>
              <a:rPr lang="sr-Latn-RS" dirty="0"/>
              <a:t>, </a:t>
            </a:r>
            <a:r>
              <a:rPr lang="sr-Latn-RS" b="1" dirty="0"/>
              <a:t>rastući značaj </a:t>
            </a:r>
            <a:r>
              <a:rPr lang="sr-Latn-RS" b="1" dirty="0" err="1"/>
              <a:t>robotike</a:t>
            </a:r>
            <a:r>
              <a:rPr lang="sr-Latn-RS" dirty="0"/>
              <a:t>, počev od aditivne proizvodnje (3-D </a:t>
            </a:r>
            <a:r>
              <a:rPr lang="sr-Latn-RS" dirty="0" err="1"/>
              <a:t>štama</a:t>
            </a:r>
            <a:r>
              <a:rPr lang="sr-Latn-RS" dirty="0"/>
              <a:t>), preko autonomnih vozila, </a:t>
            </a:r>
            <a:r>
              <a:rPr lang="sr-Latn-RS" dirty="0" err="1"/>
              <a:t>dronova</a:t>
            </a:r>
            <a:r>
              <a:rPr lang="sr-Latn-RS" dirty="0"/>
              <a:t> i poljoprivredne mehanizacije, do sofisticiranih robota-hirurga.</a:t>
            </a:r>
          </a:p>
          <a:p>
            <a:r>
              <a:rPr lang="sr-Latn-RS" dirty="0"/>
              <a:t>Roboti će već u bliskoj budućnosti radikalno promeniti </a:t>
            </a:r>
            <a:r>
              <a:rPr lang="sr-Latn-RS" u="sng" dirty="0"/>
              <a:t>proizvodne procese, proizvode</a:t>
            </a:r>
            <a:r>
              <a:rPr lang="sr-Latn-RS" dirty="0"/>
              <a:t> i, posledično, </a:t>
            </a:r>
            <a:r>
              <a:rPr lang="sr-Latn-RS" u="sng" dirty="0"/>
              <a:t>predmet osiguranja</a:t>
            </a:r>
            <a:r>
              <a:rPr lang="sr-Latn-RS" dirty="0"/>
              <a:t>. </a:t>
            </a:r>
          </a:p>
          <a:p>
            <a:pPr lvl="1"/>
            <a:r>
              <a:rPr lang="sr-Latn-RS" dirty="0"/>
              <a:t>Očekuje se da će do sredine treće dekade ovog veka 3-D građevinarstvo postati uobičajeno, a da će 2026. godine 10% od svih automobila na drumovima SAD biti </a:t>
            </a:r>
            <a:r>
              <a:rPr lang="sr-Latn-RS" dirty="0" err="1"/>
              <a:t>aumobili</a:t>
            </a:r>
            <a:r>
              <a:rPr lang="sr-Latn-RS" dirty="0"/>
              <a:t> bez vozača.</a:t>
            </a:r>
          </a:p>
          <a:p>
            <a:pPr lvl="1"/>
            <a:r>
              <a:rPr lang="sr-Latn-RS" dirty="0"/>
              <a:t>Od osiguravača to će zahtevati nove procene rizika koje ovakav način gradnje sobom nosi, ili nove procene rizike korišćenja vozila bez vozača, ali i vozila sa vozačem.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E62E81E-9D42-CF42-805A-2B19CD004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5268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A2DDC6-D90B-D54F-8922-7A0779DB8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Najznačajniji trendovi IR 4.0 od značaja za razvoj osiguranja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4255FB-DBC3-E648-A48D-911A58696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Imajući u vidu rastući značaj </a:t>
            </a:r>
            <a:r>
              <a:rPr lang="sr-Latn-RS" dirty="0" err="1"/>
              <a:t>robotike</a:t>
            </a:r>
            <a:r>
              <a:rPr lang="sr-Latn-RS" dirty="0"/>
              <a:t> u svakodnevnom životu i privredi, može se očekivati </a:t>
            </a:r>
            <a:r>
              <a:rPr lang="sr-Latn-RS" u="sng" dirty="0"/>
              <a:t>pojava novih rizika i promena prirode postojećih rizika</a:t>
            </a:r>
            <a:r>
              <a:rPr lang="sr-Latn-RS" dirty="0"/>
              <a:t>, što će prinuditi osiguravače da</a:t>
            </a:r>
          </a:p>
          <a:p>
            <a:pPr lvl="1"/>
            <a:r>
              <a:rPr lang="sr-Latn-RS" dirty="0"/>
              <a:t> preispitaju klasifikacije rizika (postojeće zajednice rizika), </a:t>
            </a:r>
          </a:p>
          <a:p>
            <a:pPr lvl="1"/>
            <a:r>
              <a:rPr lang="sr-Latn-RS" dirty="0"/>
              <a:t>prilagode se promenama u očekivanjima klijenata, </a:t>
            </a:r>
          </a:p>
          <a:p>
            <a:pPr lvl="1"/>
            <a:r>
              <a:rPr lang="sr-Latn-RS" dirty="0"/>
              <a:t>razviju nove kanale prodaje i sl.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4060E61-9D7C-6541-935D-047E824D3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9011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57BAE2-C822-3142-8642-8E3E30D29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Najznačajniji trendovi IR 4.0 od značaja za razvoj osiguranja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E367AF-6CD8-0E4A-B9B3-3BAD2C18A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i="1" dirty="0"/>
              <a:t>Treće</a:t>
            </a:r>
            <a:r>
              <a:rPr lang="sr-Latn-RS" dirty="0"/>
              <a:t>, sa povećanjem broja podataka i njihovih korisnika </a:t>
            </a:r>
            <a:r>
              <a:rPr lang="sr-Latn-RS" b="1" dirty="0"/>
              <a:t>povećava se broj </a:t>
            </a:r>
            <a:r>
              <a:rPr lang="sr-Latn-RS" b="1" dirty="0" err="1"/>
              <a:t>protkola</a:t>
            </a:r>
            <a:r>
              <a:rPr lang="sr-Latn-RS" b="1" dirty="0"/>
              <a:t> otvorenog kod</a:t>
            </a:r>
            <a:r>
              <a:rPr lang="sr-Latn-RS" dirty="0"/>
              <a:t>a (</a:t>
            </a:r>
            <a:r>
              <a:rPr lang="sr-Latn-RS" dirty="0" err="1"/>
              <a:t>eng</a:t>
            </a:r>
            <a:r>
              <a:rPr lang="sr-Latn-RS" dirty="0"/>
              <a:t>. </a:t>
            </a:r>
            <a:r>
              <a:rPr lang="sr-Latn-RS" i="1" dirty="0" err="1"/>
              <a:t>open</a:t>
            </a:r>
            <a:r>
              <a:rPr lang="sr-Latn-RS" i="1" dirty="0"/>
              <a:t> </a:t>
            </a:r>
            <a:r>
              <a:rPr lang="sr-Latn-RS" i="1" dirty="0" err="1"/>
              <a:t>source</a:t>
            </a:r>
            <a:r>
              <a:rPr lang="sr-Latn-RS" i="1" dirty="0"/>
              <a:t> </a:t>
            </a:r>
            <a:r>
              <a:rPr lang="sr-Latn-RS" i="1" dirty="0" err="1"/>
              <a:t>protocols</a:t>
            </a:r>
            <a:r>
              <a:rPr lang="sr-Latn-RS" dirty="0"/>
              <a:t>), što povećava mogućnosti razmene podataka između različitih korisnika.</a:t>
            </a:r>
          </a:p>
          <a:p>
            <a:r>
              <a:rPr lang="sr-Latn-RS" dirty="0"/>
              <a:t>Time se povećavaju mogućnosti osiguravajućih kompanija da prikupljaju podatke, ne samo neposredno od osiguranika, već i od drugih organizacija.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46B4C4D-150A-FE4A-BBF2-A80A28A0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1179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AB6BA2-15E2-C442-9B11-DABA3D6B9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Najznačajniji trendovi IR 4.0 od značaja za razvoj osiguranja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5B207C-5F42-6D47-9DAF-26A923384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i="1" dirty="0"/>
              <a:t>Četvrto</a:t>
            </a:r>
            <a:r>
              <a:rPr lang="sr-Latn-RS" dirty="0"/>
              <a:t>, </a:t>
            </a:r>
            <a:r>
              <a:rPr lang="sr-Latn-RS" b="1" dirty="0"/>
              <a:t>obrada izuzetno velikog broja vrlo složenih podataka, zahvaljujući primeni kognitivnih tehnologija DL (spiralnih neuronskih mreža)</a:t>
            </a:r>
            <a:r>
              <a:rPr lang="sr-Latn-RS" dirty="0"/>
              <a:t>, omogućiće razvoj </a:t>
            </a:r>
            <a:r>
              <a:rPr lang="sr-Latn-RS" u="sng" dirty="0"/>
              <a:t>“aktivnih” proizvoda osiguranja</a:t>
            </a:r>
            <a:r>
              <a:rPr lang="sr-Latn-RS" dirty="0"/>
              <a:t> neposredno povezanih sa ponašanjem i aktivnostima pojedinačnih osiguranika.</a:t>
            </a:r>
          </a:p>
          <a:p>
            <a:r>
              <a:rPr lang="sr-Latn-RS" dirty="0"/>
              <a:t> Osiguravači će moći da koriste modele koji neprekidno uče i </a:t>
            </a:r>
            <a:r>
              <a:rPr lang="sr-Latn-RS" dirty="0" err="1"/>
              <a:t>prilagođavajuju</a:t>
            </a:r>
            <a:r>
              <a:rPr lang="sr-Latn-RS" dirty="0"/>
              <a:t> se promenama u okruženju, što će omogućiti da se proizvodi u osiguranju prilagođavaju promenama rizika u realnom vremenu do kojih dolazi sa promenom ponašanja osiguranika.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FA42CDA-7C88-8649-AEDB-35CB34BD4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0776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B0335B-17DB-E744-AE3A-B81FBAC43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b="1" dirty="0"/>
              <a:t>Očekivani uticaj AI na funkcionisanje osiguranja u budućnosti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33CEB6-D283-0A43-B2E3-1B1AA8AF6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Iako se neke od naprednih tehnologija već danas koriste ili će se u skorijoj budućnosti početi da koriste u oblasti osiguranja (kao npr. </a:t>
            </a:r>
            <a:r>
              <a:rPr lang="en-GB" u="sng" dirty="0"/>
              <a:t>blockchain </a:t>
            </a:r>
            <a:r>
              <a:rPr lang="en-GB" u="sng" dirty="0" err="1"/>
              <a:t>tehnologa</a:t>
            </a:r>
            <a:r>
              <a:rPr lang="en-GB" dirty="0"/>
              <a:t>) </a:t>
            </a:r>
            <a:r>
              <a:rPr lang="sr-Latn-RS" dirty="0"/>
              <a:t>teško je sa sigurnošću predvideti sve promene u osiguranju do kojih će doći sa naprednim tehnologijama IR 4.0.</a:t>
            </a:r>
          </a:p>
          <a:p>
            <a:r>
              <a:rPr lang="sr-Latn-RS" dirty="0"/>
              <a:t>Međutim,  već sada se može reći da će razvoj AI dovesti do suštinske promene u pristupu osiguranju, od sadašnjeg “</a:t>
            </a:r>
            <a:r>
              <a:rPr lang="sr-Latn-RS" u="sng" dirty="0"/>
              <a:t>konstatovati i nadoknaditi</a:t>
            </a:r>
            <a:r>
              <a:rPr lang="sr-Latn-RS" dirty="0"/>
              <a:t>” ka “</a:t>
            </a:r>
            <a:r>
              <a:rPr lang="sr-Latn-RS" u="sng" dirty="0"/>
              <a:t>predvideti i sprečiti</a:t>
            </a:r>
            <a:r>
              <a:rPr lang="sr-Latn-RS" dirty="0"/>
              <a:t>” sa posledičnim uticajem na skoro sve aspekte poslovanja osiguravajućih kompanija, a posebno na: </a:t>
            </a:r>
          </a:p>
          <a:p>
            <a:pPr lvl="1"/>
            <a:r>
              <a:rPr lang="sr-Latn-RS" dirty="0"/>
              <a:t>distribuciju (prodaju) osiguranja,</a:t>
            </a:r>
          </a:p>
          <a:p>
            <a:pPr lvl="1"/>
            <a:r>
              <a:rPr lang="sr-Latn-RS" dirty="0"/>
              <a:t>određivanje cena i </a:t>
            </a:r>
          </a:p>
          <a:p>
            <a:pPr lvl="1"/>
            <a:r>
              <a:rPr lang="sr-Latn-RS" dirty="0"/>
              <a:t>nadoknadu nastalih šteta.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C02AF39-302D-9942-901D-5A31973B2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1032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315C10-8D82-844E-911E-A311C51AF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Očekivani uticaj AI na funkcionisanje osiguranja u budućnosti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2BB198-4127-5048-A370-226EA5147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u="sng" dirty="0"/>
              <a:t>Veliki broj informacija</a:t>
            </a:r>
            <a:r>
              <a:rPr lang="sr-Latn-RS" dirty="0"/>
              <a:t> koje obezbeđuju savremene tehnologije, čijim korišćenjem je moguće </a:t>
            </a:r>
            <a:r>
              <a:rPr lang="sr-Latn-RS" u="sng" dirty="0"/>
              <a:t>uz pomoć AI kreirati personalizovani </a:t>
            </a:r>
            <a:r>
              <a:rPr lang="sr-Latn-RS" u="sng" dirty="0" err="1"/>
              <a:t>riziko</a:t>
            </a:r>
            <a:r>
              <a:rPr lang="sr-Latn-RS" u="sng" dirty="0"/>
              <a:t> profil osiguranika</a:t>
            </a:r>
            <a:r>
              <a:rPr lang="sr-Latn-RS" dirty="0"/>
              <a:t> u budućnosti će</a:t>
            </a:r>
          </a:p>
          <a:p>
            <a:pPr lvl="2"/>
            <a:r>
              <a:rPr lang="sr-Latn-RS" b="1" dirty="0"/>
              <a:t>ubrzati,</a:t>
            </a:r>
          </a:p>
          <a:p>
            <a:pPr lvl="2"/>
            <a:r>
              <a:rPr lang="sr-Latn-RS" b="1" dirty="0"/>
              <a:t>pojednostaviti i</a:t>
            </a:r>
          </a:p>
          <a:p>
            <a:pPr lvl="2"/>
            <a:r>
              <a:rPr lang="sr-Latn-RS" b="1" dirty="0"/>
              <a:t>pojeftiniti </a:t>
            </a:r>
            <a:r>
              <a:rPr lang="sr-Latn-RS" b="1" i="1" u="sng" dirty="0"/>
              <a:t>distribuciju (prodaju) osiguranja</a:t>
            </a:r>
            <a:r>
              <a:rPr lang="sr-Latn-RS" dirty="0"/>
              <a:t>. </a:t>
            </a:r>
          </a:p>
          <a:p>
            <a:pPr lvl="1"/>
            <a:r>
              <a:rPr lang="sr-Latn-RS" dirty="0"/>
              <a:t>Istovremeno sa skraćivanjem vremena potrebnog za distribuciju osiguranja, </a:t>
            </a:r>
            <a:r>
              <a:rPr lang="sr-Latn-RS" dirty="0" err="1"/>
              <a:t>doćiće</a:t>
            </a:r>
            <a:r>
              <a:rPr lang="sr-Latn-RS" dirty="0"/>
              <a:t> i do svojevrsne </a:t>
            </a:r>
            <a:r>
              <a:rPr lang="sr-Latn-RS" b="1" dirty="0"/>
              <a:t>depersonalizacije</a:t>
            </a:r>
            <a:r>
              <a:rPr lang="sr-Latn-RS" dirty="0"/>
              <a:t> ovoga procesa, u kome će se značajno smanjiti aktivna uloga osiguravajućih </a:t>
            </a:r>
            <a:r>
              <a:rPr lang="sr-Latn-RS" dirty="0" err="1"/>
              <a:t>komanija</a:t>
            </a:r>
            <a:r>
              <a:rPr lang="sr-Latn-RS" dirty="0"/>
              <a:t> i osiguranika.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1688121-9B05-A04A-9186-96F4B1230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8457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E89814-BB2D-E945-95FF-4FE359A9B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Očekivani uticaj AI na funkcionisanje osiguranja u budućnosti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563200-15EC-8D44-84DB-F06982EB0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Sa razvojem i usavršavanjem </a:t>
            </a:r>
          </a:p>
          <a:p>
            <a:pPr lvl="1"/>
            <a:r>
              <a:rPr lang="sr-Latn-RS" dirty="0"/>
              <a:t>novih oblika komunikacionog povezivanja različitih uređaja (</a:t>
            </a:r>
            <a:r>
              <a:rPr lang="sr-Latn-RS" dirty="0" err="1"/>
              <a:t>IoT</a:t>
            </a:r>
            <a:r>
              <a:rPr lang="sr-Latn-RS" dirty="0"/>
              <a:t>) (npr. senzora u garaži sa senzorima kućnih uređaja)</a:t>
            </a:r>
          </a:p>
          <a:p>
            <a:pPr lvl="1"/>
            <a:r>
              <a:rPr lang="sr-Latn-RS" dirty="0"/>
              <a:t>usavršavanjem algoritama za određivanje cena osiguranja,</a:t>
            </a:r>
          </a:p>
          <a:p>
            <a:pPr lvl="1"/>
            <a:r>
              <a:rPr lang="sr-Latn-RS" dirty="0"/>
              <a:t>razvojem sposobnosti osiguravača da na sofisticiran način identifikuju i najmanje </a:t>
            </a:r>
            <a:r>
              <a:rPr lang="sr-Latn-RS" dirty="0" err="1"/>
              <a:t>komponenete</a:t>
            </a:r>
            <a:r>
              <a:rPr lang="sr-Latn-RS" dirty="0"/>
              <a:t> rizika</a:t>
            </a:r>
          </a:p>
          <a:p>
            <a:r>
              <a:rPr lang="sr-Latn-RS" dirty="0"/>
              <a:t>može se očekivati da će oko 2030. godine nastati </a:t>
            </a:r>
            <a:r>
              <a:rPr lang="sr-Latn-RS" b="1" dirty="0"/>
              <a:t>novi instant proizvodi osiguranja </a:t>
            </a:r>
            <a:r>
              <a:rPr lang="sr-Latn-RS" b="1" dirty="0" err="1"/>
              <a:t>nemenjeni</a:t>
            </a:r>
            <a:r>
              <a:rPr lang="sr-Latn-RS" b="1" dirty="0"/>
              <a:t> masovnom tržištu</a:t>
            </a:r>
            <a:r>
              <a:rPr lang="sr-Latn-RS" dirty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0436BBB-07E9-6B4F-9D62-133F4A04C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1201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6F4CC5-8548-ED46-B201-1D4B7A3E1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Očekivani uticaj AI na funkcionisanje osiguranja u budućnosti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8E570E-B16B-504F-A3B9-FC91DECDF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Ubrzanju i pojednostavljenju distribucije doprinose i </a:t>
            </a:r>
            <a:r>
              <a:rPr lang="sr-Latn-RS" u="sng" dirty="0"/>
              <a:t>pametni ugovori</a:t>
            </a:r>
            <a:r>
              <a:rPr lang="sr-Latn-RS" dirty="0"/>
              <a:t> zapisani u </a:t>
            </a:r>
            <a:r>
              <a:rPr lang="sr-Latn-RS" dirty="0" err="1"/>
              <a:t>blockchain</a:t>
            </a:r>
            <a:r>
              <a:rPr lang="sr-Latn-RS" dirty="0"/>
              <a:t>-u čime se </a:t>
            </a:r>
          </a:p>
          <a:p>
            <a:pPr lvl="1"/>
            <a:r>
              <a:rPr lang="sr-Latn-RS" dirty="0" err="1"/>
              <a:t>ukudaju</a:t>
            </a:r>
            <a:r>
              <a:rPr lang="sr-Latn-RS" dirty="0"/>
              <a:t> ili značajno pojednostavljuje </a:t>
            </a:r>
            <a:r>
              <a:rPr lang="sr-Latn-RS" b="1" dirty="0"/>
              <a:t>obrada ugovora</a:t>
            </a:r>
            <a:r>
              <a:rPr lang="sr-Latn-RS" dirty="0"/>
              <a:t> i </a:t>
            </a:r>
            <a:r>
              <a:rPr lang="sr-Latn-RS" b="1" dirty="0"/>
              <a:t>autorizacija plaćanja</a:t>
            </a:r>
            <a:r>
              <a:rPr lang="sr-Latn-RS" dirty="0"/>
              <a:t>, a time se</a:t>
            </a:r>
          </a:p>
          <a:p>
            <a:pPr lvl="1"/>
            <a:r>
              <a:rPr lang="sr-Latn-RS" b="1" dirty="0"/>
              <a:t>smanjuju troškovi pridobijanja klijenata</a:t>
            </a:r>
            <a:r>
              <a:rPr lang="sr-Latn-RS" dirty="0"/>
              <a:t> za osiguravajuće kompanije.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sr-Latn-RS" dirty="0"/>
              <a:t>Zahvaljujući obilju </a:t>
            </a:r>
            <a:r>
              <a:rPr lang="sr-Latn-RS" dirty="0" err="1"/>
              <a:t>ex</a:t>
            </a:r>
            <a:r>
              <a:rPr lang="sr-Latn-RS" dirty="0"/>
              <a:t> </a:t>
            </a:r>
            <a:r>
              <a:rPr lang="sr-Latn-RS" dirty="0" err="1"/>
              <a:t>ante</a:t>
            </a:r>
            <a:r>
              <a:rPr lang="sr-Latn-RS" dirty="0"/>
              <a:t> podataka i korišćenju na AI zasnovanih </a:t>
            </a:r>
            <a:r>
              <a:rPr lang="sr-Latn-RS" dirty="0" err="1"/>
              <a:t>kognitvnih</a:t>
            </a:r>
            <a:r>
              <a:rPr lang="sr-Latn-RS" dirty="0"/>
              <a:t> modela, osiguravači mogu </a:t>
            </a:r>
            <a:r>
              <a:rPr lang="sr-Latn-RS" u="sng" dirty="0" err="1"/>
              <a:t>proaktivno</a:t>
            </a:r>
            <a:r>
              <a:rPr lang="sr-Latn-RS" u="sng" dirty="0"/>
              <a:t> odrediti kvote osiguranja</a:t>
            </a:r>
            <a:r>
              <a:rPr lang="sr-Latn-RS" dirty="0"/>
              <a:t> i tako dodatno ubrzati i pojednostaviti proces distribucije osiguranja.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94D5F4E-7EEE-6B4A-BD68-220ACF6D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8978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330676-9612-7D46-8C6B-20BE4E828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Očekivani uticaj AI na funkcionisanje osiguranja u budućnosti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31917E-57B8-5842-9448-F70765FF9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sz="3600" dirty="0"/>
              <a:t>Nove tehnologije omogućiće i suštinske promene </a:t>
            </a:r>
            <a:r>
              <a:rPr lang="sr-Latn-RS" sz="3600" b="1" i="1" u="sng" dirty="0"/>
              <a:t>proizvoda osiguranja</a:t>
            </a:r>
            <a:r>
              <a:rPr lang="sr-Latn-RS" sz="3600" dirty="0"/>
              <a:t>, i posledično načina poslovanja osiguravajućih kompanija. </a:t>
            </a:r>
          </a:p>
          <a:p>
            <a:pPr lvl="1"/>
            <a:r>
              <a:rPr lang="sr-Latn-RS" sz="3200" i="1" dirty="0"/>
              <a:t>Prvo</a:t>
            </a:r>
            <a:r>
              <a:rPr lang="sr-Latn-RS" sz="3200" dirty="0"/>
              <a:t>, nova klasa proizvoda, </a:t>
            </a:r>
            <a:r>
              <a:rPr lang="sr-Latn-RS" sz="3200" u="sng" dirty="0"/>
              <a:t>na korišćenju zasnovani proizvodi osiguranja</a:t>
            </a:r>
            <a:r>
              <a:rPr lang="sr-Latn-RS" sz="3200" dirty="0"/>
              <a:t> (</a:t>
            </a:r>
            <a:r>
              <a:rPr lang="sr-Latn-RS" sz="3200" dirty="0" err="1"/>
              <a:t>eng</a:t>
            </a:r>
            <a:r>
              <a:rPr lang="sr-Latn-RS" sz="3200" dirty="0"/>
              <a:t>. </a:t>
            </a:r>
            <a:r>
              <a:rPr lang="sr-Latn-RS" sz="3200" i="1" dirty="0" err="1"/>
              <a:t>usage-based</a:t>
            </a:r>
            <a:r>
              <a:rPr lang="sr-Latn-RS" sz="3200" i="1" dirty="0"/>
              <a:t> </a:t>
            </a:r>
            <a:r>
              <a:rPr lang="sr-Latn-RS" sz="3200" i="1" dirty="0" err="1"/>
              <a:t>insurance</a:t>
            </a:r>
            <a:r>
              <a:rPr lang="sr-Latn-RS" sz="3200" dirty="0"/>
              <a:t>) (UBI), od kojih neki već danas postoje, veoma je prilagodljiva promenama u ponašanju osiguranika. </a:t>
            </a:r>
          </a:p>
          <a:p>
            <a:pPr lvl="2"/>
            <a:r>
              <a:rPr lang="sr-Latn-RS" sz="2800" dirty="0"/>
              <a:t>Sa ovom klasom proizvoda menja se i način poslovanja osiguravača od koncepta </a:t>
            </a:r>
            <a:r>
              <a:rPr lang="sr-Latn-RS" sz="2800" u="sng" dirty="0"/>
              <a:t>“kupiti (prodati) i godišnje obnavljati</a:t>
            </a:r>
            <a:r>
              <a:rPr lang="sr-Latn-RS" sz="2800" dirty="0"/>
              <a:t>” ka </a:t>
            </a:r>
            <a:r>
              <a:rPr lang="sr-Latn-RS" sz="2800" u="sng" dirty="0"/>
              <a:t>konceptu </a:t>
            </a:r>
            <a:r>
              <a:rPr lang="sr-Latn-RS" sz="2800" u="sng" dirty="0" err="1"/>
              <a:t>kontinuelne</a:t>
            </a:r>
            <a:r>
              <a:rPr lang="sr-Latn-RS" sz="2800" u="sng" dirty="0"/>
              <a:t> ponude</a:t>
            </a:r>
            <a:r>
              <a:rPr lang="sr-Latn-RS" sz="2800" dirty="0"/>
              <a:t>, budući da se proizvodi osiguranja </a:t>
            </a:r>
            <a:r>
              <a:rPr lang="sr-Latn-RS" sz="2800" dirty="0" err="1"/>
              <a:t>permentno</a:t>
            </a:r>
            <a:r>
              <a:rPr lang="sr-Latn-RS" sz="2800" dirty="0"/>
              <a:t> prilagođavaju promenama rizičnog profila osiguranika.</a:t>
            </a:r>
            <a:r>
              <a:rPr lang="en-US" sz="2800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0BCEF65-80B5-C64F-B71B-FCA205300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8329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81F7FB-78BE-4641-8F17-D96C878D7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err="1"/>
              <a:t>Cilj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18BDEA-0B35-7B42-9465-1C6900448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err="1"/>
              <a:t>Razmatranje</a:t>
            </a:r>
            <a:r>
              <a:rPr lang="en-GB"/>
              <a:t> </a:t>
            </a:r>
            <a:r>
              <a:rPr lang="en-GB" err="1"/>
              <a:t>uticaja</a:t>
            </a:r>
            <a:r>
              <a:rPr lang="en-GB"/>
              <a:t> </a:t>
            </a:r>
            <a:r>
              <a:rPr lang="en-GB" err="1"/>
              <a:t>Industrijske</a:t>
            </a:r>
            <a:r>
              <a:rPr lang="en-GB"/>
              <a:t> </a:t>
            </a:r>
            <a:r>
              <a:rPr lang="en-GB" err="1"/>
              <a:t>revolucije</a:t>
            </a:r>
            <a:r>
              <a:rPr lang="en-GB"/>
              <a:t> 4.0 (IR4.0) </a:t>
            </a:r>
            <a:r>
              <a:rPr lang="en-GB" err="1"/>
              <a:t>na</a:t>
            </a:r>
            <a:r>
              <a:rPr lang="en-GB"/>
              <a:t> </a:t>
            </a:r>
            <a:r>
              <a:rPr lang="en-GB" err="1"/>
              <a:t>osiguranje</a:t>
            </a:r>
            <a:r>
              <a:rPr lang="en-GB"/>
              <a:t> </a:t>
            </a:r>
            <a:r>
              <a:rPr lang="en-GB" err="1"/>
              <a:t>i</a:t>
            </a:r>
            <a:r>
              <a:rPr lang="en-GB"/>
              <a:t> </a:t>
            </a:r>
            <a:r>
              <a:rPr lang="en-GB" err="1"/>
              <a:t>njegov</a:t>
            </a:r>
            <a:r>
              <a:rPr lang="en-GB"/>
              <a:t> </a:t>
            </a:r>
            <a:r>
              <a:rPr lang="en-GB" err="1"/>
              <a:t>doprinos</a:t>
            </a:r>
            <a:r>
              <a:rPr lang="en-GB"/>
              <a:t> </a:t>
            </a:r>
            <a:r>
              <a:rPr lang="en-GB" err="1"/>
              <a:t>ostvarivanju</a:t>
            </a:r>
            <a:r>
              <a:rPr lang="en-GB"/>
              <a:t> </a:t>
            </a:r>
            <a:r>
              <a:rPr lang="en-GB" err="1"/>
              <a:t>ciljeva</a:t>
            </a:r>
            <a:r>
              <a:rPr lang="en-GB"/>
              <a:t> </a:t>
            </a:r>
            <a:r>
              <a:rPr lang="en-GB" err="1"/>
              <a:t>održivog</a:t>
            </a:r>
            <a:r>
              <a:rPr lang="en-GB"/>
              <a:t> </a:t>
            </a:r>
            <a:r>
              <a:rPr lang="en-GB" err="1"/>
              <a:t>razvoja</a:t>
            </a:r>
            <a:r>
              <a:rPr lang="en-GB"/>
              <a:t>. </a:t>
            </a:r>
          </a:p>
          <a:p>
            <a:r>
              <a:rPr lang="en-GB"/>
              <a:t>IR 4.0 </a:t>
            </a:r>
            <a:r>
              <a:rPr lang="en-GB" err="1"/>
              <a:t>neminovno</a:t>
            </a:r>
            <a:r>
              <a:rPr lang="en-GB"/>
              <a:t> </a:t>
            </a:r>
            <a:r>
              <a:rPr lang="en-GB" err="1"/>
              <a:t>donosi</a:t>
            </a:r>
            <a:r>
              <a:rPr lang="en-GB"/>
              <a:t> </a:t>
            </a:r>
            <a:r>
              <a:rPr lang="en-GB" err="1"/>
              <a:t>promene</a:t>
            </a:r>
            <a:r>
              <a:rPr lang="en-GB"/>
              <a:t> </a:t>
            </a:r>
            <a:r>
              <a:rPr lang="en-GB" err="1"/>
              <a:t>koje</a:t>
            </a:r>
            <a:r>
              <a:rPr lang="en-GB"/>
              <a:t> </a:t>
            </a:r>
            <a:r>
              <a:rPr lang="en-GB" err="1"/>
              <a:t>utiču</a:t>
            </a:r>
            <a:r>
              <a:rPr lang="en-GB"/>
              <a:t> </a:t>
            </a:r>
            <a:r>
              <a:rPr lang="en-GB" err="1"/>
              <a:t>na</a:t>
            </a:r>
            <a:r>
              <a:rPr lang="en-GB"/>
              <a:t> </a:t>
            </a:r>
            <a:r>
              <a:rPr lang="en-GB" err="1"/>
              <a:t>sve</a:t>
            </a:r>
            <a:r>
              <a:rPr lang="en-GB"/>
              <a:t> </a:t>
            </a:r>
            <a:r>
              <a:rPr lang="en-GB" err="1"/>
              <a:t>sfere</a:t>
            </a:r>
            <a:r>
              <a:rPr lang="en-GB"/>
              <a:t> </a:t>
            </a:r>
            <a:r>
              <a:rPr lang="en-GB" err="1"/>
              <a:t>privrednog</a:t>
            </a:r>
            <a:r>
              <a:rPr lang="en-GB"/>
              <a:t> </a:t>
            </a:r>
            <a:r>
              <a:rPr lang="en-GB" err="1"/>
              <a:t>života</a:t>
            </a:r>
            <a:r>
              <a:rPr lang="en-GB"/>
              <a:t>, a </a:t>
            </a:r>
            <a:r>
              <a:rPr lang="en-GB" err="1"/>
              <a:t>sektor</a:t>
            </a:r>
            <a:r>
              <a:rPr lang="en-GB"/>
              <a:t> </a:t>
            </a:r>
            <a:r>
              <a:rPr lang="en-GB" err="1"/>
              <a:t>osiguranja</a:t>
            </a:r>
            <a:r>
              <a:rPr lang="en-GB"/>
              <a:t> </a:t>
            </a:r>
            <a:r>
              <a:rPr lang="en-GB" err="1"/>
              <a:t>će</a:t>
            </a:r>
            <a:r>
              <a:rPr lang="en-GB"/>
              <a:t> </a:t>
            </a:r>
            <a:r>
              <a:rPr lang="en-GB" err="1"/>
              <a:t>biti</a:t>
            </a:r>
            <a:r>
              <a:rPr lang="en-GB"/>
              <a:t> </a:t>
            </a:r>
            <a:r>
              <a:rPr lang="en-GB" err="1"/>
              <a:t>među</a:t>
            </a:r>
            <a:r>
              <a:rPr lang="en-GB"/>
              <a:t> </a:t>
            </a:r>
            <a:r>
              <a:rPr lang="en-GB" err="1"/>
              <a:t>prvima</a:t>
            </a:r>
            <a:r>
              <a:rPr lang="en-GB"/>
              <a:t> </a:t>
            </a:r>
            <a:r>
              <a:rPr lang="en-GB" err="1"/>
              <a:t>koji</a:t>
            </a:r>
            <a:r>
              <a:rPr lang="en-GB"/>
              <a:t> se mora </a:t>
            </a:r>
            <a:r>
              <a:rPr lang="en-GB" err="1"/>
              <a:t>prilagoditi</a:t>
            </a:r>
            <a:r>
              <a:rPr lang="en-GB"/>
              <a:t>.</a:t>
            </a:r>
          </a:p>
          <a:p>
            <a:r>
              <a:rPr lang="en-GB" err="1"/>
              <a:t>Realno</a:t>
            </a:r>
            <a:r>
              <a:rPr lang="en-GB"/>
              <a:t> </a:t>
            </a:r>
            <a:r>
              <a:rPr lang="en-GB" err="1"/>
              <a:t>je</a:t>
            </a:r>
            <a:r>
              <a:rPr lang="en-GB"/>
              <a:t> </a:t>
            </a:r>
            <a:r>
              <a:rPr lang="en-GB" err="1"/>
              <a:t>očekivati</a:t>
            </a:r>
            <a:r>
              <a:rPr lang="en-GB"/>
              <a:t> da </a:t>
            </a:r>
            <a:r>
              <a:rPr lang="en-GB" err="1"/>
              <a:t>će</a:t>
            </a:r>
            <a:r>
              <a:rPr lang="en-GB"/>
              <a:t> </a:t>
            </a:r>
            <a:r>
              <a:rPr lang="en-GB" err="1"/>
              <a:t>razvoj</a:t>
            </a:r>
            <a:r>
              <a:rPr lang="en-GB"/>
              <a:t> </a:t>
            </a:r>
            <a:r>
              <a:rPr lang="en-GB" err="1"/>
              <a:t>tehnologije</a:t>
            </a:r>
            <a:r>
              <a:rPr lang="en-GB"/>
              <a:t> do </a:t>
            </a:r>
            <a:r>
              <a:rPr lang="en-GB" err="1"/>
              <a:t>kojeg</a:t>
            </a:r>
            <a:r>
              <a:rPr lang="en-GB"/>
              <a:t> </a:t>
            </a:r>
            <a:r>
              <a:rPr lang="en-GB" err="1"/>
              <a:t>dolazi</a:t>
            </a:r>
            <a:r>
              <a:rPr lang="en-GB"/>
              <a:t> </a:t>
            </a:r>
            <a:r>
              <a:rPr lang="en-GB" err="1"/>
              <a:t>sa</a:t>
            </a:r>
            <a:r>
              <a:rPr lang="en-GB"/>
              <a:t> IR 4.0 </a:t>
            </a:r>
            <a:r>
              <a:rPr lang="en-GB" err="1"/>
              <a:t>uticati</a:t>
            </a:r>
            <a:r>
              <a:rPr lang="en-GB"/>
              <a:t> </a:t>
            </a:r>
            <a:r>
              <a:rPr lang="en-GB" err="1"/>
              <a:t>na</a:t>
            </a:r>
            <a:r>
              <a:rPr lang="en-GB"/>
              <a:t> </a:t>
            </a:r>
            <a:r>
              <a:rPr lang="en-GB" err="1"/>
              <a:t>promenu</a:t>
            </a:r>
            <a:r>
              <a:rPr lang="en-GB"/>
              <a:t> </a:t>
            </a:r>
            <a:r>
              <a:rPr lang="en-GB" err="1"/>
              <a:t>doprinosa</a:t>
            </a:r>
            <a:r>
              <a:rPr lang="en-GB"/>
              <a:t> </a:t>
            </a:r>
            <a:r>
              <a:rPr lang="en-GB" err="1"/>
              <a:t>osiguranja</a:t>
            </a:r>
            <a:r>
              <a:rPr lang="en-GB"/>
              <a:t> </a:t>
            </a:r>
            <a:r>
              <a:rPr lang="en-GB" err="1"/>
              <a:t>ostvarivanju</a:t>
            </a:r>
            <a:r>
              <a:rPr lang="en-GB"/>
              <a:t> </a:t>
            </a:r>
            <a:r>
              <a:rPr lang="en-GB" err="1"/>
              <a:t>ciljeva</a:t>
            </a:r>
            <a:r>
              <a:rPr lang="en-GB"/>
              <a:t> </a:t>
            </a:r>
            <a:r>
              <a:rPr lang="en-GB" err="1"/>
              <a:t>održvog</a:t>
            </a:r>
            <a:r>
              <a:rPr lang="en-GB"/>
              <a:t> </a:t>
            </a:r>
            <a:r>
              <a:rPr lang="en-GB" err="1"/>
              <a:t>razvoja</a:t>
            </a:r>
            <a:r>
              <a:rPr lang="en-GB"/>
              <a:t> (</a:t>
            </a:r>
            <a:r>
              <a:rPr lang="en-GB" err="1"/>
              <a:t>predviđeni</a:t>
            </a:r>
            <a:r>
              <a:rPr lang="en-GB"/>
              <a:t> </a:t>
            </a:r>
            <a:r>
              <a:rPr lang="en-GB" err="1"/>
              <a:t>Agendom</a:t>
            </a:r>
            <a:r>
              <a:rPr lang="en-GB"/>
              <a:t> </a:t>
            </a:r>
            <a:r>
              <a:rPr lang="en-GB" err="1"/>
              <a:t>Ujedinjenih</a:t>
            </a:r>
            <a:r>
              <a:rPr lang="en-GB"/>
              <a:t> </a:t>
            </a:r>
            <a:r>
              <a:rPr lang="en-GB" err="1"/>
              <a:t>Nacija</a:t>
            </a:r>
            <a:r>
              <a:rPr lang="en-GB"/>
              <a:t> – „</a:t>
            </a:r>
            <a:r>
              <a:rPr lang="en-GB" err="1"/>
              <a:t>Ciljevi</a:t>
            </a:r>
            <a:r>
              <a:rPr lang="en-GB"/>
              <a:t>  </a:t>
            </a:r>
            <a:r>
              <a:rPr lang="en-GB" err="1"/>
              <a:t>održivog</a:t>
            </a:r>
            <a:r>
              <a:rPr lang="en-GB"/>
              <a:t> </a:t>
            </a:r>
            <a:r>
              <a:rPr lang="en-GB" err="1"/>
              <a:t>razvoja</a:t>
            </a:r>
            <a:r>
              <a:rPr lang="en-GB"/>
              <a:t> do 2030 </a:t>
            </a:r>
            <a:r>
              <a:rPr lang="en-GB" err="1"/>
              <a:t>godine</a:t>
            </a:r>
            <a:r>
              <a:rPr lang="en-GB"/>
              <a:t>“</a:t>
            </a:r>
            <a:r>
              <a:rPr lang="en-US"/>
              <a:t> )</a:t>
            </a:r>
            <a:endParaRPr lang="en-GB"/>
          </a:p>
          <a:p>
            <a:pPr lvl="1"/>
            <a:r>
              <a:rPr lang="en-GB" err="1"/>
              <a:t>Promene</a:t>
            </a:r>
            <a:r>
              <a:rPr lang="en-GB"/>
              <a:t> </a:t>
            </a:r>
            <a:r>
              <a:rPr lang="en-GB" err="1"/>
              <a:t>i</a:t>
            </a:r>
            <a:r>
              <a:rPr lang="en-GB"/>
              <a:t> </a:t>
            </a:r>
            <a:r>
              <a:rPr lang="en-GB" err="1"/>
              <a:t>proširenja</a:t>
            </a:r>
            <a:r>
              <a:rPr lang="en-GB"/>
              <a:t> </a:t>
            </a:r>
            <a:r>
              <a:rPr lang="en-GB" err="1"/>
              <a:t>skupa</a:t>
            </a:r>
            <a:r>
              <a:rPr lang="en-GB"/>
              <a:t> </a:t>
            </a:r>
            <a:r>
              <a:rPr lang="en-GB" err="1"/>
              <a:t>ciljeva</a:t>
            </a:r>
            <a:r>
              <a:rPr lang="en-GB"/>
              <a:t> </a:t>
            </a:r>
            <a:r>
              <a:rPr lang="en-GB" err="1"/>
              <a:t>čijem</a:t>
            </a:r>
            <a:r>
              <a:rPr lang="en-GB"/>
              <a:t> </a:t>
            </a:r>
            <a:r>
              <a:rPr lang="en-GB" err="1"/>
              <a:t>ostvarivanju</a:t>
            </a:r>
            <a:r>
              <a:rPr lang="en-GB"/>
              <a:t> </a:t>
            </a:r>
            <a:r>
              <a:rPr lang="en-GB" err="1"/>
              <a:t>doprnosi</a:t>
            </a:r>
            <a:r>
              <a:rPr lang="en-GB"/>
              <a:t> </a:t>
            </a:r>
            <a:r>
              <a:rPr lang="en-GB" err="1"/>
              <a:t>osiguranje</a:t>
            </a:r>
            <a:r>
              <a:rPr lang="en-GB"/>
              <a:t>, </a:t>
            </a:r>
            <a:r>
              <a:rPr lang="en-GB" err="1"/>
              <a:t>i</a:t>
            </a:r>
            <a:r>
              <a:rPr lang="en-GB"/>
              <a:t> </a:t>
            </a:r>
          </a:p>
          <a:p>
            <a:pPr lvl="1"/>
            <a:r>
              <a:rPr lang="en-GB" err="1"/>
              <a:t>Promene</a:t>
            </a:r>
            <a:r>
              <a:rPr lang="en-GB"/>
              <a:t> </a:t>
            </a:r>
            <a:r>
              <a:rPr lang="en-GB" err="1"/>
              <a:t>načina</a:t>
            </a:r>
            <a:r>
              <a:rPr lang="en-GB"/>
              <a:t> </a:t>
            </a:r>
            <a:r>
              <a:rPr lang="en-GB" err="1"/>
              <a:t>na</a:t>
            </a:r>
            <a:r>
              <a:rPr lang="en-GB"/>
              <a:t> </a:t>
            </a:r>
            <a:r>
              <a:rPr lang="en-GB" err="1"/>
              <a:t>koji</a:t>
            </a:r>
            <a:r>
              <a:rPr lang="en-GB"/>
              <a:t> se </a:t>
            </a:r>
            <a:r>
              <a:rPr lang="en-GB" err="1"/>
              <a:t>ti</a:t>
            </a:r>
            <a:r>
              <a:rPr lang="en-GB"/>
              <a:t> </a:t>
            </a:r>
            <a:r>
              <a:rPr lang="en-GB" err="1"/>
              <a:t>ciljevi</a:t>
            </a:r>
            <a:r>
              <a:rPr lang="en-GB"/>
              <a:t> </a:t>
            </a:r>
            <a:r>
              <a:rPr lang="en-GB" err="1"/>
              <a:t>ostvaruju</a:t>
            </a:r>
            <a:r>
              <a:rPr lang="en-GB"/>
              <a:t>.</a:t>
            </a:r>
            <a:r>
              <a:rPr lang="en-US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9511943-DE5B-1444-82C2-6098866A9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866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913D65-1A5E-D444-BA4A-C34C25719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Očekivani uticaj AI na funkcionisanje osiguranja u budućnosti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3C4129-C12A-5B4E-88FF-99646B948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sr-Latn-RS" sz="3200" i="1" dirty="0"/>
              <a:t>Drugo, </a:t>
            </a:r>
            <a:r>
              <a:rPr lang="sr-Latn-RS" sz="3200" b="1" dirty="0"/>
              <a:t>razlaganje proizvoda osiguranja na manje elemente koji se mogu posebno osigurati</a:t>
            </a:r>
            <a:r>
              <a:rPr lang="sr-Latn-RS" sz="3200" dirty="0"/>
              <a:t>, kao što je npr. zasebno osiguranje hard diska od matrične plače ili procesora kod računara. </a:t>
            </a:r>
          </a:p>
          <a:p>
            <a:pPr lvl="2"/>
            <a:r>
              <a:rPr lang="sr-Latn-RS" sz="2800" dirty="0"/>
              <a:t>Prednosti je </a:t>
            </a:r>
            <a:r>
              <a:rPr lang="sr-Latn-RS" sz="2800" u="sng" dirty="0"/>
              <a:t>veća prilagođenost usluga osiguranja potrebama osiguranika i veća elastičnost u kreiranju individualizovanih korpi osiguranja</a:t>
            </a:r>
            <a:r>
              <a:rPr lang="sr-Latn-RS" sz="2800" dirty="0"/>
              <a:t>,</a:t>
            </a:r>
          </a:p>
          <a:p>
            <a:pPr lvl="2"/>
            <a:r>
              <a:rPr lang="sr-Latn-RS" sz="2800" u="sng" dirty="0"/>
              <a:t>Osiguranje se dodatno prilagođava savremenom načinu života i poslovanja</a:t>
            </a:r>
            <a:r>
              <a:rPr lang="sr-Latn-RS" sz="2800" dirty="0"/>
              <a:t> u kome se sve više upotreba velikog broja fizičkih objekata deli između više korisnika, korišćenje vozila se sve više plaća po pređenom kilometru ili po vožnji, a korišćenje usluga smeštaja se sve više plaća po danu ili čak satu.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2285DA9-CE0C-F343-BD49-CFE0CA7A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3247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8EF842-B14E-2343-8856-FA223C8F5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Očekivani uticaj AI na funkcionisanje osiguranja u budućnosti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6EDA19-5D06-E245-8E17-323FB0BAD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Navedene promene uticaće da se značajno </a:t>
            </a:r>
            <a:r>
              <a:rPr lang="sr-Latn-RS" b="1" i="1" u="sng" dirty="0"/>
              <a:t>smanji broj agenata osiguranja</a:t>
            </a:r>
            <a:r>
              <a:rPr lang="sr-Latn-RS" dirty="0"/>
              <a:t> do 2030. godine, kao i smanjenje troškova distribucije osiguranja. </a:t>
            </a:r>
          </a:p>
          <a:p>
            <a:pPr lvl="1"/>
            <a:r>
              <a:rPr lang="sr-Latn-RS" dirty="0"/>
              <a:t>Uporedo sa ovim promenama, očekuje se promena </a:t>
            </a:r>
            <a:r>
              <a:rPr lang="sr-Latn-RS" u="sng" dirty="0"/>
              <a:t>uloge agenata osiguranja</a:t>
            </a:r>
            <a:r>
              <a:rPr lang="sr-Latn-RS" dirty="0"/>
              <a:t>, koji će sve više </a:t>
            </a:r>
            <a:r>
              <a:rPr lang="sr-Latn-RS" b="1" dirty="0"/>
              <a:t>podsticati</a:t>
            </a:r>
            <a:r>
              <a:rPr lang="sr-Latn-RS" dirty="0"/>
              <a:t> i </a:t>
            </a:r>
            <a:r>
              <a:rPr lang="sr-Latn-RS" b="1" dirty="0"/>
              <a:t>edukovati klijente</a:t>
            </a:r>
            <a:r>
              <a:rPr lang="sr-Latn-RS" dirty="0"/>
              <a:t>, a manje obavljati operativne poslove prodaje. </a:t>
            </a:r>
          </a:p>
          <a:p>
            <a:pPr lvl="1"/>
            <a:r>
              <a:rPr lang="sr-Latn-RS" dirty="0"/>
              <a:t>Zahvaljujući podršci savremenih IKT kao i </a:t>
            </a:r>
            <a:r>
              <a:rPr lang="sr-Latn-RS" u="sng" dirty="0"/>
              <a:t>pametnih personalnih asistenata</a:t>
            </a:r>
            <a:r>
              <a:rPr lang="sr-Latn-RS" dirty="0"/>
              <a:t> (</a:t>
            </a:r>
            <a:r>
              <a:rPr lang="sr-Latn-RS" dirty="0" err="1"/>
              <a:t>eng</a:t>
            </a:r>
            <a:r>
              <a:rPr lang="sr-Latn-RS" dirty="0"/>
              <a:t>. </a:t>
            </a:r>
            <a:r>
              <a:rPr lang="sr-Latn-RS" i="1" dirty="0" err="1"/>
              <a:t>smart</a:t>
            </a:r>
            <a:r>
              <a:rPr lang="sr-Latn-RS" i="1" dirty="0"/>
              <a:t> personal </a:t>
            </a:r>
            <a:r>
              <a:rPr lang="sr-Latn-RS" i="1" dirty="0" err="1"/>
              <a:t>assistantas</a:t>
            </a:r>
            <a:r>
              <a:rPr lang="sr-Latn-RS" dirty="0"/>
              <a:t>) </a:t>
            </a:r>
            <a:r>
              <a:rPr lang="sr-Latn-RS" u="sng" dirty="0"/>
              <a:t>agenti osiguranja će moći da opsluže široku bazu klijenata i da prodaju sve tipove osiguranja</a:t>
            </a:r>
            <a:r>
              <a:rPr lang="sr-Latn-RS" dirty="0"/>
              <a:t>, a produktivnost njihovog rada će biti značajno veća nego što je sada.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987715E-696A-784C-9F91-1387C0E85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2163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4AEB3F-3270-4F4D-B22F-F2BBB8CB1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Očekivani uticaj AI na funkcionisanje osiguranja u budućnosti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F1881E-ED88-E049-A090-EDAC71C04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3200" dirty="0"/>
              <a:t>Očekuje se da će se </a:t>
            </a:r>
            <a:r>
              <a:rPr lang="sr-Latn-RS" sz="3200" u="sng" dirty="0"/>
              <a:t>zaključenje većine ugovora o osiguranju</a:t>
            </a:r>
            <a:r>
              <a:rPr lang="sr-Latn-RS" sz="3200" dirty="0"/>
              <a:t> u budućnosti </a:t>
            </a:r>
            <a:r>
              <a:rPr lang="sr-Latn-RS" sz="3200" u="sng" dirty="0"/>
              <a:t>automatizovati i skratiti</a:t>
            </a:r>
            <a:r>
              <a:rPr lang="sr-Latn-RS" sz="3200" dirty="0"/>
              <a:t> na nekoliko sekundi, zahvaljujući podršci ML i DL modela. </a:t>
            </a:r>
          </a:p>
          <a:p>
            <a:pPr lvl="1"/>
            <a:r>
              <a:rPr lang="sr-Latn-RS" sz="2800" dirty="0"/>
              <a:t>Osiguravači će moći da donose </a:t>
            </a:r>
            <a:r>
              <a:rPr lang="sr-Latn-RS" sz="2800" u="sng" dirty="0" err="1"/>
              <a:t>ex</a:t>
            </a:r>
            <a:r>
              <a:rPr lang="sr-Latn-RS" sz="2800" u="sng" dirty="0"/>
              <a:t> </a:t>
            </a:r>
            <a:r>
              <a:rPr lang="sr-Latn-RS" sz="2800" u="sng" dirty="0" err="1"/>
              <a:t>ante</a:t>
            </a:r>
            <a:r>
              <a:rPr lang="sr-Latn-RS" sz="2800" u="sng" dirty="0"/>
              <a:t> odluke o cenama</a:t>
            </a:r>
            <a:r>
              <a:rPr lang="sr-Latn-RS" sz="2800" dirty="0"/>
              <a:t> i drugim elementima osiguranja po pojedinim (povezanim) kvotama osiguranja za proizvode koji su u okviru kvota prilagođeni rizičnom profilu osiguranika i zahtevanom pokriću rizika.  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6D84970-FB6A-6041-8E0E-A77D99BA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5512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2801B0-53CB-A940-BF85-259FD3CC6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Očekivani uticaj AI na funkcionisanje osiguranja u budućnosti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044727-4B89-3B4A-985F-114BB17AA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3600" dirty="0"/>
              <a:t>Ove promene odraziće se i na </a:t>
            </a:r>
            <a:r>
              <a:rPr lang="sr-Latn-RS" sz="3600" b="1" i="1" u="sng" dirty="0"/>
              <a:t>regulativu osiguranja</a:t>
            </a:r>
            <a:r>
              <a:rPr lang="sr-Latn-RS" sz="3600" dirty="0"/>
              <a:t>. </a:t>
            </a:r>
          </a:p>
          <a:p>
            <a:pPr lvl="1"/>
            <a:r>
              <a:rPr lang="sr-Latn-RS" sz="3200" dirty="0"/>
              <a:t>Da bi regulatorni organi mogli da ocenjuju AI modele na osnovu kojih se određuju premije i drugi uslovi osiguranja</a:t>
            </a:r>
          </a:p>
          <a:p>
            <a:pPr lvl="2"/>
            <a:r>
              <a:rPr lang="sr-Latn-RS" sz="2800" u="sng" dirty="0"/>
              <a:t>neophodno je da osiguravači razviju transparentan, proverljiv metod za određivanja skora rizika, </a:t>
            </a:r>
            <a:r>
              <a:rPr lang="sr-Latn-RS" sz="2800" dirty="0"/>
              <a:t> </a:t>
            </a:r>
          </a:p>
          <a:p>
            <a:pPr lvl="2"/>
            <a:r>
              <a:rPr lang="sr-Latn-RS" sz="2800" u="sng" dirty="0"/>
              <a:t>ali će regulatorni organi morati i da razviju testove kojima će proveravati ulazne podatke i rezultirajuće modele osiguravača</a:t>
            </a:r>
            <a:r>
              <a:rPr lang="sr-Latn-RS" sz="2800" dirty="0"/>
              <a:t>, kako bi bili sigurni da su u okviru odgovarajućih standarda. 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71FE439-4972-4D48-AA1F-C25697BD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08307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8E2693-2EE9-5C43-B400-EEB871698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Očekivani uticaj AI na funkcionisanje osiguranja u budućnosti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60C2A0-9D87-434D-B88A-286502DF1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Navedene promene mogu dovesti i do </a:t>
            </a:r>
            <a:r>
              <a:rPr lang="sr-Latn-RS" b="1" i="1" u="sng" dirty="0"/>
              <a:t>promena u konkurentskom diferenciranju</a:t>
            </a:r>
            <a:r>
              <a:rPr lang="sr-Latn-RS" dirty="0"/>
              <a:t> osiguravača i </a:t>
            </a:r>
            <a:r>
              <a:rPr lang="sr-Latn-RS" b="1" i="1" u="sng" dirty="0"/>
              <a:t>metodama konkurentskog nadmetanja</a:t>
            </a:r>
            <a:r>
              <a:rPr lang="sr-Latn-RS" dirty="0"/>
              <a:t> na tržištu osiguranja. </a:t>
            </a:r>
          </a:p>
          <a:p>
            <a:r>
              <a:rPr lang="sr-Latn-RS" dirty="0"/>
              <a:t>Uloga cena</a:t>
            </a:r>
          </a:p>
          <a:p>
            <a:pPr lvl="1"/>
            <a:r>
              <a:rPr lang="sr-Latn-RS" dirty="0"/>
              <a:t>U nekim oblastima osiguranja cene će i dalje biti osnovni instrument </a:t>
            </a:r>
            <a:r>
              <a:rPr lang="sr-Latn-RS" dirty="0" err="1"/>
              <a:t>konkurenskog</a:t>
            </a:r>
            <a:r>
              <a:rPr lang="sr-Latn-RS" dirty="0"/>
              <a:t> nadmetanja.</a:t>
            </a:r>
          </a:p>
          <a:p>
            <a:pPr lvl="1"/>
            <a:r>
              <a:rPr lang="sr-Latn-RS" dirty="0"/>
              <a:t>U slučaju personalizovanih proizvoda osiguranja može se očekivati da će osiguranici, razmatrajući odnos cena, pokrića rizika i drugih uslova osiguranja, biti </a:t>
            </a:r>
            <a:r>
              <a:rPr lang="sr-Latn-RS" u="sng" dirty="0"/>
              <a:t>manje osetljivi na cene</a:t>
            </a:r>
            <a:r>
              <a:rPr lang="sr-Latn-RS" dirty="0"/>
              <a:t>, što u tim oblastima osiguranja može </a:t>
            </a:r>
            <a:r>
              <a:rPr lang="sr-Latn-RS" dirty="0" err="1"/>
              <a:t>svoriti</a:t>
            </a:r>
            <a:r>
              <a:rPr lang="sr-Latn-RS" dirty="0"/>
              <a:t> prostor za rast margina i diferenciranje cena.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FE7D924-D24B-ED44-9CBC-BFE97919D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57114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2298EC-3F5A-7E47-8A22-CDB79E35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Očekivani uticaj AI na funkcionisanje osiguranja u budućnosti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70BC29-E8E4-A144-95DB-6868541ED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Nove tehnologije omogućiće značajno </a:t>
            </a:r>
            <a:r>
              <a:rPr lang="sr-Latn-RS" b="1" i="1" u="sng" dirty="0"/>
              <a:t>povećanje efikasnosti procesa nadoknade nastalih šteta</a:t>
            </a:r>
            <a:r>
              <a:rPr lang="sr-Latn-RS" dirty="0"/>
              <a:t>. </a:t>
            </a:r>
          </a:p>
          <a:p>
            <a:pPr lvl="1"/>
            <a:r>
              <a:rPr lang="sr-Latn-RS"/>
              <a:t>Procena je da </a:t>
            </a:r>
            <a:r>
              <a:rPr lang="sr-Latn-RS" dirty="0"/>
              <a:t>će se 2030. godine </a:t>
            </a:r>
            <a:r>
              <a:rPr lang="sr-Latn-RS" u="sng" dirty="0"/>
              <a:t>opšti troškovi likvidacije šteta</a:t>
            </a:r>
            <a:r>
              <a:rPr lang="sr-Latn-RS" dirty="0"/>
              <a:t> smanjiti za 70-90% u odnosu na njihovu visinu u 2018. godini.</a:t>
            </a:r>
          </a:p>
          <a:p>
            <a:pPr lvl="1"/>
            <a:r>
              <a:rPr lang="sr-Latn-RS" dirty="0"/>
              <a:t>Zahvaljujući automatizaciji </a:t>
            </a:r>
            <a:r>
              <a:rPr lang="sr-Latn-RS" u="sng" dirty="0"/>
              <a:t>vreme obrade zahteva</a:t>
            </a:r>
            <a:r>
              <a:rPr lang="sr-Latn-RS" dirty="0"/>
              <a:t>, naročito kod standardnih, jednostavnih slučaja male vrednosti skratiće se na nekoliko sati ili minuta. </a:t>
            </a:r>
          </a:p>
          <a:p>
            <a:pPr lvl="1"/>
            <a:r>
              <a:rPr lang="sr-Latn-RS" dirty="0"/>
              <a:t>Smanjenja broja zaposlenih na poslovima likvidacije šteta.</a:t>
            </a:r>
          </a:p>
          <a:p>
            <a:pPr lvl="1"/>
            <a:r>
              <a:rPr lang="sr-Latn-RS" dirty="0"/>
              <a:t>Zaposleni na poslovima likvidacije štete moći će da se </a:t>
            </a:r>
            <a:r>
              <a:rPr lang="sr-Latn-RS" dirty="0" err="1"/>
              <a:t>usresrede</a:t>
            </a:r>
            <a:r>
              <a:rPr lang="sr-Latn-RS" dirty="0"/>
              <a:t> na složene i </a:t>
            </a:r>
            <a:r>
              <a:rPr lang="sr-Latn-RS" u="sng" dirty="0"/>
              <a:t>neuobičajene zahteve</a:t>
            </a:r>
            <a:r>
              <a:rPr lang="sr-Latn-RS" dirty="0"/>
              <a:t> za nadoknadu štete, </a:t>
            </a:r>
            <a:r>
              <a:rPr lang="sr-Latn-RS" u="sng" dirty="0"/>
              <a:t>sporne zahteve</a:t>
            </a:r>
            <a:r>
              <a:rPr lang="sr-Latn-RS" dirty="0"/>
              <a:t>, </a:t>
            </a:r>
            <a:r>
              <a:rPr lang="sr-Latn-RS" u="sng" dirty="0"/>
              <a:t>zahteve povezane sa sistemskim rizicima i rizicima koje stvara nova tehnologija</a:t>
            </a:r>
            <a:r>
              <a:rPr lang="sr-Latn-RS" dirty="0"/>
              <a:t> (kao npr. hakerski upadi u sistem), kao i povremenu slučajnu kontrolu zahteva koji su automatski obrađeni.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4B67650-3D6D-8A4D-8D20-A9C67030D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65153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290C9D-0DC6-7644-9BD1-C91AD3596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Očekivani uticaj AI na funkcionisanje osiguranja u budućnosti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213CEF-5771-0045-BCF4-D17F2CD24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Očekuje se da će do 2030. godine tradicionalni metodi prijavljivanja štete u velikoj meri biti zamenjeni informacijama koje šalju senzori uređaja za prikupljanje podataka. </a:t>
            </a:r>
          </a:p>
          <a:p>
            <a:r>
              <a:rPr lang="sr-Latn-RS" dirty="0"/>
              <a:t>Očekuje se da će prijava nastanka štete automatski pokretati proces otklanjanja štete.</a:t>
            </a:r>
            <a:r>
              <a:rPr lang="en-US" dirty="0"/>
              <a:t> </a:t>
            </a:r>
          </a:p>
          <a:p>
            <a:r>
              <a:rPr lang="sr-Latn-RS" dirty="0"/>
              <a:t>Uporedo sa povećanjem efikasnosti procesa likvidacije šteta, smanjivaće se relativni značaj ovih poslova, a </a:t>
            </a:r>
            <a:r>
              <a:rPr lang="sr-Latn-RS" u="sng" dirty="0"/>
              <a:t>rašće značaj nadgledanja</a:t>
            </a:r>
            <a:r>
              <a:rPr lang="sr-Latn-RS" dirty="0"/>
              <a:t>, </a:t>
            </a:r>
            <a:r>
              <a:rPr lang="sr-Latn-RS" u="sng" dirty="0"/>
              <a:t>prevencije rizika</a:t>
            </a:r>
            <a:r>
              <a:rPr lang="sr-Latn-RS" dirty="0"/>
              <a:t> i aktivnosti kojima se </a:t>
            </a:r>
            <a:r>
              <a:rPr lang="sr-Latn-RS" u="sng" dirty="0"/>
              <a:t>umanjuju posledice štetnih događaja</a:t>
            </a:r>
            <a:r>
              <a:rPr lang="sr-Latn-RS" dirty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175AC24-5A9D-C84A-89BD-14658B9AB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4122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6C5436-2A97-7D4F-B150-89BFDA64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Očekivani uticaj AI na funkcionisanje osiguranja u budućnosti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D569AF-D231-E842-978C-5691F978E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Efikasnosti prevencije doprinosiće </a:t>
            </a:r>
            <a:r>
              <a:rPr lang="sr-Latn-RS" dirty="0" err="1"/>
              <a:t>IoT</a:t>
            </a:r>
            <a:r>
              <a:rPr lang="sr-Latn-RS" dirty="0"/>
              <a:t> i drugi izvori podataka jer će se na osnovu velikog broja, vrlo ažurnih podataka iz ovih izvora, inicirati intervencije kad god </a:t>
            </a:r>
            <a:r>
              <a:rPr lang="sr-Latn-RS" u="sng" dirty="0"/>
              <a:t>parametri rizika odstupe od standarda</a:t>
            </a:r>
            <a:r>
              <a:rPr lang="sr-Latn-RS" dirty="0"/>
              <a:t> koje je odredila AI. </a:t>
            </a:r>
          </a:p>
          <a:p>
            <a:r>
              <a:rPr lang="sr-Latn-RS" dirty="0"/>
              <a:t>Slično tome, </a:t>
            </a:r>
            <a:r>
              <a:rPr lang="sr-Latn-RS" dirty="0" err="1"/>
              <a:t>osiguranice</a:t>
            </a:r>
            <a:r>
              <a:rPr lang="sr-Latn-RS" dirty="0"/>
              <a:t> će moći u realnom vremenu da dobiju upozorenja kad god dođe do odstupanja performansi od </a:t>
            </a:r>
            <a:r>
              <a:rPr lang="sr-Latn-RS" dirty="0" err="1"/>
              <a:t>standrada</a:t>
            </a:r>
            <a:r>
              <a:rPr lang="sr-Latn-RS" dirty="0"/>
              <a:t>, a ta upozorenja mogu biti povezana sa automatskim intervencijama, održavanjem ili popravkama.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BFD74-72A4-A34D-B0B8-A297374DD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13587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7EF684-8720-9C40-A609-AE82C3E3C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0C44BD-BE56-EB49-8A4B-DAF9C0239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40A5177-6F29-4947-9A0D-A7DD69DE0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B60CDD5-974A-7444-A26A-1CDFF9E83C67}"/>
              </a:ext>
            </a:extLst>
          </p:cNvPr>
          <p:cNvSpPr/>
          <p:nvPr/>
        </p:nvSpPr>
        <p:spPr>
          <a:xfrm>
            <a:off x="3493621" y="2967335"/>
            <a:ext cx="52047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Hvala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na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pažnji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xmlns="" val="3117134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CEA0C8-DAAF-DC49-AC42-719A45434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b="1" dirty="0"/>
              <a:t>Najznačajniji trendovi IR 4.0 od značaja za razvoj osiguranja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9A1E65-3D01-D645-B6CB-0A0706FA5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3600" dirty="0"/>
              <a:t>Industrijske revolucija 4.0 počinje da se razvija početkom ovog veka na dostignućima Treće industrijske revolucije, ali na kvalitativno drugačiji način. </a:t>
            </a:r>
          </a:p>
          <a:p>
            <a:r>
              <a:rPr lang="sr-Latn-RS" sz="3600" dirty="0"/>
              <a:t>Odlikuje je:</a:t>
            </a:r>
          </a:p>
          <a:p>
            <a:pPr lvl="1"/>
            <a:r>
              <a:rPr lang="sr-Latn-RS" sz="3200" dirty="0"/>
              <a:t> sveprisutan, mobilni internet,</a:t>
            </a:r>
          </a:p>
          <a:p>
            <a:pPr lvl="1"/>
            <a:r>
              <a:rPr lang="sr-Latn-RS" sz="3200" dirty="0"/>
              <a:t> široko zastupljeni, moćni i efikasni senzori,  </a:t>
            </a:r>
          </a:p>
          <a:p>
            <a:pPr lvl="1"/>
            <a:r>
              <a:rPr lang="sr-Latn-RS" sz="3200" dirty="0"/>
              <a:t>veštačka inteligencije (</a:t>
            </a:r>
            <a:r>
              <a:rPr lang="sr-Latn-RS" sz="3200" dirty="0" err="1"/>
              <a:t>eng</a:t>
            </a:r>
            <a:r>
              <a:rPr lang="sr-Latn-RS" sz="3200" dirty="0"/>
              <a:t>. </a:t>
            </a:r>
            <a:r>
              <a:rPr lang="sr-Latn-RS" sz="3200" i="1" dirty="0" err="1"/>
              <a:t>Artificial</a:t>
            </a:r>
            <a:r>
              <a:rPr lang="sr-Latn-RS" sz="3200" i="1" dirty="0"/>
              <a:t> </a:t>
            </a:r>
            <a:r>
              <a:rPr lang="sr-Latn-RS" sz="3200" i="1" dirty="0" err="1"/>
              <a:t>inelligence</a:t>
            </a:r>
            <a:r>
              <a:rPr lang="sr-Latn-RS" sz="3200" dirty="0"/>
              <a:t>) (AI) i sl.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493A52C-0A50-F542-8138-1A87B58F7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6708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BA1C9A-557E-4244-A5D0-FF169C215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Najznačajniji trendovi IR 4.0 od značaja za razvoj osiguranja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00ECAF-1012-1F4A-9A4A-676BE7F04B65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r>
              <a:rPr lang="sr-Latn-RS" sz="3200" dirty="0"/>
              <a:t>Specifičnosti razvoja  IR 4.0</a:t>
            </a:r>
          </a:p>
          <a:p>
            <a:pPr lvl="1"/>
            <a:r>
              <a:rPr lang="sr-Latn-RS" sz="2800" dirty="0"/>
              <a:t>Izuzetno </a:t>
            </a:r>
            <a:r>
              <a:rPr lang="sr-Latn-RS" sz="2800" u="sng" dirty="0"/>
              <a:t>brz</a:t>
            </a:r>
            <a:r>
              <a:rPr lang="sr-Latn-RS" sz="2800" dirty="0"/>
              <a:t> i </a:t>
            </a:r>
            <a:r>
              <a:rPr lang="sr-Latn-RS" sz="2800" u="sng" dirty="0"/>
              <a:t>nepredvidiv rast</a:t>
            </a:r>
            <a:r>
              <a:rPr lang="sr-Latn-RS" sz="2800" dirty="0"/>
              <a:t> po eksponencijalnoj stopi.</a:t>
            </a:r>
            <a:endParaRPr lang="sr-Latn-RS" sz="2400" dirty="0"/>
          </a:p>
          <a:p>
            <a:pPr lvl="1"/>
            <a:r>
              <a:rPr lang="sr-Latn-RS" sz="2800" dirty="0"/>
              <a:t>Po svom opsegu promene su veoma </a:t>
            </a:r>
            <a:r>
              <a:rPr lang="sr-Latn-RS" sz="2800" u="sng" dirty="0"/>
              <a:t>široke i duboke</a:t>
            </a:r>
            <a:r>
              <a:rPr lang="sr-Latn-RS" sz="2800" dirty="0"/>
              <a:t>, zahvatajući sve segmente društva, privrede, pojedinih grana i pojedinačnih kompanija. </a:t>
            </a:r>
          </a:p>
          <a:p>
            <a:pPr lvl="1"/>
            <a:r>
              <a:rPr lang="sr-Latn-RS" sz="2800" dirty="0"/>
              <a:t>Promene su i </a:t>
            </a:r>
            <a:r>
              <a:rPr lang="sr-Latn-RS" sz="2800" u="sng" dirty="0"/>
              <a:t>sistemske prirode</a:t>
            </a:r>
            <a:r>
              <a:rPr lang="sr-Latn-RS" sz="2800" dirty="0"/>
              <a:t>, rasprostirući se preko tradicionalnih granica i doprinoseći transformaciji celokupnih sistema, šireći se unutar i preko pojedinačnih zemalja, privrednih grana i </a:t>
            </a:r>
            <a:r>
              <a:rPr lang="sr-Latn-RS" sz="2800" dirty="0" err="1"/>
              <a:t>kompanja</a:t>
            </a:r>
            <a:r>
              <a:rPr lang="sr-Latn-RS" sz="2800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8136E39-623F-2B4A-9942-64309124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9049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82533D-6332-B543-BC51-756E42A03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Najznačajniji trendovi IR 4.0 od značaja za razvoj osiguranja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4BDC96-907A-8148-8408-37AAA412D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sz="3200" dirty="0"/>
              <a:t>Tehnološki </a:t>
            </a:r>
            <a:r>
              <a:rPr lang="sr-Latn-RS" sz="3200" dirty="0" err="1"/>
              <a:t>megatrendovi</a:t>
            </a:r>
            <a:r>
              <a:rPr lang="sr-Latn-RS" sz="3200" dirty="0"/>
              <a:t> Industrijske revolucije 4.0 su u: </a:t>
            </a:r>
          </a:p>
          <a:p>
            <a:pPr lvl="1"/>
            <a:r>
              <a:rPr lang="sr-Latn-RS" sz="2800" dirty="0"/>
              <a:t> </a:t>
            </a:r>
            <a:r>
              <a:rPr lang="sr-Latn-RS" sz="2800" b="1" dirty="0"/>
              <a:t>Fizičkoj sferi</a:t>
            </a:r>
            <a:r>
              <a:rPr lang="sr-Latn-RS" sz="2800" dirty="0"/>
              <a:t> </a:t>
            </a:r>
          </a:p>
          <a:p>
            <a:pPr lvl="2"/>
            <a:r>
              <a:rPr lang="sr-Latn-RS" sz="2400" dirty="0"/>
              <a:t>Osnovne fizičke manifestacije tehnoloških </a:t>
            </a:r>
            <a:r>
              <a:rPr lang="sr-Latn-RS" sz="2400" dirty="0" err="1"/>
              <a:t>megatrendova</a:t>
            </a:r>
            <a:r>
              <a:rPr lang="sr-Latn-RS" sz="2400" dirty="0"/>
              <a:t> su  </a:t>
            </a:r>
            <a:r>
              <a:rPr lang="sr-Latn-RS" sz="2400" u="sng" dirty="0"/>
              <a:t>autonomna vozila bez vozača</a:t>
            </a:r>
            <a:r>
              <a:rPr lang="sr-Latn-RS" sz="2400" dirty="0"/>
              <a:t>, </a:t>
            </a:r>
            <a:r>
              <a:rPr lang="sr-Latn-RS" sz="2400" u="sng" dirty="0"/>
              <a:t>3D štampa</a:t>
            </a:r>
            <a:r>
              <a:rPr lang="sr-Latn-RS" sz="2400" dirty="0"/>
              <a:t>, </a:t>
            </a:r>
            <a:r>
              <a:rPr lang="sr-Latn-RS" sz="2400" u="sng" dirty="0"/>
              <a:t>napredni roboti</a:t>
            </a:r>
            <a:r>
              <a:rPr lang="sr-Latn-RS" sz="2400" dirty="0"/>
              <a:t> i </a:t>
            </a:r>
            <a:r>
              <a:rPr lang="sr-Latn-RS" sz="2400" u="sng" dirty="0"/>
              <a:t>novi materijali</a:t>
            </a:r>
            <a:r>
              <a:rPr lang="sr-Latn-RS" sz="2400" dirty="0"/>
              <a:t>.</a:t>
            </a:r>
          </a:p>
          <a:p>
            <a:pPr lvl="1"/>
            <a:r>
              <a:rPr lang="sr-Latn-RS" sz="2800" b="1" dirty="0"/>
              <a:t>Digitalnoj sferi</a:t>
            </a:r>
            <a:r>
              <a:rPr lang="sr-Latn-RS" sz="2800" dirty="0"/>
              <a:t> </a:t>
            </a:r>
          </a:p>
          <a:p>
            <a:pPr lvl="2"/>
            <a:r>
              <a:rPr lang="sr-Latn-RS" sz="2400" dirty="0"/>
              <a:t>Digitalni </a:t>
            </a:r>
            <a:r>
              <a:rPr lang="sr-Latn-RS" sz="2400" dirty="0" err="1"/>
              <a:t>megatrendovi</a:t>
            </a:r>
            <a:r>
              <a:rPr lang="sr-Latn-RS" sz="2400" dirty="0"/>
              <a:t> odnose se na povezivanje stvari (proizvodi, usluge, mesta i sl.) i ljudi koje omogućava tehnologija i različite platforme, a ostvaruje se preko </a:t>
            </a:r>
            <a:r>
              <a:rPr lang="sr-Latn-RS" sz="2400" dirty="0" err="1"/>
              <a:t>tkz</a:t>
            </a:r>
            <a:r>
              <a:rPr lang="sr-Latn-RS" sz="2400" dirty="0"/>
              <a:t>. Interneta stvari (</a:t>
            </a:r>
            <a:r>
              <a:rPr lang="sr-Latn-RS" sz="2400" dirty="0" err="1"/>
              <a:t>eng</a:t>
            </a:r>
            <a:r>
              <a:rPr lang="sr-Latn-RS" sz="2400" dirty="0"/>
              <a:t>. </a:t>
            </a:r>
            <a:r>
              <a:rPr lang="sr-Latn-RS" sz="2400" i="1" dirty="0"/>
              <a:t>Internet </a:t>
            </a:r>
            <a:r>
              <a:rPr lang="sr-Latn-RS" sz="2400" i="1" dirty="0" err="1"/>
              <a:t>of</a:t>
            </a:r>
            <a:r>
              <a:rPr lang="sr-Latn-RS" sz="2400" i="1" dirty="0"/>
              <a:t> </a:t>
            </a:r>
            <a:r>
              <a:rPr lang="sr-Latn-RS" sz="2400" i="1" dirty="0" err="1"/>
              <a:t>Things</a:t>
            </a:r>
            <a:r>
              <a:rPr lang="sr-Latn-RS" sz="2400" dirty="0"/>
              <a:t>) (</a:t>
            </a:r>
            <a:r>
              <a:rPr lang="sr-Latn-RS" sz="2400" dirty="0" err="1"/>
              <a:t>IoT</a:t>
            </a:r>
            <a:r>
              <a:rPr lang="sr-Latn-RS" sz="2400" dirty="0"/>
              <a:t>). </a:t>
            </a:r>
          </a:p>
          <a:p>
            <a:pPr lvl="1"/>
            <a:r>
              <a:rPr lang="sr-Latn-RS" sz="2800" b="1" dirty="0"/>
              <a:t>Biološkoj sferi</a:t>
            </a:r>
          </a:p>
          <a:p>
            <a:pPr lvl="2"/>
            <a:r>
              <a:rPr lang="en-GB" sz="2400" dirty="0" err="1"/>
              <a:t>Biološki</a:t>
            </a:r>
            <a:r>
              <a:rPr lang="en-GB" sz="2400" dirty="0"/>
              <a:t> </a:t>
            </a:r>
            <a:r>
              <a:rPr lang="en-GB" sz="2400" dirty="0" err="1"/>
              <a:t>megatrendovi</a:t>
            </a:r>
            <a:r>
              <a:rPr lang="en-GB" sz="2400" dirty="0"/>
              <a:t> </a:t>
            </a:r>
            <a:r>
              <a:rPr lang="en-GB" sz="2400" dirty="0" err="1"/>
              <a:t>odnose</a:t>
            </a:r>
            <a:r>
              <a:rPr lang="en-GB" sz="2400" dirty="0"/>
              <a:t> se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brojne</a:t>
            </a:r>
            <a:r>
              <a:rPr lang="en-GB" sz="2400" dirty="0"/>
              <a:t> </a:t>
            </a:r>
            <a:r>
              <a:rPr lang="en-GB" sz="2400" dirty="0" err="1"/>
              <a:t>inovacije</a:t>
            </a:r>
            <a:r>
              <a:rPr lang="en-GB" sz="2400" dirty="0"/>
              <a:t> u </a:t>
            </a:r>
            <a:r>
              <a:rPr lang="en-GB" sz="2400" dirty="0" err="1"/>
              <a:t>oblasti</a:t>
            </a:r>
            <a:r>
              <a:rPr lang="en-GB" sz="2400" dirty="0"/>
              <a:t> </a:t>
            </a:r>
            <a:r>
              <a:rPr lang="en-GB" sz="2400" dirty="0" err="1"/>
              <a:t>biologije</a:t>
            </a:r>
            <a:r>
              <a:rPr lang="en-GB" sz="2400" dirty="0"/>
              <a:t>, </a:t>
            </a:r>
            <a:r>
              <a:rPr lang="en-GB" sz="2400" dirty="0" err="1"/>
              <a:t>posebno</a:t>
            </a:r>
            <a:r>
              <a:rPr lang="en-GB" sz="2400" dirty="0"/>
              <a:t> u </a:t>
            </a:r>
            <a:r>
              <a:rPr lang="en-GB" sz="2400" b="1" dirty="0" err="1"/>
              <a:t>genetici</a:t>
            </a:r>
            <a:r>
              <a:rPr lang="en-GB" sz="2400" dirty="0"/>
              <a:t> (</a:t>
            </a:r>
            <a:r>
              <a:rPr lang="en-GB" sz="2400" dirty="0" err="1"/>
              <a:t>stvaranje</a:t>
            </a:r>
            <a:r>
              <a:rPr lang="en-GB" sz="2400" dirty="0"/>
              <a:t> </a:t>
            </a:r>
            <a:r>
              <a:rPr lang="en-GB" sz="2400" dirty="0" err="1"/>
              <a:t>genetskih</a:t>
            </a:r>
            <a:r>
              <a:rPr lang="en-GB" sz="2400" dirty="0"/>
              <a:t> </a:t>
            </a:r>
            <a:r>
              <a:rPr lang="en-GB" sz="2400" dirty="0" err="1"/>
              <a:t>nizova</a:t>
            </a:r>
            <a:r>
              <a:rPr lang="en-GB" sz="2400" dirty="0"/>
              <a:t>, </a:t>
            </a:r>
            <a:r>
              <a:rPr lang="en-GB" sz="2400" dirty="0" err="1"/>
              <a:t>modifikovanje</a:t>
            </a:r>
            <a:r>
              <a:rPr lang="en-GB" sz="2400" dirty="0"/>
              <a:t> </a:t>
            </a:r>
            <a:r>
              <a:rPr lang="en-GB" sz="2400" dirty="0" err="1"/>
              <a:t>gena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sl.)</a:t>
            </a:r>
            <a:endParaRPr lang="sr-Latn-R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2DDBBDC-FF9A-B24A-9BE4-EF54946C4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6547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7C8601-B16D-B042-9CA8-DD6DCEADA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Najznačajniji trendovi IR 4.0 od značaja za razvoj osiguranja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90F6FE-01AF-F442-A719-21F206F21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/>
              <a:t>Većina pomenutih tehnologija IR 4.0 već sada postoji i u narednoj deceniji može se očekivati ubrzani rast njihove upotrebe u svim oblastima osiguranja. </a:t>
            </a:r>
          </a:p>
          <a:p>
            <a:r>
              <a:rPr lang="sr-Latn-RS" dirty="0"/>
              <a:t>Tehnologija za koje se realno može pretpostaviti da će najviše uticati na funkcionisanje osiguranja u budućnosti je </a:t>
            </a:r>
            <a:r>
              <a:rPr lang="sr-Latn-RS" b="1" dirty="0"/>
              <a:t>AI.</a:t>
            </a:r>
            <a:r>
              <a:rPr lang="sr-Latn-RS" dirty="0"/>
              <a:t> </a:t>
            </a:r>
          </a:p>
          <a:p>
            <a:pPr lvl="1"/>
            <a:r>
              <a:rPr lang="sr-Latn-RS" dirty="0"/>
              <a:t>AI se može shvatiti kao </a:t>
            </a:r>
            <a:r>
              <a:rPr lang="sr-Latn-RS" u="sng" dirty="0"/>
              <a:t>nauka i inženjerska praksa pravljenja inteligentnih mašina</a:t>
            </a:r>
            <a:r>
              <a:rPr lang="sr-Latn-RS" dirty="0"/>
              <a:t> koje imitiraju kognitivne funkcije koje se povezuju sa funkcijama ljudskog mozga (svi aspekti učenja, zapažanja, rešavanja problema i zaključivanja), razvija se od 1950-ih. </a:t>
            </a:r>
          </a:p>
          <a:p>
            <a:pPr lvl="2"/>
            <a:r>
              <a:rPr lang="sr-Latn-RS" dirty="0"/>
              <a:t>Autonomni automobili bez vozača, </a:t>
            </a:r>
          </a:p>
          <a:p>
            <a:pPr lvl="2"/>
            <a:r>
              <a:rPr lang="sr-Latn-RS" dirty="0" err="1"/>
              <a:t>Dronovi</a:t>
            </a:r>
            <a:r>
              <a:rPr lang="sr-Latn-RS" dirty="0"/>
              <a:t>, </a:t>
            </a:r>
          </a:p>
          <a:p>
            <a:pPr lvl="2"/>
            <a:r>
              <a:rPr lang="sr-Latn-RS" dirty="0"/>
              <a:t>Virtuelni pomoćnici(kao npr. </a:t>
            </a:r>
            <a:r>
              <a:rPr lang="sr-Latn-RS" dirty="0" err="1"/>
              <a:t>Apple</a:t>
            </a:r>
            <a:r>
              <a:rPr lang="sr-Latn-RS" dirty="0"/>
              <a:t>-ov Siri),</a:t>
            </a:r>
          </a:p>
          <a:p>
            <a:pPr lvl="2"/>
            <a:r>
              <a:rPr lang="sr-Latn-RS" dirty="0"/>
              <a:t>Softveri za prevođenje, itd.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876896A-040D-CE40-9875-90BDE4E79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3241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E92E6A-523C-D54C-834D-9459DB4A6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Najznačajniji trendovi IR 4.0 od značaja za razvoj osiguranja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EAF02F-FCA1-424D-B8E4-FAA24C650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noProof="1"/>
              <a:t>Rastu AI naročito je doprineo eksponencijalni rast snage računara i sve veći broj raspoloživih podataka („čestice podataka“) </a:t>
            </a:r>
          </a:p>
          <a:p>
            <a:r>
              <a:rPr lang="sr-Latn-RS" noProof="1"/>
              <a:t>Kao glavni pristup u okviru AI od 1980-ih godina razvija se mašinsko učenje (eng. </a:t>
            </a:r>
            <a:r>
              <a:rPr lang="sr-Latn-RS" i="1" noProof="1"/>
              <a:t>Mashine learning</a:t>
            </a:r>
            <a:r>
              <a:rPr lang="sr-Latn-RS" noProof="1"/>
              <a:t>) (ML), kao učenje i predviđanje zasnovano na podacima i stečenom iskustvu. </a:t>
            </a:r>
          </a:p>
          <a:p>
            <a:r>
              <a:rPr lang="sr-Latn-RS" noProof="1"/>
              <a:t>ML sadrži nekoliko kategorija učenja, kao što su:</a:t>
            </a:r>
          </a:p>
          <a:p>
            <a:pPr lvl="1"/>
            <a:r>
              <a:rPr lang="sr-Latn-RS" noProof="1"/>
              <a:t> pojačano učenje (eng. </a:t>
            </a:r>
            <a:r>
              <a:rPr lang="sr-Latn-RS" i="1" noProof="1"/>
              <a:t>reinforcement learning</a:t>
            </a:r>
            <a:r>
              <a:rPr lang="sr-Latn-RS" noProof="1"/>
              <a:t>), </a:t>
            </a:r>
          </a:p>
          <a:p>
            <a:pPr lvl="1"/>
            <a:r>
              <a:rPr lang="sr-Latn-RS" noProof="1"/>
              <a:t>nadzirano učenje (eng. </a:t>
            </a:r>
            <a:r>
              <a:rPr lang="sr-Latn-RS" i="1" noProof="1"/>
              <a:t>supervised learning</a:t>
            </a:r>
            <a:r>
              <a:rPr lang="sr-Latn-RS" noProof="1"/>
              <a:t>) i </a:t>
            </a:r>
          </a:p>
          <a:p>
            <a:pPr lvl="1"/>
            <a:r>
              <a:rPr lang="sr-Latn-RS" noProof="1"/>
              <a:t>nenadzirano učenje (eng. </a:t>
            </a:r>
            <a:r>
              <a:rPr lang="sr-Latn-RS" i="1" noProof="1"/>
              <a:t>unsupervised learning</a:t>
            </a:r>
            <a:r>
              <a:rPr lang="sr-Latn-RS" noProof="1"/>
              <a:t>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706BF63-A8E8-DE43-B0AD-EB4C7C628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0727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FE4E81-62D1-A64D-AD06-577C7A699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Najznačajniji trendovi IR 4.0 od značaja za razvoj osiguranja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8231EA-22D1-7048-8369-E8A894872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noProof="1"/>
              <a:t>Za dalji razvoj osiguranja posebno značaj ima </a:t>
            </a:r>
            <a:r>
              <a:rPr lang="sr-Latn-RS" b="1" noProof="1"/>
              <a:t>intenzivno učenje</a:t>
            </a:r>
            <a:r>
              <a:rPr lang="sr-Latn-RS" noProof="1"/>
              <a:t> (eng. </a:t>
            </a:r>
            <a:r>
              <a:rPr lang="sr-Latn-RS" i="1" noProof="1"/>
              <a:t>Deep learning</a:t>
            </a:r>
            <a:r>
              <a:rPr lang="sr-Latn-RS" noProof="1"/>
              <a:t>) (</a:t>
            </a:r>
            <a:r>
              <a:rPr lang="sr-Latn-RS" b="1" noProof="1"/>
              <a:t>DL</a:t>
            </a:r>
            <a:r>
              <a:rPr lang="sr-Latn-RS" noProof="1"/>
              <a:t>), grana ML koja počinje da se razvija od 2010-ih.</a:t>
            </a:r>
          </a:p>
          <a:p>
            <a:r>
              <a:rPr lang="sr-Latn-RS" noProof="1"/>
              <a:t> DL korisiti algoritme kako bi kreirao veoma apstrakne modele, povezujeći veštačke, na softverima zasnovane procese, koji aproksimiraju funkcije neurona ljudskog mozga, stvaraju neuronske mreže sposobne da primaju, analiziraju i procenjuju inpute, kao i da na osnovu procene </a:t>
            </a:r>
            <a:r>
              <a:rPr lang="sr-Latn-RS" b="1" noProof="1"/>
              <a:t>određuju</a:t>
            </a:r>
            <a:r>
              <a:rPr lang="sr-Latn-RS" noProof="1"/>
              <a:t> </a:t>
            </a:r>
            <a:r>
              <a:rPr lang="sr-Latn-RS" b="1" noProof="1"/>
              <a:t>inpute</a:t>
            </a:r>
            <a:r>
              <a:rPr lang="sr-Latn-RS" noProof="1"/>
              <a:t>. </a:t>
            </a:r>
          </a:p>
          <a:p>
            <a:r>
              <a:rPr lang="sr-Latn-RS" dirty="0"/>
              <a:t>Zahvaljujući novim tehnologijama DL, kao što su spiralne neuronske mreže (</a:t>
            </a:r>
            <a:r>
              <a:rPr lang="sr-Latn-RS" dirty="0" err="1"/>
              <a:t>eng</a:t>
            </a:r>
            <a:r>
              <a:rPr lang="sr-Latn-RS" dirty="0"/>
              <a:t>. </a:t>
            </a:r>
            <a:r>
              <a:rPr lang="sr-Latn-RS" i="1" dirty="0" err="1"/>
              <a:t>Convoluional</a:t>
            </a:r>
            <a:r>
              <a:rPr lang="sr-Latn-RS" i="1" dirty="0"/>
              <a:t> </a:t>
            </a:r>
            <a:r>
              <a:rPr lang="sr-Latn-RS" i="1" dirty="0" err="1"/>
              <a:t>neural</a:t>
            </a:r>
            <a:r>
              <a:rPr lang="sr-Latn-RS" i="1" dirty="0"/>
              <a:t> </a:t>
            </a:r>
            <a:r>
              <a:rPr lang="sr-Latn-RS" i="1" dirty="0" err="1"/>
              <a:t>networks</a:t>
            </a:r>
            <a:r>
              <a:rPr lang="sr-Latn-RS" dirty="0"/>
              <a:t>) AI može razviti potencijale slične funkcijama ljudskog mozgu, kao što je uočavanje, razmišljane, učenje i rešavanje problema.</a:t>
            </a:r>
            <a:r>
              <a:rPr lang="en-US" dirty="0"/>
              <a:t> </a:t>
            </a:r>
            <a:endParaRPr lang="sr-Latn-RS" noProof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CF012DA-8C31-CC48-A146-39664835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7523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B47E83-EE00-4342-96EE-1D38268B4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Najznačajniji trendovi IR 4.0 od značaja za razvoj osiguranja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4DBB77-6DA8-8947-896D-F8E09F589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3200" u="sng" dirty="0"/>
              <a:t>Suštinski trendovi</a:t>
            </a:r>
            <a:r>
              <a:rPr lang="sr-Latn-RS" sz="3200" dirty="0"/>
              <a:t>, povezana sa AI bitno će uticati na osiguranje u narednoj deceniji:</a:t>
            </a:r>
          </a:p>
          <a:p>
            <a:r>
              <a:rPr lang="sr-Latn-RS" sz="3200" i="1" dirty="0"/>
              <a:t>Prvo</a:t>
            </a:r>
            <a:r>
              <a:rPr lang="sr-Latn-RS" sz="3200" dirty="0"/>
              <a:t>, </a:t>
            </a:r>
            <a:r>
              <a:rPr lang="sr-Latn-RS" sz="3200" b="1" dirty="0"/>
              <a:t>dramatično povećanje broja i kvaliteta podataka na osnovu povezivanja različitih uređaja.</a:t>
            </a:r>
          </a:p>
          <a:p>
            <a:pPr lvl="1"/>
            <a:r>
              <a:rPr lang="sr-Latn-RS" sz="2800" dirty="0"/>
              <a:t>Od već sada sve prisutnih pametnih telefona i ručnih satova, automobila bez vozača, </a:t>
            </a:r>
            <a:r>
              <a:rPr lang="sr-Latn-RS" sz="2800" dirty="0" err="1"/>
              <a:t>fitnes</a:t>
            </a:r>
            <a:r>
              <a:rPr lang="sr-Latn-RS" sz="2800" dirty="0"/>
              <a:t> sprava i sl., do pametnih stvari i uređaja koji će vrlo brzo početi da se masovno koriste, kao što su npr. odeća i obuća sa senzorima, naočare sa senzorom, pametni aparati za domaćinstvo i sl.</a:t>
            </a:r>
            <a:r>
              <a:rPr lang="en-US" sz="2800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5691E1-09C2-414C-B2A3-F3A5FABFF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6DE9-0B89-BC43-839E-E53D4A5A6BB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3396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2991</TotalTime>
  <Words>2406</Words>
  <Application>Microsoft Office PowerPoint</Application>
  <PresentationFormat>Custom</PresentationFormat>
  <Paragraphs>168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UTICAJ INDUSTRIJSKE REVOLUCIJE 4.0 NA OSIGURANJE I NJEGOV DOPRINOS ODRŽIVOM RAZVOJU </vt:lpstr>
      <vt:lpstr>Cilj</vt:lpstr>
      <vt:lpstr>Najznačajniji trendovi IR 4.0 od značaja za razvoj osiguranja </vt:lpstr>
      <vt:lpstr>Najznačajniji trendovi IR 4.0 od značaja za razvoj osiguranja </vt:lpstr>
      <vt:lpstr>Najznačajniji trendovi IR 4.0 od značaja za razvoj osiguranja </vt:lpstr>
      <vt:lpstr>Najznačajniji trendovi IR 4.0 od značaja za razvoj osiguranja </vt:lpstr>
      <vt:lpstr>Najznačajniji trendovi IR 4.0 od značaja za razvoj osiguranja </vt:lpstr>
      <vt:lpstr>Najznačajniji trendovi IR 4.0 od značaja za razvoj osiguranja </vt:lpstr>
      <vt:lpstr>Najznačajniji trendovi IR 4.0 od značaja za razvoj osiguranja </vt:lpstr>
      <vt:lpstr>Najznačajniji trendovi IR 4.0 od značaja za razvoj osiguranja </vt:lpstr>
      <vt:lpstr>Najznačajniji trendovi IR 4.0 od značaja za razvoj osiguranja </vt:lpstr>
      <vt:lpstr>Najznačajniji trendovi IR 4.0 od značaja za razvoj osiguranja </vt:lpstr>
      <vt:lpstr>Najznačajniji trendovi IR 4.0 od značaja za razvoj osiguranja </vt:lpstr>
      <vt:lpstr>Najznačajniji trendovi IR 4.0 od značaja za razvoj osiguranja </vt:lpstr>
      <vt:lpstr>Očekivani uticaj AI na funkcionisanje osiguranja u budućnosti </vt:lpstr>
      <vt:lpstr>Očekivani uticaj AI na funkcionisanje osiguranja u budućnosti </vt:lpstr>
      <vt:lpstr>Očekivani uticaj AI na funkcionisanje osiguranja u budućnosti </vt:lpstr>
      <vt:lpstr>Očekivani uticaj AI na funkcionisanje osiguranja u budućnosti </vt:lpstr>
      <vt:lpstr>Očekivani uticaj AI na funkcionisanje osiguranja u budućnosti </vt:lpstr>
      <vt:lpstr>Očekivani uticaj AI na funkcionisanje osiguranja u budućnosti </vt:lpstr>
      <vt:lpstr>Očekivani uticaj AI na funkcionisanje osiguranja u budućnosti</vt:lpstr>
      <vt:lpstr>Očekivani uticaj AI na funkcionisanje osiguranja u budućnosti</vt:lpstr>
      <vt:lpstr>Očekivani uticaj AI na funkcionisanje osiguranja u budućnosti</vt:lpstr>
      <vt:lpstr>Očekivani uticaj AI na funkcionisanje osiguranja u budućnosti</vt:lpstr>
      <vt:lpstr>Očekivani uticaj AI na funkcionisanje osiguranja u budućnosti</vt:lpstr>
      <vt:lpstr>Očekivani uticaj AI na funkcionisanje osiguranja u budućnosti</vt:lpstr>
      <vt:lpstr>Očekivani uticaj AI na funkcionisanje osiguranja u budućnosti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UTICAJ INDUSTRIJSKE REVOLUCIJE 4.0 NA OSIGURANJE I NJEGOV DOPRINOS ODRŽIVOM RAZVOJU</dc:title>
  <dc:creator>Microsoft Office User</dc:creator>
  <cp:lastModifiedBy>Redaktor</cp:lastModifiedBy>
  <cp:revision>67</cp:revision>
  <cp:lastPrinted>2019-05-09T18:20:33Z</cp:lastPrinted>
  <dcterms:created xsi:type="dcterms:W3CDTF">2019-05-04T20:10:33Z</dcterms:created>
  <dcterms:modified xsi:type="dcterms:W3CDTF">2019-05-10T11:09:26Z</dcterms:modified>
</cp:coreProperties>
</file>