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12"/>
  </p:notesMasterIdLst>
  <p:sldIdLst>
    <p:sldId id="256" r:id="rId2"/>
    <p:sldId id="278" r:id="rId3"/>
    <p:sldId id="271" r:id="rId4"/>
    <p:sldId id="277" r:id="rId5"/>
    <p:sldId id="276" r:id="rId6"/>
    <p:sldId id="272" r:id="rId7"/>
    <p:sldId id="273" r:id="rId8"/>
    <p:sldId id="274" r:id="rId9"/>
    <p:sldId id="275" r:id="rId10"/>
    <p:sldId id="267" r:id="rId11"/>
  </p:sldIdLst>
  <p:sldSz cx="12192000" cy="6858000"/>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2127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4" d="100"/>
          <a:sy n="54" d="100"/>
        </p:scale>
        <p:origin x="-648"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D10E78F5-9D5A-423F-B11B-8F40AB3887E4}" type="datetimeFigureOut">
              <a:rPr lang="ru-RU" smtClean="0"/>
              <a:pPr/>
              <a:t>18.05.2019</a:t>
            </a:fld>
            <a:endParaRPr lang="ru-RU"/>
          </a:p>
        </p:txBody>
      </p:sp>
      <p:sp>
        <p:nvSpPr>
          <p:cNvPr id="4" name="Образ слайда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C627F40E-F138-4A46-A400-4DDEEF4D980C}" type="slidenum">
              <a:rPr lang="ru-RU" smtClean="0"/>
              <a:pPr/>
              <a:t>‹#›</a:t>
            </a:fld>
            <a:endParaRPr lang="ru-RU"/>
          </a:p>
        </p:txBody>
      </p:sp>
    </p:spTree>
    <p:extLst>
      <p:ext uri="{BB962C8B-B14F-4D97-AF65-F5344CB8AC3E}">
        <p14:creationId xmlns:p14="http://schemas.microsoft.com/office/powerpoint/2010/main" xmlns="" val="1443043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6A296A7-8C4C-4F17-A71B-CF0A31F0B9DA}" type="datetime1">
              <a:rPr lang="ru-RU" smtClean="0"/>
              <a:pPr/>
              <a:t>18.05.2019</a:t>
            </a:fld>
            <a:endParaRPr lang="ru-RU"/>
          </a:p>
        </p:txBody>
      </p:sp>
      <p:sp>
        <p:nvSpPr>
          <p:cNvPr id="5" name="Footer Placeholder 4"/>
          <p:cNvSpPr>
            <a:spLocks noGrp="1"/>
          </p:cNvSpPr>
          <p:nvPr>
            <p:ph type="ftr" sz="quarter" idx="11"/>
          </p:nvPr>
        </p:nvSpPr>
        <p:spPr/>
        <p:txBody>
          <a:bodyPr/>
          <a:lstStyle/>
          <a:p>
            <a:r>
              <a:rPr lang="en-US"/>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8441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248D69A-8801-4545-9715-840CB22A7C97}" type="datetime1">
              <a:rPr lang="ru-RU" smtClean="0"/>
              <a:pPr/>
              <a:t>18.05.2019</a:t>
            </a:fld>
            <a:endParaRPr lang="ru-RU"/>
          </a:p>
        </p:txBody>
      </p:sp>
      <p:sp>
        <p:nvSpPr>
          <p:cNvPr id="5" name="Footer Placeholder 4"/>
          <p:cNvSpPr>
            <a:spLocks noGrp="1"/>
          </p:cNvSpPr>
          <p:nvPr>
            <p:ph type="ftr" sz="quarter" idx="11"/>
          </p:nvPr>
        </p:nvSpPr>
        <p:spPr/>
        <p:txBody>
          <a:bodyPr/>
          <a:lstStyle/>
          <a:p>
            <a:r>
              <a:rPr lang="en-US"/>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123835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9D6DD23-AD6D-4210-A43C-4DC1DB6B1BF4}" type="datetime1">
              <a:rPr lang="ru-RU" smtClean="0"/>
              <a:pPr/>
              <a:t>18.05.2019</a:t>
            </a:fld>
            <a:endParaRPr lang="ru-RU"/>
          </a:p>
        </p:txBody>
      </p:sp>
      <p:sp>
        <p:nvSpPr>
          <p:cNvPr id="5" name="Footer Placeholder 4"/>
          <p:cNvSpPr>
            <a:spLocks noGrp="1"/>
          </p:cNvSpPr>
          <p:nvPr>
            <p:ph type="ftr" sz="quarter" idx="11"/>
          </p:nvPr>
        </p:nvSpPr>
        <p:spPr/>
        <p:txBody>
          <a:bodyPr/>
          <a:lstStyle/>
          <a:p>
            <a:r>
              <a:rPr lang="en-US"/>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67611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84F7003-5D08-4593-B48B-D81B51C49F73}" type="datetime1">
              <a:rPr lang="ru-RU" smtClean="0"/>
              <a:pPr/>
              <a:t>18.05.2019</a:t>
            </a:fld>
            <a:endParaRPr lang="ru-RU"/>
          </a:p>
        </p:txBody>
      </p:sp>
      <p:sp>
        <p:nvSpPr>
          <p:cNvPr id="5" name="Footer Placeholder 4"/>
          <p:cNvSpPr>
            <a:spLocks noGrp="1"/>
          </p:cNvSpPr>
          <p:nvPr>
            <p:ph type="ftr" sz="quarter" idx="11"/>
          </p:nvPr>
        </p:nvSpPr>
        <p:spPr/>
        <p:txBody>
          <a:bodyPr/>
          <a:lstStyle/>
          <a:p>
            <a:r>
              <a:rPr lang="en-US"/>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420878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697BE1C-1DAC-4E7C-B3D1-343D175D8BE0}" type="datetime1">
              <a:rPr lang="ru-RU" smtClean="0"/>
              <a:pPr/>
              <a:t>18.05.2019</a:t>
            </a:fld>
            <a:endParaRPr lang="ru-RU"/>
          </a:p>
        </p:txBody>
      </p:sp>
      <p:sp>
        <p:nvSpPr>
          <p:cNvPr id="5" name="Footer Placeholder 4"/>
          <p:cNvSpPr>
            <a:spLocks noGrp="1"/>
          </p:cNvSpPr>
          <p:nvPr>
            <p:ph type="ftr" sz="quarter" idx="11"/>
          </p:nvPr>
        </p:nvSpPr>
        <p:spPr/>
        <p:txBody>
          <a:bodyPr/>
          <a:lstStyle/>
          <a:p>
            <a:r>
              <a:rPr lang="en-US"/>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6434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8F75CB4-35F2-4C2F-87DF-62869BABFB1D}" type="datetime1">
              <a:rPr lang="ru-RU" smtClean="0"/>
              <a:pPr/>
              <a:t>18.05.2019</a:t>
            </a:fld>
            <a:endParaRPr lang="ru-RU"/>
          </a:p>
        </p:txBody>
      </p:sp>
      <p:sp>
        <p:nvSpPr>
          <p:cNvPr id="6" name="Footer Placeholder 5"/>
          <p:cNvSpPr>
            <a:spLocks noGrp="1"/>
          </p:cNvSpPr>
          <p:nvPr>
            <p:ph type="ftr" sz="quarter" idx="11"/>
          </p:nvPr>
        </p:nvSpPr>
        <p:spPr/>
        <p:txBody>
          <a:bodyPr/>
          <a:lstStyle/>
          <a:p>
            <a:r>
              <a:rPr lang="en-US"/>
              <a:t>International Actuarial Advisory Company </a:t>
            </a:r>
            <a:endParaRPr lang="ru-RU"/>
          </a:p>
        </p:txBody>
      </p:sp>
      <p:sp>
        <p:nvSpPr>
          <p:cNvPr id="7" name="Slide Number Placeholder 6"/>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2615353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50B8413-7452-4444-87EA-DF5C56FD10C4}" type="datetime1">
              <a:rPr lang="ru-RU" smtClean="0"/>
              <a:pPr/>
              <a:t>18.05.2019</a:t>
            </a:fld>
            <a:endParaRPr lang="ru-RU"/>
          </a:p>
        </p:txBody>
      </p:sp>
      <p:sp>
        <p:nvSpPr>
          <p:cNvPr id="8" name="Footer Placeholder 7"/>
          <p:cNvSpPr>
            <a:spLocks noGrp="1"/>
          </p:cNvSpPr>
          <p:nvPr>
            <p:ph type="ftr" sz="quarter" idx="11"/>
          </p:nvPr>
        </p:nvSpPr>
        <p:spPr/>
        <p:txBody>
          <a:bodyPr/>
          <a:lstStyle/>
          <a:p>
            <a:r>
              <a:rPr lang="en-US"/>
              <a:t>International Actuarial Advisory Company </a:t>
            </a:r>
            <a:endParaRPr lang="ru-RU"/>
          </a:p>
        </p:txBody>
      </p:sp>
      <p:sp>
        <p:nvSpPr>
          <p:cNvPr id="9" name="Slide Number Placeholder 8"/>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71330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70ACAA9-88BD-4160-BB5C-FF6771924210}" type="datetime1">
              <a:rPr lang="ru-RU" smtClean="0"/>
              <a:pPr/>
              <a:t>18.05.2019</a:t>
            </a:fld>
            <a:endParaRPr lang="ru-RU"/>
          </a:p>
        </p:txBody>
      </p:sp>
      <p:sp>
        <p:nvSpPr>
          <p:cNvPr id="4" name="Footer Placeholder 3"/>
          <p:cNvSpPr>
            <a:spLocks noGrp="1"/>
          </p:cNvSpPr>
          <p:nvPr>
            <p:ph type="ftr" sz="quarter" idx="11"/>
          </p:nvPr>
        </p:nvSpPr>
        <p:spPr/>
        <p:txBody>
          <a:bodyPr/>
          <a:lstStyle/>
          <a:p>
            <a:r>
              <a:rPr lang="en-US"/>
              <a:t>International Actuarial Advisory Company </a:t>
            </a:r>
            <a:endParaRPr lang="ru-RU"/>
          </a:p>
        </p:txBody>
      </p:sp>
      <p:sp>
        <p:nvSpPr>
          <p:cNvPr id="5" name="Slide Number Placeholder 4"/>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69799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F49AEB8-87E4-4026-9A19-E84047EE0DD1}" type="datetime1">
              <a:rPr lang="ru-RU" smtClean="0"/>
              <a:pPr/>
              <a:t>18.05.2019</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International Actuarial Advisory Company </a:t>
            </a:r>
            <a:endParaRPr lang="ru-RU"/>
          </a:p>
        </p:txBody>
      </p:sp>
      <p:sp>
        <p:nvSpPr>
          <p:cNvPr id="9" name="Slide Number Placeholder 8"/>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05155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3B2008C-AE81-460F-8D53-B1539DE880C2}" type="datetime1">
              <a:rPr lang="ru-RU" smtClean="0"/>
              <a:pPr/>
              <a:t>18.05.2019</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International Actuarial Advisory Company </a:t>
            </a:r>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67323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D64E40D-F942-42EB-9EB6-DD8240395CAF}" type="datetime1">
              <a:rPr lang="ru-RU" smtClean="0"/>
              <a:pPr/>
              <a:t>18.05.2019</a:t>
            </a:fld>
            <a:endParaRPr lang="ru-RU"/>
          </a:p>
        </p:txBody>
      </p:sp>
      <p:sp>
        <p:nvSpPr>
          <p:cNvPr id="6" name="Footer Placeholder 5"/>
          <p:cNvSpPr>
            <a:spLocks noGrp="1"/>
          </p:cNvSpPr>
          <p:nvPr>
            <p:ph type="ftr" sz="quarter" idx="11"/>
          </p:nvPr>
        </p:nvSpPr>
        <p:spPr/>
        <p:txBody>
          <a:bodyPr/>
          <a:lstStyle/>
          <a:p>
            <a:r>
              <a:rPr lang="en-US"/>
              <a:t>International Actuarial Advisory Company </a:t>
            </a:r>
            <a:endParaRPr lang="ru-RU"/>
          </a:p>
        </p:txBody>
      </p:sp>
      <p:sp>
        <p:nvSpPr>
          <p:cNvPr id="7" name="Slide Number Placeholder 6"/>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99532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64BE218-19B1-4DC1-B8D9-3B0E242A2510}" type="datetime1">
              <a:rPr lang="ru-RU" smtClean="0"/>
              <a:pPr/>
              <a:t>18.05.2019</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International Actuarial Advisory Company </a:t>
            </a:r>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27058E9-E3BA-41FF-ACF8-1464E243A3DF}"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16145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aac.r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chief@actuaries.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794" y="750578"/>
            <a:ext cx="9211604" cy="3566160"/>
          </a:xfrm>
        </p:spPr>
        <p:txBody>
          <a:bodyPr>
            <a:normAutofit/>
          </a:bodyPr>
          <a:lstStyle/>
          <a:p>
            <a:r>
              <a:rPr lang="en-US" sz="6000" dirty="0"/>
              <a:t>Modeling Financial Flows of Insurance Company Based on Machine Learning</a:t>
            </a:r>
            <a:endParaRPr lang="ru-RU" sz="6000" dirty="0"/>
          </a:p>
        </p:txBody>
      </p:sp>
      <p:sp>
        <p:nvSpPr>
          <p:cNvPr id="3" name="Подзаголовок 2"/>
          <p:cNvSpPr>
            <a:spLocks noGrp="1"/>
          </p:cNvSpPr>
          <p:nvPr>
            <p:ph type="subTitle" idx="1"/>
          </p:nvPr>
        </p:nvSpPr>
        <p:spPr>
          <a:xfrm>
            <a:off x="1171303" y="4610000"/>
            <a:ext cx="10058400" cy="1143000"/>
          </a:xfrm>
        </p:spPr>
        <p:txBody>
          <a:bodyPr>
            <a:normAutofit fontScale="85000" lnSpcReduction="20000"/>
          </a:bodyPr>
          <a:lstStyle/>
          <a:p>
            <a:r>
              <a:rPr lang="en-US" dirty="0"/>
              <a:t>Valeriy Baskakov, Ph.D. (Dr. Sci. (Math.)), Professor</a:t>
            </a:r>
            <a:endParaRPr lang="ru-RU" dirty="0"/>
          </a:p>
          <a:p>
            <a:r>
              <a:rPr lang="en-US" dirty="0"/>
              <a:t>Nikolay </a:t>
            </a:r>
            <a:r>
              <a:rPr lang="en-US" dirty="0" err="1"/>
              <a:t>sheparnev</a:t>
            </a:r>
            <a:endParaRPr lang="en-US" dirty="0"/>
          </a:p>
          <a:p>
            <a:r>
              <a:rPr lang="en-US" dirty="0"/>
              <a:t>EUGENIE YANENKO</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84956" y="0"/>
            <a:ext cx="2064293" cy="985652"/>
          </a:xfrm>
          <a:prstGeom prst="rect">
            <a:avLst/>
          </a:prstGeom>
        </p:spPr>
      </p:pic>
      <p:sp>
        <p:nvSpPr>
          <p:cNvPr id="5" name="TextBox 4"/>
          <p:cNvSpPr txBox="1"/>
          <p:nvPr/>
        </p:nvSpPr>
        <p:spPr>
          <a:xfrm>
            <a:off x="1710045" y="339321"/>
            <a:ext cx="8071825" cy="646331"/>
          </a:xfrm>
          <a:prstGeom prst="rect">
            <a:avLst/>
          </a:prstGeom>
          <a:noFill/>
        </p:spPr>
        <p:txBody>
          <a:bodyPr wrap="none" rtlCol="0">
            <a:spAutoFit/>
          </a:bodyPr>
          <a:lstStyle/>
          <a:p>
            <a:r>
              <a:rPr lang="en-US" sz="3600" u="sng" dirty="0">
                <a:solidFill>
                  <a:schemeClr val="bg1">
                    <a:lumMod val="85000"/>
                  </a:schemeClr>
                </a:solidFill>
                <a:latin typeface="Times New Roman" panose="02020603050405020304" pitchFamily="18" charset="0"/>
                <a:cs typeface="Times New Roman" panose="02020603050405020304" pitchFamily="18" charset="0"/>
              </a:rPr>
              <a:t>International Actuarial Advisory Company</a:t>
            </a:r>
            <a:endParaRPr lang="ru-RU" sz="3600" u="sng" dirty="0">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26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t>Thank you for your attention!</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84046" y="1961535"/>
            <a:ext cx="2829570" cy="1351055"/>
          </a:xfrm>
          <a:prstGeom prst="rect">
            <a:avLst/>
          </a:prstGeom>
        </p:spPr>
      </p:pic>
      <p:sp>
        <p:nvSpPr>
          <p:cNvPr id="5" name="Нижний колонтитул 4"/>
          <p:cNvSpPr>
            <a:spLocks noGrp="1"/>
          </p:cNvSpPr>
          <p:nvPr>
            <p:ph type="ftr" sz="quarter" idx="11"/>
          </p:nvPr>
        </p:nvSpPr>
        <p:spPr/>
        <p:txBody>
          <a:bodyPr/>
          <a:lstStyle/>
          <a:p>
            <a:r>
              <a:rPr lang="en-US" sz="1600" dirty="0"/>
              <a:t>International Actuarial Advisory Company </a:t>
            </a:r>
            <a:endParaRPr lang="ru-RU" sz="1600" dirty="0"/>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10</a:t>
            </a:fld>
            <a:endParaRPr lang="ru-RU" sz="2000" dirty="0"/>
          </a:p>
        </p:txBody>
      </p:sp>
      <p:sp>
        <p:nvSpPr>
          <p:cNvPr id="7" name="Объект 6"/>
          <p:cNvSpPr txBox="1">
            <a:spLocks noGrp="1"/>
          </p:cNvSpPr>
          <p:nvPr>
            <p:ph idx="1"/>
          </p:nvPr>
        </p:nvSpPr>
        <p:spPr>
          <a:xfrm>
            <a:off x="2718873" y="3536765"/>
            <a:ext cx="6786923" cy="3427605"/>
          </a:xfrm>
          <a:prstGeom prst="rect">
            <a:avLst/>
          </a:prstGeom>
          <a:noFill/>
        </p:spPr>
        <p:txBody>
          <a:bodyPr wrap="none" rtlCol="0">
            <a:spAutoFit/>
          </a:bodyPr>
          <a:lstStyle/>
          <a:p>
            <a:r>
              <a:rPr lang="en-US" sz="2800" dirty="0">
                <a:solidFill>
                  <a:schemeClr val="tx2">
                    <a:lumMod val="75000"/>
                  </a:schemeClr>
                </a:solidFill>
                <a:latin typeface="Times New Roman" panose="02020603050405020304" pitchFamily="18" charset="0"/>
                <a:cs typeface="Times New Roman" panose="02020603050405020304" pitchFamily="18" charset="0"/>
              </a:rPr>
              <a:t>International Actuarial Advisory Company </a:t>
            </a:r>
            <a:r>
              <a:rPr lang="en-US" sz="2800" dirty="0" err="1">
                <a:solidFill>
                  <a:schemeClr val="tx2">
                    <a:lumMod val="75000"/>
                  </a:schemeClr>
                </a:solidFill>
                <a:latin typeface="Times New Roman" panose="02020603050405020304" pitchFamily="18" charset="0"/>
                <a:cs typeface="Times New Roman" panose="02020603050405020304" pitchFamily="18" charset="0"/>
              </a:rPr>
              <a:t>Llc</a:t>
            </a:r>
            <a:endParaRPr lang="en-US" sz="2800" dirty="0">
              <a:solidFill>
                <a:schemeClr val="tx2">
                  <a:lumMod val="75000"/>
                </a:schemeClr>
              </a:solidFill>
              <a:latin typeface="Times New Roman" panose="02020603050405020304" pitchFamily="18" charset="0"/>
              <a:cs typeface="Times New Roman" panose="02020603050405020304" pitchFamily="18" charset="0"/>
            </a:endParaRPr>
          </a:p>
          <a:p>
            <a:r>
              <a:rPr lang="en-US" sz="2800" dirty="0">
                <a:solidFill>
                  <a:schemeClr val="tx2">
                    <a:lumMod val="75000"/>
                  </a:schemeClr>
                </a:solidFill>
                <a:latin typeface="Times New Roman" panose="02020603050405020304" pitchFamily="18" charset="0"/>
                <a:cs typeface="Times New Roman" panose="02020603050405020304" pitchFamily="18" charset="0"/>
              </a:rPr>
              <a:t>3A, 1-st </a:t>
            </a:r>
            <a:r>
              <a:rPr lang="en-US" sz="2800" dirty="0" err="1">
                <a:solidFill>
                  <a:schemeClr val="tx2">
                    <a:lumMod val="75000"/>
                  </a:schemeClr>
                </a:solidFill>
                <a:latin typeface="Times New Roman" panose="02020603050405020304" pitchFamily="18" charset="0"/>
                <a:cs typeface="Times New Roman" panose="02020603050405020304" pitchFamily="18" charset="0"/>
              </a:rPr>
              <a:t>Khoroshevskiy</a:t>
            </a:r>
            <a:r>
              <a:rPr lang="en-US" sz="2800" dirty="0">
                <a:solidFill>
                  <a:schemeClr val="tx2">
                    <a:lumMod val="75000"/>
                  </a:schemeClr>
                </a:solidFill>
                <a:latin typeface="Times New Roman" panose="02020603050405020304" pitchFamily="18" charset="0"/>
                <a:cs typeface="Times New Roman" panose="02020603050405020304" pitchFamily="18" charset="0"/>
              </a:rPr>
              <a:t> pr., 125284, Russia</a:t>
            </a:r>
          </a:p>
          <a:p>
            <a:r>
              <a:rPr lang="en-US" sz="2800" dirty="0">
                <a:solidFill>
                  <a:schemeClr val="tx2">
                    <a:lumMod val="75000"/>
                  </a:schemeClr>
                </a:solidFill>
                <a:latin typeface="Times New Roman" panose="02020603050405020304" pitchFamily="18" charset="0"/>
                <a:cs typeface="Times New Roman" panose="02020603050405020304" pitchFamily="18" charset="0"/>
              </a:rPr>
              <a:t>Web.: </a:t>
            </a:r>
            <a:r>
              <a:rPr lang="en-US" sz="2800" dirty="0">
                <a:solidFill>
                  <a:schemeClr val="tx2">
                    <a:lumMod val="75000"/>
                  </a:schemeClr>
                </a:solidFill>
                <a:latin typeface="Times New Roman" panose="02020603050405020304" pitchFamily="18" charset="0"/>
                <a:cs typeface="Times New Roman" panose="02020603050405020304" pitchFamily="18" charset="0"/>
                <a:hlinkClick r:id="rId3"/>
              </a:rPr>
              <a:t>www.IAAC.ru</a:t>
            </a:r>
            <a:endParaRPr lang="en-US" sz="2800" dirty="0">
              <a:solidFill>
                <a:schemeClr val="tx2">
                  <a:lumMod val="75000"/>
                </a:schemeClr>
              </a:solidFill>
              <a:latin typeface="Times New Roman" panose="02020603050405020304" pitchFamily="18" charset="0"/>
              <a:cs typeface="Times New Roman" panose="02020603050405020304" pitchFamily="18" charset="0"/>
            </a:endParaRPr>
          </a:p>
          <a:p>
            <a:r>
              <a:rPr lang="en-US" sz="2800" dirty="0">
                <a:solidFill>
                  <a:schemeClr val="tx2">
                    <a:lumMod val="75000"/>
                  </a:schemeClr>
                </a:solidFill>
                <a:latin typeface="Times New Roman" panose="02020603050405020304" pitchFamily="18" charset="0"/>
                <a:cs typeface="Times New Roman" panose="02020603050405020304" pitchFamily="18" charset="0"/>
              </a:rPr>
              <a:t>E-mail </a:t>
            </a:r>
            <a:r>
              <a:rPr lang="en-US" sz="2800" dirty="0">
                <a:solidFill>
                  <a:schemeClr val="tx2">
                    <a:lumMod val="75000"/>
                  </a:schemeClr>
                </a:solidFill>
                <a:latin typeface="Times New Roman" panose="02020603050405020304" pitchFamily="18" charset="0"/>
                <a:cs typeface="Times New Roman" panose="02020603050405020304" pitchFamily="18" charset="0"/>
                <a:hlinkClick r:id="rId4"/>
              </a:rPr>
              <a:t>chief@actuaries.ru</a:t>
            </a:r>
            <a:r>
              <a:rPr lang="en-US" sz="2800" dirty="0">
                <a:solidFill>
                  <a:schemeClr val="tx2">
                    <a:lumMod val="75000"/>
                  </a:schemeClr>
                </a:solidFill>
                <a:latin typeface="Times New Roman" panose="02020603050405020304" pitchFamily="18" charset="0"/>
                <a:cs typeface="Times New Roman" panose="02020603050405020304" pitchFamily="18" charset="0"/>
              </a:rPr>
              <a:t> </a:t>
            </a:r>
          </a:p>
          <a:p>
            <a:r>
              <a:rPr lang="en-US" sz="2800" dirty="0">
                <a:solidFill>
                  <a:schemeClr val="tx2">
                    <a:lumMod val="75000"/>
                  </a:schemeClr>
                </a:solidFill>
                <a:latin typeface="Times New Roman" panose="02020603050405020304" pitchFamily="18" charset="0"/>
                <a:cs typeface="Times New Roman" panose="02020603050405020304" pitchFamily="18" charset="0"/>
              </a:rPr>
              <a:t>tel.: +7 903 100 2660</a:t>
            </a:r>
          </a:p>
          <a:p>
            <a:endParaRPr lang="ru-RU" sz="3600"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9158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000" b="1" dirty="0"/>
              <a:t>The Financial Indicators</a:t>
            </a:r>
            <a:endParaRPr lang="ru-RU" sz="6000" dirty="0"/>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p:txBody>
              <a:bodyPr>
                <a:noAutofit/>
              </a:bodyPr>
              <a:lstStyle/>
              <a:p>
                <a:r>
                  <a:rPr lang="en-US" sz="3200" b="1" dirty="0"/>
                  <a:t>Net premium </a:t>
                </a:r>
              </a:p>
              <a:p>
                <a14:m>
                  <m:oMath xmlns:m="http://schemas.openxmlformats.org/officeDocument/2006/math">
                    <m:sSub>
                      <m:sSubPr>
                        <m:ctrlPr>
                          <a:rPr lang="ru-RU" sz="3200" i="1" smtClean="0">
                            <a:latin typeface="Cambria Math" panose="02040503050406030204" pitchFamily="18" charset="0"/>
                          </a:rPr>
                        </m:ctrlPr>
                      </m:sSubPr>
                      <m:e>
                        <m:r>
                          <a:rPr lang="ru-RU" sz="3200" i="1">
                            <a:latin typeface="Cambria Math" panose="02040503050406030204" pitchFamily="18" charset="0"/>
                          </a:rPr>
                          <m:t>𝑇</m:t>
                        </m:r>
                      </m:e>
                      <m:sub>
                        <m:r>
                          <a:rPr lang="ru-RU" sz="3200" i="1">
                            <a:latin typeface="Cambria Math" panose="02040503050406030204" pitchFamily="18" charset="0"/>
                          </a:rPr>
                          <m:t>𝑛</m:t>
                        </m:r>
                      </m:sub>
                    </m:sSub>
                    <m:r>
                      <a:rPr lang="ru-RU" sz="3200" i="1">
                        <a:latin typeface="Cambria Math" panose="02040503050406030204" pitchFamily="18" charset="0"/>
                      </a:rPr>
                      <m:t>=</m:t>
                    </m:r>
                    <m:r>
                      <a:rPr lang="en-US" sz="3200" b="1" i="1">
                        <a:latin typeface="Cambria Math" panose="02040503050406030204" pitchFamily="18" charset="0"/>
                      </a:rPr>
                      <m:t>𝐌</m:t>
                    </m:r>
                    <m:d>
                      <m:dPr>
                        <m:ctrlPr>
                          <a:rPr lang="ru-RU" sz="3200" i="1">
                            <a:latin typeface="Cambria Math" panose="02040503050406030204" pitchFamily="18" charset="0"/>
                          </a:rPr>
                        </m:ctrlPr>
                      </m:dPr>
                      <m:e>
                        <m:r>
                          <a:rPr lang="en-US" sz="3200" i="1">
                            <a:latin typeface="Cambria Math" panose="02040503050406030204" pitchFamily="18" charset="0"/>
                          </a:rPr>
                          <m:t>𝑠</m:t>
                        </m:r>
                      </m:e>
                    </m:d>
                    <m:r>
                      <a:rPr lang="en-US" sz="3200" i="1">
                        <a:latin typeface="Cambria Math" panose="02040503050406030204" pitchFamily="18" charset="0"/>
                      </a:rPr>
                      <m:t>=</m:t>
                    </m:r>
                    <m:nary>
                      <m:naryPr>
                        <m:limLoc m:val="undOvr"/>
                        <m:ctrlPr>
                          <a:rPr lang="ru-RU" sz="3200" i="1">
                            <a:latin typeface="Cambria Math" panose="02040503050406030204" pitchFamily="18" charset="0"/>
                          </a:rPr>
                        </m:ctrlPr>
                      </m:naryPr>
                      <m:sub>
                        <m:r>
                          <a:rPr lang="ru-RU" sz="3200" i="1">
                            <a:latin typeface="Cambria Math" panose="02040503050406030204" pitchFamily="18" charset="0"/>
                          </a:rPr>
                          <m:t>0</m:t>
                        </m:r>
                      </m:sub>
                      <m:sup>
                        <m:r>
                          <a:rPr lang="ru-RU" sz="3200" i="1">
                            <a:latin typeface="Cambria Math" panose="02040503050406030204" pitchFamily="18" charset="0"/>
                          </a:rPr>
                          <m:t>∞</m:t>
                        </m:r>
                      </m:sup>
                      <m:e>
                        <m:r>
                          <a:rPr lang="en-US" sz="3200" i="1">
                            <a:latin typeface="Cambria Math" panose="02040503050406030204" pitchFamily="18" charset="0"/>
                          </a:rPr>
                          <m:t>𝑠</m:t>
                        </m:r>
                        <m:r>
                          <a:rPr lang="ru-RU" sz="3200" i="1">
                            <a:latin typeface="Cambria Math" panose="02040503050406030204" pitchFamily="18" charset="0"/>
                          </a:rPr>
                          <m:t>∙</m:t>
                        </m:r>
                        <m:r>
                          <a:rPr lang="en-US" sz="3200" i="1">
                            <a:latin typeface="Cambria Math" panose="02040503050406030204" pitchFamily="18" charset="0"/>
                          </a:rPr>
                          <m:t>𝑑</m:t>
                        </m:r>
                        <m:r>
                          <a:rPr lang="en-US" sz="3200" b="1" i="1">
                            <a:latin typeface="Cambria Math" panose="02040503050406030204" pitchFamily="18" charset="0"/>
                          </a:rPr>
                          <m:t>𝐅</m:t>
                        </m:r>
                        <m:d>
                          <m:dPr>
                            <m:ctrlPr>
                              <a:rPr lang="ru-RU" sz="3200" i="1">
                                <a:latin typeface="Cambria Math" panose="02040503050406030204" pitchFamily="18" charset="0"/>
                              </a:rPr>
                            </m:ctrlPr>
                          </m:dPr>
                          <m:e>
                            <m:r>
                              <a:rPr lang="en-US" sz="3200" i="1">
                                <a:latin typeface="Cambria Math" panose="02040503050406030204" pitchFamily="18" charset="0"/>
                              </a:rPr>
                              <m:t>𝑠</m:t>
                            </m:r>
                          </m:e>
                        </m:d>
                      </m:e>
                    </m:nary>
                    <m:r>
                      <a:rPr lang="ru-RU" sz="3200" i="1">
                        <a:latin typeface="Cambria Math" panose="02040503050406030204" pitchFamily="18" charset="0"/>
                      </a:rPr>
                      <m:t>.</m:t>
                    </m:r>
                  </m:oMath>
                </a14:m>
                <a:endParaRPr lang="ru-RU" sz="3200" dirty="0"/>
              </a:p>
              <a:p>
                <a14:m>
                  <m:oMath xmlns:m="http://schemas.openxmlformats.org/officeDocument/2006/math">
                    <m:r>
                      <a:rPr lang="ru-RU" b="1" i="1">
                        <a:latin typeface="Cambria Math" panose="02040503050406030204" pitchFamily="18" charset="0"/>
                      </a:rPr>
                      <m:t>𝐅</m:t>
                    </m:r>
                    <m:r>
                      <a:rPr lang="ru-RU" i="1">
                        <a:latin typeface="Cambria Math" panose="02040503050406030204" pitchFamily="18" charset="0"/>
                      </a:rPr>
                      <m:t>(</m:t>
                    </m:r>
                    <m:r>
                      <a:rPr lang="ru-RU" i="1">
                        <a:latin typeface="Cambria Math" panose="02040503050406030204" pitchFamily="18" charset="0"/>
                      </a:rPr>
                      <m:t>𝑠</m:t>
                    </m:r>
                    <m:r>
                      <a:rPr lang="ru-RU" i="1">
                        <a:latin typeface="Cambria Math" panose="02040503050406030204" pitchFamily="18" charset="0"/>
                      </a:rPr>
                      <m:t>)</m:t>
                    </m:r>
                  </m:oMath>
                </a14:m>
                <a:r>
                  <a:rPr lang="ru-RU" dirty="0"/>
                  <a:t> </a:t>
                </a:r>
                <a:r>
                  <a:rPr lang="en-US" dirty="0"/>
                  <a:t> is the distribution function of claims </a:t>
                </a:r>
                <a14:m>
                  <m:oMath xmlns:m="http://schemas.openxmlformats.org/officeDocument/2006/math">
                    <m:r>
                      <a:rPr lang="en-US" i="1">
                        <a:latin typeface="Cambria Math" panose="02040503050406030204" pitchFamily="18" charset="0"/>
                      </a:rPr>
                      <m:t>𝑠</m:t>
                    </m:r>
                  </m:oMath>
                </a14:m>
                <a:r>
                  <a:rPr lang="en-US" dirty="0"/>
                  <a:t> which includes zero claims </a:t>
                </a:r>
              </a:p>
              <a:p>
                <a:r>
                  <a:rPr lang="en-US" sz="3200" b="1" dirty="0"/>
                  <a:t>IBNR reserve </a:t>
                </a:r>
              </a:p>
              <a:p>
                <a14:m>
                  <m:oMath xmlns:m="http://schemas.openxmlformats.org/officeDocument/2006/math">
                    <m:r>
                      <a:rPr lang="en-US" sz="3200" i="1">
                        <a:latin typeface="Cambria Math" panose="02040503050406030204" pitchFamily="18" charset="0"/>
                      </a:rPr>
                      <m:t>𝑅</m:t>
                    </m:r>
                    <m:r>
                      <a:rPr lang="ru-RU" sz="3200" i="1">
                        <a:latin typeface="Cambria Math" panose="02040503050406030204" pitchFamily="18" charset="0"/>
                      </a:rPr>
                      <m:t>=</m:t>
                    </m:r>
                    <m:r>
                      <a:rPr lang="en-US" sz="3200" i="1">
                        <a:latin typeface="Cambria Math" panose="02040503050406030204" pitchFamily="18" charset="0"/>
                      </a:rPr>
                      <m:t>𝑚</m:t>
                    </m:r>
                    <m:r>
                      <a:rPr lang="en-US" sz="3200" i="1">
                        <a:latin typeface="Cambria Math" panose="02040503050406030204" pitchFamily="18" charset="0"/>
                      </a:rPr>
                      <m:t>∙ </m:t>
                    </m:r>
                    <m:nary>
                      <m:naryPr>
                        <m:limLoc m:val="undOvr"/>
                        <m:ctrlPr>
                          <a:rPr lang="ru-RU" sz="3200" i="1">
                            <a:latin typeface="Cambria Math" panose="02040503050406030204" pitchFamily="18" charset="0"/>
                          </a:rPr>
                        </m:ctrlPr>
                      </m:naryPr>
                      <m:sub>
                        <m:r>
                          <a:rPr lang="ru-RU" sz="3200" i="1">
                            <a:latin typeface="Cambria Math" panose="02040503050406030204" pitchFamily="18" charset="0"/>
                          </a:rPr>
                          <m:t>0</m:t>
                        </m:r>
                      </m:sub>
                      <m:sup>
                        <m:r>
                          <a:rPr lang="ru-RU" sz="3200" i="1">
                            <a:latin typeface="Cambria Math" panose="02040503050406030204" pitchFamily="18" charset="0"/>
                          </a:rPr>
                          <m:t>∞</m:t>
                        </m:r>
                      </m:sup>
                      <m:e>
                        <m:r>
                          <a:rPr lang="en-US" sz="3200" i="1">
                            <a:latin typeface="Cambria Math" panose="02040503050406030204" pitchFamily="18" charset="0"/>
                          </a:rPr>
                          <m:t>𝑠</m:t>
                        </m:r>
                        <m:r>
                          <a:rPr lang="ru-RU" sz="3200" i="1">
                            <a:latin typeface="Cambria Math" panose="02040503050406030204" pitchFamily="18" charset="0"/>
                          </a:rPr>
                          <m:t>∙</m:t>
                        </m:r>
                        <m:r>
                          <a:rPr lang="en-US" sz="3200" i="1">
                            <a:latin typeface="Cambria Math" panose="02040503050406030204" pitchFamily="18" charset="0"/>
                          </a:rPr>
                          <m:t>𝑑</m:t>
                        </m:r>
                        <m:sSub>
                          <m:sSubPr>
                            <m:ctrlPr>
                              <a:rPr lang="ru-RU" sz="3200" b="1" i="1">
                                <a:latin typeface="Cambria Math" panose="02040503050406030204" pitchFamily="18" charset="0"/>
                              </a:rPr>
                            </m:ctrlPr>
                          </m:sSubPr>
                          <m:e>
                            <m:r>
                              <a:rPr lang="en-US" sz="3200" b="1" i="1">
                                <a:latin typeface="Cambria Math" panose="02040503050406030204" pitchFamily="18" charset="0"/>
                              </a:rPr>
                              <m:t>𝐅</m:t>
                            </m:r>
                          </m:e>
                          <m:sub>
                            <m:r>
                              <a:rPr lang="en-GB" sz="3200" b="1" i="1">
                                <a:latin typeface="Cambria Math" panose="02040503050406030204" pitchFamily="18" charset="0"/>
                              </a:rPr>
                              <m:t>𝑹</m:t>
                            </m:r>
                          </m:sub>
                        </m:sSub>
                        <m:d>
                          <m:dPr>
                            <m:ctrlPr>
                              <a:rPr lang="ru-RU" sz="3200" i="1">
                                <a:latin typeface="Cambria Math" panose="02040503050406030204" pitchFamily="18" charset="0"/>
                              </a:rPr>
                            </m:ctrlPr>
                          </m:dPr>
                          <m:e>
                            <m:r>
                              <a:rPr lang="en-US" sz="3200" i="1">
                                <a:latin typeface="Cambria Math" panose="02040503050406030204" pitchFamily="18" charset="0"/>
                              </a:rPr>
                              <m:t>𝑠</m:t>
                            </m:r>
                          </m:e>
                        </m:d>
                      </m:e>
                    </m:nary>
                    <m:r>
                      <a:rPr lang="en-GB" sz="3200" i="1">
                        <a:latin typeface="Cambria Math" panose="02040503050406030204" pitchFamily="18" charset="0"/>
                      </a:rPr>
                      <m:t>,</m:t>
                    </m:r>
                  </m:oMath>
                </a14:m>
                <a:endParaRPr lang="ru-RU" sz="3200" dirty="0"/>
              </a:p>
              <a:p>
                <a14:m>
                  <m:oMath xmlns:m="http://schemas.openxmlformats.org/officeDocument/2006/math">
                    <m:r>
                      <a:rPr lang="en-US" i="1">
                        <a:latin typeface="Cambria Math" panose="02040503050406030204" pitchFamily="18" charset="0"/>
                      </a:rPr>
                      <m:t>𝑚</m:t>
                    </m:r>
                  </m:oMath>
                </a14:m>
                <a:r>
                  <a:rPr lang="en-US" dirty="0"/>
                  <a:t>  is the expected number of claims incurred but not reported</a:t>
                </a:r>
                <a:r>
                  <a:rPr lang="ru-RU" dirty="0"/>
                  <a:t>;</a:t>
                </a:r>
              </a:p>
              <a:p>
                <a14:m>
                  <m:oMath xmlns:m="http://schemas.openxmlformats.org/officeDocument/2006/math">
                    <m:sSub>
                      <m:sSubPr>
                        <m:ctrlPr>
                          <a:rPr lang="ru-RU" b="1" i="1">
                            <a:latin typeface="Cambria Math" panose="02040503050406030204" pitchFamily="18" charset="0"/>
                          </a:rPr>
                        </m:ctrlPr>
                      </m:sSubPr>
                      <m:e>
                        <m:r>
                          <a:rPr lang="en-US" b="1" i="1">
                            <a:latin typeface="Cambria Math" panose="02040503050406030204" pitchFamily="18" charset="0"/>
                          </a:rPr>
                          <m:t>𝐅</m:t>
                        </m:r>
                      </m:e>
                      <m:sub>
                        <m:r>
                          <a:rPr lang="en-GB" b="1" i="1">
                            <a:latin typeface="Cambria Math" panose="02040503050406030204" pitchFamily="18" charset="0"/>
                          </a:rPr>
                          <m:t>𝑹</m:t>
                        </m:r>
                      </m:sub>
                    </m:sSub>
                    <m:r>
                      <a:rPr lang="ru-RU" i="1">
                        <a:latin typeface="Cambria Math" panose="02040503050406030204" pitchFamily="18" charset="0"/>
                      </a:rPr>
                      <m:t>(</m:t>
                    </m:r>
                    <m:r>
                      <a:rPr lang="ru-RU" i="1">
                        <a:latin typeface="Cambria Math" panose="02040503050406030204" pitchFamily="18" charset="0"/>
                      </a:rPr>
                      <m:t>𝑠</m:t>
                    </m:r>
                    <m:r>
                      <a:rPr lang="ru-RU" i="1">
                        <a:latin typeface="Cambria Math" panose="02040503050406030204" pitchFamily="18" charset="0"/>
                      </a:rPr>
                      <m:t>)</m:t>
                    </m:r>
                  </m:oMath>
                </a14:m>
                <a:r>
                  <a:rPr lang="en-US" dirty="0"/>
                  <a:t> is the distribution function of claims incurred but not reported</a:t>
                </a:r>
                <a:r>
                  <a:rPr lang="ru-RU" dirty="0"/>
                  <a:t>.</a:t>
                </a:r>
              </a:p>
              <a:p>
                <a:pPr lvl="0"/>
                <a:endParaRPr lang="ru-RU" sz="2800" dirty="0"/>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a:blip r:embed="rId2" cstate="print"/>
                <a:stretch>
                  <a:fillRect l="-1515" t="-3182" b="-1667"/>
                </a:stretch>
              </a:blipFill>
            </p:spPr>
            <p:txBody>
              <a:bodyPr/>
              <a:lstStyle/>
              <a:p>
                <a:r>
                  <a:rPr lang="ru-RU">
                    <a:noFill/>
                  </a:rPr>
                  <a:t> </a:t>
                </a:r>
              </a:p>
            </p:txBody>
          </p:sp>
        </mc:Fallback>
      </mc:AlternateContent>
      <p:pic>
        <p:nvPicPr>
          <p:cNvPr id="4" name="Рисунок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2</a:t>
            </a:fld>
            <a:endParaRPr lang="ru-RU" sz="2000" dirty="0"/>
          </a:p>
        </p:txBody>
      </p:sp>
    </p:spTree>
    <p:extLst>
      <p:ext uri="{BB962C8B-B14F-4D97-AF65-F5344CB8AC3E}">
        <p14:creationId xmlns:p14="http://schemas.microsoft.com/office/powerpoint/2010/main" xmlns="" val="164068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000" b="1" dirty="0"/>
              <a:t>Objective of the Study</a:t>
            </a:r>
            <a:endParaRPr lang="ru-RU" sz="60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3</a:t>
            </a:fld>
            <a:endParaRPr lang="ru-RU" sz="2000" dirty="0"/>
          </a:p>
        </p:txBody>
      </p:sp>
      <p:sp>
        <p:nvSpPr>
          <p:cNvPr id="8" name="Объект 7">
            <a:extLst>
              <a:ext uri="{FF2B5EF4-FFF2-40B4-BE49-F238E27FC236}">
                <a16:creationId xmlns:a16="http://schemas.microsoft.com/office/drawing/2014/main" xmlns="" id="{CC61769D-0A18-4B25-91F5-ED66DCDE8546}"/>
              </a:ext>
            </a:extLst>
          </p:cNvPr>
          <p:cNvSpPr>
            <a:spLocks noGrp="1"/>
          </p:cNvSpPr>
          <p:nvPr>
            <p:ph idx="1"/>
          </p:nvPr>
        </p:nvSpPr>
        <p:spPr>
          <a:xfrm>
            <a:off x="707010" y="1845733"/>
            <a:ext cx="10897386" cy="4357103"/>
          </a:xfrm>
        </p:spPr>
        <p:txBody>
          <a:bodyPr>
            <a:noAutofit/>
          </a:bodyPr>
          <a:lstStyle/>
          <a:p>
            <a:pPr marL="514350" indent="-514350">
              <a:buFont typeface="+mj-lt"/>
              <a:buAutoNum type="arabicPeriod"/>
            </a:pPr>
            <a:r>
              <a:rPr lang="en-US" sz="3200" dirty="0"/>
              <a:t>Design of methods of distributions statistical assessment to model financial flows of insurance companies, based on the data of the Registers of Claims and the Registers of Insurance Policies, including policies with deductibles. </a:t>
            </a:r>
          </a:p>
          <a:p>
            <a:pPr marL="514350" indent="-514350">
              <a:buFont typeface="+mj-lt"/>
              <a:buAutoNum type="arabicPeriod"/>
            </a:pPr>
            <a:r>
              <a:rPr lang="en-US" sz="3200" dirty="0"/>
              <a:t>Applying proposed methods to the data of Russian insurance companies. </a:t>
            </a:r>
          </a:p>
          <a:p>
            <a:pPr marL="514350" indent="-514350">
              <a:buFont typeface="+mj-lt"/>
              <a:buAutoNum type="arabicPeriod"/>
            </a:pPr>
            <a:r>
              <a:rPr lang="en-US" sz="3200" dirty="0"/>
              <a:t>Assessment of estimation accuracy using statistical modelling method.</a:t>
            </a:r>
            <a:endParaRPr lang="ru-RU" sz="4400" dirty="0"/>
          </a:p>
        </p:txBody>
      </p:sp>
    </p:spTree>
    <p:extLst>
      <p:ext uri="{BB962C8B-B14F-4D97-AF65-F5344CB8AC3E}">
        <p14:creationId xmlns:p14="http://schemas.microsoft.com/office/powerpoint/2010/main" xmlns="" val="3388393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000" b="1" dirty="0"/>
              <a:t>Statistical Data</a:t>
            </a:r>
            <a:endParaRPr lang="ru-RU" sz="6000" dirty="0"/>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p:txBody>
              <a:bodyPr>
                <a:noAutofit/>
              </a:bodyPr>
              <a:lstStyle/>
              <a:p>
                <a14:m>
                  <m:oMath xmlns:m="http://schemas.openxmlformats.org/officeDocument/2006/math">
                    <m:sSubSup>
                      <m:sSubSupPr>
                        <m:ctrlPr>
                          <a:rPr lang="ru-RU" i="1">
                            <a:latin typeface="Cambria Math" panose="02040503050406030204" pitchFamily="18" charset="0"/>
                          </a:rPr>
                        </m:ctrlPr>
                      </m:sSubSupPr>
                      <m:e>
                        <m:r>
                          <a:rPr lang="en-US" i="1">
                            <a:latin typeface="Cambria Math" panose="02040503050406030204" pitchFamily="18" charset="0"/>
                          </a:rPr>
                          <m:t>𝑡</m:t>
                        </m:r>
                      </m:e>
                      <m:sub>
                        <m:r>
                          <a:rPr lang="en-US" i="1">
                            <a:latin typeface="Cambria Math" panose="02040503050406030204" pitchFamily="18" charset="0"/>
                          </a:rPr>
                          <m:t>𝑖</m:t>
                        </m:r>
                      </m:sub>
                      <m:sup>
                        <m:r>
                          <a:rPr lang="en-US" i="1">
                            <a:latin typeface="Cambria Math" panose="02040503050406030204" pitchFamily="18" charset="0"/>
                          </a:rPr>
                          <m:t>1</m:t>
                        </m:r>
                      </m:sup>
                    </m:sSubSup>
                  </m:oMath>
                </a14:m>
                <a:r>
                  <a:rPr lang="en-US" dirty="0"/>
                  <a:t> is the start date of the insurance policy No. </a:t>
                </a:r>
                <a14:m>
                  <m:oMath xmlns:m="http://schemas.openxmlformats.org/officeDocument/2006/math">
                    <m:r>
                      <a:rPr lang="en-US" i="1">
                        <a:latin typeface="Cambria Math" panose="02040503050406030204" pitchFamily="18" charset="0"/>
                      </a:rPr>
                      <m:t>𝑖</m:t>
                    </m:r>
                  </m:oMath>
                </a14:m>
                <a:r>
                  <a:rPr lang="en-US" dirty="0"/>
                  <a:t> </a:t>
                </a:r>
                <a14:m>
                  <m:oMath xmlns:m="http://schemas.openxmlformats.org/officeDocument/2006/math">
                    <m:r>
                      <a:rPr lang="en-US" i="1">
                        <a:latin typeface="Cambria Math" panose="02040503050406030204" pitchFamily="18" charset="0"/>
                      </a:rPr>
                      <m:t>𝑖</m:t>
                    </m:r>
                    <m:r>
                      <a:rPr lang="en-US" i="1">
                        <a:latin typeface="Cambria Math" panose="02040503050406030204" pitchFamily="18" charset="0"/>
                      </a:rPr>
                      <m:t>=1, …,</m:t>
                    </m:r>
                    <m:r>
                      <a:rPr lang="en-US" i="1">
                        <a:latin typeface="Cambria Math" panose="02040503050406030204" pitchFamily="18" charset="0"/>
                      </a:rPr>
                      <m:t>𝑛</m:t>
                    </m:r>
                  </m:oMath>
                </a14:m>
                <a:r>
                  <a:rPr lang="en-US" dirty="0"/>
                  <a:t> (where </a:t>
                </a:r>
                <a14:m>
                  <m:oMath xmlns:m="http://schemas.openxmlformats.org/officeDocument/2006/math">
                    <m:r>
                      <a:rPr lang="en-US" i="1">
                        <a:latin typeface="Cambria Math" panose="02040503050406030204" pitchFamily="18" charset="0"/>
                      </a:rPr>
                      <m:t>𝑛</m:t>
                    </m:r>
                  </m:oMath>
                </a14:m>
                <a:r>
                  <a:rPr lang="en-US" dirty="0"/>
                  <a:t> is the number of policies concluded, and </a:t>
                </a:r>
                <a14:m>
                  <m:oMath xmlns:m="http://schemas.openxmlformats.org/officeDocument/2006/math">
                    <m:r>
                      <a:rPr lang="en-US" i="1">
                        <a:latin typeface="Cambria Math" panose="02040503050406030204" pitchFamily="18" charset="0"/>
                      </a:rPr>
                      <m:t>𝑖</m:t>
                    </m:r>
                  </m:oMath>
                </a14:m>
                <a:r>
                  <a:rPr lang="en-US" dirty="0"/>
                  <a:t> hereinafter refers to the policy number) </a:t>
                </a:r>
                <a:endParaRPr lang="ru-RU" dirty="0"/>
              </a:p>
              <a:p>
                <a14:m>
                  <m:oMath xmlns:m="http://schemas.openxmlformats.org/officeDocument/2006/math">
                    <m:sSubSup>
                      <m:sSubSupPr>
                        <m:ctrlPr>
                          <a:rPr lang="ru-RU" i="1">
                            <a:latin typeface="Cambria Math" panose="02040503050406030204" pitchFamily="18" charset="0"/>
                          </a:rPr>
                        </m:ctrlPr>
                      </m:sSubSupPr>
                      <m:e>
                        <m:r>
                          <a:rPr lang="en-US" i="1">
                            <a:latin typeface="Cambria Math" panose="02040503050406030204" pitchFamily="18" charset="0"/>
                          </a:rPr>
                          <m:t>𝑡</m:t>
                        </m:r>
                      </m:e>
                      <m:sub>
                        <m:r>
                          <a:rPr lang="en-US" i="1">
                            <a:latin typeface="Cambria Math" panose="02040503050406030204" pitchFamily="18" charset="0"/>
                          </a:rPr>
                          <m:t>𝑖</m:t>
                        </m:r>
                      </m:sub>
                      <m:sup>
                        <m:r>
                          <a:rPr lang="en-US" i="1">
                            <a:latin typeface="Cambria Math" panose="02040503050406030204" pitchFamily="18" charset="0"/>
                          </a:rPr>
                          <m:t>2</m:t>
                        </m:r>
                      </m:sup>
                    </m:sSubSup>
                  </m:oMath>
                </a14:m>
                <a:r>
                  <a:rPr lang="en-US" dirty="0"/>
                  <a:t> is the policy early termination (cancellation) date</a:t>
                </a:r>
                <a:endParaRPr lang="ru-RU" dirty="0"/>
              </a:p>
              <a:p>
                <a14:m>
                  <m:oMath xmlns:m="http://schemas.openxmlformats.org/officeDocument/2006/math">
                    <m:sSubSup>
                      <m:sSubSupPr>
                        <m:ctrlPr>
                          <a:rPr lang="ru-RU" i="1">
                            <a:latin typeface="Cambria Math" panose="02040503050406030204" pitchFamily="18" charset="0"/>
                          </a:rPr>
                        </m:ctrlPr>
                      </m:sSubSupPr>
                      <m:e>
                        <m:r>
                          <a:rPr lang="en-US" i="1">
                            <a:latin typeface="Cambria Math" panose="02040503050406030204" pitchFamily="18" charset="0"/>
                          </a:rPr>
                          <m:t>𝜏</m:t>
                        </m:r>
                      </m:e>
                      <m:sub>
                        <m:r>
                          <a:rPr lang="en-US" i="1">
                            <a:latin typeface="Cambria Math" panose="02040503050406030204" pitchFamily="18" charset="0"/>
                          </a:rPr>
                          <m:t>𝑖𝑘</m:t>
                        </m:r>
                      </m:sub>
                      <m:sup>
                        <m:r>
                          <a:rPr lang="en-US" i="1">
                            <a:latin typeface="Cambria Math" panose="02040503050406030204" pitchFamily="18" charset="0"/>
                          </a:rPr>
                          <m:t>1</m:t>
                        </m:r>
                      </m:sup>
                    </m:sSubSup>
                  </m:oMath>
                </a14:m>
                <a:r>
                  <a:rPr lang="en-US" dirty="0"/>
                  <a:t> is the occurrence date of the insurance claim No. </a:t>
                </a:r>
                <a14:m>
                  <m:oMath xmlns:m="http://schemas.openxmlformats.org/officeDocument/2006/math">
                    <m:r>
                      <a:rPr lang="en-US" i="1">
                        <a:latin typeface="Cambria Math" panose="02040503050406030204" pitchFamily="18" charset="0"/>
                      </a:rPr>
                      <m:t>𝑘</m:t>
                    </m:r>
                  </m:oMath>
                </a14:m>
                <a:endParaRPr lang="ru-RU" dirty="0"/>
              </a:p>
              <a:p>
                <a14:m>
                  <m:oMath xmlns:m="http://schemas.openxmlformats.org/officeDocument/2006/math">
                    <m:sSubSup>
                      <m:sSubSupPr>
                        <m:ctrlPr>
                          <a:rPr lang="ru-RU" i="1">
                            <a:latin typeface="Cambria Math" panose="02040503050406030204" pitchFamily="18" charset="0"/>
                          </a:rPr>
                        </m:ctrlPr>
                      </m:sSubSupPr>
                      <m:e>
                        <m:r>
                          <a:rPr lang="en-US" i="1">
                            <a:latin typeface="Cambria Math" panose="02040503050406030204" pitchFamily="18" charset="0"/>
                          </a:rPr>
                          <m:t>𝜏</m:t>
                        </m:r>
                      </m:e>
                      <m:sub>
                        <m:r>
                          <a:rPr lang="en-US" i="1">
                            <a:latin typeface="Cambria Math" panose="02040503050406030204" pitchFamily="18" charset="0"/>
                          </a:rPr>
                          <m:t>𝑖𝑘</m:t>
                        </m:r>
                      </m:sub>
                      <m:sup>
                        <m:r>
                          <a:rPr lang="en-US" i="1">
                            <a:latin typeface="Cambria Math" panose="02040503050406030204" pitchFamily="18" charset="0"/>
                          </a:rPr>
                          <m:t>2</m:t>
                        </m:r>
                      </m:sup>
                    </m:sSubSup>
                  </m:oMath>
                </a14:m>
                <a:r>
                  <a:rPr lang="en-US" dirty="0"/>
                  <a:t> is the report date of the insurance claim No. </a:t>
                </a:r>
                <a14:m>
                  <m:oMath xmlns:m="http://schemas.openxmlformats.org/officeDocument/2006/math">
                    <m:r>
                      <a:rPr lang="en-US" i="1">
                        <a:latin typeface="Cambria Math" panose="02040503050406030204" pitchFamily="18" charset="0"/>
                      </a:rPr>
                      <m:t>𝑘</m:t>
                    </m:r>
                  </m:oMath>
                </a14:m>
                <a:r>
                  <a:rPr lang="en-US" dirty="0"/>
                  <a:t> </a:t>
                </a:r>
                <a:endParaRPr lang="ru-RU" dirty="0"/>
              </a:p>
              <a:p>
                <a14:m>
                  <m:oMath xmlns:m="http://schemas.openxmlformats.org/officeDocument/2006/math">
                    <m:sSubSup>
                      <m:sSubSupPr>
                        <m:ctrlPr>
                          <a:rPr lang="ru-RU" i="1">
                            <a:latin typeface="Cambria Math" panose="02040503050406030204" pitchFamily="18" charset="0"/>
                          </a:rPr>
                        </m:ctrlPr>
                      </m:sSubSupPr>
                      <m:e>
                        <m:r>
                          <a:rPr lang="en-US" i="1">
                            <a:latin typeface="Cambria Math" panose="02040503050406030204" pitchFamily="18" charset="0"/>
                          </a:rPr>
                          <m:t>𝜏</m:t>
                        </m:r>
                      </m:e>
                      <m:sub>
                        <m:r>
                          <a:rPr lang="en-US" i="1">
                            <a:latin typeface="Cambria Math" panose="02040503050406030204" pitchFamily="18" charset="0"/>
                          </a:rPr>
                          <m:t>𝑖𝑘</m:t>
                        </m:r>
                      </m:sub>
                      <m:sup>
                        <m:r>
                          <a:rPr lang="en-US" i="1">
                            <a:latin typeface="Cambria Math" panose="02040503050406030204" pitchFamily="18" charset="0"/>
                          </a:rPr>
                          <m:t>3</m:t>
                        </m:r>
                      </m:sup>
                    </m:sSubSup>
                  </m:oMath>
                </a14:m>
                <a:r>
                  <a:rPr lang="en-US" dirty="0"/>
                  <a:t> is the settlement date of the insurance claim No. </a:t>
                </a:r>
                <a14:m>
                  <m:oMath xmlns:m="http://schemas.openxmlformats.org/officeDocument/2006/math">
                    <m:r>
                      <a:rPr lang="en-US" i="1">
                        <a:latin typeface="Cambria Math" panose="02040503050406030204" pitchFamily="18" charset="0"/>
                      </a:rPr>
                      <m:t>𝑘</m:t>
                    </m:r>
                  </m:oMath>
                </a14:m>
                <a:endParaRPr lang="ru-RU" dirty="0"/>
              </a:p>
              <a:p>
                <a14:m>
                  <m:oMath xmlns:m="http://schemas.openxmlformats.org/officeDocument/2006/math">
                    <m:r>
                      <a:rPr lang="en-US" i="1">
                        <a:latin typeface="Cambria Math" panose="02040503050406030204" pitchFamily="18" charset="0"/>
                      </a:rPr>
                      <m:t>𝑡</m:t>
                    </m:r>
                  </m:oMath>
                </a14:m>
                <a:r>
                  <a:rPr lang="en-US" dirty="0"/>
                  <a:t> is the date of insurance statistics collection (reporting date)</a:t>
                </a:r>
                <a:endParaRPr lang="ru-RU" dirty="0"/>
              </a:p>
              <a:p>
                <a14:m>
                  <m:oMath xmlns:m="http://schemas.openxmlformats.org/officeDocument/2006/math">
                    <m:sSub>
                      <m:sSubPr>
                        <m:ctrlPr>
                          <a:rPr lang="ru-RU"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𝑖𝑘</m:t>
                        </m:r>
                      </m:sub>
                    </m:sSub>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m:t>
                    </m:r>
                  </m:oMath>
                </a14:m>
                <a:r>
                  <a:rPr lang="en-US" dirty="0"/>
                  <a:t> is the total amount of payments relating to the insurance claim No. </a:t>
                </a:r>
                <a14:m>
                  <m:oMath xmlns:m="http://schemas.openxmlformats.org/officeDocument/2006/math">
                    <m:r>
                      <a:rPr lang="en-US" i="1">
                        <a:latin typeface="Cambria Math" panose="02040503050406030204" pitchFamily="18" charset="0"/>
                      </a:rPr>
                      <m:t>𝑘</m:t>
                    </m:r>
                  </m:oMath>
                </a14:m>
                <a:r>
                  <a:rPr lang="en-US" dirty="0"/>
                  <a:t> on date </a:t>
                </a:r>
                <a14:m>
                  <m:oMath xmlns:m="http://schemas.openxmlformats.org/officeDocument/2006/math">
                    <m:r>
                      <a:rPr lang="en-US" i="1">
                        <a:latin typeface="Cambria Math" panose="02040503050406030204" pitchFamily="18" charset="0"/>
                      </a:rPr>
                      <m:t>𝑡</m:t>
                    </m:r>
                  </m:oMath>
                </a14:m>
                <a:endParaRPr lang="en-US" dirty="0"/>
              </a:p>
              <a:p>
                <a14:m>
                  <m:oMath xmlns:m="http://schemas.openxmlformats.org/officeDocument/2006/math">
                    <m:sSub>
                      <m:sSubPr>
                        <m:ctrlPr>
                          <a:rPr lang="ru-RU"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𝑖</m:t>
                        </m:r>
                      </m:sub>
                    </m:sSub>
                  </m:oMath>
                </a14:m>
                <a:r>
                  <a:rPr lang="en-US" dirty="0"/>
                  <a:t> is the deductible of the insurance policy No. </a:t>
                </a:r>
                <a14:m>
                  <m:oMath xmlns:m="http://schemas.openxmlformats.org/officeDocument/2006/math">
                    <m:r>
                      <a:rPr lang="en-US" i="1">
                        <a:latin typeface="Cambria Math" panose="02040503050406030204" pitchFamily="18" charset="0"/>
                      </a:rPr>
                      <m:t>𝑖</m:t>
                    </m:r>
                  </m:oMath>
                </a14:m>
                <a:r>
                  <a:rPr lang="en-US" dirty="0"/>
                  <a:t> </a:t>
                </a:r>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a:blip r:embed="rId2" cstate="print"/>
                <a:stretch>
                  <a:fillRect l="-1515" t="-1212"/>
                </a:stretch>
              </a:blipFill>
            </p:spPr>
            <p:txBody>
              <a:bodyPr/>
              <a:lstStyle/>
              <a:p>
                <a:r>
                  <a:rPr lang="ru-RU">
                    <a:noFill/>
                  </a:rPr>
                  <a:t> </a:t>
                </a:r>
              </a:p>
            </p:txBody>
          </p:sp>
        </mc:Fallback>
      </mc:AlternateContent>
      <p:pic>
        <p:nvPicPr>
          <p:cNvPr id="4" name="Рисунок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4</a:t>
            </a:fld>
            <a:endParaRPr lang="ru-RU" sz="2000" dirty="0"/>
          </a:p>
        </p:txBody>
      </p:sp>
    </p:spTree>
    <p:extLst>
      <p:ext uri="{BB962C8B-B14F-4D97-AF65-F5344CB8AC3E}">
        <p14:creationId xmlns:p14="http://schemas.microsoft.com/office/powerpoint/2010/main" xmlns="" val="456505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039" y="3608286"/>
            <a:ext cx="10260134" cy="1450757"/>
          </a:xfrm>
        </p:spPr>
        <p:txBody>
          <a:bodyPr>
            <a:noAutofit/>
          </a:bodyPr>
          <a:lstStyle/>
          <a:p>
            <a:r>
              <a:rPr lang="en-US" sz="6000" b="1" dirty="0"/>
              <a:t>The real data of Russian general insurance companies</a:t>
            </a:r>
            <a:endParaRPr lang="ru-RU" sz="6000" b="1"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5</a:t>
            </a:fld>
            <a:endParaRPr lang="ru-RU" sz="2000" dirty="0"/>
          </a:p>
        </p:txBody>
      </p:sp>
      <mc:AlternateContent xmlns:mc="http://schemas.openxmlformats.org/markup-compatibility/2006">
        <mc:Choice xmlns:a14="http://schemas.microsoft.com/office/drawing/2010/main" xmlns="" Requires="a14">
          <p:graphicFrame>
            <p:nvGraphicFramePr>
              <p:cNvPr id="7" name="Объект 6">
                <a:extLst>
                  <a:ext uri="{FF2B5EF4-FFF2-40B4-BE49-F238E27FC236}">
                    <a16:creationId xmlns:a16="http://schemas.microsoft.com/office/drawing/2014/main" id="{73AFE6E7-0B12-4F2A-81FB-D2F1337E2F01}"/>
                  </a:ext>
                </a:extLst>
              </p:cNvPr>
              <p:cNvGraphicFramePr>
                <a:graphicFrameLocks noGrp="1"/>
              </p:cNvGraphicFramePr>
              <p:nvPr>
                <p:ph idx="1"/>
                <p:extLst>
                  <p:ext uri="{D42A27DB-BD31-4B8C-83A1-F6EECF244321}">
                    <p14:modId xmlns:p14="http://schemas.microsoft.com/office/powerpoint/2010/main" val="1164205506"/>
                  </p:ext>
                </p:extLst>
              </p:nvPr>
            </p:nvGraphicFramePr>
            <p:xfrm>
              <a:off x="731519" y="1808784"/>
              <a:ext cx="10644747" cy="4296109"/>
            </p:xfrm>
            <a:graphic>
              <a:graphicData uri="http://schemas.openxmlformats.org/drawingml/2006/table">
                <a:tbl>
                  <a:tblPr firstRow="1" firstCol="1" bandRow="1">
                    <a:tableStyleId>{5C22544A-7EE6-4342-B048-85BDC9FD1C3A}</a:tableStyleId>
                  </a:tblPr>
                  <a:tblGrid>
                    <a:gridCol w="8059918">
                      <a:extLst>
                        <a:ext uri="{9D8B030D-6E8A-4147-A177-3AD203B41FA5}">
                          <a16:colId xmlns:a16="http://schemas.microsoft.com/office/drawing/2014/main" val="600592414"/>
                        </a:ext>
                      </a:extLst>
                    </a:gridCol>
                    <a:gridCol w="2584829">
                      <a:extLst>
                        <a:ext uri="{9D8B030D-6E8A-4147-A177-3AD203B41FA5}">
                          <a16:colId xmlns:a16="http://schemas.microsoft.com/office/drawing/2014/main" val="3730480090"/>
                        </a:ext>
                      </a:extLst>
                    </a:gridCol>
                  </a:tblGrid>
                  <a:tr h="459085">
                    <a:tc>
                      <a:txBody>
                        <a:bodyPr/>
                        <a:lstStyle/>
                        <a:p>
                          <a:pPr algn="ctr">
                            <a:lnSpc>
                              <a:spcPct val="107000"/>
                            </a:lnSpc>
                            <a:spcAft>
                              <a:spcPts val="0"/>
                            </a:spcAft>
                          </a:pPr>
                          <a:r>
                            <a:rPr lang="en-GB" sz="2400" dirty="0">
                              <a:effectLst/>
                            </a:rPr>
                            <a:t> Name of the indicator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 Value of indicator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2358266"/>
                      </a:ext>
                    </a:extLst>
                  </a:tr>
                  <a:tr h="476868">
                    <a:tc>
                      <a:txBody>
                        <a:bodyPr/>
                        <a:lstStyle/>
                        <a:p>
                          <a:pPr>
                            <a:lnSpc>
                              <a:spcPct val="107000"/>
                            </a:lnSpc>
                            <a:spcAft>
                              <a:spcPts val="0"/>
                            </a:spcAft>
                          </a:pPr>
                          <a:r>
                            <a:rPr lang="en-GB" sz="2300" dirty="0">
                              <a:effectLst/>
                            </a:rPr>
                            <a:t>Same-type contracts</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271,674</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9859142"/>
                      </a:ext>
                    </a:extLst>
                  </a:tr>
                  <a:tr h="476868">
                    <a:tc>
                      <a:txBody>
                        <a:bodyPr/>
                        <a:lstStyle/>
                        <a:p>
                          <a:pPr>
                            <a:lnSpc>
                              <a:spcPct val="107000"/>
                            </a:lnSpc>
                            <a:spcAft>
                              <a:spcPts val="0"/>
                            </a:spcAft>
                          </a:pPr>
                          <a:r>
                            <a:rPr lang="en-GB" sz="2300" dirty="0">
                              <a:effectLst/>
                            </a:rPr>
                            <a:t>Exposure</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85,244,280 days</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1211323"/>
                      </a:ext>
                    </a:extLst>
                  </a:tr>
                  <a:tr h="476868">
                    <a:tc>
                      <a:txBody>
                        <a:bodyPr/>
                        <a:lstStyle/>
                        <a:p>
                          <a:pPr>
                            <a:lnSpc>
                              <a:spcPct val="107000"/>
                            </a:lnSpc>
                            <a:spcAft>
                              <a:spcPts val="0"/>
                            </a:spcAft>
                          </a:pPr>
                          <a:r>
                            <a:rPr lang="en-GB" sz="2300" dirty="0">
                              <a:effectLst/>
                            </a:rPr>
                            <a:t>Number of claims reported and settled</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11,196</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1714810"/>
                      </a:ext>
                    </a:extLst>
                  </a:tr>
                  <a:tr h="476868">
                    <a:tc>
                      <a:txBody>
                        <a:bodyPr/>
                        <a:lstStyle/>
                        <a:p>
                          <a:pPr>
                            <a:lnSpc>
                              <a:spcPct val="107000"/>
                            </a:lnSpc>
                            <a:spcAft>
                              <a:spcPts val="0"/>
                            </a:spcAft>
                          </a:pPr>
                          <a:r>
                            <a:rPr lang="en-GB" sz="2300" dirty="0">
                              <a:effectLst/>
                            </a:rPr>
                            <a:t>Number of outstanding claims</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1,393</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9118456"/>
                      </a:ext>
                    </a:extLst>
                  </a:tr>
                  <a:tr h="975816">
                    <a:tc>
                      <a:txBody>
                        <a:bodyPr/>
                        <a:lstStyle/>
                        <a:p>
                          <a:pPr>
                            <a:lnSpc>
                              <a:spcPct val="107000"/>
                            </a:lnSpc>
                            <a:spcAft>
                              <a:spcPts val="0"/>
                            </a:spcAft>
                          </a:pPr>
                          <a:r>
                            <a:rPr lang="en-GB" sz="2300" dirty="0">
                              <a:effectLst/>
                            </a:rPr>
                            <a:t>Number of days with claims not reported on the reporting date but that may have occurred and may be claimed in the future</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69,693,135</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7661164"/>
                      </a:ext>
                    </a:extLst>
                  </a:tr>
                  <a:tr h="476868">
                    <a:tc>
                      <a:txBody>
                        <a:bodyPr/>
                        <a:lstStyle/>
                        <a:p>
                          <a:pPr>
                            <a:lnSpc>
                              <a:spcPct val="107000"/>
                            </a:lnSpc>
                            <a:spcAft>
                              <a:spcPts val="0"/>
                            </a:spcAft>
                          </a:pPr>
                          <a:r>
                            <a:rPr lang="en-GB" sz="2300" dirty="0">
                              <a:effectLst/>
                            </a:rPr>
                            <a:t>There have been no claims and will never occur</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15,538,556 days</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3451580"/>
                      </a:ext>
                    </a:extLst>
                  </a:tr>
                  <a:tr h="476868">
                    <a:tc>
                      <a:txBody>
                        <a:bodyPr/>
                        <a:lstStyle/>
                        <a:p>
                          <a:pPr>
                            <a:lnSpc>
                              <a:spcPct val="107000"/>
                            </a:lnSpc>
                            <a:spcAft>
                              <a:spcPts val="0"/>
                            </a:spcAft>
                          </a:pPr>
                          <a:r>
                            <a:rPr lang="en-GB" sz="2300" spc="-10" dirty="0">
                              <a:effectLst/>
                            </a:rPr>
                            <a:t>The total amount of claims paid at the moment of data collection</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spc="-10" dirty="0">
                              <a:effectLst/>
                            </a:rPr>
                            <a:t>814,218,985 </a:t>
                          </a:r>
                          <a14:m>
                            <m:oMath xmlns:m="http://schemas.openxmlformats.org/officeDocument/2006/math">
                              <m:r>
                                <a:rPr lang="en-GB" sz="2300" spc="-10">
                                  <a:effectLst/>
                                  <a:latin typeface="Cambria Math" panose="02040503050406030204" pitchFamily="18" charset="0"/>
                                </a:rPr>
                                <m:t>₽</m:t>
                              </m:r>
                            </m:oMath>
                          </a14:m>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391748"/>
                      </a:ext>
                    </a:extLst>
                  </a:tr>
                </a:tbl>
              </a:graphicData>
            </a:graphic>
          </p:graphicFrame>
        </mc:Choice>
        <mc:Fallback>
          <p:graphicFrame>
            <p:nvGraphicFramePr>
              <p:cNvPr id="7" name="Объект 6">
                <a:extLst>
                  <a:ext uri="{FF2B5EF4-FFF2-40B4-BE49-F238E27FC236}">
                    <a16:creationId xmlns="" xmlns:a14="http://schemas.microsoft.com/office/drawing/2010/main" xmlns:a16="http://schemas.microsoft.com/office/drawing/2014/main" id="{73AFE6E7-0B12-4F2A-81FB-D2F1337E2F01}"/>
                  </a:ext>
                </a:extLst>
              </p:cNvPr>
              <p:cNvGraphicFramePr>
                <a:graphicFrameLocks noGrp="1"/>
              </p:cNvGraphicFramePr>
              <p:nvPr>
                <p:ph idx="1"/>
                <p:extLst>
                  <p:ext uri="{D42A27DB-BD31-4B8C-83A1-F6EECF244321}">
                    <p14:modId xmlns:p14="http://schemas.microsoft.com/office/powerpoint/2010/main" xmlns="" xmlns:a14="http://schemas.microsoft.com/office/drawing/2010/main" val="1164205506"/>
                  </p:ext>
                </p:extLst>
              </p:nvPr>
            </p:nvGraphicFramePr>
            <p:xfrm>
              <a:off x="731519" y="1808784"/>
              <a:ext cx="10644747" cy="4296109"/>
            </p:xfrm>
            <a:graphic>
              <a:graphicData uri="http://schemas.openxmlformats.org/drawingml/2006/table">
                <a:tbl>
                  <a:tblPr firstRow="1" firstCol="1" bandRow="1">
                    <a:tableStyleId>{5C22544A-7EE6-4342-B048-85BDC9FD1C3A}</a:tableStyleId>
                  </a:tblPr>
                  <a:tblGrid>
                    <a:gridCol w="8059918">
                      <a:extLst>
                        <a:ext uri="{9D8B030D-6E8A-4147-A177-3AD203B41FA5}">
                          <a16:colId xmlns="" xmlns:a14="http://schemas.microsoft.com/office/drawing/2010/main" xmlns:a16="http://schemas.microsoft.com/office/drawing/2014/main" val="600592414"/>
                        </a:ext>
                      </a:extLst>
                    </a:gridCol>
                    <a:gridCol w="2584829">
                      <a:extLst>
                        <a:ext uri="{9D8B030D-6E8A-4147-A177-3AD203B41FA5}">
                          <a16:colId xmlns="" xmlns:a14="http://schemas.microsoft.com/office/drawing/2010/main" xmlns:a16="http://schemas.microsoft.com/office/drawing/2014/main" val="3730480090"/>
                        </a:ext>
                      </a:extLst>
                    </a:gridCol>
                  </a:tblGrid>
                  <a:tr h="459085">
                    <a:tc>
                      <a:txBody>
                        <a:bodyPr/>
                        <a:lstStyle/>
                        <a:p>
                          <a:pPr algn="ctr">
                            <a:lnSpc>
                              <a:spcPct val="107000"/>
                            </a:lnSpc>
                            <a:spcAft>
                              <a:spcPts val="0"/>
                            </a:spcAft>
                          </a:pPr>
                          <a:r>
                            <a:rPr lang="en-GB" sz="2400" dirty="0">
                              <a:effectLst/>
                            </a:rPr>
                            <a:t> Name of the indicator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 Value of indicator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4="http://schemas.microsoft.com/office/drawing/2010/main" xmlns:a16="http://schemas.microsoft.com/office/drawing/2014/main" val="1692358266"/>
                      </a:ext>
                    </a:extLst>
                  </a:tr>
                  <a:tr h="476868">
                    <a:tc>
                      <a:txBody>
                        <a:bodyPr/>
                        <a:lstStyle/>
                        <a:p>
                          <a:pPr>
                            <a:lnSpc>
                              <a:spcPct val="107000"/>
                            </a:lnSpc>
                            <a:spcAft>
                              <a:spcPts val="0"/>
                            </a:spcAft>
                          </a:pPr>
                          <a:r>
                            <a:rPr lang="en-GB" sz="2300" dirty="0">
                              <a:effectLst/>
                            </a:rPr>
                            <a:t>Same-type contracts</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271,674</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4="http://schemas.microsoft.com/office/drawing/2010/main" xmlns:a16="http://schemas.microsoft.com/office/drawing/2014/main" val="4009859142"/>
                      </a:ext>
                    </a:extLst>
                  </a:tr>
                  <a:tr h="476868">
                    <a:tc>
                      <a:txBody>
                        <a:bodyPr/>
                        <a:lstStyle/>
                        <a:p>
                          <a:pPr>
                            <a:lnSpc>
                              <a:spcPct val="107000"/>
                            </a:lnSpc>
                            <a:spcAft>
                              <a:spcPts val="0"/>
                            </a:spcAft>
                          </a:pPr>
                          <a:r>
                            <a:rPr lang="en-GB" sz="2300" dirty="0" smtClean="0">
                              <a:effectLst/>
                            </a:rPr>
                            <a:t>Exposure</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85,244,280 days</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4="http://schemas.microsoft.com/office/drawing/2010/main" xmlns:a16="http://schemas.microsoft.com/office/drawing/2014/main" val="1521211323"/>
                      </a:ext>
                    </a:extLst>
                  </a:tr>
                  <a:tr h="476868">
                    <a:tc>
                      <a:txBody>
                        <a:bodyPr/>
                        <a:lstStyle/>
                        <a:p>
                          <a:pPr>
                            <a:lnSpc>
                              <a:spcPct val="107000"/>
                            </a:lnSpc>
                            <a:spcAft>
                              <a:spcPts val="0"/>
                            </a:spcAft>
                          </a:pPr>
                          <a:r>
                            <a:rPr lang="en-GB" sz="2300" dirty="0" smtClean="0">
                              <a:effectLst/>
                            </a:rPr>
                            <a:t>Number </a:t>
                          </a:r>
                          <a:r>
                            <a:rPr lang="en-GB" sz="2300" dirty="0">
                              <a:effectLst/>
                            </a:rPr>
                            <a:t>of claims reported and settled</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11,196</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4="http://schemas.microsoft.com/office/drawing/2010/main" xmlns:a16="http://schemas.microsoft.com/office/drawing/2014/main" val="3081714810"/>
                      </a:ext>
                    </a:extLst>
                  </a:tr>
                  <a:tr h="476868">
                    <a:tc>
                      <a:txBody>
                        <a:bodyPr/>
                        <a:lstStyle/>
                        <a:p>
                          <a:pPr>
                            <a:lnSpc>
                              <a:spcPct val="107000"/>
                            </a:lnSpc>
                            <a:spcAft>
                              <a:spcPts val="0"/>
                            </a:spcAft>
                          </a:pPr>
                          <a:r>
                            <a:rPr lang="en-GB" sz="2300" dirty="0" smtClean="0">
                              <a:effectLst/>
                            </a:rPr>
                            <a:t>Number </a:t>
                          </a:r>
                          <a:r>
                            <a:rPr lang="en-GB" sz="2300" dirty="0">
                              <a:effectLst/>
                            </a:rPr>
                            <a:t>of outstanding claims</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1,393</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4="http://schemas.microsoft.com/office/drawing/2010/main" xmlns:a16="http://schemas.microsoft.com/office/drawing/2014/main" val="2009118456"/>
                      </a:ext>
                    </a:extLst>
                  </a:tr>
                  <a:tr h="975816">
                    <a:tc>
                      <a:txBody>
                        <a:bodyPr/>
                        <a:lstStyle/>
                        <a:p>
                          <a:pPr>
                            <a:lnSpc>
                              <a:spcPct val="107000"/>
                            </a:lnSpc>
                            <a:spcAft>
                              <a:spcPts val="0"/>
                            </a:spcAft>
                          </a:pPr>
                          <a:r>
                            <a:rPr lang="en-GB" sz="2300" dirty="0" smtClean="0">
                              <a:effectLst/>
                            </a:rPr>
                            <a:t>Number </a:t>
                          </a:r>
                          <a:r>
                            <a:rPr lang="en-GB" sz="2300" dirty="0">
                              <a:effectLst/>
                            </a:rPr>
                            <a:t>of days with claims not reported on the reporting date but that may have occurred and may be claimed in the future</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69,693,135</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4="http://schemas.microsoft.com/office/drawing/2010/main" xmlns:a16="http://schemas.microsoft.com/office/drawing/2014/main" val="3737661164"/>
                      </a:ext>
                    </a:extLst>
                  </a:tr>
                  <a:tr h="476868">
                    <a:tc>
                      <a:txBody>
                        <a:bodyPr/>
                        <a:lstStyle/>
                        <a:p>
                          <a:pPr>
                            <a:lnSpc>
                              <a:spcPct val="107000"/>
                            </a:lnSpc>
                            <a:spcAft>
                              <a:spcPts val="0"/>
                            </a:spcAft>
                          </a:pPr>
                          <a:r>
                            <a:rPr lang="en-GB" sz="2300" dirty="0">
                              <a:effectLst/>
                            </a:rPr>
                            <a:t>There have been no claims and will </a:t>
                          </a:r>
                          <a:r>
                            <a:rPr lang="en-GB" sz="2300" dirty="0" smtClean="0">
                              <a:effectLst/>
                            </a:rPr>
                            <a:t>never occur</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300" dirty="0">
                              <a:effectLst/>
                            </a:rPr>
                            <a:t>15,538,556 days</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4="http://schemas.microsoft.com/office/drawing/2010/main" xmlns:a16="http://schemas.microsoft.com/office/drawing/2014/main" val="1233451580"/>
                      </a:ext>
                    </a:extLst>
                  </a:tr>
                  <a:tr h="476868">
                    <a:tc>
                      <a:txBody>
                        <a:bodyPr/>
                        <a:lstStyle/>
                        <a:p>
                          <a:pPr>
                            <a:lnSpc>
                              <a:spcPct val="107000"/>
                            </a:lnSpc>
                            <a:spcAft>
                              <a:spcPts val="0"/>
                            </a:spcAft>
                          </a:pPr>
                          <a:r>
                            <a:rPr lang="en-GB" sz="2300" spc="-10" dirty="0">
                              <a:effectLst/>
                            </a:rPr>
                            <a:t>The total amount of claims paid at the moment of data collection</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rotWithShape="0">
                          <a:blip r:embed="rId3"/>
                          <a:stretch>
                            <a:fillRect l="-312500" t="-823077" r="-943" b="-12821"/>
                          </a:stretch>
                        </a:blipFill>
                      </a:tcPr>
                    </a:tc>
                    <a:extLst>
                      <a:ext uri="{0D108BD9-81ED-4DB2-BD59-A6C34878D82A}">
                        <a16:rowId xmlns="" xmlns:a14="http://schemas.microsoft.com/office/drawing/2010/main" xmlns:a16="http://schemas.microsoft.com/office/drawing/2014/main" val="119391748"/>
                      </a:ext>
                    </a:extLst>
                  </a:tr>
                </a:tbl>
              </a:graphicData>
            </a:graphic>
          </p:graphicFrame>
        </mc:Fallback>
      </mc:AlternateContent>
    </p:spTree>
    <p:extLst>
      <p:ext uri="{BB962C8B-B14F-4D97-AF65-F5344CB8AC3E}">
        <p14:creationId xmlns:p14="http://schemas.microsoft.com/office/powerpoint/2010/main" xmlns="" val="359643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7915" y="62364"/>
            <a:ext cx="10058400" cy="1450757"/>
          </a:xfrm>
        </p:spPr>
        <p:txBody>
          <a:bodyPr>
            <a:normAutofit fontScale="90000"/>
          </a:bodyPr>
          <a:lstStyle/>
          <a:p>
            <a:r>
              <a:rPr lang="en-US" sz="6000" b="1" dirty="0"/>
              <a:t>Estimate of the distribution function</a:t>
            </a:r>
            <a:endParaRPr lang="ru-RU" sz="6000" b="1"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6</a:t>
            </a:fld>
            <a:endParaRPr lang="ru-RU" sz="2000" dirty="0"/>
          </a:p>
        </p:txBody>
      </p:sp>
      <p:pic>
        <p:nvPicPr>
          <p:cNvPr id="7" name="Объект 6" descr="3-D surface plot of P by s and l">
            <a:extLst>
              <a:ext uri="{FF2B5EF4-FFF2-40B4-BE49-F238E27FC236}">
                <a16:creationId xmlns:a16="http://schemas.microsoft.com/office/drawing/2014/main" xmlns="" id="{38AF3BB2-8840-4033-AE46-E36B8617CFE1}"/>
              </a:ext>
            </a:extLst>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7915" y="2172065"/>
            <a:ext cx="5363633" cy="4022725"/>
          </a:xfrm>
          <a:prstGeom prst="rect">
            <a:avLst/>
          </a:prstGeom>
          <a:noFill/>
          <a:ln>
            <a:noFill/>
          </a:ln>
        </p:spPr>
      </p:pic>
      <p:pic>
        <p:nvPicPr>
          <p:cNvPr id="9" name="Рисунок 8">
            <a:extLst>
              <a:ext uri="{FF2B5EF4-FFF2-40B4-BE49-F238E27FC236}">
                <a16:creationId xmlns:a16="http://schemas.microsoft.com/office/drawing/2014/main" xmlns="" id="{FB4651D0-1FAD-41B1-8E00-74489D971E1F}"/>
              </a:ext>
            </a:extLst>
          </p:cNvPr>
          <p:cNvPicPr/>
          <p:nvPr/>
        </p:nvPicPr>
        <p:blipFill>
          <a:blip r:embed="rId4" cstate="print">
            <a:extLst>
              <a:ext uri="{28A0092B-C50C-407E-A947-70E740481C1C}">
                <a14:useLocalDpi xmlns:a14="http://schemas.microsoft.com/office/drawing/2010/main" xmlns="" val="0"/>
              </a:ext>
            </a:extLst>
          </a:blip>
          <a:stretch>
            <a:fillRect/>
          </a:stretch>
        </p:blipFill>
        <p:spPr>
          <a:xfrm>
            <a:off x="6371310" y="2236862"/>
            <a:ext cx="4841173" cy="3563979"/>
          </a:xfrm>
          <a:prstGeom prst="rect">
            <a:avLst/>
          </a:prstGeom>
        </p:spPr>
      </p:pic>
      <mc:AlternateContent xmlns:mc="http://schemas.openxmlformats.org/markup-compatibility/2006">
        <mc:Choice xmlns:a14="http://schemas.microsoft.com/office/drawing/2010/main" xmlns="" Requires="a14">
          <p:sp>
            <p:nvSpPr>
              <p:cNvPr id="3" name="Прямоугольник 2">
                <a:extLst>
                  <a:ext uri="{FF2B5EF4-FFF2-40B4-BE49-F238E27FC236}">
                    <a16:creationId xmlns:a16="http://schemas.microsoft.com/office/drawing/2014/main" id="{DE251482-5372-4E7B-8425-D33303F8B92A}"/>
                  </a:ext>
                </a:extLst>
              </p:cNvPr>
              <p:cNvSpPr/>
              <p:nvPr/>
            </p:nvSpPr>
            <p:spPr>
              <a:xfrm>
                <a:off x="7455771" y="1802733"/>
                <a:ext cx="3481402" cy="369332"/>
              </a:xfrm>
              <a:prstGeom prst="rect">
                <a:avLst/>
              </a:prstGeom>
            </p:spPr>
            <p:txBody>
              <a:bodyPr wrap="none">
                <a:spAutoFit/>
              </a:bodyPr>
              <a:lstStyle/>
              <a:p>
                <a:r>
                  <a:rPr lang="en-US" i="1" dirty="0">
                    <a:latin typeface="Times New Roman" panose="02020603050405020304" pitchFamily="18" charset="0"/>
                    <a:ea typeface="Times New Roman" panose="02020603050405020304" pitchFamily="18" charset="0"/>
                  </a:rPr>
                  <a:t>marginal distribution function </a:t>
                </a:r>
                <a14:m>
                  <m:oMath xmlns:m="http://schemas.openxmlformats.org/officeDocument/2006/math">
                    <m:r>
                      <a:rPr lang="en-US" b="1" i="1">
                        <a:latin typeface="Cambria Math" panose="02040503050406030204" pitchFamily="18" charset="0"/>
                        <a:ea typeface="Times New Roman" panose="02020603050405020304" pitchFamily="18" charset="0"/>
                        <a:cs typeface="Times New Roman" panose="02020603050405020304" pitchFamily="18" charset="0"/>
                      </a:rPr>
                      <m:t>𝑭</m:t>
                    </m:r>
                    <m:r>
                      <a:rPr lang="en-US" i="1">
                        <a:latin typeface="Cambria Math" panose="02040503050406030204" pitchFamily="18" charset="0"/>
                        <a:ea typeface="Times New Roman" panose="02020603050405020304" pitchFamily="18" charset="0"/>
                        <a:cs typeface="Times New Roman" panose="02020603050405020304" pitchFamily="18" charset="0"/>
                      </a:rPr>
                      <m:t>(</m:t>
                    </m:r>
                    <m:r>
                      <a:rPr lang="en-US" i="1">
                        <a:latin typeface="Cambria Math" panose="02040503050406030204" pitchFamily="18" charset="0"/>
                        <a:ea typeface="Times New Roman" panose="02020603050405020304" pitchFamily="18" charset="0"/>
                        <a:cs typeface="Times New Roman" panose="02020603050405020304" pitchFamily="18" charset="0"/>
                      </a:rPr>
                      <m:t>𝑠</m:t>
                    </m:r>
                    <m:r>
                      <a:rPr lang="en-US" i="1">
                        <a:latin typeface="Cambria Math" panose="02040503050406030204" pitchFamily="18" charset="0"/>
                        <a:ea typeface="Times New Roman" panose="02020603050405020304" pitchFamily="18" charset="0"/>
                        <a:cs typeface="Times New Roman" panose="02020603050405020304" pitchFamily="18" charset="0"/>
                      </a:rPr>
                      <m:t>)</m:t>
                    </m:r>
                  </m:oMath>
                </a14:m>
                <a:endParaRPr lang="ru-RU" dirty="0"/>
              </a:p>
            </p:txBody>
          </p:sp>
        </mc:Choice>
        <mc:Fallback>
          <p:sp>
            <p:nvSpPr>
              <p:cNvPr id="3" name="Прямоугольник 2">
                <a:extLst>
                  <a:ext uri="{FF2B5EF4-FFF2-40B4-BE49-F238E27FC236}">
                    <a16:creationId xmlns:a16="http://schemas.microsoft.com/office/drawing/2014/main" xmlns="" xmlns:a14="http://schemas.microsoft.com/office/drawing/2010/main" id="{DE251482-5372-4E7B-8425-D33303F8B92A}"/>
                  </a:ext>
                </a:extLst>
              </p:cNvPr>
              <p:cNvSpPr>
                <a:spLocks noRot="1" noChangeAspect="1" noMove="1" noResize="1" noEditPoints="1" noAdjustHandles="1" noChangeArrowheads="1" noChangeShapeType="1" noTextEdit="1"/>
              </p:cNvSpPr>
              <p:nvPr/>
            </p:nvSpPr>
            <p:spPr>
              <a:xfrm>
                <a:off x="7455771" y="1802733"/>
                <a:ext cx="3481402" cy="369332"/>
              </a:xfrm>
              <a:prstGeom prst="rect">
                <a:avLst/>
              </a:prstGeom>
              <a:blipFill>
                <a:blip r:embed="rId5" cstate="print"/>
                <a:stretch>
                  <a:fillRect l="-1401" t="-11667" b="-25000"/>
                </a:stretch>
              </a:blipFill>
            </p:spPr>
            <p:txBody>
              <a:bodyPr/>
              <a:lstStyle/>
              <a:p>
                <a:r>
                  <a:rPr lang="ru-RU">
                    <a:noFill/>
                  </a:rPr>
                  <a:t> </a:t>
                </a:r>
              </a:p>
            </p:txBody>
          </p:sp>
        </mc:Fallback>
      </mc:AlternateContent>
      <mc:AlternateContent xmlns:mc="http://schemas.openxmlformats.org/markup-compatibility/2006">
        <mc:Choice xmlns:a14="http://schemas.microsoft.com/office/drawing/2010/main" xmlns="" Requires="a14">
          <p:sp>
            <p:nvSpPr>
              <p:cNvPr id="10" name="Прямоугольник 9">
                <a:extLst>
                  <a:ext uri="{FF2B5EF4-FFF2-40B4-BE49-F238E27FC236}">
                    <a16:creationId xmlns:a16="http://schemas.microsoft.com/office/drawing/2014/main" id="{3AB79F1A-F113-40C6-B870-D8982E652475}"/>
                  </a:ext>
                </a:extLst>
              </p:cNvPr>
              <p:cNvSpPr/>
              <p:nvPr/>
            </p:nvSpPr>
            <p:spPr>
              <a:xfrm>
                <a:off x="1118951" y="1802733"/>
                <a:ext cx="6096000" cy="369332"/>
              </a:xfrm>
              <a:prstGeom prst="rect">
                <a:avLst/>
              </a:prstGeom>
            </p:spPr>
            <p:txBody>
              <a:bodyPr>
                <a:spAutoFit/>
              </a:bodyPr>
              <a:lstStyle/>
              <a:p>
                <a:r>
                  <a:rPr lang="en-US" i="1" dirty="0">
                    <a:latin typeface="Times New Roman" panose="02020603050405020304" pitchFamily="18" charset="0"/>
                    <a:ea typeface="Times New Roman" panose="02020603050405020304" pitchFamily="18" charset="0"/>
                  </a:rPr>
                  <a:t>two-dimensional distribution function </a:t>
                </a:r>
                <a14:m>
                  <m:oMath xmlns:m="http://schemas.openxmlformats.org/officeDocument/2006/math">
                    <m:r>
                      <a:rPr lang="en-US" b="1" i="1">
                        <a:latin typeface="Cambria Math" panose="02040503050406030204" pitchFamily="18" charset="0"/>
                        <a:ea typeface="SimSun" panose="02010600030101010101" pitchFamily="2" charset="-122"/>
                        <a:cs typeface="Times New Roman" panose="02020603050405020304" pitchFamily="18" charset="0"/>
                      </a:rPr>
                      <m:t>𝑭</m:t>
                    </m:r>
                    <m:r>
                      <a:rPr lang="en-US" i="1">
                        <a:latin typeface="Cambria Math" panose="02040503050406030204" pitchFamily="18" charset="0"/>
                        <a:ea typeface="SimSun" panose="02010600030101010101" pitchFamily="2" charset="-122"/>
                        <a:cs typeface="Times New Roman" panose="02020603050405020304" pitchFamily="18" charset="0"/>
                      </a:rPr>
                      <m:t>(</m:t>
                    </m:r>
                    <m:r>
                      <a:rPr lang="en-US" i="1">
                        <a:latin typeface="Cambria Math" panose="02040503050406030204" pitchFamily="18" charset="0"/>
                        <a:ea typeface="SimSun" panose="02010600030101010101" pitchFamily="2" charset="-122"/>
                        <a:cs typeface="Times New Roman" panose="02020603050405020304" pitchFamily="18" charset="0"/>
                      </a:rPr>
                      <m:t>𝑠</m:t>
                    </m:r>
                    <m:r>
                      <a:rPr lang="en-US" i="1">
                        <a:latin typeface="Cambria Math" panose="02040503050406030204" pitchFamily="18" charset="0"/>
                        <a:ea typeface="SimSun" panose="02010600030101010101" pitchFamily="2" charset="-122"/>
                        <a:cs typeface="Times New Roman" panose="02020603050405020304" pitchFamily="18" charset="0"/>
                      </a:rPr>
                      <m:t>,</m:t>
                    </m:r>
                    <m:r>
                      <a:rPr lang="en-US" i="1">
                        <a:latin typeface="Cambria Math" panose="02040503050406030204" pitchFamily="18" charset="0"/>
                        <a:ea typeface="SimSun" panose="02010600030101010101" pitchFamily="2" charset="-122"/>
                        <a:cs typeface="Times New Roman" panose="02020603050405020304" pitchFamily="18" charset="0"/>
                      </a:rPr>
                      <m:t>𝜏</m:t>
                    </m:r>
                    <m:r>
                      <a:rPr lang="en-US" i="1">
                        <a:latin typeface="Cambria Math" panose="02040503050406030204" pitchFamily="18" charset="0"/>
                        <a:ea typeface="SimSun" panose="02010600030101010101" pitchFamily="2" charset="-122"/>
                        <a:cs typeface="Times New Roman" panose="02020603050405020304" pitchFamily="18" charset="0"/>
                      </a:rPr>
                      <m:t>|</m:t>
                    </m:r>
                    <m:r>
                      <a:rPr lang="en-US" i="1">
                        <a:latin typeface="Cambria Math" panose="02040503050406030204" pitchFamily="18" charset="0"/>
                        <a:ea typeface="Times New Roman" panose="02020603050405020304" pitchFamily="18" charset="0"/>
                        <a:cs typeface="Times New Roman" panose="02020603050405020304" pitchFamily="18" charset="0"/>
                      </a:rPr>
                      <m:t>𝜏</m:t>
                    </m:r>
                    <m:r>
                      <a:rPr lang="en-US" i="1">
                        <a:latin typeface="Cambria Math" panose="02040503050406030204" pitchFamily="18" charset="0"/>
                        <a:ea typeface="Times New Roman" panose="02020603050405020304" pitchFamily="18" charset="0"/>
                        <a:cs typeface="Times New Roman" panose="02020603050405020304" pitchFamily="18" charset="0"/>
                      </a:rPr>
                      <m:t>&lt;∞)</m:t>
                    </m:r>
                  </m:oMath>
                </a14:m>
                <a:endParaRPr lang="ru-RU" dirty="0"/>
              </a:p>
            </p:txBody>
          </p:sp>
        </mc:Choice>
        <mc:Fallback>
          <p:sp>
            <p:nvSpPr>
              <p:cNvPr id="10" name="Прямоугольник 9">
                <a:extLst>
                  <a:ext uri="{FF2B5EF4-FFF2-40B4-BE49-F238E27FC236}">
                    <a16:creationId xmlns:a16="http://schemas.microsoft.com/office/drawing/2014/main" xmlns="" xmlns:a14="http://schemas.microsoft.com/office/drawing/2010/main" id="{3AB79F1A-F113-40C6-B870-D8982E652475}"/>
                  </a:ext>
                </a:extLst>
              </p:cNvPr>
              <p:cNvSpPr>
                <a:spLocks noRot="1" noChangeAspect="1" noMove="1" noResize="1" noEditPoints="1" noAdjustHandles="1" noChangeArrowheads="1" noChangeShapeType="1" noTextEdit="1"/>
              </p:cNvSpPr>
              <p:nvPr/>
            </p:nvSpPr>
            <p:spPr>
              <a:xfrm>
                <a:off x="1118951" y="1802733"/>
                <a:ext cx="6096000" cy="369332"/>
              </a:xfrm>
              <a:prstGeom prst="rect">
                <a:avLst/>
              </a:prstGeom>
              <a:blipFill>
                <a:blip r:embed="rId6" cstate="print"/>
                <a:stretch>
                  <a:fillRect l="-900" t="-11667" b="-25000"/>
                </a:stretch>
              </a:blipFill>
            </p:spPr>
            <p:txBody>
              <a:bodyPr/>
              <a:lstStyle/>
              <a:p>
                <a:r>
                  <a:rPr lang="ru-RU">
                    <a:noFill/>
                  </a:rPr>
                  <a:t> </a:t>
                </a:r>
              </a:p>
            </p:txBody>
          </p:sp>
        </mc:Fallback>
      </mc:AlternateContent>
    </p:spTree>
    <p:extLst>
      <p:ext uri="{BB962C8B-B14F-4D97-AF65-F5344CB8AC3E}">
        <p14:creationId xmlns:p14="http://schemas.microsoft.com/office/powerpoint/2010/main" xmlns="" val="93562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000" b="1" dirty="0"/>
              <a:t>Calculation results</a:t>
            </a:r>
            <a:endParaRPr lang="ru-RU" sz="6000" b="1"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7</a:t>
            </a:fld>
            <a:endParaRPr lang="ru-RU" sz="2000" dirty="0"/>
          </a:p>
        </p:txBody>
      </p:sp>
      <mc:AlternateContent xmlns:mc="http://schemas.openxmlformats.org/markup-compatibility/2006">
        <mc:Choice xmlns:a14="http://schemas.microsoft.com/office/drawing/2010/main" xmlns="" Requires="a14">
          <p:graphicFrame>
            <p:nvGraphicFramePr>
              <p:cNvPr id="7" name="Объект 6">
                <a:extLst>
                  <a:ext uri="{FF2B5EF4-FFF2-40B4-BE49-F238E27FC236}">
                    <a16:creationId xmlns:a16="http://schemas.microsoft.com/office/drawing/2014/main" id="{759A2C00-4800-43D0-9C0B-C9BB721C2FF7}"/>
                  </a:ext>
                </a:extLst>
              </p:cNvPr>
              <p:cNvGraphicFramePr>
                <a:graphicFrameLocks noGrp="1"/>
              </p:cNvGraphicFramePr>
              <p:nvPr>
                <p:ph idx="1"/>
                <p:extLst>
                  <p:ext uri="{D42A27DB-BD31-4B8C-83A1-F6EECF244321}">
                    <p14:modId xmlns:p14="http://schemas.microsoft.com/office/powerpoint/2010/main" val="2112511800"/>
                  </p:ext>
                </p:extLst>
              </p:nvPr>
            </p:nvGraphicFramePr>
            <p:xfrm>
              <a:off x="1097280" y="1737360"/>
              <a:ext cx="9997439" cy="4474905"/>
            </p:xfrm>
            <a:graphic>
              <a:graphicData uri="http://schemas.openxmlformats.org/drawingml/2006/table">
                <a:tbl>
                  <a:tblPr firstRow="1" firstCol="1" bandRow="1">
                    <a:tableStyleId>{5C22544A-7EE6-4342-B048-85BDC9FD1C3A}</a:tableStyleId>
                  </a:tblPr>
                  <a:tblGrid>
                    <a:gridCol w="5301911">
                      <a:extLst>
                        <a:ext uri="{9D8B030D-6E8A-4147-A177-3AD203B41FA5}">
                          <a16:colId xmlns:a16="http://schemas.microsoft.com/office/drawing/2014/main" val="1637957457"/>
                        </a:ext>
                      </a:extLst>
                    </a:gridCol>
                    <a:gridCol w="4695528">
                      <a:extLst>
                        <a:ext uri="{9D8B030D-6E8A-4147-A177-3AD203B41FA5}">
                          <a16:colId xmlns:a16="http://schemas.microsoft.com/office/drawing/2014/main" val="1748595233"/>
                        </a:ext>
                      </a:extLst>
                    </a:gridCol>
                  </a:tblGrid>
                  <a:tr h="398425">
                    <a:tc>
                      <a:txBody>
                        <a:bodyPr/>
                        <a:lstStyle/>
                        <a:p>
                          <a:pPr algn="ctr">
                            <a:lnSpc>
                              <a:spcPct val="107000"/>
                            </a:lnSpc>
                            <a:spcAft>
                              <a:spcPts val="0"/>
                            </a:spcAft>
                          </a:pPr>
                          <a:r>
                            <a:rPr lang="ru-RU" sz="2400" dirty="0">
                              <a:effectLst/>
                            </a:rPr>
                            <a:t> </a:t>
                          </a:r>
                          <a:r>
                            <a:rPr lang="en-GB" sz="2400" dirty="0">
                              <a:effectLst/>
                            </a:rPr>
                            <a:t>Name of the indicator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 </a:t>
                          </a:r>
                          <a:r>
                            <a:rPr lang="en-GB" sz="2400" dirty="0">
                              <a:effectLst/>
                            </a:rPr>
                            <a:t>Value of indicator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4302134"/>
                      </a:ext>
                    </a:extLst>
                  </a:tr>
                  <a:tr h="815296">
                    <a:tc>
                      <a:txBody>
                        <a:bodyPr/>
                        <a:lstStyle/>
                        <a:p>
                          <a:pPr>
                            <a:lnSpc>
                              <a:spcPct val="107000"/>
                            </a:lnSpc>
                            <a:spcAft>
                              <a:spcPts val="0"/>
                            </a:spcAft>
                          </a:pPr>
                          <a:r>
                            <a:rPr lang="en-GB" sz="2400" dirty="0">
                              <a:effectLst/>
                            </a:rPr>
                            <a:t>Net insurance premium</a:t>
                          </a:r>
                          <a:endParaRPr lang="ru-RU" sz="2400" dirty="0">
                            <a:effectLst/>
                          </a:endParaRPr>
                        </a:p>
                        <a:p>
                          <a:pPr>
                            <a:lnSpc>
                              <a:spcPct val="107000"/>
                            </a:lnSpc>
                            <a:spcAft>
                              <a:spcPts val="0"/>
                            </a:spcAft>
                          </a:pPr>
                          <a:r>
                            <a:rPr lang="en-GB" sz="2400" dirty="0">
                              <a:effectLst/>
                            </a:rPr>
                            <a:t>for an insurance period of one day</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ru-RU" sz="2400">
                                    <a:effectLst/>
                                    <a:latin typeface="Cambria Math" panose="02040503050406030204" pitchFamily="18" charset="0"/>
                                  </a:rPr>
                                  <m:t>11.141814 ₽</m:t>
                                </m:r>
                              </m:oMath>
                            </m:oMathPara>
                          </a14:m>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7918690"/>
                      </a:ext>
                    </a:extLst>
                  </a:tr>
                  <a:tr h="815296">
                    <a:tc>
                      <a:txBody>
                        <a:bodyPr/>
                        <a:lstStyle/>
                        <a:p>
                          <a:pPr>
                            <a:lnSpc>
                              <a:spcPct val="107000"/>
                            </a:lnSpc>
                            <a:spcAft>
                              <a:spcPts val="0"/>
                            </a:spcAft>
                          </a:pPr>
                          <a:r>
                            <a:rPr lang="en-GB" sz="2400" dirty="0">
                              <a:effectLst/>
                            </a:rPr>
                            <a:t>Claims frequency </a:t>
                          </a:r>
                          <a:endParaRPr lang="ru-RU" sz="2400" dirty="0">
                            <a:effectLst/>
                          </a:endParaRPr>
                        </a:p>
                        <a:p>
                          <a:pPr>
                            <a:lnSpc>
                              <a:spcPct val="107000"/>
                            </a:lnSpc>
                            <a:spcAft>
                              <a:spcPts val="0"/>
                            </a:spcAft>
                          </a:pPr>
                          <a:r>
                            <a:rPr lang="en-GB" sz="2400" dirty="0">
                              <a:effectLst/>
                            </a:rPr>
                            <a:t>for an insurance period of one day</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ru-RU" sz="2400" spc="-10">
                                    <a:effectLst/>
                                    <a:latin typeface="Cambria Math" panose="02040503050406030204" pitchFamily="18" charset="0"/>
                                  </a:rPr>
                                  <m:t>0.000555</m:t>
                                </m:r>
                              </m:oMath>
                            </m:oMathPara>
                          </a14:m>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4910725"/>
                      </a:ext>
                    </a:extLst>
                  </a:tr>
                  <a:tr h="815296">
                    <a:tc>
                      <a:txBody>
                        <a:bodyPr/>
                        <a:lstStyle/>
                        <a:p>
                          <a:pPr>
                            <a:lnSpc>
                              <a:spcPct val="107000"/>
                            </a:lnSpc>
                            <a:spcAft>
                              <a:spcPts val="0"/>
                            </a:spcAft>
                          </a:pPr>
                          <a:r>
                            <a:rPr lang="en-GB" sz="2400" dirty="0">
                              <a:effectLst/>
                            </a:rPr>
                            <a:t>Net insurance premium</a:t>
                          </a:r>
                          <a:endParaRPr lang="ru-RU" sz="2400" dirty="0">
                            <a:effectLst/>
                          </a:endParaRPr>
                        </a:p>
                        <a:p>
                          <a:pPr>
                            <a:lnSpc>
                              <a:spcPct val="107000"/>
                            </a:lnSpc>
                            <a:spcAft>
                              <a:spcPts val="0"/>
                            </a:spcAft>
                          </a:pPr>
                          <a:r>
                            <a:rPr lang="en-GB" sz="2400" dirty="0">
                              <a:effectLst/>
                            </a:rPr>
                            <a:t>for an insurance period of one year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ru-RU" sz="2400">
                                    <a:effectLst/>
                                    <a:latin typeface="Cambria Math" panose="02040503050406030204" pitchFamily="18" charset="0"/>
                                  </a:rPr>
                                  <m:t>11.141814×365≈4 067 ₽</m:t>
                                </m:r>
                              </m:oMath>
                            </m:oMathPara>
                          </a14:m>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9524568"/>
                      </a:ext>
                    </a:extLst>
                  </a:tr>
                  <a:tr h="815296">
                    <a:tc>
                      <a:txBody>
                        <a:bodyPr/>
                        <a:lstStyle/>
                        <a:p>
                          <a:pPr>
                            <a:lnSpc>
                              <a:spcPct val="107000"/>
                            </a:lnSpc>
                            <a:spcAft>
                              <a:spcPts val="0"/>
                            </a:spcAft>
                          </a:pPr>
                          <a:r>
                            <a:rPr lang="en-GB" sz="2400" dirty="0">
                              <a:effectLst/>
                            </a:rPr>
                            <a:t>Claims frequency </a:t>
                          </a:r>
                          <a:endParaRPr lang="ru-RU" sz="2400" dirty="0">
                            <a:effectLst/>
                          </a:endParaRPr>
                        </a:p>
                        <a:p>
                          <a:pPr>
                            <a:lnSpc>
                              <a:spcPct val="107000"/>
                            </a:lnSpc>
                            <a:spcAft>
                              <a:spcPts val="0"/>
                            </a:spcAft>
                          </a:pPr>
                          <a:r>
                            <a:rPr lang="en-GB" sz="2400" dirty="0">
                              <a:effectLst/>
                            </a:rPr>
                            <a:t>for an insurance period of one year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ru-RU" sz="2400" spc="-10">
                                    <a:effectLst/>
                                    <a:latin typeface="Cambria Math" panose="02040503050406030204" pitchFamily="18" charset="0"/>
                                  </a:rPr>
                                  <m:t>0.000555</m:t>
                                </m:r>
                                <m:r>
                                  <a:rPr lang="ru-RU" sz="2400">
                                    <a:effectLst/>
                                    <a:latin typeface="Cambria Math" panose="02040503050406030204" pitchFamily="18" charset="0"/>
                                  </a:rPr>
                                  <m:t>×365≈5.68%</m:t>
                                </m:r>
                              </m:oMath>
                            </m:oMathPara>
                          </a14:m>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2524791"/>
                      </a:ext>
                    </a:extLst>
                  </a:tr>
                  <a:tr h="815296">
                    <a:tc>
                      <a:txBody>
                        <a:bodyPr/>
                        <a:lstStyle/>
                        <a:p>
                          <a:pPr>
                            <a:lnSpc>
                              <a:spcPct val="107000"/>
                            </a:lnSpc>
                            <a:spcAft>
                              <a:spcPts val="0"/>
                            </a:spcAft>
                          </a:pPr>
                          <a:r>
                            <a:rPr lang="en-GB" sz="2400" dirty="0">
                              <a:effectLst/>
                            </a:rPr>
                            <a:t>Average claim amount in terms </a:t>
                          </a:r>
                          <a:endParaRPr lang="ru-RU" sz="2400" dirty="0">
                            <a:effectLst/>
                          </a:endParaRPr>
                        </a:p>
                        <a:p>
                          <a:pPr>
                            <a:lnSpc>
                              <a:spcPct val="107000"/>
                            </a:lnSpc>
                            <a:spcAft>
                              <a:spcPts val="0"/>
                            </a:spcAft>
                          </a:pPr>
                          <a:r>
                            <a:rPr lang="en-GB" sz="2400" dirty="0">
                              <a:effectLst/>
                            </a:rPr>
                            <a:t>of one insurance claim</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11.141814 / 0.000555 </a:t>
                          </a:r>
                          <a14:m>
                            <m:oMath xmlns:m="http://schemas.openxmlformats.org/officeDocument/2006/math">
                              <m:r>
                                <a:rPr lang="ru-RU" sz="2400" smtClean="0">
                                  <a:effectLst/>
                                  <a:latin typeface="Cambria Math" panose="02040503050406030204" pitchFamily="18" charset="0"/>
                                </a:rPr>
                                <m:t>≈</m:t>
                              </m:r>
                            </m:oMath>
                          </a14:m>
                          <a:r>
                            <a:rPr lang="en-GB" sz="2400" dirty="0">
                              <a:effectLst/>
                            </a:rPr>
                            <a:t> 71 652 </a:t>
                          </a:r>
                          <a14:m>
                            <m:oMath xmlns:m="http://schemas.openxmlformats.org/officeDocument/2006/math">
                              <m:r>
                                <a:rPr lang="en-GB" sz="2400">
                                  <a:effectLst/>
                                  <a:latin typeface="Cambria Math" panose="02040503050406030204" pitchFamily="18" charset="0"/>
                                </a:rPr>
                                <m:t>₽</m:t>
                              </m:r>
                            </m:oMath>
                          </a14:m>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9101721"/>
                      </a:ext>
                    </a:extLst>
                  </a:tr>
                </a:tbl>
              </a:graphicData>
            </a:graphic>
          </p:graphicFrame>
        </mc:Choice>
        <mc:Fallback>
          <p:graphicFrame>
            <p:nvGraphicFramePr>
              <p:cNvPr id="7" name="Объект 6">
                <a:extLst>
                  <a:ext uri="{FF2B5EF4-FFF2-40B4-BE49-F238E27FC236}">
                    <a16:creationId xmlns="" xmlns:a14="http://schemas.microsoft.com/office/drawing/2010/main" xmlns:a16="http://schemas.microsoft.com/office/drawing/2014/main" id="{759A2C00-4800-43D0-9C0B-C9BB721C2FF7}"/>
                  </a:ext>
                </a:extLst>
              </p:cNvPr>
              <p:cNvGraphicFramePr>
                <a:graphicFrameLocks noGrp="1"/>
              </p:cNvGraphicFramePr>
              <p:nvPr>
                <p:ph idx="1"/>
                <p:extLst>
                  <p:ext uri="{D42A27DB-BD31-4B8C-83A1-F6EECF244321}">
                    <p14:modId xmlns:p14="http://schemas.microsoft.com/office/powerpoint/2010/main" xmlns="" xmlns:a14="http://schemas.microsoft.com/office/drawing/2010/main" val="2112511800"/>
                  </p:ext>
                </p:extLst>
              </p:nvPr>
            </p:nvGraphicFramePr>
            <p:xfrm>
              <a:off x="1097280" y="1737360"/>
              <a:ext cx="9997439" cy="4474905"/>
            </p:xfrm>
            <a:graphic>
              <a:graphicData uri="http://schemas.openxmlformats.org/drawingml/2006/table">
                <a:tbl>
                  <a:tblPr firstRow="1" firstCol="1" bandRow="1">
                    <a:tableStyleId>{5C22544A-7EE6-4342-B048-85BDC9FD1C3A}</a:tableStyleId>
                  </a:tblPr>
                  <a:tblGrid>
                    <a:gridCol w="5301911">
                      <a:extLst>
                        <a:ext uri="{9D8B030D-6E8A-4147-A177-3AD203B41FA5}">
                          <a16:colId xmlns="" xmlns:a14="http://schemas.microsoft.com/office/drawing/2010/main" xmlns:a16="http://schemas.microsoft.com/office/drawing/2014/main" val="1637957457"/>
                        </a:ext>
                      </a:extLst>
                    </a:gridCol>
                    <a:gridCol w="4695528">
                      <a:extLst>
                        <a:ext uri="{9D8B030D-6E8A-4147-A177-3AD203B41FA5}">
                          <a16:colId xmlns="" xmlns:a14="http://schemas.microsoft.com/office/drawing/2010/main" xmlns:a16="http://schemas.microsoft.com/office/drawing/2014/main" val="1748595233"/>
                        </a:ext>
                      </a:extLst>
                    </a:gridCol>
                  </a:tblGrid>
                  <a:tr h="398425">
                    <a:tc>
                      <a:txBody>
                        <a:bodyPr/>
                        <a:lstStyle/>
                        <a:p>
                          <a:pPr algn="ctr">
                            <a:lnSpc>
                              <a:spcPct val="107000"/>
                            </a:lnSpc>
                            <a:spcAft>
                              <a:spcPts val="0"/>
                            </a:spcAft>
                          </a:pPr>
                          <a:r>
                            <a:rPr lang="ru-RU" sz="2400" dirty="0">
                              <a:effectLst/>
                            </a:rPr>
                            <a:t> </a:t>
                          </a:r>
                          <a:r>
                            <a:rPr lang="en-GB" sz="2400" dirty="0">
                              <a:effectLst/>
                            </a:rPr>
                            <a:t>Name of the indicator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 </a:t>
                          </a:r>
                          <a:r>
                            <a:rPr lang="en-GB" sz="2400" dirty="0">
                              <a:effectLst/>
                            </a:rPr>
                            <a:t>Value of indicator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4="http://schemas.microsoft.com/office/drawing/2010/main" xmlns:a16="http://schemas.microsoft.com/office/drawing/2014/main" val="3444302134"/>
                      </a:ext>
                    </a:extLst>
                  </a:tr>
                  <a:tr h="815296">
                    <a:tc>
                      <a:txBody>
                        <a:bodyPr/>
                        <a:lstStyle/>
                        <a:p>
                          <a:pPr>
                            <a:lnSpc>
                              <a:spcPct val="107000"/>
                            </a:lnSpc>
                            <a:spcAft>
                              <a:spcPts val="0"/>
                            </a:spcAft>
                          </a:pPr>
                          <a:r>
                            <a:rPr lang="en-GB" sz="2400" dirty="0" smtClean="0">
                              <a:effectLst/>
                            </a:rPr>
                            <a:t>Net </a:t>
                          </a:r>
                          <a:r>
                            <a:rPr lang="en-GB" sz="2400" dirty="0">
                              <a:effectLst/>
                            </a:rPr>
                            <a:t>insurance </a:t>
                          </a:r>
                          <a:r>
                            <a:rPr lang="en-GB" sz="2400" dirty="0" smtClean="0">
                              <a:effectLst/>
                            </a:rPr>
                            <a:t>premium</a:t>
                          </a:r>
                          <a:endParaRPr lang="ru-RU" sz="2400" dirty="0">
                            <a:effectLst/>
                          </a:endParaRPr>
                        </a:p>
                        <a:p>
                          <a:pPr>
                            <a:lnSpc>
                              <a:spcPct val="107000"/>
                            </a:lnSpc>
                            <a:spcAft>
                              <a:spcPts val="0"/>
                            </a:spcAft>
                          </a:pPr>
                          <a:r>
                            <a:rPr lang="en-GB" sz="2400" dirty="0">
                              <a:effectLst/>
                            </a:rPr>
                            <a:t>for an insurance period of one day</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rotWithShape="0">
                          <a:blip r:embed="rId3"/>
                          <a:stretch>
                            <a:fillRect l="-113247" t="-58955" r="-649" b="-415672"/>
                          </a:stretch>
                        </a:blipFill>
                      </a:tcPr>
                    </a:tc>
                    <a:extLst>
                      <a:ext uri="{0D108BD9-81ED-4DB2-BD59-A6C34878D82A}">
                        <a16:rowId xmlns="" xmlns:a14="http://schemas.microsoft.com/office/drawing/2010/main" xmlns:a16="http://schemas.microsoft.com/office/drawing/2014/main" val="2317918690"/>
                      </a:ext>
                    </a:extLst>
                  </a:tr>
                  <a:tr h="815296">
                    <a:tc>
                      <a:txBody>
                        <a:bodyPr/>
                        <a:lstStyle/>
                        <a:p>
                          <a:pPr>
                            <a:lnSpc>
                              <a:spcPct val="107000"/>
                            </a:lnSpc>
                            <a:spcAft>
                              <a:spcPts val="0"/>
                            </a:spcAft>
                          </a:pPr>
                          <a:r>
                            <a:rPr lang="en-GB" sz="2400" dirty="0" smtClean="0">
                              <a:effectLst/>
                            </a:rPr>
                            <a:t>Claims </a:t>
                          </a:r>
                          <a:r>
                            <a:rPr lang="en-GB" sz="2400" dirty="0">
                              <a:effectLst/>
                            </a:rPr>
                            <a:t>frequency </a:t>
                          </a:r>
                          <a:endParaRPr lang="ru-RU" sz="2400" dirty="0">
                            <a:effectLst/>
                          </a:endParaRPr>
                        </a:p>
                        <a:p>
                          <a:pPr>
                            <a:lnSpc>
                              <a:spcPct val="107000"/>
                            </a:lnSpc>
                            <a:spcAft>
                              <a:spcPts val="0"/>
                            </a:spcAft>
                          </a:pPr>
                          <a:r>
                            <a:rPr lang="en-GB" sz="2400" dirty="0">
                              <a:effectLst/>
                            </a:rPr>
                            <a:t>for an insurance period of one day</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rotWithShape="0">
                          <a:blip r:embed="rId3"/>
                          <a:stretch>
                            <a:fillRect l="-113247" t="-158955" r="-649" b="-315672"/>
                          </a:stretch>
                        </a:blipFill>
                      </a:tcPr>
                    </a:tc>
                    <a:extLst>
                      <a:ext uri="{0D108BD9-81ED-4DB2-BD59-A6C34878D82A}">
                        <a16:rowId xmlns="" xmlns:a14="http://schemas.microsoft.com/office/drawing/2010/main" xmlns:a16="http://schemas.microsoft.com/office/drawing/2014/main" val="1964910725"/>
                      </a:ext>
                    </a:extLst>
                  </a:tr>
                  <a:tr h="815296">
                    <a:tc>
                      <a:txBody>
                        <a:bodyPr/>
                        <a:lstStyle/>
                        <a:p>
                          <a:pPr>
                            <a:lnSpc>
                              <a:spcPct val="107000"/>
                            </a:lnSpc>
                            <a:spcAft>
                              <a:spcPts val="0"/>
                            </a:spcAft>
                          </a:pPr>
                          <a:r>
                            <a:rPr lang="en-GB" sz="2400" dirty="0" smtClean="0">
                              <a:effectLst/>
                            </a:rPr>
                            <a:t>Net </a:t>
                          </a:r>
                          <a:r>
                            <a:rPr lang="en-GB" sz="2400" dirty="0">
                              <a:effectLst/>
                            </a:rPr>
                            <a:t>insurance </a:t>
                          </a:r>
                          <a:r>
                            <a:rPr lang="en-GB" sz="2400" dirty="0" smtClean="0">
                              <a:effectLst/>
                            </a:rPr>
                            <a:t>premium</a:t>
                          </a:r>
                          <a:endParaRPr lang="ru-RU" sz="2400" dirty="0">
                            <a:effectLst/>
                          </a:endParaRPr>
                        </a:p>
                        <a:p>
                          <a:pPr>
                            <a:lnSpc>
                              <a:spcPct val="107000"/>
                            </a:lnSpc>
                            <a:spcAft>
                              <a:spcPts val="0"/>
                            </a:spcAft>
                          </a:pPr>
                          <a:r>
                            <a:rPr lang="en-GB" sz="2400" dirty="0">
                              <a:effectLst/>
                            </a:rPr>
                            <a:t>for an insurance period of one year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rotWithShape="0">
                          <a:blip r:embed="rId3"/>
                          <a:stretch>
                            <a:fillRect l="-113247" t="-258955" r="-649" b="-215672"/>
                          </a:stretch>
                        </a:blipFill>
                      </a:tcPr>
                    </a:tc>
                    <a:extLst>
                      <a:ext uri="{0D108BD9-81ED-4DB2-BD59-A6C34878D82A}">
                        <a16:rowId xmlns="" xmlns:a14="http://schemas.microsoft.com/office/drawing/2010/main" xmlns:a16="http://schemas.microsoft.com/office/drawing/2014/main" val="2309524568"/>
                      </a:ext>
                    </a:extLst>
                  </a:tr>
                  <a:tr h="815296">
                    <a:tc>
                      <a:txBody>
                        <a:bodyPr/>
                        <a:lstStyle/>
                        <a:p>
                          <a:pPr>
                            <a:lnSpc>
                              <a:spcPct val="107000"/>
                            </a:lnSpc>
                            <a:spcAft>
                              <a:spcPts val="0"/>
                            </a:spcAft>
                          </a:pPr>
                          <a:r>
                            <a:rPr lang="en-GB" sz="2400" dirty="0" smtClean="0">
                              <a:effectLst/>
                            </a:rPr>
                            <a:t>Claims </a:t>
                          </a:r>
                          <a:r>
                            <a:rPr lang="en-GB" sz="2400" dirty="0">
                              <a:effectLst/>
                            </a:rPr>
                            <a:t>frequency </a:t>
                          </a:r>
                          <a:endParaRPr lang="ru-RU" sz="2400" dirty="0">
                            <a:effectLst/>
                          </a:endParaRPr>
                        </a:p>
                        <a:p>
                          <a:pPr>
                            <a:lnSpc>
                              <a:spcPct val="107000"/>
                            </a:lnSpc>
                            <a:spcAft>
                              <a:spcPts val="0"/>
                            </a:spcAft>
                          </a:pPr>
                          <a:r>
                            <a:rPr lang="en-GB" sz="2400" dirty="0">
                              <a:effectLst/>
                            </a:rPr>
                            <a:t>for an insurance period of one year</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rotWithShape="0">
                          <a:blip r:embed="rId3"/>
                          <a:stretch>
                            <a:fillRect l="-113247" t="-358955" r="-649" b="-115672"/>
                          </a:stretch>
                        </a:blipFill>
                      </a:tcPr>
                    </a:tc>
                    <a:extLst>
                      <a:ext uri="{0D108BD9-81ED-4DB2-BD59-A6C34878D82A}">
                        <a16:rowId xmlns="" xmlns:a14="http://schemas.microsoft.com/office/drawing/2010/main" xmlns:a16="http://schemas.microsoft.com/office/drawing/2014/main" val="442524791"/>
                      </a:ext>
                    </a:extLst>
                  </a:tr>
                  <a:tr h="815296">
                    <a:tc>
                      <a:txBody>
                        <a:bodyPr/>
                        <a:lstStyle/>
                        <a:p>
                          <a:pPr>
                            <a:lnSpc>
                              <a:spcPct val="107000"/>
                            </a:lnSpc>
                            <a:spcAft>
                              <a:spcPts val="0"/>
                            </a:spcAft>
                          </a:pPr>
                          <a:r>
                            <a:rPr lang="en-GB" sz="2400" dirty="0" smtClean="0">
                              <a:effectLst/>
                            </a:rPr>
                            <a:t>Average </a:t>
                          </a:r>
                          <a:r>
                            <a:rPr lang="en-GB" sz="2400" dirty="0">
                              <a:effectLst/>
                            </a:rPr>
                            <a:t>claim amount in terms </a:t>
                          </a:r>
                          <a:endParaRPr lang="ru-RU" sz="2400" dirty="0">
                            <a:effectLst/>
                          </a:endParaRPr>
                        </a:p>
                        <a:p>
                          <a:pPr>
                            <a:lnSpc>
                              <a:spcPct val="107000"/>
                            </a:lnSpc>
                            <a:spcAft>
                              <a:spcPts val="0"/>
                            </a:spcAft>
                          </a:pPr>
                          <a:r>
                            <a:rPr lang="en-GB" sz="2400" dirty="0">
                              <a:effectLst/>
                            </a:rPr>
                            <a:t>of one insurance claim</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rotWithShape="0">
                          <a:blip r:embed="rId3"/>
                          <a:stretch>
                            <a:fillRect l="-113247" t="-458955" r="-649" b="-15672"/>
                          </a:stretch>
                        </a:blipFill>
                      </a:tcPr>
                    </a:tc>
                    <a:extLst>
                      <a:ext uri="{0D108BD9-81ED-4DB2-BD59-A6C34878D82A}">
                        <a16:rowId xmlns="" xmlns:a14="http://schemas.microsoft.com/office/drawing/2010/main" xmlns:a16="http://schemas.microsoft.com/office/drawing/2014/main" val="2469101721"/>
                      </a:ext>
                    </a:extLst>
                  </a:tr>
                </a:tbl>
              </a:graphicData>
            </a:graphic>
          </p:graphicFrame>
        </mc:Fallback>
      </mc:AlternateContent>
    </p:spTree>
    <p:extLst>
      <p:ext uri="{BB962C8B-B14F-4D97-AF65-F5344CB8AC3E}">
        <p14:creationId xmlns:p14="http://schemas.microsoft.com/office/powerpoint/2010/main" xmlns="" val="168462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The SGRender Procedure">
            <a:extLst>
              <a:ext uri="{FF2B5EF4-FFF2-40B4-BE49-F238E27FC236}">
                <a16:creationId xmlns:a16="http://schemas.microsoft.com/office/drawing/2014/main" xmlns="" id="{58D3C50D-0864-4851-87CF-385B6BFE6F62}"/>
              </a:ext>
            </a:extLst>
          </p:cNvPr>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71209" y="2245464"/>
            <a:ext cx="4685122" cy="4023360"/>
          </a:xfrm>
          <a:prstGeom prst="rect">
            <a:avLst/>
          </a:prstGeom>
          <a:noFill/>
          <a:ln>
            <a:noFill/>
          </a:ln>
        </p:spPr>
      </p:pic>
      <p:sp>
        <p:nvSpPr>
          <p:cNvPr id="2" name="Заголовок 1"/>
          <p:cNvSpPr>
            <a:spLocks noGrp="1"/>
          </p:cNvSpPr>
          <p:nvPr>
            <p:ph type="title"/>
          </p:nvPr>
        </p:nvSpPr>
        <p:spPr>
          <a:xfrm>
            <a:off x="1097280" y="148705"/>
            <a:ext cx="10058400" cy="1450757"/>
          </a:xfrm>
        </p:spPr>
        <p:txBody>
          <a:bodyPr>
            <a:normAutofit/>
          </a:bodyPr>
          <a:lstStyle/>
          <a:p>
            <a:r>
              <a:rPr lang="en-US" sz="6000" b="1" dirty="0"/>
              <a:t>Claims reserves</a:t>
            </a:r>
            <a:endParaRPr lang="ru-RU" sz="6000" b="1"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8</a:t>
            </a:fld>
            <a:endParaRPr lang="ru-RU" sz="2000" dirty="0"/>
          </a:p>
        </p:txBody>
      </p:sp>
      <mc:AlternateContent xmlns:mc="http://schemas.openxmlformats.org/markup-compatibility/2006">
        <mc:Choice xmlns:a14="http://schemas.microsoft.com/office/drawing/2010/main" xmlns="" Requires="a14">
          <p:sp>
            <p:nvSpPr>
              <p:cNvPr id="3" name="Объект 2">
                <a:extLst>
                  <a:ext uri="{FF2B5EF4-FFF2-40B4-BE49-F238E27FC236}">
                    <a16:creationId xmlns:a16="http://schemas.microsoft.com/office/drawing/2014/main" id="{382C0E24-638C-47A5-B4C0-DD7A0B2A7A16}"/>
                  </a:ext>
                </a:extLst>
              </p:cNvPr>
              <p:cNvSpPr>
                <a:spLocks noGrp="1"/>
              </p:cNvSpPr>
              <p:nvPr>
                <p:ph idx="1"/>
              </p:nvPr>
            </p:nvSpPr>
            <p:spPr>
              <a:xfrm>
                <a:off x="716437" y="1845734"/>
                <a:ext cx="10439243" cy="4023360"/>
              </a:xfrm>
            </p:spPr>
            <p:txBody>
              <a:bodyPr>
                <a:normAutofit/>
              </a:bodyPr>
              <a:lstStyle/>
              <a:p>
                <a:pPr>
                  <a:spcBef>
                    <a:spcPts val="0"/>
                  </a:spcBef>
                  <a:spcAft>
                    <a:spcPts val="0"/>
                  </a:spcAft>
                </a:pPr>
                <a:r>
                  <a:rPr lang="en-US" sz="2400" b="1" i="1" dirty="0"/>
                  <a:t>Claims reserves</a:t>
                </a:r>
                <a:r>
                  <a:rPr lang="ru-RU" sz="2400" b="1" i="1" dirty="0"/>
                  <a:t>:</a:t>
                </a:r>
              </a:p>
              <a:p>
                <a:pPr>
                  <a:spcBef>
                    <a:spcPts val="0"/>
                  </a:spcBef>
                  <a:spcAft>
                    <a:spcPts val="0"/>
                  </a:spcAft>
                </a:pPr>
                <a14:m>
                  <m:oMath xmlns:m="http://schemas.openxmlformats.org/officeDocument/2006/math">
                    <m:r>
                      <a:rPr lang="en-US">
                        <a:latin typeface="Cambria Math" panose="02040503050406030204" pitchFamily="18" charset="0"/>
                      </a:rPr>
                      <m:t>11.141814×85</m:t>
                    </m:r>
                    <m:r>
                      <a:rPr lang="en-US" b="0" i="0" smtClean="0">
                        <a:latin typeface="Cambria Math" panose="02040503050406030204" pitchFamily="18" charset="0"/>
                      </a:rPr>
                      <m:t>,</m:t>
                    </m:r>
                    <m:r>
                      <a:rPr lang="en-US">
                        <a:latin typeface="Cambria Math" panose="02040503050406030204" pitchFamily="18" charset="0"/>
                      </a:rPr>
                      <m:t>244</m:t>
                    </m:r>
                    <m:r>
                      <a:rPr lang="en-US" b="0" i="0" smtClean="0">
                        <a:latin typeface="Cambria Math" panose="02040503050406030204" pitchFamily="18" charset="0"/>
                      </a:rPr>
                      <m:t>,</m:t>
                    </m:r>
                    <m:r>
                      <a:rPr lang="en-US">
                        <a:latin typeface="Cambria Math" panose="02040503050406030204" pitchFamily="18" charset="0"/>
                      </a:rPr>
                      <m:t>280−814</m:t>
                    </m:r>
                    <m:r>
                      <a:rPr lang="en-US" b="0" i="0" smtClean="0">
                        <a:latin typeface="Cambria Math" panose="02040503050406030204" pitchFamily="18" charset="0"/>
                      </a:rPr>
                      <m:t>,</m:t>
                    </m:r>
                    <m:r>
                      <a:rPr lang="en-US">
                        <a:latin typeface="Cambria Math" panose="02040503050406030204" pitchFamily="18" charset="0"/>
                      </a:rPr>
                      <m:t>218</m:t>
                    </m:r>
                    <m:r>
                      <a:rPr lang="en-US" b="0" i="0" smtClean="0">
                        <a:latin typeface="Cambria Math" panose="02040503050406030204" pitchFamily="18" charset="0"/>
                      </a:rPr>
                      <m:t>,</m:t>
                    </m:r>
                    <m:r>
                      <a:rPr lang="en-US">
                        <a:latin typeface="Cambria Math" panose="02040503050406030204" pitchFamily="18" charset="0"/>
                      </a:rPr>
                      <m:t>985</m:t>
                    </m:r>
                    <m:r>
                      <a:rPr lang="en-US" i="1" smtClean="0">
                        <a:latin typeface="Cambria Math" panose="02040503050406030204" pitchFamily="18" charset="0"/>
                        <a:ea typeface="Cambria Math" panose="02040503050406030204" pitchFamily="18" charset="0"/>
                      </a:rPr>
                      <m:t>≈</m:t>
                    </m:r>
                    <m:r>
                      <a:rPr lang="en-US">
                        <a:latin typeface="Cambria Math" panose="02040503050406030204" pitchFamily="18" charset="0"/>
                      </a:rPr>
                      <m:t>135.6 </m:t>
                    </m:r>
                    <m:r>
                      <m:rPr>
                        <m:nor/>
                      </m:rPr>
                      <a:rPr lang="en-US" dirty="0"/>
                      <m:t>million</m:t>
                    </m:r>
                    <m:r>
                      <a:rPr lang="en-US" dirty="0">
                        <a:latin typeface="Cambria Math" panose="02040503050406030204" pitchFamily="18" charset="0"/>
                      </a:rPr>
                      <m:t> </m:t>
                    </m:r>
                    <m:r>
                      <a:rPr lang="en-US">
                        <a:latin typeface="Cambria Math" panose="02040503050406030204" pitchFamily="18" charset="0"/>
                      </a:rPr>
                      <m:t>₽</m:t>
                    </m:r>
                  </m:oMath>
                </a14:m>
                <a:r>
                  <a:rPr lang="en-US" dirty="0"/>
                  <a:t> </a:t>
                </a:r>
                <a:endParaRPr lang="ru-RU" dirty="0"/>
              </a:p>
              <a:p>
                <a:pPr>
                  <a:spcBef>
                    <a:spcPts val="0"/>
                  </a:spcBef>
                  <a:spcAft>
                    <a:spcPts val="0"/>
                  </a:spcAft>
                </a:pPr>
                <a:endParaRPr lang="en-GB" i="1" dirty="0"/>
              </a:p>
              <a:p>
                <a:pPr>
                  <a:spcBef>
                    <a:spcPts val="0"/>
                  </a:spcBef>
                  <a:spcAft>
                    <a:spcPts val="0"/>
                  </a:spcAft>
                </a:pPr>
                <a:r>
                  <a:rPr lang="en-GB" i="1" dirty="0"/>
                  <a:t>Alternative estimate</a:t>
                </a:r>
                <a:r>
                  <a:rPr lang="ru-RU" i="1" dirty="0"/>
                  <a:t> </a:t>
                </a:r>
              </a:p>
              <a:p>
                <a:pPr lvl="1">
                  <a:spcBef>
                    <a:spcPts val="0"/>
                  </a:spcBef>
                  <a:spcAft>
                    <a:spcPts val="0"/>
                  </a:spcAft>
                </a:pPr>
                <a:r>
                  <a:rPr lang="en-US" dirty="0"/>
                  <a:t>The chain-ladder method	 	</a:t>
                </a:r>
                <a:r>
                  <a:rPr lang="en-US" dirty="0">
                    <a:latin typeface="Times New Roman" panose="02020603050405020304" pitchFamily="18" charset="0"/>
                    <a:ea typeface="Times New Roman" panose="02020603050405020304" pitchFamily="18" charset="0"/>
                  </a:rPr>
                  <a:t>126.0 million </a:t>
                </a:r>
                <a14:m>
                  <m:oMath xmlns:m="http://schemas.openxmlformats.org/officeDocument/2006/math">
                    <m:r>
                      <a:rPr lang="en-US">
                        <a:latin typeface="Cambria Math" panose="02040503050406030204" pitchFamily="18" charset="0"/>
                        <a:ea typeface="Times New Roman" panose="02020603050405020304" pitchFamily="18" charset="0"/>
                      </a:rPr>
                      <m:t>₽</m:t>
                    </m:r>
                  </m:oMath>
                </a14:m>
                <a:endParaRPr lang="ru-RU" dirty="0">
                  <a:latin typeface="Times New Roman" panose="02020603050405020304" pitchFamily="18" charset="0"/>
                  <a:ea typeface="Times New Roman" panose="02020603050405020304" pitchFamily="18" charset="0"/>
                </a:endParaRPr>
              </a:p>
              <a:p>
                <a:pPr lvl="1">
                  <a:spcBef>
                    <a:spcPts val="0"/>
                  </a:spcBef>
                  <a:spcAft>
                    <a:spcPts val="0"/>
                  </a:spcAft>
                </a:pPr>
                <a:r>
                  <a:rPr lang="en-US" dirty="0" err="1"/>
                  <a:t>Frequency&amp;Severity</a:t>
                </a:r>
                <a:r>
                  <a:rPr lang="en-US" dirty="0"/>
                  <a:t> 		</a:t>
                </a:r>
                <a:r>
                  <a:rPr lang="en-US" dirty="0">
                    <a:latin typeface="Times New Roman" panose="02020603050405020304" pitchFamily="18" charset="0"/>
                    <a:ea typeface="Times New Roman" panose="02020603050405020304" pitchFamily="18" charset="0"/>
                  </a:rPr>
                  <a:t>116.7 million </a:t>
                </a:r>
                <a14:m>
                  <m:oMath xmlns:m="http://schemas.openxmlformats.org/officeDocument/2006/math">
                    <m:r>
                      <a:rPr lang="en-US">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dirty="0"/>
                  <a:t>	 </a:t>
                </a:r>
                <a:endParaRPr lang="ru-RU" i="1" dirty="0"/>
              </a:p>
              <a:p>
                <a:pPr lvl="1">
                  <a:spcBef>
                    <a:spcPts val="0"/>
                  </a:spcBef>
                  <a:spcAft>
                    <a:spcPts val="0"/>
                  </a:spcAft>
                </a:pPr>
                <a:r>
                  <a:rPr lang="en-US" dirty="0" err="1"/>
                  <a:t>Bornhuetter</a:t>
                </a:r>
                <a:r>
                  <a:rPr lang="en-US" dirty="0"/>
                  <a:t>-Ferguson method	</a:t>
                </a:r>
                <a:r>
                  <a:rPr lang="en-US" dirty="0">
                    <a:latin typeface="Times New Roman" panose="02020603050405020304" pitchFamily="18" charset="0"/>
                    <a:ea typeface="Times New Roman" panose="02020603050405020304" pitchFamily="18" charset="0"/>
                  </a:rPr>
                  <a:t>147.6 million </a:t>
                </a:r>
                <a14:m>
                  <m:oMath xmlns:m="http://schemas.openxmlformats.org/officeDocument/2006/math">
                    <m:r>
                      <a:rPr lang="en-US">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dirty="0">
                    <a:solidFill>
                      <a:srgbClr val="000000"/>
                    </a:solidFill>
                    <a:latin typeface="Times New Roman" panose="02020603050405020304" pitchFamily="18" charset="0"/>
                    <a:ea typeface="Times New Roman" panose="02020603050405020304" pitchFamily="18" charset="0"/>
                  </a:rPr>
                  <a:t> </a:t>
                </a:r>
                <a:endParaRPr lang="ru-RU" dirty="0"/>
              </a:p>
              <a:p>
                <a:pPr>
                  <a:spcBef>
                    <a:spcPts val="0"/>
                  </a:spcBef>
                  <a:spcAft>
                    <a:spcPts val="0"/>
                  </a:spcAft>
                </a:pPr>
                <a:endParaRPr lang="ru-RU" dirty="0"/>
              </a:p>
              <a:p>
                <a:pPr>
                  <a:spcBef>
                    <a:spcPts val="0"/>
                  </a:spcBef>
                  <a:spcAft>
                    <a:spcPts val="0"/>
                  </a:spcAft>
                </a:pPr>
                <a:r>
                  <a:rPr lang="en-US" sz="2400" b="1" i="1" dirty="0"/>
                  <a:t>IBNR:</a:t>
                </a:r>
              </a:p>
              <a:p>
                <a:pPr>
                  <a:spcBef>
                    <a:spcPts val="0"/>
                  </a:spcBef>
                  <a:spcAft>
                    <a:spcPts val="0"/>
                  </a:spcAft>
                </a:pPr>
                <a14:m>
                  <m:oMath xmlns:m="http://schemas.openxmlformats.org/officeDocument/2006/math">
                    <m:r>
                      <a:rPr lang="en-US">
                        <a:latin typeface="Cambria Math" panose="02040503050406030204" pitchFamily="18" charset="0"/>
                      </a:rPr>
                      <m:t>35,759,781 ₽±4,057,684 ₽</m:t>
                    </m:r>
                  </m:oMath>
                </a14:m>
                <a:r>
                  <a:rPr lang="en-US" dirty="0"/>
                  <a:t> </a:t>
                </a:r>
              </a:p>
              <a:p>
                <a:pPr>
                  <a:spcBef>
                    <a:spcPts val="0"/>
                  </a:spcBef>
                  <a:spcAft>
                    <a:spcPts val="0"/>
                  </a:spcAft>
                </a:pPr>
                <a:endParaRPr lang="en-US" sz="2400" b="1" i="1" dirty="0"/>
              </a:p>
              <a:p>
                <a:pPr>
                  <a:spcBef>
                    <a:spcPts val="0"/>
                  </a:spcBef>
                  <a:spcAft>
                    <a:spcPts val="0"/>
                  </a:spcAft>
                </a:pPr>
                <a:r>
                  <a:rPr lang="en-US" sz="2400" b="1" i="1" dirty="0"/>
                  <a:t>Outstanding claims reserves:</a:t>
                </a:r>
              </a:p>
              <a:p>
                <a:pPr>
                  <a:spcBef>
                    <a:spcPts val="0"/>
                  </a:spcBef>
                  <a:spcAft>
                    <a:spcPts val="0"/>
                  </a:spcAft>
                </a:pPr>
                <a14:m>
                  <m:oMath xmlns:m="http://schemas.openxmlformats.org/officeDocument/2006/math">
                    <m:r>
                      <a:rPr lang="en-US" i="1">
                        <a:latin typeface="Cambria Math" panose="02040503050406030204" pitchFamily="18" charset="0"/>
                      </a:rPr>
                      <m:t>135</m:t>
                    </m:r>
                    <m:r>
                      <a:rPr lang="en-US" b="0" i="1" smtClean="0">
                        <a:latin typeface="Cambria Math" panose="02040503050406030204" pitchFamily="18" charset="0"/>
                      </a:rPr>
                      <m:t>,</m:t>
                    </m:r>
                    <m:r>
                      <a:rPr lang="en-US" i="1">
                        <a:latin typeface="Cambria Math" panose="02040503050406030204" pitchFamily="18" charset="0"/>
                      </a:rPr>
                      <m:t>556</m:t>
                    </m:r>
                    <m:r>
                      <a:rPr lang="en-US" b="0" i="1" smtClean="0">
                        <a:latin typeface="Cambria Math" panose="02040503050406030204" pitchFamily="18" charset="0"/>
                      </a:rPr>
                      <m:t>,</m:t>
                    </m:r>
                    <m:r>
                      <a:rPr lang="en-US" i="1">
                        <a:latin typeface="Cambria Math" panose="02040503050406030204" pitchFamily="18" charset="0"/>
                      </a:rPr>
                      <m:t>927−</m:t>
                    </m:r>
                    <m:r>
                      <a:rPr lang="en-US">
                        <a:latin typeface="Cambria Math" panose="02040503050406030204" pitchFamily="18" charset="0"/>
                      </a:rPr>
                      <m:t>35</m:t>
                    </m:r>
                    <m:r>
                      <a:rPr lang="en-US" b="0" i="1" smtClean="0">
                        <a:latin typeface="Cambria Math" panose="02040503050406030204" pitchFamily="18" charset="0"/>
                      </a:rPr>
                      <m:t>,</m:t>
                    </m:r>
                    <m:r>
                      <a:rPr lang="en-US">
                        <a:latin typeface="Cambria Math" panose="02040503050406030204" pitchFamily="18" charset="0"/>
                      </a:rPr>
                      <m:t>759</m:t>
                    </m:r>
                    <m:r>
                      <a:rPr lang="en-US" b="0" i="1" smtClean="0">
                        <a:latin typeface="Cambria Math" panose="02040503050406030204" pitchFamily="18" charset="0"/>
                      </a:rPr>
                      <m:t>,</m:t>
                    </m:r>
                    <m:r>
                      <a:rPr lang="en-US">
                        <a:latin typeface="Cambria Math" panose="02040503050406030204" pitchFamily="18" charset="0"/>
                      </a:rPr>
                      <m:t>781=99</m:t>
                    </m:r>
                    <m:r>
                      <a:rPr lang="en-US" b="0" i="1" smtClean="0">
                        <a:latin typeface="Cambria Math" panose="02040503050406030204" pitchFamily="18" charset="0"/>
                      </a:rPr>
                      <m:t>,</m:t>
                    </m:r>
                    <m:r>
                      <a:rPr lang="en-US">
                        <a:latin typeface="Cambria Math" panose="02040503050406030204" pitchFamily="18" charset="0"/>
                      </a:rPr>
                      <m:t>797</m:t>
                    </m:r>
                    <m:r>
                      <a:rPr lang="en-US" b="0" i="1" smtClean="0">
                        <a:latin typeface="Cambria Math" panose="02040503050406030204" pitchFamily="18" charset="0"/>
                      </a:rPr>
                      <m:t>,</m:t>
                    </m:r>
                    <m:r>
                      <a:rPr lang="en-US">
                        <a:latin typeface="Cambria Math" panose="02040503050406030204" pitchFamily="18" charset="0"/>
                      </a:rPr>
                      <m:t>146 ₽</m:t>
                    </m:r>
                  </m:oMath>
                </a14:m>
                <a:endParaRPr lang="en-US" sz="2400" b="1" i="1" dirty="0"/>
              </a:p>
            </p:txBody>
          </p:sp>
        </mc:Choice>
        <mc:Fallback>
          <p:sp>
            <p:nvSpPr>
              <p:cNvPr id="3" name="Объект 2">
                <a:extLst>
                  <a:ext uri="{FF2B5EF4-FFF2-40B4-BE49-F238E27FC236}">
                    <a16:creationId xmlns:a16="http://schemas.microsoft.com/office/drawing/2014/main" xmlns="" xmlns:a14="http://schemas.microsoft.com/office/drawing/2010/main" id="{382C0E24-638C-47A5-B4C0-DD7A0B2A7A16}"/>
                  </a:ext>
                </a:extLst>
              </p:cNvPr>
              <p:cNvSpPr>
                <a:spLocks noGrp="1" noRot="1" noChangeAspect="1" noMove="1" noResize="1" noEditPoints="1" noAdjustHandles="1" noChangeArrowheads="1" noChangeShapeType="1" noTextEdit="1"/>
              </p:cNvSpPr>
              <p:nvPr>
                <p:ph idx="1"/>
              </p:nvPr>
            </p:nvSpPr>
            <p:spPr>
              <a:xfrm>
                <a:off x="716437" y="1845734"/>
                <a:ext cx="10439243" cy="4023360"/>
              </a:xfrm>
              <a:blipFill>
                <a:blip r:embed="rId4" cstate="print"/>
                <a:stretch>
                  <a:fillRect l="-1519" t="-2121"/>
                </a:stretch>
              </a:blipFill>
            </p:spPr>
            <p:txBody>
              <a:bodyPr/>
              <a:lstStyle/>
              <a:p>
                <a:r>
                  <a:rPr lang="ru-RU">
                    <a:noFill/>
                  </a:rPr>
                  <a:t> </a:t>
                </a:r>
              </a:p>
            </p:txBody>
          </p:sp>
        </mc:Fallback>
      </mc:AlternateContent>
      <p:sp>
        <p:nvSpPr>
          <p:cNvPr id="8" name="Прямоугольник 7">
            <a:extLst>
              <a:ext uri="{FF2B5EF4-FFF2-40B4-BE49-F238E27FC236}">
                <a16:creationId xmlns:a16="http://schemas.microsoft.com/office/drawing/2014/main" xmlns="" id="{18A4237A-DA8D-46FA-83CA-98E6E3F36111}"/>
              </a:ext>
            </a:extLst>
          </p:cNvPr>
          <p:cNvSpPr/>
          <p:nvPr/>
        </p:nvSpPr>
        <p:spPr>
          <a:xfrm>
            <a:off x="7895064" y="1855592"/>
            <a:ext cx="3044423" cy="369332"/>
          </a:xfrm>
          <a:prstGeom prst="rect">
            <a:avLst/>
          </a:prstGeom>
        </p:spPr>
        <p:txBody>
          <a:bodyPr wrap="none">
            <a:spAutoFit/>
          </a:bodyPr>
          <a:lstStyle/>
          <a:p>
            <a:r>
              <a:rPr lang="en-US" i="1" dirty="0">
                <a:latin typeface="Times New Roman" panose="02020603050405020304" pitchFamily="18" charset="0"/>
                <a:ea typeface="Times New Roman" panose="02020603050405020304" pitchFamily="18" charset="0"/>
              </a:rPr>
              <a:t>Distribution of IBNR over time</a:t>
            </a:r>
            <a:endParaRPr lang="ru-RU" dirty="0"/>
          </a:p>
        </p:txBody>
      </p:sp>
    </p:spTree>
    <p:extLst>
      <p:ext uri="{BB962C8B-B14F-4D97-AF65-F5344CB8AC3E}">
        <p14:creationId xmlns:p14="http://schemas.microsoft.com/office/powerpoint/2010/main" xmlns="" val="95616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000" b="1" dirty="0"/>
              <a:t>Estimation accuracy</a:t>
            </a:r>
            <a:endParaRPr lang="ru-RU" sz="60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9</a:t>
            </a:fld>
            <a:endParaRPr lang="ru-RU" sz="2000" dirty="0"/>
          </a:p>
        </p:txBody>
      </p:sp>
      <p:pic>
        <p:nvPicPr>
          <p:cNvPr id="7" name="Объект 6">
            <a:extLst>
              <a:ext uri="{FF2B5EF4-FFF2-40B4-BE49-F238E27FC236}">
                <a16:creationId xmlns:a16="http://schemas.microsoft.com/office/drawing/2014/main" xmlns="" id="{2B8C3201-1CC0-4D50-A8CA-61417615845C}"/>
              </a:ext>
            </a:extLst>
          </p:cNvPr>
          <p:cNvPicPr>
            <a:picLocks noGrp="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20969" y="2255459"/>
            <a:ext cx="5851236" cy="4022725"/>
          </a:xfrm>
          <a:prstGeom prst="rect">
            <a:avLst/>
          </a:prstGeom>
        </p:spPr>
      </p:pic>
      <p:pic>
        <p:nvPicPr>
          <p:cNvPr id="8" name="Рисунок 7">
            <a:extLst>
              <a:ext uri="{FF2B5EF4-FFF2-40B4-BE49-F238E27FC236}">
                <a16:creationId xmlns:a16="http://schemas.microsoft.com/office/drawing/2014/main" xmlns="" id="{B5B91CBF-920A-428A-82A3-FE60AD2BB823}"/>
              </a:ext>
            </a:extLst>
          </p:cNvPr>
          <p:cNvPicPr/>
          <p:nvPr/>
        </p:nvPicPr>
        <p:blipFill>
          <a:blip r:embed="rId4" cstate="print">
            <a:extLst>
              <a:ext uri="{28A0092B-C50C-407E-A947-70E740481C1C}">
                <a14:useLocalDpi xmlns:a14="http://schemas.microsoft.com/office/drawing/2010/main" xmlns="" val="0"/>
              </a:ext>
            </a:extLst>
          </a:blip>
          <a:stretch>
            <a:fillRect/>
          </a:stretch>
        </p:blipFill>
        <p:spPr>
          <a:xfrm>
            <a:off x="6673971" y="2255459"/>
            <a:ext cx="4819632" cy="3924350"/>
          </a:xfrm>
          <a:prstGeom prst="rect">
            <a:avLst/>
          </a:prstGeom>
        </p:spPr>
      </p:pic>
      <p:sp>
        <p:nvSpPr>
          <p:cNvPr id="9" name="Прямоугольник 8">
            <a:extLst>
              <a:ext uri="{FF2B5EF4-FFF2-40B4-BE49-F238E27FC236}">
                <a16:creationId xmlns:a16="http://schemas.microsoft.com/office/drawing/2014/main" xmlns="" id="{EC4504E2-7914-4D03-B819-083447BB8177}"/>
              </a:ext>
            </a:extLst>
          </p:cNvPr>
          <p:cNvSpPr/>
          <p:nvPr/>
        </p:nvSpPr>
        <p:spPr>
          <a:xfrm>
            <a:off x="1257598" y="1839297"/>
            <a:ext cx="4732834" cy="369332"/>
          </a:xfrm>
          <a:prstGeom prst="rect">
            <a:avLst/>
          </a:prstGeom>
        </p:spPr>
        <p:txBody>
          <a:bodyPr wrap="none">
            <a:spAutoFit/>
          </a:bodyPr>
          <a:lstStyle/>
          <a:p>
            <a:pPr algn="ctr">
              <a:spcAft>
                <a:spcPts val="0"/>
              </a:spcAft>
            </a:pPr>
            <a:r>
              <a:rPr lang="en-US" i="1" dirty="0">
                <a:latin typeface="Times New Roman" panose="02020603050405020304" pitchFamily="18" charset="0"/>
                <a:ea typeface="SimSun" panose="02010600030101010101" pitchFamily="2" charset="-122"/>
              </a:rPr>
              <a:t>IBNR percentage error depending on sample size</a:t>
            </a:r>
            <a:endParaRPr lang="ru-RU" sz="2000" dirty="0">
              <a:effectLst/>
              <a:latin typeface="Times New Roman" panose="02020603050405020304" pitchFamily="18" charset="0"/>
              <a:ea typeface="Times New Roman" panose="02020603050405020304" pitchFamily="18" charset="0"/>
            </a:endParaRPr>
          </a:p>
        </p:txBody>
      </p:sp>
      <p:sp>
        <p:nvSpPr>
          <p:cNvPr id="10" name="Прямоугольник 9">
            <a:extLst>
              <a:ext uri="{FF2B5EF4-FFF2-40B4-BE49-F238E27FC236}">
                <a16:creationId xmlns:a16="http://schemas.microsoft.com/office/drawing/2014/main" xmlns="" id="{3D8FAA48-231E-4413-9993-19A97970303E}"/>
              </a:ext>
            </a:extLst>
          </p:cNvPr>
          <p:cNvSpPr/>
          <p:nvPr/>
        </p:nvSpPr>
        <p:spPr>
          <a:xfrm>
            <a:off x="7015773" y="1811743"/>
            <a:ext cx="4509170" cy="369332"/>
          </a:xfrm>
          <a:prstGeom prst="rect">
            <a:avLst/>
          </a:prstGeom>
        </p:spPr>
        <p:txBody>
          <a:bodyPr wrap="square">
            <a:spAutoFit/>
          </a:bodyPr>
          <a:lstStyle/>
          <a:p>
            <a:r>
              <a:rPr lang="en-US" i="1" dirty="0">
                <a:latin typeface="Times New Roman" panose="02020603050405020304" pitchFamily="18" charset="0"/>
                <a:ea typeface="SimSun" panose="02010600030101010101" pitchFamily="2" charset="-122"/>
              </a:rPr>
              <a:t>Distribution density of IBNR normalized value</a:t>
            </a:r>
            <a:endParaRPr lang="ru-RU" dirty="0"/>
          </a:p>
        </p:txBody>
      </p:sp>
    </p:spTree>
    <p:extLst>
      <p:ext uri="{BB962C8B-B14F-4D97-AF65-F5344CB8AC3E}">
        <p14:creationId xmlns:p14="http://schemas.microsoft.com/office/powerpoint/2010/main" xmlns="" val="2023642242"/>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20712</TotalTime>
  <Words>323</Words>
  <Application>Microsoft Office PowerPoint</Application>
  <PresentationFormat>Custom</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Ретро</vt:lpstr>
      <vt:lpstr>Modeling Financial Flows of Insurance Company Based on Machine Learning</vt:lpstr>
      <vt:lpstr>The Financial Indicators</vt:lpstr>
      <vt:lpstr>Objective of the Study</vt:lpstr>
      <vt:lpstr>Statistical Data</vt:lpstr>
      <vt:lpstr>The real data of Russian general insurance companies</vt:lpstr>
      <vt:lpstr>Estimate of the distribution function</vt:lpstr>
      <vt:lpstr>Calculation results</vt:lpstr>
      <vt:lpstr>Claims reserves</vt:lpstr>
      <vt:lpstr>Estimation accuracy</vt:lpstr>
      <vt:lpstr>Thank you for your attention!</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НААЦ</dc:creator>
  <cp:lastModifiedBy>Kocovic</cp:lastModifiedBy>
  <cp:revision>110</cp:revision>
  <cp:lastPrinted>2019-05-13T12:30:03Z</cp:lastPrinted>
  <dcterms:created xsi:type="dcterms:W3CDTF">2017-05-12T14:49:19Z</dcterms:created>
  <dcterms:modified xsi:type="dcterms:W3CDTF">2019-05-18T07:41:43Z</dcterms:modified>
</cp:coreProperties>
</file>