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94708" autoAdjust="0"/>
  </p:normalViewPr>
  <p:slideViewPr>
    <p:cSldViewPr>
      <p:cViewPr>
        <p:scale>
          <a:sx n="66" d="100"/>
          <a:sy n="66" d="100"/>
        </p:scale>
        <p:origin x="-2064" y="-3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2C3CDA6-A30B-4E51-A9D3-0C03B7BD91EF}" type="datetimeFigureOut">
              <a:rPr lang="sr-Latn-CS"/>
              <a:pPr/>
              <a:t>11.5.2019.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FB09016-0B90-485F-9616-182B0D356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14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60DB243-F308-4889-8700-7728B3E92B0D}" type="datetimeFigureOut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8A61AE-BF22-4D42-8DBD-F8F476490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408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68FE-34EF-419A-87BC-386D7DADA64A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B10BE-50CA-4232-AE9C-B18E498F6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4AC6-E8B8-4FBF-93E6-5E2BD006A813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4885-C083-45CA-9559-9ED8E8F49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5DE9-C855-4D51-A001-9A79DFD210F0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9223-EF0A-4369-B058-67BC7299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4F7DD-92D3-43FA-AADD-DDAD88630085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5562-AFD3-4EF1-9497-4439A5E58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41E4-68E1-4F66-8F2A-E0B9021FF39A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F24D-C793-4120-92F0-600D76E20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49E5-D591-4AD4-BE6E-E5DBCBCCA5B9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40A6-E877-4714-A924-A9508075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675AA-140A-4A51-B556-7BD11C67E5D7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D8FC-474A-4F7B-A7E4-C9B9EAEB9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209E-A110-46ED-8F0B-B199523CFB08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FA8F-D495-4CEE-9372-E3C3F1DC9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32E9-AE45-49B2-BFB7-9F58DF4E0877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A3A25-D433-4E1C-82FF-F82B85E8A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6637-2F21-4AB0-AF2F-321BDD4E2090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3C97-005F-49A3-96B3-A68C0D4AD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7E2A-BB64-411A-9A25-FED36E770461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78BE-588C-4EE1-BDC4-66FE65646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FCF89D-9E07-4A21-9453-D641398A2619}" type="datetime1">
              <a:rPr lang="en-US"/>
              <a:pPr>
                <a:defRPr/>
              </a:pPr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Удружење актуара Србије, Булевар Деспота Стефана 68, Београд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04A60-A1BF-4D97-AE55-A55B92AE3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44000" cy="1752600"/>
          </a:xfrm>
        </p:spPr>
        <p:txBody>
          <a:bodyPr/>
          <a:lstStyle/>
          <a:p>
            <a:r>
              <a:rPr lang="sr-Latn-RS" sz="4000" b="1" dirty="0" smtClean="0">
                <a:solidFill>
                  <a:schemeClr val="tx1"/>
                </a:solidFill>
                <a:latin typeface="Arial" charset="0"/>
              </a:rPr>
              <a:t>PRIMENA ROBOTA U OSIGURANJU</a:t>
            </a:r>
            <a:endParaRPr lang="en-US" sz="4000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339" name="Picture 3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14A516-08B7-45C3-A470-A3C5AD9C2485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179512" y="4437112"/>
            <a:ext cx="8856984" cy="136815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Branko Pavlović, </a:t>
            </a:r>
            <a:endParaRPr lang="sr-Latn-RS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predsednik</a:t>
            </a:r>
            <a:r>
              <a:rPr lang="en-US" sz="2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Udruženja</a:t>
            </a:r>
            <a:r>
              <a:rPr lang="en-US" sz="22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aktuara </a:t>
            </a:r>
            <a:r>
              <a:rPr lang="en-US" sz="22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Srbije</a:t>
            </a:r>
            <a:endParaRPr lang="sr-Latn-RS" sz="2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sr-Latn-RS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sr-Latn-RS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RS" sz="2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Zlatibor, 16.-19.5.2019. godine</a:t>
            </a:r>
            <a:endParaRPr lang="en-US" sz="2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5805264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244" y="1235076"/>
            <a:ext cx="8562228" cy="55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5496" y="1556792"/>
            <a:ext cx="5040560" cy="18722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sr-Latn-RS" sz="2000" dirty="0"/>
              <a:t>Softverski roboti su zajedno sa Internetom stvari, Blockchain tehnologijom i veštačkom inteligencijom u poslednjih nekoliko godina vrlo često pominjani kao veliki potencijal za modernizaciju i unapređenje procesa u oblasti </a:t>
            </a:r>
            <a:r>
              <a:rPr lang="sr-Latn-RS" sz="2000" dirty="0" smtClean="0"/>
              <a:t>osiguranja </a:t>
            </a:r>
          </a:p>
          <a:p>
            <a:pPr algn="just"/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dirty="0" smtClean="0"/>
              <a:t>ZAKLJUČAK</a:t>
            </a:r>
            <a:endParaRPr lang="sr-Latn-R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797424" y="4581128"/>
            <a:ext cx="4311079" cy="223224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sr-Latn-RS" sz="2000" dirty="0" smtClean="0"/>
              <a:t>Cilj </a:t>
            </a:r>
            <a:r>
              <a:rPr lang="sr-Latn-RS" sz="2000" dirty="0"/>
              <a:t>uvođenja robota je optimizacija poslovanja kroz ubrzanje poslovnih procesa, a sam tim i smanjene troškova poslovanja. U svetu već postoje primeri uspešno realizovanih </a:t>
            </a:r>
            <a:r>
              <a:rPr lang="sr-Latn-RS" sz="2000" dirty="0" smtClean="0"/>
              <a:t>RPA projekata </a:t>
            </a:r>
            <a:r>
              <a:rPr lang="sr-Latn-RS" sz="2000" dirty="0"/>
              <a:t>u osiguravajućim </a:t>
            </a:r>
            <a:r>
              <a:rPr lang="sr-Latn-RS" sz="2000" dirty="0" smtClean="0"/>
              <a:t>kompanijama</a:t>
            </a:r>
            <a:endParaRPr lang="sr-Latn-RS" sz="2000" dirty="0"/>
          </a:p>
          <a:p>
            <a:pPr algn="just"/>
            <a:endParaRPr lang="sr-Latn-RS" sz="2000" dirty="0" smtClean="0"/>
          </a:p>
          <a:p>
            <a:pPr algn="just"/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39810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1752600"/>
          </a:xfrm>
        </p:spPr>
        <p:txBody>
          <a:bodyPr/>
          <a:lstStyle/>
          <a:p>
            <a:r>
              <a:rPr lang="sr-Latn-RS" sz="4000" b="1" dirty="0" smtClean="0">
                <a:solidFill>
                  <a:schemeClr val="tx1"/>
                </a:solidFill>
                <a:latin typeface="Arial" charset="0"/>
              </a:rPr>
              <a:t>Hvala na pažnji!</a:t>
            </a:r>
            <a:endParaRPr lang="en-US" sz="4000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339" name="Picture 3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14A516-08B7-45C3-A470-A3C5AD9C2485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1055" y="3264151"/>
            <a:ext cx="2363073" cy="359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97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1845592"/>
            <a:ext cx="8893175" cy="4607744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To </a:t>
            </a:r>
            <a:r>
              <a:rPr lang="sr-Latn-RS" sz="2000" dirty="0"/>
              <a:t>je </a:t>
            </a:r>
            <a:r>
              <a:rPr lang="sr-Latn-RS" sz="2000" dirty="0" smtClean="0"/>
              <a:t>program osposobljen </a:t>
            </a:r>
            <a:r>
              <a:rPr lang="sr-Latn-RS" sz="2000" dirty="0"/>
              <a:t>za autonomno, fleksibilno, namensko delovanje i rezonovanje, s ciljem ispunjavanja </a:t>
            </a:r>
            <a:r>
              <a:rPr lang="sr-Latn-RS" sz="2000" dirty="0" smtClean="0"/>
              <a:t>zadataka</a:t>
            </a: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Reaguje </a:t>
            </a:r>
            <a:r>
              <a:rPr lang="sr-Latn-RS" sz="2000" dirty="0"/>
              <a:t>na spoljašnji stimulans okruženja </a:t>
            </a:r>
            <a:r>
              <a:rPr lang="sr-Latn-RS" sz="2000" dirty="0" smtClean="0"/>
              <a:t>ili </a:t>
            </a:r>
            <a:r>
              <a:rPr lang="sr-Latn-RS" sz="2000" dirty="0"/>
              <a:t>na akcije korisnika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Podrazumeva </a:t>
            </a:r>
            <a:r>
              <a:rPr lang="sr-Latn-RS" sz="2000" dirty="0"/>
              <a:t>korišćenje </a:t>
            </a:r>
            <a:r>
              <a:rPr lang="sr-Latn-RS" sz="2000" dirty="0" smtClean="0"/>
              <a:t>na </a:t>
            </a:r>
            <a:r>
              <a:rPr lang="sr-Latn-RS" sz="2000" dirty="0"/>
              <a:t>nivou desktop kompjutera, bez programiranja, samo pomoću </a:t>
            </a:r>
            <a:r>
              <a:rPr lang="sr-Latn-RS" sz="2000" dirty="0" err="1"/>
              <a:t>konfigurisanja</a:t>
            </a:r>
            <a:r>
              <a:rPr lang="sr-Latn-RS" sz="2000" dirty="0"/>
              <a:t> softverskog alata u cilju oslobađanja radnika od monotonih i </a:t>
            </a:r>
            <a:r>
              <a:rPr lang="sr-Latn-RS" sz="2000" dirty="0" err="1"/>
              <a:t>repetitivnih</a:t>
            </a:r>
            <a:r>
              <a:rPr lang="sr-Latn-RS" sz="2000" dirty="0"/>
              <a:t> zadataka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Podseća na rad sa </a:t>
            </a:r>
            <a:r>
              <a:rPr lang="sr-Latn-RS" sz="2000" dirty="0" err="1"/>
              <a:t>excelovim</a:t>
            </a:r>
            <a:r>
              <a:rPr lang="sr-Latn-RS" sz="2000" dirty="0"/>
              <a:t> makroima, ali </a:t>
            </a:r>
            <a:r>
              <a:rPr lang="sr-Latn-RS" sz="2000" dirty="0" smtClean="0"/>
              <a:t>roboti mogu </a:t>
            </a:r>
            <a:r>
              <a:rPr lang="sr-Latn-RS" sz="2000" dirty="0"/>
              <a:t>da rade istovremeno u više raznorodnih informatičkih tehnologija </a:t>
            </a:r>
            <a:endParaRPr lang="sr-Latn-R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Engleski naziv je </a:t>
            </a:r>
            <a:r>
              <a:rPr lang="sr-Latn-RS" sz="2000" dirty="0" err="1"/>
              <a:t>Robotics</a:t>
            </a:r>
            <a:r>
              <a:rPr lang="sr-Latn-RS" sz="2000" dirty="0"/>
              <a:t> </a:t>
            </a:r>
            <a:r>
              <a:rPr lang="sr-Latn-RS" sz="2000" dirty="0" err="1"/>
              <a:t>Process</a:t>
            </a:r>
            <a:r>
              <a:rPr lang="sr-Latn-RS" sz="2000" dirty="0"/>
              <a:t> </a:t>
            </a:r>
            <a:r>
              <a:rPr lang="sr-Latn-RS" sz="2000" dirty="0" err="1"/>
              <a:t>Automation</a:t>
            </a:r>
            <a:r>
              <a:rPr lang="sr-Latn-RS" sz="2000" dirty="0"/>
              <a:t> (RPA</a:t>
            </a:r>
            <a:r>
              <a:rPr lang="sr-Latn-RS" sz="20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Latn-R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Najpoznatiji: Chat-</a:t>
            </a:r>
            <a:r>
              <a:rPr lang="sr-Latn-RS" sz="2000" dirty="0" err="1" smtClean="0"/>
              <a:t>bot</a:t>
            </a:r>
            <a:r>
              <a:rPr lang="sr-Latn-RS" sz="2000" dirty="0" smtClean="0"/>
              <a:t>, </a:t>
            </a:r>
            <a:r>
              <a:rPr lang="sr-Latn-RS" sz="2000" dirty="0" err="1" smtClean="0"/>
              <a:t>Spam</a:t>
            </a:r>
            <a:r>
              <a:rPr lang="sr-Latn-RS" sz="2000" dirty="0" smtClean="0"/>
              <a:t>-</a:t>
            </a:r>
            <a:r>
              <a:rPr lang="sr-Latn-RS" sz="2000" dirty="0" err="1" smtClean="0"/>
              <a:t>bot</a:t>
            </a:r>
            <a:r>
              <a:rPr lang="sr-Latn-RS" sz="2000" dirty="0" smtClean="0"/>
              <a:t> i igrački </a:t>
            </a:r>
            <a:r>
              <a:rPr lang="sr-Latn-RS" sz="2000" dirty="0" err="1"/>
              <a:t>bot</a:t>
            </a:r>
            <a:r>
              <a:rPr lang="sr-Latn-RS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dirty="0" smtClean="0"/>
              <a:t>DEFINICIJA SOFTVERSKOG ROBOTA</a:t>
            </a:r>
            <a:endParaRPr lang="en-U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1845592"/>
            <a:ext cx="8893175" cy="4607744"/>
          </a:xfrm>
          <a:prstGeom prst="rect">
            <a:avLst/>
          </a:prstGeom>
        </p:spPr>
        <p:txBody>
          <a:bodyPr/>
          <a:lstStyle/>
          <a:p>
            <a:r>
              <a:rPr lang="sr-Latn-RS" sz="2000" b="1" dirty="0"/>
              <a:t>Roboti najčešće obavljaju sledeće aktivnosti</a:t>
            </a:r>
            <a:r>
              <a:rPr lang="sr-Latn-RS" sz="2000" b="1" dirty="0" smtClean="0"/>
              <a:t>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Otvaraju </a:t>
            </a:r>
            <a:r>
              <a:rPr lang="sr-Latn-RS" sz="2000" dirty="0"/>
              <a:t>aplikacije i </a:t>
            </a:r>
            <a:r>
              <a:rPr lang="sr-Latn-RS" sz="2000" dirty="0" err="1"/>
              <a:t>loguju</a:t>
            </a:r>
            <a:r>
              <a:rPr lang="sr-Latn-RS" sz="2000" dirty="0"/>
              <a:t> se u </a:t>
            </a:r>
            <a:r>
              <a:rPr lang="sr-Latn-RS" sz="2000" dirty="0" smtClean="0"/>
              <a:t>njih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Kopiraju i prenose podatke iz </a:t>
            </a:r>
            <a:r>
              <a:rPr lang="sr-Latn-RS" sz="2000" dirty="0" err="1"/>
              <a:t>excel</a:t>
            </a:r>
            <a:r>
              <a:rPr lang="sr-Latn-RS" sz="2000" dirty="0"/>
              <a:t> fajlova u informacioni </a:t>
            </a:r>
            <a:r>
              <a:rPr lang="sr-Latn-RS" sz="2000" dirty="0" smtClean="0"/>
              <a:t>sistem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Kopiraju i prenose podatke iz informacionog sistema u </a:t>
            </a:r>
            <a:r>
              <a:rPr lang="sr-Latn-RS" sz="2000" dirty="0" err="1"/>
              <a:t>excel</a:t>
            </a:r>
            <a:r>
              <a:rPr lang="sr-Latn-RS" sz="2000" dirty="0"/>
              <a:t> </a:t>
            </a:r>
            <a:r>
              <a:rPr lang="sr-Latn-RS" sz="2000" dirty="0" smtClean="0"/>
              <a:t>fajlove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Prenose podatke iz jednog segmenta informacionog sistema u drugi segment koji je napravljen u drugoj </a:t>
            </a:r>
            <a:r>
              <a:rPr lang="sr-Latn-RS" sz="2000" dirty="0" smtClean="0"/>
              <a:t>tehnologiji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Izvlače podatke iz dokumenta, kao npr. iz ulazne fakture i unose ih u informacioni </a:t>
            </a:r>
            <a:r>
              <a:rPr lang="sr-Latn-RS" sz="2000" dirty="0" smtClean="0"/>
              <a:t>sistem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Otvaraju elektronsku poštu, prepoznaju podatke i unose ih u informacioni </a:t>
            </a:r>
            <a:r>
              <a:rPr lang="sr-Latn-RS" sz="2000" dirty="0" smtClean="0"/>
              <a:t>sistem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Prebacuju fajlove sa ličnih kompjutera na </a:t>
            </a:r>
            <a:r>
              <a:rPr lang="sr-Latn-RS" sz="2000" dirty="0" smtClean="0"/>
              <a:t>servere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Prikupljaju podatke sa </a:t>
            </a:r>
            <a:r>
              <a:rPr lang="sr-Latn-RS" sz="2000" dirty="0" smtClean="0"/>
              <a:t>Interneta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Vrše jednostavne obračune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Kreiraju </a:t>
            </a:r>
            <a:r>
              <a:rPr lang="sr-Latn-RS" sz="2000" dirty="0" smtClean="0"/>
              <a:t>izveštaje</a:t>
            </a:r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dirty="0"/>
              <a:t>KONCEPT</a:t>
            </a:r>
            <a:endParaRPr lang="en-U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55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1845592"/>
            <a:ext cx="8893175" cy="4607744"/>
          </a:xfrm>
          <a:prstGeom prst="rect">
            <a:avLst/>
          </a:prstGeom>
        </p:spPr>
        <p:txBody>
          <a:bodyPr/>
          <a:lstStyle/>
          <a:p>
            <a:r>
              <a:rPr lang="sr-Latn-RS" sz="2000" b="1" dirty="0" smtClean="0"/>
              <a:t>Glavne </a:t>
            </a:r>
            <a:r>
              <a:rPr lang="sr-Latn-RS" sz="2000" b="1" dirty="0"/>
              <a:t>karakteristike softverskih </a:t>
            </a:r>
            <a:r>
              <a:rPr lang="sr-Latn-RS" sz="2000" b="1" dirty="0" smtClean="0"/>
              <a:t>robota: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Niski </a:t>
            </a:r>
            <a:r>
              <a:rPr lang="sr-Latn-RS" sz="2000" dirty="0"/>
              <a:t>troškovi implementacije, </a:t>
            </a:r>
            <a:r>
              <a:rPr lang="sr-Latn-RS" sz="2000" dirty="0" smtClean="0"/>
              <a:t>nema </a:t>
            </a:r>
            <a:r>
              <a:rPr lang="sr-Latn-RS" sz="2000" dirty="0"/>
              <a:t>potrebe za </a:t>
            </a:r>
            <a:r>
              <a:rPr lang="sr-Latn-RS" sz="2000" dirty="0" smtClean="0"/>
              <a:t>angažovanjem programera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P</a:t>
            </a:r>
            <a:r>
              <a:rPr lang="sr-Latn-RS" sz="2000" dirty="0" smtClean="0"/>
              <a:t>rilikom </a:t>
            </a:r>
            <a:r>
              <a:rPr lang="sr-Latn-RS" sz="2000" dirty="0"/>
              <a:t>instaliranja robota u informacioni sistem, </a:t>
            </a:r>
            <a:r>
              <a:rPr lang="sr-Latn-RS" sz="2000" dirty="0" smtClean="0"/>
              <a:t>ne zahtevaju se promene </a:t>
            </a:r>
            <a:r>
              <a:rPr lang="sr-Latn-RS" sz="2000" dirty="0"/>
              <a:t>postojećih aplikacija i </a:t>
            </a:r>
            <a:r>
              <a:rPr lang="sr-Latn-RS" sz="2000" dirty="0" smtClean="0"/>
              <a:t>procesa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Oslanjaju </a:t>
            </a:r>
            <a:r>
              <a:rPr lang="sr-Latn-RS" sz="2000" dirty="0"/>
              <a:t>se na postojeće funkcionalnosti aplikacija </a:t>
            </a:r>
            <a:r>
              <a:rPr lang="sr-Latn-RS" sz="2000" dirty="0" smtClean="0"/>
              <a:t>pa se zadržava </a:t>
            </a:r>
            <a:r>
              <a:rPr lang="sr-Latn-RS" sz="2000" dirty="0"/>
              <a:t>postojeći način rada zaposlenih, </a:t>
            </a:r>
            <a:r>
              <a:rPr lang="sr-Latn-RS" sz="2000" dirty="0" smtClean="0"/>
              <a:t>tako da </a:t>
            </a:r>
            <a:r>
              <a:rPr lang="sr-Latn-RS" sz="2000" dirty="0"/>
              <a:t>nema otpora zaposlenih zbog uvođenja </a:t>
            </a:r>
            <a:r>
              <a:rPr lang="sr-Latn-RS" sz="2000" dirty="0" smtClean="0"/>
              <a:t>RPA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Veliki </a:t>
            </a:r>
            <a:r>
              <a:rPr lang="sr-Latn-RS" sz="2000" dirty="0"/>
              <a:t>i brz povraćaj </a:t>
            </a:r>
            <a:r>
              <a:rPr lang="sr-Latn-RS" sz="2000" dirty="0" smtClean="0"/>
              <a:t>investicije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Optimizacija resursa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V</a:t>
            </a:r>
            <a:r>
              <a:rPr lang="sr-Latn-RS" sz="2000" dirty="0" smtClean="0"/>
              <a:t>eća </a:t>
            </a:r>
            <a:r>
              <a:rPr lang="sr-Latn-RS" sz="2000" dirty="0"/>
              <a:t>efikasnost i produktivnost </a:t>
            </a:r>
            <a:r>
              <a:rPr lang="sr-Latn-RS" sz="2000" dirty="0" smtClean="0"/>
              <a:t>zaposlenih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S</a:t>
            </a:r>
            <a:r>
              <a:rPr lang="sr-Latn-RS" sz="2000" dirty="0" smtClean="0"/>
              <a:t>manjenje troškova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B</a:t>
            </a:r>
            <a:r>
              <a:rPr lang="sr-Latn-RS" sz="2000" dirty="0" smtClean="0"/>
              <a:t>rz </a:t>
            </a:r>
            <a:r>
              <a:rPr lang="sr-Latn-RS" sz="2000" dirty="0"/>
              <a:t>način rešavanja sve većeg broja zahteva u skladu sa rastućom birokratijom za koje nije potrebna ljudska </a:t>
            </a:r>
            <a:r>
              <a:rPr lang="sr-Latn-RS" sz="2000" dirty="0" smtClean="0"/>
              <a:t>intervencija</a:t>
            </a: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S</a:t>
            </a:r>
            <a:r>
              <a:rPr lang="sr-Latn-RS" sz="2000" dirty="0" smtClean="0"/>
              <a:t>manjen </a:t>
            </a:r>
            <a:r>
              <a:rPr lang="sr-Latn-RS" sz="2000" dirty="0"/>
              <a:t>operativni rizik u svakodnevnom </a:t>
            </a:r>
            <a:r>
              <a:rPr lang="sr-Latn-RS" sz="2000" dirty="0" smtClean="0"/>
              <a:t>poslovanju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dirty="0"/>
              <a:t>KONCEPT</a:t>
            </a:r>
            <a:endParaRPr lang="en-U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6882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4926" y="1845592"/>
            <a:ext cx="9109074" cy="460774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b="1" dirty="0" smtClean="0"/>
              <a:t>Nestandardizovano </a:t>
            </a:r>
            <a:r>
              <a:rPr lang="sr-Latn-RS" sz="2000" b="1" dirty="0"/>
              <a:t>korišćenje softverskih </a:t>
            </a:r>
            <a:r>
              <a:rPr lang="sr-Latn-RS" sz="2000" b="1" dirty="0" smtClean="0"/>
              <a:t>robota </a:t>
            </a:r>
            <a:r>
              <a:rPr lang="sr-Latn-RS" sz="2000" dirty="0" smtClean="0"/>
              <a:t>- podaci </a:t>
            </a:r>
            <a:r>
              <a:rPr lang="sr-Latn-RS" sz="2000" dirty="0"/>
              <a:t>koje robot preuzima iz više sistema smeštaju se u </a:t>
            </a:r>
            <a:r>
              <a:rPr lang="sr-Latn-RS" sz="2000" dirty="0" err="1"/>
              <a:t>excel</a:t>
            </a:r>
            <a:r>
              <a:rPr lang="sr-Latn-RS" sz="2000" dirty="0"/>
              <a:t> fajl, pa zaposleni imaju svoje izveštaje i svoje istine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b="1" dirty="0" smtClean="0"/>
              <a:t>Mogu </a:t>
            </a:r>
            <a:r>
              <a:rPr lang="sr-Latn-RS" sz="2000" b="1" dirty="0"/>
              <a:t>usporiti unapređenje </a:t>
            </a:r>
            <a:r>
              <a:rPr lang="sr-Latn-RS" sz="2000" b="1" dirty="0" err="1" smtClean="0"/>
              <a:t>inf</a:t>
            </a:r>
            <a:r>
              <a:rPr lang="sr-Latn-RS" sz="2000" b="1" dirty="0" smtClean="0"/>
              <a:t>. sistema </a:t>
            </a:r>
            <a:r>
              <a:rPr lang="sr-Latn-RS" sz="2000" dirty="0" smtClean="0"/>
              <a:t>– otežane promene IS jer svaka</a:t>
            </a:r>
            <a:r>
              <a:rPr lang="sr-Latn-RS" sz="2000" dirty="0"/>
              <a:t>, čak i najmanja promena, dovodi do „pucanja“ softverskog robota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Preširoka upotreba RPA na početku projekta može ugroziti </a:t>
            </a:r>
            <a:r>
              <a:rPr lang="sr-Latn-RS" sz="2000" b="1" dirty="0" smtClean="0"/>
              <a:t>uspeh </a:t>
            </a:r>
            <a:r>
              <a:rPr lang="sr-Latn-RS" sz="2000" dirty="0" smtClean="0"/>
              <a:t>- dolazi </a:t>
            </a:r>
            <a:r>
              <a:rPr lang="sr-Latn-RS" sz="2000" dirty="0"/>
              <a:t>do potrošnje </a:t>
            </a:r>
            <a:r>
              <a:rPr lang="sr-Latn-RS" sz="2000" dirty="0" smtClean="0"/>
              <a:t>resursa </a:t>
            </a:r>
            <a:r>
              <a:rPr lang="sr-Latn-RS" sz="2000" dirty="0"/>
              <a:t>pre nego što se potvrdi </a:t>
            </a:r>
            <a:r>
              <a:rPr lang="sr-Latn-RS" sz="2000" dirty="0" err="1"/>
              <a:t>isplativost</a:t>
            </a:r>
            <a:r>
              <a:rPr lang="sr-Latn-RS" sz="2000" dirty="0"/>
              <a:t> investicije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Konflikt interesa sa vlasnicima </a:t>
            </a:r>
            <a:r>
              <a:rPr lang="sr-Latn-RS" sz="2000" b="1" dirty="0" smtClean="0"/>
              <a:t>procesa </a:t>
            </a:r>
            <a:r>
              <a:rPr lang="sr-Latn-RS" sz="2000" dirty="0" smtClean="0"/>
              <a:t>- vlasnici </a:t>
            </a:r>
            <a:r>
              <a:rPr lang="sr-Latn-RS" sz="2000" dirty="0"/>
              <a:t>procesa nekad nemaju interes da se njihov proces automatizuje, </a:t>
            </a:r>
            <a:r>
              <a:rPr lang="sr-Latn-RS" sz="2000" dirty="0" smtClean="0"/>
              <a:t>da ne izgube </a:t>
            </a:r>
            <a:r>
              <a:rPr lang="sr-Latn-RS" sz="2000" dirty="0"/>
              <a:t>ljude, pa odluke o uvođenju automatizacije </a:t>
            </a:r>
            <a:r>
              <a:rPr lang="sr-Latn-RS" sz="2000" dirty="0" smtClean="0"/>
              <a:t>treba </a:t>
            </a:r>
            <a:r>
              <a:rPr lang="sr-Latn-RS" sz="2000" dirty="0"/>
              <a:t>voditi iz jednog centra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b="1" dirty="0" smtClean="0"/>
              <a:t>Ne </a:t>
            </a:r>
            <a:r>
              <a:rPr lang="sr-Latn-RS" sz="2000" b="1" dirty="0"/>
              <a:t>rešavaju problem zastarelosti informacionog </a:t>
            </a:r>
            <a:r>
              <a:rPr lang="sr-Latn-RS" sz="2000" b="1" dirty="0" smtClean="0"/>
              <a:t>sistema </a:t>
            </a:r>
            <a:r>
              <a:rPr lang="sr-Latn-RS" sz="2000" dirty="0" smtClean="0"/>
              <a:t>– može se </a:t>
            </a:r>
            <a:r>
              <a:rPr lang="sr-Latn-RS" sz="2000" dirty="0"/>
              <a:t>popraviti produktivnost u kompaniji, </a:t>
            </a:r>
            <a:r>
              <a:rPr lang="sr-Latn-RS" sz="2000" dirty="0" smtClean="0"/>
              <a:t>i stvoriti </a:t>
            </a:r>
            <a:r>
              <a:rPr lang="sr-Latn-RS" sz="2000" dirty="0"/>
              <a:t>privid da nije neophodno ulaganje u </a:t>
            </a:r>
            <a:r>
              <a:rPr lang="sr-Latn-RS" sz="2000" dirty="0" smtClean="0"/>
              <a:t>IT, </a:t>
            </a:r>
            <a:r>
              <a:rPr lang="sr-Latn-RS" sz="2000" dirty="0"/>
              <a:t>što se kasnije može osvetiti ogromnim IT troškovima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sr-Latn-RS" sz="2000" b="1" dirty="0" smtClean="0"/>
              <a:t>Standardni rizici </a:t>
            </a:r>
            <a:r>
              <a:rPr lang="sr-Latn-RS" sz="2000" dirty="0" smtClean="0"/>
              <a:t>(operativni rizik, rizik usaglašenosti, rizik </a:t>
            </a:r>
            <a:r>
              <a:rPr lang="sr-Latn-RS" sz="2000" dirty="0"/>
              <a:t>kvaliteta </a:t>
            </a:r>
            <a:r>
              <a:rPr lang="sr-Latn-RS" sz="2000" dirty="0" smtClean="0"/>
              <a:t>podataka, etički rizik, itd.)</a:t>
            </a:r>
            <a:endParaRPr lang="sr-Latn-RS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sz="2400" b="1" dirty="0"/>
              <a:t>RIZICI UPOTREBE ROBOTA</a:t>
            </a:r>
            <a:endParaRPr lang="sr-Latn-R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279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72362" y="1845592"/>
            <a:ext cx="8893175" cy="4607744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Preuzimanje rizika </a:t>
            </a:r>
            <a:endParaRPr lang="sr-Latn-RS" sz="2000" dirty="0"/>
          </a:p>
          <a:p>
            <a:r>
              <a:rPr lang="sr-Latn-RS" sz="2000" dirty="0"/>
              <a:t>Proces preuzimanja rizika u imovinskim osiguranjima zahteva prikupljanje velike količine podataka iz više raznorodnih izvora. Uvođenjem RPA u ovaj proces, moguće je osloboditi 20-30% vremena zaposlenih </a:t>
            </a:r>
          </a:p>
          <a:p>
            <a:r>
              <a:rPr lang="sr-Latn-RS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Analiza podataka</a:t>
            </a:r>
            <a:endParaRPr lang="sr-Latn-RS" sz="2000" dirty="0"/>
          </a:p>
          <a:p>
            <a:r>
              <a:rPr lang="sr-Latn-RS" sz="2000" dirty="0"/>
              <a:t>Uvođenjem robota, dobija se detaljna metrika o izvršenim transakcijama u svakom koraku procesa, a samim tim i mogućnost za eventualna dodatna unapređenja pojedinih koraka, ali i celog procesa </a:t>
            </a:r>
          </a:p>
          <a:p>
            <a:r>
              <a:rPr lang="sr-Latn-RS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Integracija različitih segmenata informacionog sistema</a:t>
            </a:r>
            <a:endParaRPr lang="sr-Latn-RS" sz="2000" dirty="0"/>
          </a:p>
          <a:p>
            <a:r>
              <a:rPr lang="sr-Latn-RS" sz="2000" dirty="0"/>
              <a:t>Uvođenjem </a:t>
            </a:r>
            <a:r>
              <a:rPr lang="sr-Latn-RS" sz="2000" dirty="0" err="1"/>
              <a:t>bota</a:t>
            </a:r>
            <a:r>
              <a:rPr lang="sr-Latn-RS" sz="2000" dirty="0"/>
              <a:t> koji automatski komunicira sa segmentima informacionog sistema napravljenom u različitim tehnologijama, korisnik dobija privid da su svi segmenti integrisani u jedan sistem, jer sve traži i dobija preko jedne tačke – robota. </a:t>
            </a:r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sr-Latn-RS" sz="2400" b="1" dirty="0"/>
              <a:t>POTENCIJALNA PRIMENA ROBOTA U OSIGURANJU</a:t>
            </a:r>
            <a:endParaRPr lang="sr-Latn-R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28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72362" y="1845592"/>
            <a:ext cx="8893175" cy="4607744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Kontakt centar</a:t>
            </a:r>
            <a:endParaRPr lang="sr-Latn-RS" sz="2000" dirty="0"/>
          </a:p>
          <a:p>
            <a:r>
              <a:rPr lang="sr-Latn-RS" sz="2000" dirty="0"/>
              <a:t>Jedan operater najčešće radi sa velikim brojem aplikacija. Roboti mogu da zamene čoveka u procesima prikupljanja podataka iz različitih izvora, prikazivanja konsolidovanih izveštaja i unosa podataka koji se ažuriraju u celom informacionom sistemu. </a:t>
            </a:r>
          </a:p>
          <a:p>
            <a:r>
              <a:rPr lang="sr-Latn-RS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b="1" dirty="0"/>
              <a:t>Obrada šteta</a:t>
            </a:r>
            <a:endParaRPr lang="sr-Latn-RS" sz="2000" dirty="0"/>
          </a:p>
          <a:p>
            <a:r>
              <a:rPr lang="sr-Latn-RS" sz="2000" dirty="0"/>
              <a:t>Pomoću robota moguće je prepoloviti potrebno vreme za obradu prijavu </a:t>
            </a:r>
            <a:r>
              <a:rPr lang="sr-Latn-RS" sz="2000" dirty="0" smtClean="0"/>
              <a:t>štete. U </a:t>
            </a:r>
            <a:r>
              <a:rPr lang="sr-Latn-RS" sz="2000" dirty="0"/>
              <a:t>većini osiguravajućih kompanija broj šteta ima trend rasta, dok broj zaposlenih u obradi šteta stagnira. Posle izvesnog vremena, kompanija se suočava sa nemogućnosti ažurne isplate šteta. Uvođenje robota u obradu šteta značajno ubrzava rešavanje i isplatu šteta, što povećava zadovoljstvo osiguranika.</a:t>
            </a:r>
          </a:p>
          <a:p>
            <a:r>
              <a:rPr lang="sr-Latn-RS" sz="2000" dirty="0"/>
              <a:t>	</a:t>
            </a:r>
          </a:p>
          <a:p>
            <a:r>
              <a:rPr lang="sr-Latn-RS" sz="2000" dirty="0"/>
              <a:t>Jedan primer </a:t>
            </a:r>
            <a:r>
              <a:rPr lang="sr-Latn-RS" sz="2000" dirty="0" smtClean="0"/>
              <a:t>obrade </a:t>
            </a:r>
            <a:r>
              <a:rPr lang="sr-Latn-RS" sz="2000" dirty="0"/>
              <a:t>štete putnog osiguranja iz prakse opisan </a:t>
            </a:r>
            <a:r>
              <a:rPr lang="sr-Latn-RS" sz="2000"/>
              <a:t>je </a:t>
            </a:r>
            <a:r>
              <a:rPr lang="sr-Latn-RS" sz="2000" smtClean="0"/>
              <a:t>u </a:t>
            </a:r>
            <a:r>
              <a:rPr lang="sr-Latn-RS" sz="2000" dirty="0"/>
              <a:t>radu.</a:t>
            </a:r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sr-Latn-RS" sz="2400" b="1" dirty="0"/>
              <a:t>POTENCIJALNA PRIMENA ROBOTA U OSIGURANJU</a:t>
            </a:r>
            <a:endParaRPr lang="sr-Latn-R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5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72362" y="1845592"/>
            <a:ext cx="8893175" cy="5012408"/>
          </a:xfrm>
          <a:prstGeom prst="rect">
            <a:avLst/>
          </a:prstGeom>
        </p:spPr>
        <p:txBody>
          <a:bodyPr/>
          <a:lstStyle/>
          <a:p>
            <a:r>
              <a:rPr lang="sr-Latn-RS" sz="2000" b="1" dirty="0" err="1"/>
              <a:t>Farmers</a:t>
            </a:r>
            <a:r>
              <a:rPr lang="sr-Latn-RS" sz="2000" b="1" dirty="0"/>
              <a:t> </a:t>
            </a:r>
            <a:r>
              <a:rPr lang="sr-Latn-RS" sz="2000" b="1" dirty="0" err="1"/>
              <a:t>Insurance</a:t>
            </a:r>
            <a:r>
              <a:rPr lang="sr-Latn-RS" sz="2000" b="1" dirty="0"/>
              <a:t> </a:t>
            </a:r>
            <a:r>
              <a:rPr lang="sr-Latn-RS" sz="2000" b="1" dirty="0" err="1"/>
              <a:t>Group</a:t>
            </a:r>
            <a:r>
              <a:rPr lang="sr-Latn-RS" sz="2000" b="1" dirty="0"/>
              <a:t> (FIG)</a:t>
            </a:r>
            <a:endParaRPr lang="sr-Latn-RS" sz="2000" dirty="0"/>
          </a:p>
          <a:p>
            <a:r>
              <a:rPr lang="sr-Latn-RS" sz="2000" dirty="0"/>
              <a:t> 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000" dirty="0" smtClean="0"/>
              <a:t>Američka </a:t>
            </a:r>
            <a:r>
              <a:rPr lang="sr-Latn-RS" sz="2000" dirty="0"/>
              <a:t>kompanija </a:t>
            </a:r>
            <a:r>
              <a:rPr lang="sr-Latn-RS" sz="2000" dirty="0" err="1"/>
              <a:t>Pegasystems</a:t>
            </a:r>
            <a:r>
              <a:rPr lang="sr-Latn-RS" sz="2000" dirty="0"/>
              <a:t> je uvela RPA u </a:t>
            </a:r>
            <a:r>
              <a:rPr lang="sr-Latn-RS" sz="2000" dirty="0" smtClean="0"/>
              <a:t>FIG sa </a:t>
            </a:r>
            <a:r>
              <a:rPr lang="sr-Latn-RS" sz="2000" dirty="0"/>
              <a:t>ciljem da unapredi proces izdavanja ponude za mala i srednja </a:t>
            </a:r>
            <a:r>
              <a:rPr lang="sr-Latn-RS" sz="2000" dirty="0" smtClean="0"/>
              <a:t>preduzeća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000" dirty="0" smtClean="0"/>
              <a:t>Rezultat </a:t>
            </a:r>
            <a:r>
              <a:rPr lang="sr-Latn-RS" sz="2000" dirty="0"/>
              <a:t>jednogodišnje </a:t>
            </a:r>
            <a:r>
              <a:rPr lang="sr-Latn-RS" sz="2000" dirty="0" smtClean="0"/>
              <a:t>implementacije: umesto </a:t>
            </a:r>
            <a:r>
              <a:rPr lang="sr-Latn-RS" sz="2000" dirty="0"/>
              <a:t>14 dana, koliko je ranije trebalo agentima za kompletiranje ponude prilagođene konkretnim potrebama manje kompanije</a:t>
            </a:r>
            <a:r>
              <a:rPr lang="sr-Latn-RS" sz="2000" dirty="0" smtClean="0"/>
              <a:t>, </a:t>
            </a:r>
            <a:r>
              <a:rPr lang="sr-Latn-RS" sz="2000" dirty="0"/>
              <a:t>proces je skraćen na oko 15 minuta </a:t>
            </a:r>
            <a:r>
              <a:rPr lang="sr-Latn-RS" sz="2000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000" dirty="0" smtClean="0"/>
              <a:t>FIG </a:t>
            </a:r>
            <a:r>
              <a:rPr lang="sr-Latn-RS" sz="2000" dirty="0"/>
              <a:t>je ubrzo duplirao tržišno </a:t>
            </a:r>
            <a:r>
              <a:rPr lang="sr-Latn-RS" sz="2000" dirty="0" smtClean="0"/>
              <a:t>učešće</a:t>
            </a:r>
          </a:p>
          <a:p>
            <a:endParaRPr lang="sr-Latn-RS" sz="2000" dirty="0"/>
          </a:p>
          <a:p>
            <a:r>
              <a:rPr lang="sr-Latn-RS" sz="2000" b="1" dirty="0" err="1" smtClean="0"/>
              <a:t>Xchanging</a:t>
            </a:r>
            <a:endParaRPr lang="sr-Latn-RS" sz="2000" dirty="0"/>
          </a:p>
          <a:p>
            <a:endParaRPr lang="sr-Latn-R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Cilj: smanjenje </a:t>
            </a:r>
            <a:r>
              <a:rPr lang="sr-Latn-RS" sz="2000" dirty="0"/>
              <a:t>troškova 20-40%, brže, efikasnije i pouzdanije obavljanje zadataka i poboljšanje kvaliteta usluge. </a:t>
            </a:r>
            <a:endParaRPr lang="sr-Latn-R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Upotrebljen je RPA softver britanske kompanije </a:t>
            </a:r>
            <a:r>
              <a:rPr lang="sr-Latn-RS" sz="2000" dirty="0" err="1"/>
              <a:t>Blue</a:t>
            </a:r>
            <a:r>
              <a:rPr lang="sr-Latn-RS" sz="2000" dirty="0"/>
              <a:t> </a:t>
            </a:r>
            <a:r>
              <a:rPr lang="sr-Latn-RS" sz="2000" dirty="0" err="1"/>
              <a:t>Prism</a:t>
            </a:r>
            <a:r>
              <a:rPr lang="sr-Latn-RS" sz="2000" dirty="0"/>
              <a:t>, koji može da se </a:t>
            </a:r>
            <a:r>
              <a:rPr lang="sr-Latn-RS" sz="2000" dirty="0" smtClean="0"/>
              <a:t>implementira </a:t>
            </a:r>
            <a:r>
              <a:rPr lang="sr-Latn-RS" sz="2000" dirty="0"/>
              <a:t>za nekoliko </a:t>
            </a:r>
            <a:r>
              <a:rPr lang="sr-Latn-RS" sz="2000" dirty="0" smtClean="0"/>
              <a:t>nedelja</a:t>
            </a:r>
            <a:endParaRPr lang="sr-Latn-RS" sz="2000" dirty="0"/>
          </a:p>
          <a:p>
            <a:endParaRPr lang="sr-Latn-RS" sz="2000" dirty="0" smtClean="0"/>
          </a:p>
          <a:p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sr-Latn-RS" sz="2400" b="1" dirty="0"/>
              <a:t>PRIMERI PRIMENE </a:t>
            </a:r>
            <a:r>
              <a:rPr lang="sr-Latn-RS" sz="2400" b="1" dirty="0" smtClean="0"/>
              <a:t>ROBOTA U </a:t>
            </a:r>
            <a:r>
              <a:rPr lang="sr-Latn-RS" sz="2400" b="1" dirty="0"/>
              <a:t>OSIGURANJU U PRAKSI</a:t>
            </a:r>
            <a:endParaRPr lang="sr-Latn-RS" sz="24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49020" y="48916"/>
            <a:ext cx="659484" cy="100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14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5430" y="2857228"/>
            <a:ext cx="2363073" cy="359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DFB990-DAD7-4FE8-BC76-985B93F6231F}" type="slidenum">
              <a:rPr lang="en-US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5363" name="Picture 5" descr="logoplu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109538"/>
            <a:ext cx="476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4924" y="1845592"/>
            <a:ext cx="7201371" cy="5012408"/>
          </a:xfrm>
          <a:prstGeom prst="rect">
            <a:avLst/>
          </a:prstGeom>
        </p:spPr>
        <p:txBody>
          <a:bodyPr/>
          <a:lstStyle/>
          <a:p>
            <a:r>
              <a:rPr lang="sr-Latn-RS" sz="2000" b="1" dirty="0" err="1" smtClean="0"/>
              <a:t>Xchanging</a:t>
            </a:r>
            <a:endParaRPr lang="sr-Latn-RS" sz="2000" dirty="0"/>
          </a:p>
          <a:p>
            <a:endParaRPr lang="sr-Latn-R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/>
              <a:t>Početna implementacija je obuhvatila 4 procesa i prvog robota </a:t>
            </a:r>
            <a:r>
              <a:rPr lang="sr-Latn-RS" sz="2000" dirty="0" smtClean="0"/>
              <a:t>kome su dali ime (</a:t>
            </a:r>
            <a:r>
              <a:rPr lang="sr-Latn-RS" sz="2000" dirty="0" err="1" smtClean="0"/>
              <a:t>Poppy</a:t>
            </a:r>
            <a:r>
              <a:rPr lang="sr-Latn-RS" sz="2000" dirty="0" smtClean="0"/>
              <a:t>) i izgled klasičnog robota, da bi ga zaposleni lakše prihvatili kao saradnika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err="1" smtClean="0"/>
              <a:t>Poppy</a:t>
            </a:r>
            <a:r>
              <a:rPr lang="sr-Latn-RS" sz="2000" dirty="0" smtClean="0"/>
              <a:t> </a:t>
            </a:r>
            <a:r>
              <a:rPr lang="sr-Latn-RS" sz="2000" dirty="0"/>
              <a:t>je brzo i efikasno radila klasične zadatke, dok su se ljudi bavili specifičnim slučajevima i </a:t>
            </a:r>
            <a:r>
              <a:rPr lang="sr-Latn-RS" sz="2000" dirty="0" smtClean="0"/>
              <a:t>izuzecima </a:t>
            </a:r>
            <a:endParaRPr lang="sr-Latn-R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Primećeno je da </a:t>
            </a:r>
            <a:r>
              <a:rPr lang="sr-Latn-RS" sz="2000" dirty="0"/>
              <a:t>roboti izvršavaju zadatke višestruko brže od ljudi, osim u slučajevima kada su se u procesu koristile </a:t>
            </a:r>
            <a:r>
              <a:rPr lang="sr-Latn-RS" sz="2000" dirty="0" err="1"/>
              <a:t>web</a:t>
            </a:r>
            <a:r>
              <a:rPr lang="sr-Latn-RS" sz="2000" dirty="0"/>
              <a:t> </a:t>
            </a:r>
            <a:r>
              <a:rPr lang="sr-Latn-RS" sz="2000" dirty="0" smtClean="0"/>
              <a:t>aplikacije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sz="2000" dirty="0" smtClean="0"/>
              <a:t>Performanse na </a:t>
            </a:r>
            <a:r>
              <a:rPr lang="sr-Latn-RS" sz="2000" dirty="0"/>
              <a:t>kraju </a:t>
            </a:r>
            <a:r>
              <a:rPr lang="sr-Latn-RS" sz="2000" dirty="0" smtClean="0"/>
              <a:t>projekta:</a:t>
            </a:r>
            <a:endParaRPr lang="sr-Latn-R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000" dirty="0"/>
              <a:t>broj automatizovanih procesa: 14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000" dirty="0"/>
              <a:t>broj transakcija koje obavljaju roboti mesečno: 120.000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000" dirty="0"/>
              <a:t>broj robota: 27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000" dirty="0"/>
              <a:t>prosečno smanjenje troškova po procesu: 30%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sr-Latn-RS" sz="2000" dirty="0"/>
              <a:t>broj zaposlenih koji su zamenjeni robotima: </a:t>
            </a:r>
            <a:r>
              <a:rPr lang="sr-Latn-RS" sz="2000" dirty="0" smtClean="0"/>
              <a:t>0</a:t>
            </a:r>
            <a:endParaRPr lang="sr-Latn-RS" sz="2000" dirty="0"/>
          </a:p>
          <a:p>
            <a:endParaRPr lang="sr-Latn-RS" sz="2000" dirty="0" smtClean="0"/>
          </a:p>
          <a:p>
            <a:endParaRPr lang="sr-Latn-RS" sz="2000" dirty="0"/>
          </a:p>
        </p:txBody>
      </p:sp>
      <p:sp>
        <p:nvSpPr>
          <p:cNvPr id="15365" name="Footer Placeholder 5"/>
          <p:cNvSpPr txBox="1">
            <a:spLocks/>
          </p:cNvSpPr>
          <p:nvPr/>
        </p:nvSpPr>
        <p:spPr bwMode="auto">
          <a:xfrm>
            <a:off x="17900" y="1052513"/>
            <a:ext cx="9090604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sr-Latn-RS" sz="2400" b="1" dirty="0"/>
              <a:t>PRIMERI PRIMENE </a:t>
            </a:r>
            <a:r>
              <a:rPr lang="sr-Latn-RS" sz="2400" b="1" dirty="0" smtClean="0"/>
              <a:t>ROBOTA U </a:t>
            </a:r>
            <a:r>
              <a:rPr lang="sr-Latn-RS" sz="2400" b="1" dirty="0"/>
              <a:t>OSIGURANJU U PRAKSI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984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734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Udruzenje aktuara Srbije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</dc:title>
  <dc:creator>branko</dc:creator>
  <cp:lastModifiedBy>Redaktor</cp:lastModifiedBy>
  <cp:revision>65</cp:revision>
  <cp:lastPrinted>2019-05-09T21:02:32Z</cp:lastPrinted>
  <dcterms:created xsi:type="dcterms:W3CDTF">2013-02-03T21:14:14Z</dcterms:created>
  <dcterms:modified xsi:type="dcterms:W3CDTF">2019-05-11T18:22:34Z</dcterms:modified>
</cp:coreProperties>
</file>