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508" r:id="rId2"/>
    <p:sldId id="510" r:id="rId3"/>
    <p:sldId id="511" r:id="rId4"/>
    <p:sldId id="512" r:id="rId5"/>
    <p:sldId id="514" r:id="rId6"/>
    <p:sldId id="515" r:id="rId7"/>
    <p:sldId id="516" r:id="rId8"/>
    <p:sldId id="517" r:id="rId9"/>
    <p:sldId id="518" r:id="rId10"/>
    <p:sldId id="520" r:id="rId11"/>
    <p:sldId id="521" r:id="rId12"/>
    <p:sldId id="522" r:id="rId13"/>
    <p:sldId id="523" r:id="rId14"/>
    <p:sldId id="524" r:id="rId15"/>
  </p:sldIdLst>
  <p:sldSz cx="9144000" cy="6858000" type="screen4x3"/>
  <p:notesSz cx="6669088" cy="9926638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StoneSansSemibold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StoneSansSemibold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StoneSansSemibold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StoneSansSemibold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StoneSansSemibold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StoneSansSemibold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StoneSansSemibold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StoneSansSemibold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StoneSansSemibold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76">
          <p15:clr>
            <a:srgbClr val="A4A3A4"/>
          </p15:clr>
        </p15:guide>
        <p15:guide id="2" pos="2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62C1"/>
    <a:srgbClr val="005DA8"/>
    <a:srgbClr val="4D4D4D"/>
    <a:srgbClr val="6598FF"/>
    <a:srgbClr val="85AEFF"/>
    <a:srgbClr val="B2B2B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97" autoAdjust="0"/>
    <p:restoredTop sz="94622" autoAdjust="0"/>
  </p:normalViewPr>
  <p:slideViewPr>
    <p:cSldViewPr snapToGrid="0">
      <p:cViewPr varScale="1">
        <p:scale>
          <a:sx n="85" d="100"/>
          <a:sy n="85" d="100"/>
        </p:scale>
        <p:origin x="-1358" y="-72"/>
      </p:cViewPr>
      <p:guideLst>
        <p:guide orient="horz" pos="2176"/>
        <p:guide pos="2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572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2" tIns="45592" rIns="91182" bIns="45592" numCol="1" anchor="t" anchorCtr="0" compatLnSpc="1">
            <a:prstTxWarp prst="textNoShape">
              <a:avLst/>
            </a:prstTxWarp>
          </a:bodyPr>
          <a:lstStyle>
            <a:lvl1pPr algn="l" defTabSz="912620"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2" tIns="45592" rIns="91182" bIns="45592" numCol="1" anchor="t" anchorCtr="0" compatLnSpc="1">
            <a:prstTxWarp prst="textNoShape">
              <a:avLst/>
            </a:prstTxWarp>
          </a:bodyPr>
          <a:lstStyle>
            <a:lvl1pPr algn="r" defTabSz="912620"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832"/>
            <a:ext cx="2890838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2" tIns="45592" rIns="91182" bIns="45592" numCol="1" anchor="b" anchorCtr="0" compatLnSpc="1">
            <a:prstTxWarp prst="textNoShape">
              <a:avLst/>
            </a:prstTxWarp>
          </a:bodyPr>
          <a:lstStyle>
            <a:lvl1pPr algn="l" defTabSz="912620"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832"/>
            <a:ext cx="2890838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2" tIns="45592" rIns="91182" bIns="45592" numCol="1" anchor="b" anchorCtr="0" compatLnSpc="1">
            <a:prstTxWarp prst="textNoShape">
              <a:avLst/>
            </a:prstTxWarp>
          </a:bodyPr>
          <a:lstStyle>
            <a:lvl1pPr algn="r" defTabSz="912620">
              <a:defRPr sz="1200" b="1">
                <a:latin typeface="Arial" charset="0"/>
              </a:defRPr>
            </a:lvl1pPr>
          </a:lstStyle>
          <a:p>
            <a:pPr>
              <a:defRPr/>
            </a:pPr>
            <a:fld id="{23639957-77FA-4048-A156-5CA7180FBA93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3149462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8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93" tIns="44846" rIns="89693" bIns="44846" numCol="1" anchor="t" anchorCtr="0" compatLnSpc="1">
            <a:prstTxWarp prst="textNoShape">
              <a:avLst/>
            </a:prstTxWarp>
          </a:bodyPr>
          <a:lstStyle>
            <a:lvl1pPr algn="l" defTabSz="896721"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83014" y="0"/>
            <a:ext cx="2909887" cy="48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93" tIns="44846" rIns="89693" bIns="44846" numCol="1" anchor="t" anchorCtr="0" compatLnSpc="1">
            <a:prstTxWarp prst="textNoShape">
              <a:avLst/>
            </a:prstTxWarp>
          </a:bodyPr>
          <a:lstStyle>
            <a:lvl1pPr algn="r" defTabSz="896721"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082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15975" y="733425"/>
            <a:ext cx="4995863" cy="3748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3125" y="4726821"/>
            <a:ext cx="4873625" cy="4480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93" tIns="44846" rIns="89693" bIns="448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 smtClean="0"/>
              <a:t>Click to edit Master text styles</a:t>
            </a:r>
          </a:p>
          <a:p>
            <a:pPr lvl="1"/>
            <a:r>
              <a:rPr lang="de-CH" noProof="0" smtClean="0"/>
              <a:t>Second level</a:t>
            </a:r>
          </a:p>
          <a:p>
            <a:pPr lvl="2"/>
            <a:r>
              <a:rPr lang="de-CH" noProof="0" smtClean="0"/>
              <a:t>Third level</a:t>
            </a:r>
          </a:p>
          <a:p>
            <a:pPr lvl="3"/>
            <a:r>
              <a:rPr lang="de-CH" noProof="0" smtClean="0"/>
              <a:t>Fourth level</a:t>
            </a:r>
          </a:p>
          <a:p>
            <a:pPr lvl="4"/>
            <a:r>
              <a:rPr lang="de-CH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50464"/>
            <a:ext cx="2909888" cy="490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93" tIns="44846" rIns="89693" bIns="44846" numCol="1" anchor="b" anchorCtr="0" compatLnSpc="1">
            <a:prstTxWarp prst="textNoShape">
              <a:avLst/>
            </a:prstTxWarp>
          </a:bodyPr>
          <a:lstStyle>
            <a:lvl1pPr algn="l" defTabSz="896721"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3014" y="9450464"/>
            <a:ext cx="2909887" cy="490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93" tIns="44846" rIns="89693" bIns="44846" numCol="1" anchor="b" anchorCtr="0" compatLnSpc="1">
            <a:prstTxWarp prst="textNoShape">
              <a:avLst/>
            </a:prstTxWarp>
          </a:bodyPr>
          <a:lstStyle>
            <a:lvl1pPr algn="r" defTabSz="896721">
              <a:defRPr sz="1200" b="1">
                <a:latin typeface="Arial" charset="0"/>
              </a:defRPr>
            </a:lvl1pPr>
          </a:lstStyle>
          <a:p>
            <a:pPr>
              <a:defRPr/>
            </a:pPr>
            <a:fld id="{58B20002-ECB9-44BE-8F96-DEE05A19C849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26716305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42" eaLnBrk="0" hangingPunct="0">
              <a:defRPr sz="1200">
                <a:solidFill>
                  <a:schemeClr val="tx2"/>
                </a:solidFill>
                <a:latin typeface="StoneSansSemibold" pitchFamily="34" charset="0"/>
                <a:cs typeface="Arial" charset="0"/>
              </a:defRPr>
            </a:lvl1pPr>
            <a:lvl2pPr marL="737155" indent="-283521" defTabSz="889942" eaLnBrk="0" hangingPunct="0">
              <a:defRPr sz="1200">
                <a:solidFill>
                  <a:schemeClr val="tx2"/>
                </a:solidFill>
                <a:latin typeface="StoneSansSemibold" pitchFamily="34" charset="0"/>
                <a:cs typeface="Arial" charset="0"/>
              </a:defRPr>
            </a:lvl2pPr>
            <a:lvl3pPr marL="1134085" indent="-226817" defTabSz="889942" eaLnBrk="0" hangingPunct="0">
              <a:defRPr sz="1200">
                <a:solidFill>
                  <a:schemeClr val="tx2"/>
                </a:solidFill>
                <a:latin typeface="StoneSansSemibold" pitchFamily="34" charset="0"/>
                <a:cs typeface="Arial" charset="0"/>
              </a:defRPr>
            </a:lvl3pPr>
            <a:lvl4pPr marL="1587718" indent="-226817" defTabSz="889942" eaLnBrk="0" hangingPunct="0">
              <a:defRPr sz="1200">
                <a:solidFill>
                  <a:schemeClr val="tx2"/>
                </a:solidFill>
                <a:latin typeface="StoneSansSemibold" pitchFamily="34" charset="0"/>
                <a:cs typeface="Arial" charset="0"/>
              </a:defRPr>
            </a:lvl4pPr>
            <a:lvl5pPr marL="2041352" indent="-226817" defTabSz="889942" eaLnBrk="0" hangingPunct="0">
              <a:defRPr sz="1200">
                <a:solidFill>
                  <a:schemeClr val="tx2"/>
                </a:solidFill>
                <a:latin typeface="StoneSansSemibold" pitchFamily="34" charset="0"/>
                <a:cs typeface="Arial" charset="0"/>
              </a:defRPr>
            </a:lvl5pPr>
            <a:lvl6pPr marL="2494986" indent="-226817" algn="ctr" defTabSz="88994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StoneSansSemibold" pitchFamily="34" charset="0"/>
                <a:cs typeface="Arial" charset="0"/>
              </a:defRPr>
            </a:lvl6pPr>
            <a:lvl7pPr marL="2948620" indent="-226817" algn="ctr" defTabSz="88994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StoneSansSemibold" pitchFamily="34" charset="0"/>
                <a:cs typeface="Arial" charset="0"/>
              </a:defRPr>
            </a:lvl7pPr>
            <a:lvl8pPr marL="3402254" indent="-226817" algn="ctr" defTabSz="88994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StoneSansSemibold" pitchFamily="34" charset="0"/>
                <a:cs typeface="Arial" charset="0"/>
              </a:defRPr>
            </a:lvl8pPr>
            <a:lvl9pPr marL="3855888" indent="-226817" algn="ctr" defTabSz="88994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StoneSansSemibold" pitchFamily="34" charset="0"/>
                <a:cs typeface="Arial" charset="0"/>
              </a:defRPr>
            </a:lvl9pPr>
          </a:lstStyle>
          <a:p>
            <a:pPr eaLnBrk="1" hangingPunct="1"/>
            <a:fld id="{71B1B28B-CD57-4C8E-9F19-AF82C11F3DFF}" type="slidenum">
              <a:rPr lang="de-DE" smtClean="0">
                <a:solidFill>
                  <a:schemeClr val="tx1"/>
                </a:solidFill>
                <a:latin typeface="Arial" charset="0"/>
              </a:rPr>
              <a:pPr eaLnBrk="1" hangingPunct="1"/>
              <a:t>0</a:t>
            </a:fld>
            <a:endParaRPr lang="de-DE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15975" y="733425"/>
            <a:ext cx="4995863" cy="3748088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AutoShape 1" hidden="1"/>
          <p:cNvGraphicFramePr>
            <a:graphicFrameLocks/>
          </p:cNvGraphicFramePr>
          <p:nvPr/>
        </p:nvGraphicFramePr>
        <p:xfrm>
          <a:off x="1" y="1"/>
          <a:ext cx="158751" cy="158750"/>
        </p:xfrm>
        <a:graphic>
          <a:graphicData uri="http://schemas.openxmlformats.org/presentationml/2006/ole">
            <p:oleObj spid="_x0000_s660938" name="think-cell Slide" r:id="rId3" imgW="0" imgH="0" progId="">
              <p:embed/>
            </p:oleObj>
          </a:graphicData>
        </a:graphic>
      </p:graphicFrame>
      <p:sp>
        <p:nvSpPr>
          <p:cNvPr id="24730" name="Rectangle 154"/>
          <p:cNvSpPr>
            <a:spLocks noGrp="1" noChangeArrowheads="1"/>
          </p:cNvSpPr>
          <p:nvPr>
            <p:ph type="ctrTitle" sz="quarter"/>
          </p:nvPr>
        </p:nvSpPr>
        <p:spPr>
          <a:xfrm>
            <a:off x="423871" y="2130440"/>
            <a:ext cx="8283575" cy="1470025"/>
          </a:xfrm>
          <a:ln/>
        </p:spPr>
        <p:txBody>
          <a:bodyPr lIns="91440" tIns="45720" rIns="91440" bIns="45720" anchor="ctr"/>
          <a:lstStyle>
            <a:lvl1pPr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24736" name="Rectangle 16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23871" y="5245101"/>
            <a:ext cx="8283575" cy="393700"/>
          </a:xfrm>
          <a:ln/>
        </p:spPr>
        <p:txBody>
          <a:bodyPr lIns="91440" tIns="45720" rIns="91440" bIns="45720"/>
          <a:lstStyle>
            <a:lvl1pPr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4" y="163528"/>
            <a:ext cx="2071687" cy="59324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163528"/>
            <a:ext cx="6065839" cy="59324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83" y="1506538"/>
            <a:ext cx="4068763" cy="4589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7" y="1506538"/>
            <a:ext cx="4068763" cy="4589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6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de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83" y="163514"/>
            <a:ext cx="7096125" cy="831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45713" rIns="0" bIns="4571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Slide title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2276" y="1506538"/>
            <a:ext cx="8289925" cy="45894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Body text</a:t>
            </a:r>
          </a:p>
          <a:p>
            <a:pPr lvl="1"/>
            <a:r>
              <a:rPr lang="de-CH" smtClean="0"/>
              <a:t>First level</a:t>
            </a:r>
          </a:p>
          <a:p>
            <a:pPr lvl="2"/>
            <a:r>
              <a:rPr lang="de-CH" smtClean="0"/>
              <a:t>Second level</a:t>
            </a:r>
          </a:p>
          <a:p>
            <a:pPr lvl="3"/>
            <a:r>
              <a:rPr lang="de-CH" smtClean="0"/>
              <a:t>Third level</a:t>
            </a:r>
          </a:p>
          <a:p>
            <a:pPr lvl="4"/>
            <a:r>
              <a:rPr lang="de-CH" smtClean="0"/>
              <a:t>Quotation level</a:t>
            </a: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8811420" y="6633483"/>
            <a:ext cx="176212" cy="133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defRPr/>
            </a:pPr>
            <a:fld id="{78ABEA54-E472-455F-BBD5-5B044AA50D25}" type="slidenum">
              <a:rPr lang="de-CH" sz="900">
                <a:solidFill>
                  <a:schemeClr val="tx2"/>
                </a:solidFill>
                <a:latin typeface="StoneSansSemibold" pitchFamily="34" charset="0"/>
              </a:rPr>
              <a:pPr algn="r">
                <a:defRPr/>
              </a:pPr>
              <a:t>‹#›</a:t>
            </a:fld>
            <a:endParaRPr lang="de-CH" sz="900">
              <a:solidFill>
                <a:schemeClr val="tx2"/>
              </a:solidFill>
              <a:latin typeface="StoneSansSemibold" pitchFamily="34" charset="0"/>
            </a:endParaRPr>
          </a:p>
        </p:txBody>
      </p:sp>
      <p:sp>
        <p:nvSpPr>
          <p:cNvPr id="1148" name="Rectangle 124"/>
          <p:cNvSpPr>
            <a:spLocks noChangeArrowheads="1"/>
          </p:cNvSpPr>
          <p:nvPr/>
        </p:nvSpPr>
        <p:spPr bwMode="auto">
          <a:xfrm flipV="1">
            <a:off x="0" y="570474"/>
            <a:ext cx="9144000" cy="42863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r" eaLnBrk="0" hangingPunct="0">
              <a:defRPr/>
            </a:pPr>
            <a:endParaRPr lang="de-CH" sz="2800">
              <a:solidFill>
                <a:srgbClr val="003399"/>
              </a:solidFill>
              <a:latin typeface="BakerSignet BT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BakerSignet BT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BakerSignet BT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BakerSignet BT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BakerSignet BT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BakerSignet BT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BakerSignet BT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BakerSignet BT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BakerSignet BT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2"/>
          </a:solidFill>
          <a:latin typeface="+mn-lt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2"/>
          </a:solidFill>
          <a:latin typeface="+mn-lt"/>
          <a:cs typeface="+mn-cs"/>
        </a:defRPr>
      </a:lvl3pPr>
      <a:lvl4pPr marL="1376363" indent="-2333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2"/>
          </a:solidFill>
          <a:latin typeface="+mn-lt"/>
          <a:cs typeface="+mn-cs"/>
        </a:defRPr>
      </a:lvl4pPr>
      <a:lvl5pPr marL="2058988" indent="-230188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2"/>
          </a:solidFill>
          <a:latin typeface="+mn-lt"/>
          <a:cs typeface="+mn-cs"/>
        </a:defRPr>
      </a:lvl5pPr>
      <a:lvl6pPr marL="2516188" indent="-23018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2"/>
          </a:solidFill>
          <a:latin typeface="+mn-lt"/>
          <a:cs typeface="+mn-cs"/>
        </a:defRPr>
      </a:lvl6pPr>
      <a:lvl7pPr marL="2973388" indent="-23018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2"/>
          </a:solidFill>
          <a:latin typeface="+mn-lt"/>
          <a:cs typeface="+mn-cs"/>
        </a:defRPr>
      </a:lvl7pPr>
      <a:lvl8pPr marL="3430588" indent="-23018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2"/>
          </a:solidFill>
          <a:latin typeface="+mn-lt"/>
          <a:cs typeface="+mn-cs"/>
        </a:defRPr>
      </a:lvl8pPr>
      <a:lvl9pPr marL="3887788" indent="-23018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2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oleObject" Target="../embeddings/oleObject2.bin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Rectangle 2" hidden="1"/>
          <p:cNvGraphicFramePr>
            <a:graphicFrameLocks/>
          </p:cNvGraphicFramePr>
          <p:nvPr/>
        </p:nvGraphicFramePr>
        <p:xfrm>
          <a:off x="1" y="1"/>
          <a:ext cx="158751" cy="158750"/>
        </p:xfrm>
        <a:graphic>
          <a:graphicData uri="http://schemas.openxmlformats.org/presentationml/2006/ole">
            <p:oleObj spid="_x0000_s661834" name="think-cell Slide" r:id="rId7" imgW="0" imgH="0" progId="">
              <p:embed/>
            </p:oleObj>
          </a:graphicData>
        </a:graphic>
      </p:graphicFrame>
      <p:sp>
        <p:nvSpPr>
          <p:cNvPr id="3075" name="Rectangle 3" hidden="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" y="1"/>
            <a:ext cx="158751" cy="1587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bg2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r>
              <a:rPr lang="de-CH" sz="100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  <p:custDataLst>
              <p:tags r:id="rId3"/>
            </p:custDataLst>
          </p:nvPr>
        </p:nvSpPr>
        <p:spPr>
          <a:xfrm>
            <a:off x="423871" y="2514600"/>
            <a:ext cx="8283575" cy="1085865"/>
          </a:xfrm>
        </p:spPr>
        <p:txBody>
          <a:bodyPr/>
          <a:lstStyle/>
          <a:p>
            <a:pPr eaLnBrk="1" hangingPunct="1"/>
            <a:r>
              <a:rPr lang="sr-Latn-RS" dirty="0" smtClean="0"/>
              <a:t>Izvori statistickih podataka i softver za njihovu obradu</a:t>
            </a:r>
            <a:endParaRPr lang="de-DE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403225" y="5930901"/>
            <a:ext cx="8283575" cy="419100"/>
          </a:xfrm>
        </p:spPr>
        <p:txBody>
          <a:bodyPr/>
          <a:lstStyle/>
          <a:p>
            <a:pPr marL="0" indent="0" eaLnBrk="1" hangingPunct="1"/>
            <a:r>
              <a:rPr lang="sr-Latn-RS" sz="1600" smtClean="0"/>
              <a:t>Nenad Milikić, Uniqa osiguranje</a:t>
            </a:r>
            <a:endParaRPr lang="de-DE" sz="1600" dirty="0"/>
          </a:p>
          <a:p>
            <a:pPr marL="0" indent="0" eaLnBrk="1" hangingPunct="1"/>
            <a:endParaRPr lang="de-DE" sz="16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406399" y="5554990"/>
            <a:ext cx="44616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eaLnBrk="1" hangingPunct="1"/>
            <a:r>
              <a:rPr lang="sr-Latn-RS" sz="2000" dirty="0" smtClean="0">
                <a:solidFill>
                  <a:srgbClr val="003399"/>
                </a:solidFill>
              </a:rPr>
              <a:t>Zlatibor</a:t>
            </a:r>
            <a:r>
              <a:rPr lang="de-DE" sz="2000" dirty="0" smtClean="0">
                <a:solidFill>
                  <a:srgbClr val="003399"/>
                </a:solidFill>
              </a:rPr>
              <a:t>, </a:t>
            </a:r>
            <a:r>
              <a:rPr lang="sr-Latn-RS" sz="2000" dirty="0" smtClean="0">
                <a:solidFill>
                  <a:srgbClr val="003399"/>
                </a:solidFill>
              </a:rPr>
              <a:t>18. </a:t>
            </a:r>
            <a:r>
              <a:rPr lang="en-US" sz="2000" dirty="0" err="1" smtClean="0">
                <a:solidFill>
                  <a:srgbClr val="003399"/>
                </a:solidFill>
              </a:rPr>
              <a:t>maj</a:t>
            </a:r>
            <a:r>
              <a:rPr lang="sr-Latn-RS" sz="2000" dirty="0" smtClean="0">
                <a:solidFill>
                  <a:srgbClr val="003399"/>
                </a:solidFill>
              </a:rPr>
              <a:t> </a:t>
            </a:r>
            <a:r>
              <a:rPr lang="de-DE" sz="2000" dirty="0" smtClean="0">
                <a:solidFill>
                  <a:srgbClr val="003399"/>
                </a:solidFill>
              </a:rPr>
              <a:t>201</a:t>
            </a:r>
            <a:r>
              <a:rPr lang="sr-Latn-RS" sz="2000" dirty="0" smtClean="0">
                <a:solidFill>
                  <a:srgbClr val="003399"/>
                </a:solidFill>
              </a:rPr>
              <a:t>9.</a:t>
            </a:r>
            <a:r>
              <a:rPr lang="en-US" sz="2000" dirty="0" smtClean="0">
                <a:solidFill>
                  <a:srgbClr val="003399"/>
                </a:solidFill>
              </a:rPr>
              <a:t> god.</a:t>
            </a:r>
            <a:endParaRPr lang="de-DE" sz="2000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408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 build="p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 dirty="0"/>
              <a:t>Zvanični statistički podaci</a:t>
            </a:r>
            <a:endParaRPr lang="de-AT" b="0" dirty="0" smtClean="0"/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571414" y="900032"/>
            <a:ext cx="7832720" cy="13234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dirty="0" smtClean="0"/>
              <a:t>Narodna banka Srbije, sprovodeći ulogu supervizora aktivnosti društava za osiguranje, takođe prikuplja i objavljuje podatke o premiji i štetama, javno dostupne kroz redovne mesečne, kvartalne i godišnje izveštaje: www.nbs.rs.</a:t>
            </a:r>
            <a:endParaRPr lang="de-AT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0838" y="2384923"/>
            <a:ext cx="7885607" cy="403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2697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 dirty="0"/>
              <a:t>Zvanični statistički podaci</a:t>
            </a:r>
            <a:endParaRPr lang="de-AT" b="0" dirty="0" smtClean="0"/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675916" y="1178707"/>
            <a:ext cx="7832720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Eurostat </a:t>
            </a:r>
            <a:r>
              <a:rPr lang="sr-Latn-RS" dirty="0" smtClean="0"/>
              <a:t>je statistička agencija Evropske unije: </a:t>
            </a:r>
            <a:r>
              <a:rPr lang="sr-Latn-RS" dirty="0"/>
              <a:t>http://ec.europa.eu/eurostat </a:t>
            </a:r>
            <a:endParaRPr lang="de-AT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2282" y="2299743"/>
            <a:ext cx="8486150" cy="3735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6212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 dirty="0"/>
              <a:t>Zvanični statistički podaci</a:t>
            </a:r>
            <a:endParaRPr lang="de-AT" b="0" dirty="0" smtClean="0"/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510453" y="1028157"/>
            <a:ext cx="7832720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dirty="0"/>
              <a:t>United Nations Statistics Division </a:t>
            </a:r>
            <a:r>
              <a:rPr lang="sr-Latn-RS" dirty="0" smtClean="0"/>
              <a:t>prikuplja, obrađuje i distribuira </a:t>
            </a:r>
            <a:r>
              <a:rPr lang="en-US" dirty="0" smtClean="0"/>
              <a:t>global</a:t>
            </a:r>
            <a:r>
              <a:rPr lang="sr-Latn-RS" dirty="0" smtClean="0"/>
              <a:t>ne</a:t>
            </a:r>
            <a:r>
              <a:rPr lang="en-US" dirty="0" smtClean="0"/>
              <a:t> </a:t>
            </a:r>
            <a:r>
              <a:rPr lang="en-US" dirty="0" err="1" smtClean="0"/>
              <a:t>statisti</a:t>
            </a:r>
            <a:r>
              <a:rPr lang="sr-Latn-RS" dirty="0" smtClean="0"/>
              <a:t>čke podatke: </a:t>
            </a:r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smtClean="0"/>
              <a:t>data.un.org</a:t>
            </a:r>
            <a:r>
              <a:rPr lang="sr-Latn-RS" dirty="0" smtClean="0"/>
              <a:t>.</a:t>
            </a:r>
            <a:r>
              <a:rPr lang="en-US" dirty="0" smtClean="0"/>
              <a:t> </a:t>
            </a:r>
            <a:r>
              <a:rPr lang="x-none" dirty="0"/>
              <a:t>	</a:t>
            </a:r>
            <a:endParaRPr lang="de-AT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8407" y="1892797"/>
            <a:ext cx="8420100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3503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 dirty="0"/>
              <a:t>Zvanični statistički podaci</a:t>
            </a:r>
            <a:endParaRPr lang="de-AT" b="0" dirty="0" smtClean="0"/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658499" y="917450"/>
            <a:ext cx="7832720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Worldometers</a:t>
            </a:r>
            <a:r>
              <a:rPr lang="en-US" dirty="0"/>
              <a:t> </a:t>
            </a:r>
            <a:r>
              <a:rPr lang="sr-Latn-RS" dirty="0" smtClean="0"/>
              <a:t>je web strana na kojoj postoje brojači i na kojoj se podaci prikazuju i ažuriraju u realnom vremenu: </a:t>
            </a:r>
            <a:r>
              <a:rPr lang="en-US" dirty="0" smtClean="0"/>
              <a:t>www.worldometers.info</a:t>
            </a:r>
            <a:r>
              <a:rPr lang="sr-Latn-RS" dirty="0" smtClean="0"/>
              <a:t>.</a:t>
            </a:r>
            <a:endParaRPr lang="de-AT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88189" y="2142119"/>
            <a:ext cx="4671951" cy="4563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9512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 dirty="0" smtClean="0"/>
              <a:t>Softver za obradu podataka</a:t>
            </a:r>
            <a:endParaRPr lang="de-AT" b="0" dirty="0" smtClean="0"/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597539" y="987119"/>
            <a:ext cx="7832720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/>
              <a:t>Porast količine raspoloživih podataka prevazilazi sposobnost korisnika da ih analiziraju i razumeju njihovo značenje.</a:t>
            </a:r>
            <a:endParaRPr lang="de-AT" dirty="0"/>
          </a:p>
        </p:txBody>
      </p:sp>
      <p:sp>
        <p:nvSpPr>
          <p:cNvPr id="5" name="Titel 1"/>
          <p:cNvSpPr txBox="1">
            <a:spLocks/>
          </p:cNvSpPr>
          <p:nvPr/>
        </p:nvSpPr>
        <p:spPr bwMode="auto">
          <a:xfrm>
            <a:off x="597539" y="1994821"/>
            <a:ext cx="7832720" cy="31700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/>
              <a:t>Softver za obradu podataka uključuje kombinaciju sledećih aktivnosti: </a:t>
            </a:r>
            <a:endParaRPr lang="sr-Latn-RS" dirty="0"/>
          </a:p>
          <a:p>
            <a:pPr marL="0" lvl="0" indent="0">
              <a:buNone/>
            </a:pPr>
            <a:r>
              <a:rPr lang="sl-SI" dirty="0" smtClean="0"/>
              <a:t>     - Konverzija </a:t>
            </a:r>
            <a:r>
              <a:rPr lang="x-none" dirty="0" smtClean="0"/>
              <a:t>–</a:t>
            </a:r>
            <a:r>
              <a:rPr lang="sl-SI" dirty="0" smtClean="0"/>
              <a:t> pretvaranje podataka u drugi oblik ili jezik</a:t>
            </a:r>
            <a:endParaRPr lang="sr-Latn-RS" dirty="0"/>
          </a:p>
          <a:p>
            <a:pPr marL="0" lvl="0" indent="0">
              <a:buNone/>
            </a:pPr>
            <a:r>
              <a:rPr lang="sl-SI" dirty="0" smtClean="0"/>
              <a:t>     - Validacija </a:t>
            </a:r>
            <a:r>
              <a:rPr lang="x-none" dirty="0" smtClean="0"/>
              <a:t>–</a:t>
            </a:r>
            <a:r>
              <a:rPr lang="sl-SI" dirty="0" smtClean="0"/>
              <a:t> proveravanje da li su podaci čisti, tačni i korisni</a:t>
            </a:r>
            <a:endParaRPr lang="sr-Latn-RS" dirty="0"/>
          </a:p>
          <a:p>
            <a:pPr marL="0" lvl="0" indent="0">
              <a:buNone/>
            </a:pPr>
            <a:r>
              <a:rPr lang="sl-SI" dirty="0" smtClean="0"/>
              <a:t>     - Sortiranje </a:t>
            </a:r>
            <a:r>
              <a:rPr lang="x-none" dirty="0" smtClean="0"/>
              <a:t>–</a:t>
            </a:r>
            <a:r>
              <a:rPr lang="sl-SI" dirty="0" smtClean="0"/>
              <a:t> grupisanje podataka u određene sekvence</a:t>
            </a:r>
            <a:endParaRPr lang="sr-Latn-RS" dirty="0"/>
          </a:p>
          <a:p>
            <a:pPr marL="0" lvl="0" indent="0">
              <a:buNone/>
            </a:pPr>
            <a:r>
              <a:rPr lang="sl-SI" dirty="0" smtClean="0"/>
              <a:t>     - Sažimanje </a:t>
            </a:r>
            <a:r>
              <a:rPr lang="x-none" dirty="0" smtClean="0"/>
              <a:t>–</a:t>
            </a:r>
            <a:r>
              <a:rPr lang="sl-SI" dirty="0" smtClean="0"/>
              <a:t> redukovanje detalja na glavne stavke</a:t>
            </a:r>
            <a:endParaRPr lang="sr-Latn-RS" dirty="0"/>
          </a:p>
          <a:p>
            <a:pPr marL="0" lvl="0" indent="0">
              <a:buNone/>
            </a:pPr>
            <a:r>
              <a:rPr lang="sl-SI" dirty="0" smtClean="0"/>
              <a:t>     - Agregacija </a:t>
            </a:r>
            <a:r>
              <a:rPr lang="x-none" dirty="0" smtClean="0"/>
              <a:t>–</a:t>
            </a:r>
            <a:r>
              <a:rPr lang="sl-SI" dirty="0" smtClean="0"/>
              <a:t> kombinovanje više delova podataka</a:t>
            </a:r>
            <a:endParaRPr lang="sr-Latn-RS" dirty="0"/>
          </a:p>
          <a:p>
            <a:pPr marL="0" lvl="0" indent="0">
              <a:buNone/>
            </a:pPr>
            <a:r>
              <a:rPr lang="sl-SI" dirty="0" smtClean="0"/>
              <a:t>     - Analiza </a:t>
            </a:r>
            <a:r>
              <a:rPr lang="x-none" dirty="0" smtClean="0"/>
              <a:t>–</a:t>
            </a:r>
            <a:r>
              <a:rPr lang="sl-SI" dirty="0" smtClean="0"/>
              <a:t> prikupljanje, organizacija, analiza, interpretacija i </a:t>
            </a:r>
          </a:p>
          <a:p>
            <a:pPr marL="0" lvl="0" indent="0">
              <a:buNone/>
            </a:pPr>
            <a:r>
              <a:rPr lang="sl-SI" dirty="0"/>
              <a:t> </a:t>
            </a:r>
            <a:r>
              <a:rPr lang="sl-SI" dirty="0" smtClean="0"/>
              <a:t>      prezentovanje podataka</a:t>
            </a:r>
            <a:endParaRPr lang="sr-Latn-RS" dirty="0"/>
          </a:p>
          <a:p>
            <a:pPr marL="0" indent="0">
              <a:buNone/>
            </a:pPr>
            <a:r>
              <a:rPr lang="sl-SI" dirty="0" smtClean="0"/>
              <a:t>     - Izveštavanje </a:t>
            </a:r>
            <a:r>
              <a:rPr lang="x-none" dirty="0" smtClean="0"/>
              <a:t>–</a:t>
            </a:r>
            <a:r>
              <a:rPr lang="sl-SI" dirty="0" smtClean="0"/>
              <a:t> predstavljanje detaljnih ili sumarnih podataka</a:t>
            </a:r>
            <a:endParaRPr lang="de-AT" dirty="0"/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597539" y="5464736"/>
            <a:ext cx="7832720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/>
              <a:t>Neki od programa za statističku obradu podataka: SAS, Eviews, R, SPSS.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xmlns="" val="370976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8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 dirty="0" smtClean="0"/>
              <a:t>Značaj statističkih podataka</a:t>
            </a:r>
            <a:endParaRPr lang="de-AT" b="0" dirty="0" smtClean="0"/>
          </a:p>
        </p:txBody>
      </p:sp>
      <p:sp>
        <p:nvSpPr>
          <p:cNvPr id="12" name="Titel 1"/>
          <p:cNvSpPr txBox="1">
            <a:spLocks/>
          </p:cNvSpPr>
          <p:nvPr/>
        </p:nvSpPr>
        <p:spPr bwMode="auto">
          <a:xfrm>
            <a:off x="536580" y="2114855"/>
            <a:ext cx="7832720" cy="13234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dirty="0" smtClean="0"/>
              <a:t>Aktuari zaduženi za izračunavanje premijskih stopa prikupljaju i analiziraju podatke da bi izračunali verovatnoću nastanka šteta, odnosno osiguranog događaja, kao što su smrt, povreda, invaliditet ili šteta na imovini.  </a:t>
            </a:r>
            <a:endParaRPr lang="de-AT" dirty="0"/>
          </a:p>
        </p:txBody>
      </p:sp>
      <p:sp>
        <p:nvSpPr>
          <p:cNvPr id="6" name="Rectangle 5"/>
          <p:cNvSpPr/>
          <p:nvPr/>
        </p:nvSpPr>
        <p:spPr>
          <a:xfrm>
            <a:off x="536580" y="3656227"/>
            <a:ext cx="82010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sr-Latn-RS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</a:t>
            </a:r>
            <a:r>
              <a:rPr lang="sr-Latn-RS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tatističko modeliranje pre svega podrazumeva predviđanje događaja u budućnosti kroz analiziranje i razumevanje u što većoj mogućoj meri onoga što se desilo u prošlosti.</a:t>
            </a:r>
            <a:endParaRPr lang="sr-Latn-RS" sz="2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536580" y="1189036"/>
            <a:ext cx="7832720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dirty="0" smtClean="0"/>
              <a:t>Metode </a:t>
            </a:r>
            <a:r>
              <a:rPr lang="sr-Latn-RS" dirty="0"/>
              <a:t>koje </a:t>
            </a:r>
            <a:r>
              <a:rPr lang="sr-Latn-RS" dirty="0" smtClean="0"/>
              <a:t>osiguravajuće </a:t>
            </a:r>
            <a:r>
              <a:rPr lang="sr-Latn-RS" dirty="0"/>
              <a:t>kompanije primenjuju </a:t>
            </a:r>
            <a:r>
              <a:rPr lang="sr-Latn-RS" dirty="0" smtClean="0"/>
              <a:t>za određivanje premijskih stopa se uglavnom zasnivajui na istoriji šteta. </a:t>
            </a:r>
            <a:endParaRPr lang="sr-Cyrl-RS" dirty="0"/>
          </a:p>
        </p:txBody>
      </p:sp>
      <p:sp>
        <p:nvSpPr>
          <p:cNvPr id="7" name="Rectangle 6"/>
          <p:cNvSpPr/>
          <p:nvPr/>
        </p:nvSpPr>
        <p:spPr>
          <a:xfrm>
            <a:off x="536580" y="4889823"/>
            <a:ext cx="82010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sr-Latn-RS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 podrazumeva kreiranje m</a:t>
            </a:r>
            <a:r>
              <a:rPr lang="en-US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odel</a:t>
            </a:r>
            <a:r>
              <a:rPr lang="sr-Latn-RS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sr-Latn-RS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 pokazuju ono što je verovatno da će se dogoditi u budućnosti</a:t>
            </a:r>
            <a:r>
              <a:rPr lang="en-US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sr-Latn-RS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 koji se zanivaju na vezi između varijabli postavljenih na osnovu </a:t>
            </a:r>
            <a:r>
              <a:rPr lang="sr-Latn-RS" sz="2000" dirty="0">
                <a:solidFill>
                  <a:schemeClr val="tx2"/>
                </a:solidFill>
              </a:rPr>
              <a:t>prikupljenih </a:t>
            </a:r>
            <a:r>
              <a:rPr lang="sr-Latn-RS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podataka o prošlosti</a:t>
            </a:r>
            <a:r>
              <a:rPr lang="en-US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  <a:endParaRPr lang="sr-Latn-RS" sz="2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576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12" grpId="0"/>
      <p:bldP spid="6" grpId="0"/>
      <p:bldP spid="8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 dirty="0"/>
              <a:t>Značaj statističkih podataka</a:t>
            </a:r>
            <a:endParaRPr lang="de-AT" b="0" dirty="0" smtClean="0"/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684625" y="1702842"/>
            <a:ext cx="7832720" cy="193899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dirty="0" smtClean="0"/>
              <a:t>Značaj statističkih podataka i aktuarske analize je takođe naglašen u regulativi delatnosti osiguranja, koja propisuje da je ovlašćeni aktuar u obavezi da da mišljenje da je premija novih proizvoda </a:t>
            </a:r>
            <a:r>
              <a:rPr lang="sr-Latn-RS" dirty="0"/>
              <a:t>osiguranja</a:t>
            </a:r>
            <a:r>
              <a:rPr lang="sr-Latn-RS" dirty="0" smtClean="0"/>
              <a:t>, uzimajući u obzir razumne aktuarske pretpostavke, dovoljna da pokrije sve obaveze definisane ugovorom o osiguranju. </a:t>
            </a:r>
            <a:endParaRPr lang="de-AT" dirty="0"/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684625" y="4345891"/>
            <a:ext cx="7832720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dirty="0" smtClean="0"/>
              <a:t>Aktuar je takođe u obavezi da opiše način obračuna premije i da pruži informaciju o statističkim podacima koji su korišćeni kao osnova za obračun premije.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xmlns="" val="19773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8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 dirty="0" smtClean="0"/>
              <a:t>Tipovi i format podataka </a:t>
            </a:r>
            <a:endParaRPr lang="de-AT" b="0" dirty="0" smtClean="0"/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649791" y="1290524"/>
            <a:ext cx="7832720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dirty="0" smtClean="0"/>
              <a:t>Postoje dva osnovna tipa podataka koji se razlikuju prema načinu prikupljanja</a:t>
            </a:r>
            <a:r>
              <a:rPr lang="en-US" dirty="0" smtClean="0"/>
              <a:t>: </a:t>
            </a:r>
            <a:r>
              <a:rPr lang="sr-Latn-RS" dirty="0" smtClean="0"/>
              <a:t>primarni i sekundarni podaci</a:t>
            </a:r>
            <a:r>
              <a:rPr lang="en-US" dirty="0" smtClean="0"/>
              <a:t>.</a:t>
            </a:r>
            <a:endParaRPr lang="sr-Latn-RS" dirty="0" smtClean="0"/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649791" y="2302228"/>
            <a:ext cx="7832720" cy="13234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dirty="0" smtClean="0"/>
              <a:t>Primarni podaci se prikupljaju posebno za analizu koja se sprovodi. Ovi podaci nisu prethodno bili na raspolaganju i prikupljaju se putem sprovođenja ankete</a:t>
            </a:r>
            <a:r>
              <a:rPr lang="en-US" dirty="0" smtClean="0"/>
              <a:t>, </a:t>
            </a:r>
            <a:r>
              <a:rPr lang="sr-Latn-RS" dirty="0" smtClean="0"/>
              <a:t>posmatranjem</a:t>
            </a:r>
            <a:r>
              <a:rPr lang="en-US" dirty="0" smtClean="0"/>
              <a:t> </a:t>
            </a:r>
            <a:r>
              <a:rPr lang="sr-Latn-RS" dirty="0" smtClean="0"/>
              <a:t>ili izvođenjem eksperimenta</a:t>
            </a:r>
            <a:r>
              <a:rPr lang="en-US" dirty="0" smtClean="0"/>
              <a:t>.</a:t>
            </a:r>
            <a:endParaRPr lang="sr-Latn-RS" dirty="0" smtClean="0"/>
          </a:p>
        </p:txBody>
      </p:sp>
      <p:sp>
        <p:nvSpPr>
          <p:cNvPr id="5" name="Titel 1"/>
          <p:cNvSpPr txBox="1">
            <a:spLocks/>
          </p:cNvSpPr>
          <p:nvPr/>
        </p:nvSpPr>
        <p:spPr bwMode="auto">
          <a:xfrm>
            <a:off x="649791" y="3929485"/>
            <a:ext cx="7832720" cy="224676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dirty="0" smtClean="0"/>
              <a:t>Sekundarni podaci su prethodno prikupljeni za neke druge potrebe i oni su na raspolaganju kroz</a:t>
            </a:r>
            <a:r>
              <a:rPr lang="en-US" dirty="0" smtClean="0"/>
              <a:t>: </a:t>
            </a:r>
            <a:endParaRPr lang="sr-Latn-RS" dirty="0"/>
          </a:p>
          <a:p>
            <a:pPr marL="0" lvl="0" indent="0">
              <a:buNone/>
            </a:pPr>
            <a:r>
              <a:rPr lang="sr-Latn-RS" dirty="0"/>
              <a:t> </a:t>
            </a:r>
            <a:r>
              <a:rPr lang="sr-Latn-RS" dirty="0" smtClean="0"/>
              <a:t>    - izveštaje vladinih agencija</a:t>
            </a:r>
            <a:r>
              <a:rPr lang="en-US" dirty="0" smtClean="0"/>
              <a:t> </a:t>
            </a:r>
            <a:endParaRPr lang="sr-Latn-RS" dirty="0"/>
          </a:p>
          <a:p>
            <a:pPr marL="0" lvl="0" indent="0">
              <a:buNone/>
            </a:pPr>
            <a:r>
              <a:rPr lang="sr-Latn-RS" dirty="0"/>
              <a:t> </a:t>
            </a:r>
            <a:r>
              <a:rPr lang="sr-Latn-RS" dirty="0" smtClean="0"/>
              <a:t>    - izveštaje raznih udruženja </a:t>
            </a:r>
            <a:endParaRPr lang="sr-Latn-RS" dirty="0"/>
          </a:p>
          <a:p>
            <a:pPr marL="0" lvl="0" indent="0">
              <a:buNone/>
            </a:pPr>
            <a:r>
              <a:rPr lang="sr-Latn-RS" dirty="0" smtClean="0"/>
              <a:t>     - javne i univerzitetske biblioteke</a:t>
            </a:r>
            <a:endParaRPr lang="sr-Latn-RS" dirty="0"/>
          </a:p>
          <a:p>
            <a:pPr marL="0" lvl="0" indent="0">
              <a:buNone/>
            </a:pPr>
            <a:r>
              <a:rPr lang="sr-Latn-RS" dirty="0" smtClean="0"/>
              <a:t>     - izveštaje istraživačkih organizacija</a:t>
            </a:r>
            <a:endParaRPr lang="sr-Latn-RS" dirty="0"/>
          </a:p>
          <a:p>
            <a:pPr marL="0" indent="0">
              <a:buNone/>
            </a:pPr>
            <a:r>
              <a:rPr lang="sr-Latn-RS" dirty="0" smtClean="0"/>
              <a:t>     - poslovne izveštaje, itd.</a:t>
            </a:r>
          </a:p>
        </p:txBody>
      </p:sp>
    </p:spTree>
    <p:extLst>
      <p:ext uri="{BB962C8B-B14F-4D97-AF65-F5344CB8AC3E}">
        <p14:creationId xmlns:p14="http://schemas.microsoft.com/office/powerpoint/2010/main" xmlns="" val="8574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8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 dirty="0"/>
              <a:t>Tipovi i format podataka  </a:t>
            </a:r>
            <a:endParaRPr lang="de-AT" b="0" dirty="0" smtClean="0"/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684625" y="1424169"/>
            <a:ext cx="7832720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dirty="0" smtClean="0"/>
              <a:t>Sekundarni podaci se dele na dve grupe</a:t>
            </a:r>
            <a:r>
              <a:rPr lang="en-US" dirty="0" smtClean="0"/>
              <a:t>: </a:t>
            </a:r>
            <a:r>
              <a:rPr lang="sr-Latn-RS" dirty="0" smtClean="0"/>
              <a:t>podatke koje već posedujemo </a:t>
            </a:r>
            <a:r>
              <a:rPr lang="en-US" dirty="0" smtClean="0"/>
              <a:t>(intern</a:t>
            </a:r>
            <a:r>
              <a:rPr lang="sr-Latn-RS" dirty="0" smtClean="0"/>
              <a:t>i</a:t>
            </a:r>
            <a:r>
              <a:rPr lang="en-US" dirty="0" smtClean="0"/>
              <a:t>) </a:t>
            </a:r>
            <a:r>
              <a:rPr lang="sr-Latn-RS" dirty="0" smtClean="0"/>
              <a:t>i podatke već prikupljene od strane nekog drugog, a koji su javno dostupni </a:t>
            </a:r>
            <a:r>
              <a:rPr lang="en-US" dirty="0" smtClean="0"/>
              <a:t>(</a:t>
            </a:r>
            <a:r>
              <a:rPr lang="sr-Latn-RS" dirty="0" smtClean="0"/>
              <a:t>eksterni</a:t>
            </a:r>
            <a:r>
              <a:rPr lang="en-US" dirty="0" smtClean="0"/>
              <a:t>).</a:t>
            </a:r>
            <a:endParaRPr lang="de-AT" dirty="0"/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684625" y="2793301"/>
            <a:ext cx="7832720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dirty="0" smtClean="0"/>
              <a:t>Dakle, </a:t>
            </a:r>
            <a:r>
              <a:rPr lang="en-US" dirty="0" smtClean="0"/>
              <a:t>intern</a:t>
            </a:r>
            <a:r>
              <a:rPr lang="sr-Latn-RS" dirty="0" smtClean="0"/>
              <a:t>i</a:t>
            </a:r>
            <a:r>
              <a:rPr lang="en-US" dirty="0" smtClean="0"/>
              <a:t> </a:t>
            </a:r>
            <a:r>
              <a:rPr lang="sr-Latn-RS" dirty="0" smtClean="0"/>
              <a:t>podaci su već na raspolaganju unutar kompanije</a:t>
            </a:r>
            <a:r>
              <a:rPr lang="en-US" dirty="0" smtClean="0"/>
              <a:t>, </a:t>
            </a:r>
            <a:r>
              <a:rPr lang="sr-Latn-RS" dirty="0" smtClean="0"/>
              <a:t>dok se eksterni podaci prikupljaju iz ostalih izvora</a:t>
            </a:r>
            <a:r>
              <a:rPr lang="en-US" dirty="0" smtClean="0"/>
              <a:t>, </a:t>
            </a:r>
            <a:r>
              <a:rPr lang="sr-Latn-RS" dirty="0" smtClean="0"/>
              <a:t>kao što su statističke agencije</a:t>
            </a:r>
            <a:r>
              <a:rPr lang="en-US" dirty="0" smtClean="0"/>
              <a:t>, </a:t>
            </a:r>
            <a:r>
              <a:rPr lang="sr-Latn-RS" dirty="0" smtClean="0"/>
              <a:t>privredne komore</a:t>
            </a:r>
            <a:r>
              <a:rPr lang="en-US" dirty="0" smtClean="0"/>
              <a:t> </a:t>
            </a:r>
            <a:r>
              <a:rPr lang="sr-Latn-RS" dirty="0" smtClean="0"/>
              <a:t>i razna udruženja</a:t>
            </a:r>
            <a:r>
              <a:rPr lang="en-US" dirty="0" smtClean="0"/>
              <a:t>.</a:t>
            </a:r>
            <a:endParaRPr lang="de-AT" dirty="0"/>
          </a:p>
        </p:txBody>
      </p:sp>
      <p:sp>
        <p:nvSpPr>
          <p:cNvPr id="5" name="Titel 1"/>
          <p:cNvSpPr txBox="1">
            <a:spLocks/>
          </p:cNvSpPr>
          <p:nvPr/>
        </p:nvSpPr>
        <p:spPr bwMode="auto">
          <a:xfrm>
            <a:off x="684625" y="4264743"/>
            <a:ext cx="7832720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dirty="0" smtClean="0"/>
              <a:t>Najzastupljeniji formati izveštaja koji sadrže statističke podatke su</a:t>
            </a:r>
            <a:r>
              <a:rPr lang="en-US" dirty="0" smtClean="0"/>
              <a:t>: </a:t>
            </a:r>
            <a:r>
              <a:rPr lang="sr-Latn-RS" dirty="0"/>
              <a:t>pdf, xls, csv, txt, xml, html, </a:t>
            </a:r>
            <a:r>
              <a:rPr lang="en-US" dirty="0"/>
              <a:t>s</a:t>
            </a:r>
            <a:r>
              <a:rPr lang="sr-Latn-RS" dirty="0"/>
              <a:t>pss, </a:t>
            </a:r>
            <a:r>
              <a:rPr lang="en-US" dirty="0" err="1"/>
              <a:t>json</a:t>
            </a:r>
            <a:r>
              <a:rPr lang="en-US" dirty="0" smtClean="0"/>
              <a:t>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xmlns="" val="206358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8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 dirty="0" smtClean="0"/>
              <a:t>Zvanični statistički podaci</a:t>
            </a:r>
            <a:endParaRPr lang="de-AT" b="0" dirty="0" smtClean="0"/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684625" y="1581752"/>
            <a:ext cx="7832720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dirty="0" smtClean="0"/>
              <a:t>Zvanični statistički podaci su neophodan </a:t>
            </a:r>
            <a:r>
              <a:rPr lang="en-US" dirty="0" smtClean="0"/>
              <a:t>element </a:t>
            </a:r>
            <a:r>
              <a:rPr lang="en-US" dirty="0" err="1" smtClean="0"/>
              <a:t>informa</a:t>
            </a:r>
            <a:r>
              <a:rPr lang="sr-Latn-RS" dirty="0" smtClean="0"/>
              <a:t>cionog sistema modernog društva.</a:t>
            </a:r>
            <a:endParaRPr lang="de-AT" dirty="0"/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684625" y="2888854"/>
            <a:ext cx="7832720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dirty="0" smtClean="0"/>
              <a:t>Zvanični statistički podaci predstavljaju izvor podataka o ekonomiji</a:t>
            </a:r>
            <a:r>
              <a:rPr lang="en-US" dirty="0" smtClean="0"/>
              <a:t>, </a:t>
            </a:r>
            <a:r>
              <a:rPr lang="sr-Latn-RS" dirty="0" smtClean="0"/>
              <a:t>demografiji</a:t>
            </a:r>
            <a:r>
              <a:rPr lang="en-US" dirty="0" smtClean="0"/>
              <a:t> </a:t>
            </a:r>
            <a:r>
              <a:rPr lang="sr-Latn-RS" dirty="0" smtClean="0"/>
              <a:t>i</a:t>
            </a:r>
            <a:r>
              <a:rPr lang="en-US" dirty="0" smtClean="0"/>
              <a:t> </a:t>
            </a:r>
            <a:r>
              <a:rPr lang="sr-Latn-RS" dirty="0" smtClean="0"/>
              <a:t>društvenim prilikama za potrebe vlade i za javnu upotrebu</a:t>
            </a:r>
            <a:r>
              <a:rPr lang="en-US" dirty="0" smtClean="0"/>
              <a:t>.</a:t>
            </a:r>
            <a:endParaRPr lang="de-AT" dirty="0"/>
          </a:p>
        </p:txBody>
      </p:sp>
      <p:sp>
        <p:nvSpPr>
          <p:cNvPr id="5" name="Titel 1"/>
          <p:cNvSpPr txBox="1">
            <a:spLocks/>
          </p:cNvSpPr>
          <p:nvPr/>
        </p:nvSpPr>
        <p:spPr bwMode="auto">
          <a:xfrm>
            <a:off x="684625" y="4369574"/>
            <a:ext cx="7832720" cy="13234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dirty="0" smtClean="0"/>
              <a:t>Svrha zvaničnih statističkih podataka je da obezbede napristrasne podatke koji ispunjavaju zahteve za praktičnom upotrebom</a:t>
            </a:r>
            <a:r>
              <a:rPr lang="en-US" dirty="0" smtClean="0"/>
              <a:t>, </a:t>
            </a:r>
            <a:r>
              <a:rPr lang="sr-Latn-RS" dirty="0" smtClean="0"/>
              <a:t>poštujući pravo građana za raspolaganjem javnom informacijom</a:t>
            </a:r>
            <a:r>
              <a:rPr lang="en-US" dirty="0" smtClean="0"/>
              <a:t>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xmlns="" val="102757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8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 dirty="0"/>
              <a:t>Zvanični statistički podaci  </a:t>
            </a:r>
            <a:endParaRPr lang="de-AT" b="0" dirty="0" smtClean="0"/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684625" y="1058408"/>
            <a:ext cx="7832720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dirty="0" smtClean="0"/>
              <a:t>Census. Sledeća stranica prikazuje l</a:t>
            </a:r>
            <a:r>
              <a:rPr lang="en-US" dirty="0" err="1" smtClean="0"/>
              <a:t>ist</a:t>
            </a:r>
            <a:r>
              <a:rPr lang="sr-Latn-RS" dirty="0" smtClean="0"/>
              <a:t>u</a:t>
            </a:r>
            <a:r>
              <a:rPr lang="en-US" dirty="0" smtClean="0"/>
              <a:t> </a:t>
            </a:r>
            <a:r>
              <a:rPr lang="sr-Latn-RS" dirty="0" smtClean="0"/>
              <a:t>međunarodnih agencija</a:t>
            </a:r>
            <a:r>
              <a:rPr lang="en-US" dirty="0" smtClean="0"/>
              <a:t> </a:t>
            </a:r>
            <a:r>
              <a:rPr lang="sr-Latn-RS" dirty="0" smtClean="0"/>
              <a:t>koje pružaju usluge prikazivanja statističkih podataka</a:t>
            </a:r>
            <a:r>
              <a:rPr lang="en-US" dirty="0" smtClean="0"/>
              <a:t>:</a:t>
            </a:r>
            <a:r>
              <a:rPr lang="sr-Latn-RS" dirty="0" smtClean="0"/>
              <a:t> </a:t>
            </a:r>
            <a:endParaRPr lang="de-AT" dirty="0"/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684625" y="1867458"/>
            <a:ext cx="7832720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>
              <a:buNone/>
            </a:pPr>
            <a:r>
              <a:rPr lang="sr-Latn-RS" dirty="0" smtClean="0"/>
              <a:t>     </a:t>
            </a:r>
            <a:r>
              <a:rPr lang="en-US" dirty="0" smtClean="0"/>
              <a:t>https</a:t>
            </a:r>
            <a:r>
              <a:rPr lang="en-US" dirty="0"/>
              <a:t>://</a:t>
            </a:r>
            <a:r>
              <a:rPr lang="en-US" dirty="0" smtClean="0"/>
              <a:t>www.census.gov/programs-surveys/international-</a:t>
            </a:r>
            <a:endParaRPr lang="sr-Latn-RS" dirty="0" smtClean="0"/>
          </a:p>
          <a:p>
            <a:pPr marL="0" indent="0">
              <a:buNone/>
            </a:pPr>
            <a:r>
              <a:rPr lang="sr-Latn-RS" dirty="0"/>
              <a:t> </a:t>
            </a:r>
            <a:r>
              <a:rPr lang="sr-Latn-RS" dirty="0" smtClean="0"/>
              <a:t>    </a:t>
            </a:r>
            <a:r>
              <a:rPr lang="en-US" dirty="0" smtClean="0"/>
              <a:t>programs/about/related-sites.html</a:t>
            </a:r>
            <a:endParaRPr lang="sr-Latn-RS" dirty="0"/>
          </a:p>
          <a:p>
            <a:pPr marL="0" indent="0">
              <a:buNone/>
            </a:pPr>
            <a:endParaRPr lang="de-AT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233" y="2984285"/>
            <a:ext cx="8934450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5656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8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 dirty="0"/>
              <a:t>Zvanični statistički podaci </a:t>
            </a:r>
            <a:endParaRPr lang="de-AT" b="0" dirty="0" smtClean="0"/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710751" y="2016352"/>
            <a:ext cx="7832720" cy="224676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dirty="0" smtClean="0"/>
              <a:t>Sistemom zvanične statistike Republike Srbije obuhvaćene su sledeće institucije</a:t>
            </a:r>
            <a:r>
              <a:rPr lang="en-US" dirty="0" smtClean="0"/>
              <a:t>:</a:t>
            </a:r>
            <a:endParaRPr lang="sr-Latn-RS" dirty="0"/>
          </a:p>
          <a:p>
            <a:pPr marL="0" indent="0">
              <a:buNone/>
            </a:pPr>
            <a:r>
              <a:rPr lang="sr-Latn-RS" dirty="0" smtClean="0"/>
              <a:t>     </a:t>
            </a:r>
            <a:r>
              <a:rPr lang="en-US" dirty="0" smtClean="0"/>
              <a:t>1</a:t>
            </a:r>
            <a:r>
              <a:rPr lang="en-US" dirty="0"/>
              <a:t>) </a:t>
            </a:r>
            <a:r>
              <a:rPr lang="sr-Latn-RS" dirty="0" smtClean="0"/>
              <a:t>Republički zavod za statistiku</a:t>
            </a:r>
            <a:endParaRPr lang="sr-Latn-RS" dirty="0"/>
          </a:p>
          <a:p>
            <a:pPr marL="0" indent="0">
              <a:buNone/>
            </a:pPr>
            <a:r>
              <a:rPr lang="sr-Latn-RS" dirty="0" smtClean="0"/>
              <a:t>     </a:t>
            </a:r>
            <a:r>
              <a:rPr lang="en-US" dirty="0" smtClean="0"/>
              <a:t>2</a:t>
            </a:r>
            <a:r>
              <a:rPr lang="en-US" dirty="0"/>
              <a:t>) </a:t>
            </a:r>
            <a:r>
              <a:rPr lang="sr-Latn-RS" dirty="0" smtClean="0"/>
              <a:t>Narodna banka Srbije</a:t>
            </a:r>
            <a:endParaRPr lang="sr-Latn-RS" dirty="0"/>
          </a:p>
          <a:p>
            <a:pPr marL="0" indent="0">
              <a:buNone/>
            </a:pPr>
            <a:r>
              <a:rPr lang="sr-Latn-RS" dirty="0" smtClean="0"/>
              <a:t>     </a:t>
            </a:r>
            <a:r>
              <a:rPr lang="en-US" dirty="0" smtClean="0"/>
              <a:t>3)</a:t>
            </a:r>
            <a:r>
              <a:rPr lang="sr-Latn-RS" dirty="0" smtClean="0"/>
              <a:t> Gradska uprava grada Beograda</a:t>
            </a:r>
            <a:r>
              <a:rPr lang="en-US" dirty="0" smtClean="0"/>
              <a:t>, </a:t>
            </a:r>
            <a:r>
              <a:rPr lang="sr-Latn-RS" dirty="0" smtClean="0"/>
              <a:t>za teritoriju grada Beograda</a:t>
            </a:r>
            <a:endParaRPr lang="sr-Latn-RS" dirty="0"/>
          </a:p>
          <a:p>
            <a:pPr marL="0" indent="0">
              <a:buNone/>
            </a:pPr>
            <a:r>
              <a:rPr lang="sr-Latn-RS" dirty="0" smtClean="0"/>
              <a:t>     4) Ostali odgovorni proizvođači zvanične statistike navedeni u </a:t>
            </a:r>
          </a:p>
          <a:p>
            <a:pPr marL="0" indent="0">
              <a:buNone/>
            </a:pPr>
            <a:r>
              <a:rPr lang="sr-Latn-RS" dirty="0"/>
              <a:t> </a:t>
            </a:r>
            <a:r>
              <a:rPr lang="sr-Latn-RS" dirty="0" smtClean="0"/>
              <a:t>        petogodišnjem statističkom programu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xmlns="" val="31057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 dirty="0"/>
              <a:t>Zvanični statistički </a:t>
            </a:r>
            <a:r>
              <a:rPr lang="sr-Latn-RS" dirty="0" smtClean="0"/>
              <a:t>podaci</a:t>
            </a:r>
            <a:endParaRPr lang="de-AT" b="0" dirty="0" smtClean="0"/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501744" y="1062762"/>
            <a:ext cx="7832720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dirty="0" smtClean="0"/>
              <a:t>Republički zavod za statistiku je glavni proizvođač statističkih podataka</a:t>
            </a:r>
            <a:r>
              <a:rPr lang="ru-RU" dirty="0" smtClean="0"/>
              <a:t>, </a:t>
            </a:r>
            <a:r>
              <a:rPr lang="sr-Latn-RS" dirty="0" smtClean="0"/>
              <a:t>odgovorni stručni nosilac</a:t>
            </a:r>
            <a:r>
              <a:rPr lang="ru-RU" dirty="0" smtClean="0"/>
              <a:t>, </a:t>
            </a:r>
            <a:r>
              <a:rPr lang="sr-Latn-RS" dirty="0" smtClean="0"/>
              <a:t>organizator i koordinator statističkog sistema Republike Srbije: www.stat.gov.rs.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1744" y="2294965"/>
            <a:ext cx="8332130" cy="374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8917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054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1&quot;&gt;&lt;elem m_fUsage=&quot;1.00000000000000000000E+000&quot;&gt;&lt;m_ppcolschidx val=&quot;0&quot;/&gt;&lt;m_rgb r=&quot;0&quot; g=&quot;33&quot; b=&quot;99&quot;/&gt;&lt;/elem&gt;&lt;/m_vecMRU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29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k_HuYbJMUaAMttUcGUbK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xGWpQo0rUygZA4d6gY58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blvWTMbe0ykG_OFoUX9OQ"/>
</p:tagLst>
</file>

<file path=ppt/theme/theme1.xml><?xml version="1.0" encoding="utf-8"?>
<a:theme xmlns:a="http://schemas.openxmlformats.org/drawingml/2006/main" name="blank">
  <a:themeElements>
    <a:clrScheme name="UNIQA 1">
      <a:dk1>
        <a:srgbClr val="003399"/>
      </a:dk1>
      <a:lt1>
        <a:srgbClr val="FFFFFF"/>
      </a:lt1>
      <a:dk2>
        <a:srgbClr val="003399"/>
      </a:dk2>
      <a:lt2>
        <a:srgbClr val="808080"/>
      </a:lt2>
      <a:accent1>
        <a:srgbClr val="618FFD"/>
      </a:accent1>
      <a:accent2>
        <a:srgbClr val="9CB8FE"/>
      </a:accent2>
      <a:accent3>
        <a:srgbClr val="FFFFFF"/>
      </a:accent3>
      <a:accent4>
        <a:srgbClr val="000000"/>
      </a:accent4>
      <a:accent5>
        <a:srgbClr val="B7C6FE"/>
      </a:accent5>
      <a:accent6>
        <a:srgbClr val="8DA6E6"/>
      </a:accent6>
      <a:hlink>
        <a:srgbClr val="D9E4FF"/>
      </a:hlink>
      <a:folHlink>
        <a:srgbClr val="000000"/>
      </a:folHlink>
    </a:clrScheme>
    <a:fontScheme name="A4 Blank">
      <a:majorFont>
        <a:latin typeface="BakerSignet BT"/>
        <a:ea typeface=""/>
        <a:cs typeface="Arial"/>
      </a:majorFont>
      <a:minorFont>
        <a:latin typeface="StoneSansSemibol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lg" len="lg"/>
          <a:tailEnd type="none" w="lg" len="lg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toneSansSemibold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lg" len="lg"/>
          <a:tailEnd type="none" w="lg" len="lg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toneSansSemibold" pitchFamily="34" charset="0"/>
            <a:cs typeface="Arial" charset="0"/>
          </a:defRPr>
        </a:defPPr>
      </a:lstStyle>
    </a:lnDef>
  </a:objectDefaults>
  <a:extraClrSchemeLst>
    <a:extraClrScheme>
      <a:clrScheme name="A4 Blank 1">
        <a:dk1>
          <a:srgbClr val="000000"/>
        </a:dk1>
        <a:lt1>
          <a:srgbClr val="FFFFFF"/>
        </a:lt1>
        <a:dk2>
          <a:srgbClr val="177B57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4 Blank 2">
        <a:dk1>
          <a:srgbClr val="000000"/>
        </a:dk1>
        <a:lt1>
          <a:srgbClr val="FFFFFF"/>
        </a:lt1>
        <a:dk2>
          <a:srgbClr val="177B57"/>
        </a:dk2>
        <a:lt2>
          <a:srgbClr val="00000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4 Blank 3">
        <a:dk1>
          <a:srgbClr val="000000"/>
        </a:dk1>
        <a:lt1>
          <a:srgbClr val="FFFFFF"/>
        </a:lt1>
        <a:dk2>
          <a:srgbClr val="003399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4 Blank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18FFD"/>
        </a:accent1>
        <a:accent2>
          <a:srgbClr val="9CB8FE"/>
        </a:accent2>
        <a:accent3>
          <a:srgbClr val="FFFFFF"/>
        </a:accent3>
        <a:accent4>
          <a:srgbClr val="000000"/>
        </a:accent4>
        <a:accent5>
          <a:srgbClr val="B7C6FE"/>
        </a:accent5>
        <a:accent6>
          <a:srgbClr val="8DA6E6"/>
        </a:accent6>
        <a:hlink>
          <a:srgbClr val="D9E4FF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4 Blank 5">
        <a:dk1>
          <a:srgbClr val="000000"/>
        </a:dk1>
        <a:lt1>
          <a:srgbClr val="FFFFFF"/>
        </a:lt1>
        <a:dk2>
          <a:srgbClr val="003399"/>
        </a:dk2>
        <a:lt2>
          <a:srgbClr val="808080"/>
        </a:lt2>
        <a:accent1>
          <a:srgbClr val="618FFD"/>
        </a:accent1>
        <a:accent2>
          <a:srgbClr val="9CB8FE"/>
        </a:accent2>
        <a:accent3>
          <a:srgbClr val="FFFFFF"/>
        </a:accent3>
        <a:accent4>
          <a:srgbClr val="000000"/>
        </a:accent4>
        <a:accent5>
          <a:srgbClr val="B7C6FE"/>
        </a:accent5>
        <a:accent6>
          <a:srgbClr val="8DA6E6"/>
        </a:accent6>
        <a:hlink>
          <a:srgbClr val="D9E4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760</Words>
  <Application>Microsoft Office PowerPoint</Application>
  <PresentationFormat>On-screen Show (4:3)</PresentationFormat>
  <Paragraphs>63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blank</vt:lpstr>
      <vt:lpstr>think-cell Slide</vt:lpstr>
      <vt:lpstr>Izvori statistickih podataka i softver za njihovu obradu</vt:lpstr>
      <vt:lpstr>Značaj statističkih podataka</vt:lpstr>
      <vt:lpstr>Značaj statističkih podataka</vt:lpstr>
      <vt:lpstr>Tipovi i format podataka </vt:lpstr>
      <vt:lpstr>Tipovi i format podataka  </vt:lpstr>
      <vt:lpstr>Zvanični statistički podaci</vt:lpstr>
      <vt:lpstr>Zvanični statistički podaci  </vt:lpstr>
      <vt:lpstr>Zvanični statistički podaci </vt:lpstr>
      <vt:lpstr>Zvanični statistički podaci</vt:lpstr>
      <vt:lpstr>Zvanični statistički podaci</vt:lpstr>
      <vt:lpstr>Zvanični statistički podaci</vt:lpstr>
      <vt:lpstr>Zvanični statistički podaci</vt:lpstr>
      <vt:lpstr>Zvanični statistički podaci</vt:lpstr>
      <vt:lpstr>Softver za obradu podataka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Meeting  Ressort Svoboda, Risk Management</dc:title>
  <dc:creator/>
  <dc:description>*.pot neu erst.</dc:description>
  <cp:lastModifiedBy/>
  <cp:revision>6</cp:revision>
  <dcterms:created xsi:type="dcterms:W3CDTF">2011-05-22T19:18:13Z</dcterms:created>
  <dcterms:modified xsi:type="dcterms:W3CDTF">2019-05-13T07:50:26Z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20041127</vt:lpwstr>
  </property>
  <property fmtid="{D5CDD505-2E9C-101B-9397-08002B2CF9AE}" pid="3" name="Reference">
    <vt:lpwstr>BCGTemplateNew</vt:lpwstr>
  </property>
  <property fmtid="{D5CDD505-2E9C-101B-9397-08002B2CF9AE}" pid="4" name="BCG 2007 Template">
    <vt:bool>true</vt:bool>
  </property>
  <property fmtid="{D5CDD505-2E9C-101B-9397-08002B2CF9AE}" pid="5" name="Template Name">
    <vt:lpwstr>A4</vt:lpwstr>
  </property>
  <property fmtid="{D5CDD505-2E9C-101B-9397-08002B2CF9AE}" pid="6" name="Format Name">
    <vt:lpwstr>Uniqa</vt:lpwstr>
  </property>
</Properties>
</file>