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88" r:id="rId4"/>
    <p:sldId id="289" r:id="rId5"/>
    <p:sldId id="29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B4E515D-28C7-4317-9573-603523599DA0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15D-28C7-4317-9573-603523599DA0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15D-28C7-4317-9573-603523599DA0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4E515D-28C7-4317-9573-603523599DA0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B4E515D-28C7-4317-9573-603523599DA0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15D-28C7-4317-9573-603523599DA0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15D-28C7-4317-9573-603523599DA0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4E515D-28C7-4317-9573-603523599DA0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15D-28C7-4317-9573-603523599DA0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4E515D-28C7-4317-9573-603523599DA0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4E515D-28C7-4317-9573-603523599DA0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4E515D-28C7-4317-9573-603523599DA0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1752599"/>
          </a:xfrm>
        </p:spPr>
        <p:txBody>
          <a:bodyPr>
            <a:normAutofit/>
          </a:bodyPr>
          <a:lstStyle/>
          <a:p>
            <a:pPr algn="ctr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PENZIJSKO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OSIGURANJ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E NA PRAGU ČETVRTE INDUSTRIJSKE REVOLUCIJE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3429000"/>
          </a:xfrm>
        </p:spPr>
        <p:txBody>
          <a:bodyPr>
            <a:normAutofit fontScale="25000" lnSpcReduction="20000"/>
          </a:bodyPr>
          <a:lstStyle/>
          <a:p>
            <a:pPr algn="r"/>
            <a:endParaRPr lang="en-US" sz="2600" b="1" dirty="0" smtClean="0"/>
          </a:p>
          <a:p>
            <a:pPr algn="just"/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sr-Latn-CS" sz="7200" dirty="0" smtClean="0">
                <a:latin typeface="Times New Roman" pitchFamily="18" charset="0"/>
                <a:cs typeface="Times New Roman" pitchFamily="18" charset="0"/>
              </a:rPr>
              <a:t>prof. dr Radojko Lukić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sr-Latn-RS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RS" sz="72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sr-Latn-CS" sz="7200" dirty="0" smtClean="0">
                <a:latin typeface="Times New Roman" pitchFamily="18" charset="0"/>
                <a:cs typeface="Times New Roman" pitchFamily="18" charset="0"/>
              </a:rPr>
              <a:t>prof</a:t>
            </a:r>
            <a:r>
              <a:rPr lang="sr-Latn-CS" sz="7200" dirty="0">
                <a:latin typeface="Times New Roman" pitchFamily="18" charset="0"/>
                <a:cs typeface="Times New Roman" pitchFamily="18" charset="0"/>
              </a:rPr>
              <a:t>. dr Tatjana </a:t>
            </a:r>
            <a:r>
              <a:rPr lang="sr-Latn-CS" sz="7200" dirty="0" smtClean="0">
                <a:latin typeface="Times New Roman" pitchFamily="18" charset="0"/>
                <a:cs typeface="Times New Roman" pitchFamily="18" charset="0"/>
              </a:rPr>
              <a:t>Rakonjac-Antić</a:t>
            </a:r>
          </a:p>
          <a:p>
            <a:pPr algn="just"/>
            <a:r>
              <a:rPr lang="sr-Latn-RS" sz="7200" dirty="0" smtClean="0">
                <a:latin typeface="Times New Roman" pitchFamily="18" charset="0"/>
                <a:cs typeface="Times New Roman" pitchFamily="18" charset="0"/>
              </a:rPr>
              <a:t>			dr Jelena Stanojević, docent</a:t>
            </a: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RS" sz="7200" dirty="0" smtClean="0">
                <a:latin typeface="Times New Roman" pitchFamily="18" charset="0"/>
                <a:cs typeface="Times New Roman" pitchFamily="18" charset="0"/>
              </a:rPr>
              <a:t> 		 Ekonomski fakultet, Univerzitet u Beogradu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  <a:p>
            <a:endParaRPr lang="en-US" sz="2600" b="1" dirty="0" smtClean="0"/>
          </a:p>
          <a:p>
            <a:endParaRPr lang="en-US" sz="2600" b="1" dirty="0" smtClean="0"/>
          </a:p>
          <a:p>
            <a:endParaRPr lang="en-US" sz="2600" b="1" dirty="0"/>
          </a:p>
          <a:p>
            <a:endParaRPr lang="en-US" sz="2600" b="1" dirty="0" smtClean="0"/>
          </a:p>
          <a:p>
            <a:endParaRPr lang="en-US" sz="2600" b="1" dirty="0"/>
          </a:p>
          <a:p>
            <a:pPr algn="ctr"/>
            <a:endParaRPr lang="en-US" sz="3500" b="1" dirty="0" smtClean="0"/>
          </a:p>
          <a:p>
            <a:pPr algn="ctr"/>
            <a:endParaRPr lang="en-US" sz="3500" dirty="0" smtClean="0"/>
          </a:p>
          <a:p>
            <a:pPr algn="ctr"/>
            <a:r>
              <a:rPr lang="sr-Latn-CS" sz="4800" b="1" dirty="0" smtClean="0">
                <a:latin typeface="Times New Roman" pitchFamily="18" charset="0"/>
                <a:cs typeface="Times New Roman" pitchFamily="18" charset="0"/>
              </a:rPr>
              <a:t>XVII </a:t>
            </a:r>
            <a:r>
              <a:rPr lang="sr-Latn-CS" sz="4800" b="1" dirty="0">
                <a:latin typeface="Times New Roman" pitchFamily="18" charset="0"/>
                <a:cs typeface="Times New Roman" pitchFamily="18" charset="0"/>
              </a:rPr>
              <a:t>MEĐUNARODNI </a:t>
            </a:r>
            <a:r>
              <a:rPr lang="sr-Latn-CS" sz="4800" b="1" dirty="0" smtClean="0">
                <a:latin typeface="Times New Roman" pitchFamily="18" charset="0"/>
                <a:cs typeface="Times New Roman" pitchFamily="18" charset="0"/>
              </a:rPr>
              <a:t>SIMPOZIJUM IZ OSIGURANJA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4800" dirty="0" smtClean="0">
                <a:latin typeface="Times New Roman" pitchFamily="18" charset="0"/>
                <a:cs typeface="Times New Roman" pitchFamily="18" charset="0"/>
              </a:rPr>
              <a:t>”OSIGURANJE NA PRAGU IV INDUSTRIJSKE REVOLUCIJE”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Latn-CS" sz="4800" dirty="0" smtClean="0">
                <a:latin typeface="Times New Roman" pitchFamily="18" charset="0"/>
                <a:cs typeface="Times New Roman" pitchFamily="18" charset="0"/>
              </a:rPr>
              <a:t>Zlatibor</a:t>
            </a:r>
            <a:r>
              <a:rPr lang="sr-Latn-CS" sz="4800" b="1" dirty="0" smtClean="0">
                <a:latin typeface="Times New Roman" pitchFamily="18" charset="0"/>
                <a:cs typeface="Times New Roman" pitchFamily="18" charset="0"/>
              </a:rPr>
              <a:t>, 16-19. maj 2019.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en-US" sz="2500" dirty="0"/>
          </a:p>
          <a:p>
            <a:pPr algn="r"/>
            <a:r>
              <a:rPr lang="sr-Latn-CS" sz="2600" dirty="0"/>
              <a:t> </a:t>
            </a:r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SISTEMI PENZIJSKOG OSIGURANJA ZASTUPLJENI U SVETSKIM OKVIRIMA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772400" cy="5105400"/>
          </a:xfrm>
        </p:spPr>
        <p:txBody>
          <a:bodyPr>
            <a:normAutofit fontScale="62500" lnSpcReduction="20000"/>
          </a:bodyPr>
          <a:lstStyle/>
          <a:p>
            <a:endParaRPr lang="sr-Latn-R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većini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razvijenih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sveta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penzijskog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osiguranja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sastoji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javnog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penzijskog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osiguranja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dela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socijalnog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osiguranja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penzijskog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osiguranja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sponzorisanog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poslodavaca</a:t>
            </a: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RS" sz="3200" dirty="0" err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individualnog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penzijskog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osiguranja</a:t>
            </a: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*Preporuka Svetske banke (1994. godine)</a:t>
            </a:r>
          </a:p>
          <a:p>
            <a:pPr>
              <a:buNone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I nivo (stub) 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obaveznog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penzijskog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osiguranja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finansiranog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sistemu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“pay as you go”, </a:t>
            </a: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II nivo (stub):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obaveznog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penzijskog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osiguranja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zasnovanog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“fully funded”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sistemu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finansiranja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III nivo (stub):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dobrovoljnog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penzijskog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osiguranja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finansiranog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“fully funded”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sistemu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dirty="0" err="1" smtClean="0">
                <a:latin typeface="Times New Roman" pitchFamily="18" charset="0"/>
                <a:cs typeface="Times New Roman" pitchFamily="18" charset="0"/>
              </a:rPr>
              <a:t>finansiranja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**Osnovni faktori razvoja penzijskog osiguranja: ekonomski, demografski, socijalni itd.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828800"/>
          </a:xfrm>
        </p:spPr>
        <p:txBody>
          <a:bodyPr>
            <a:normAutofit fontScale="90000"/>
          </a:bodyPr>
          <a:lstStyle/>
          <a:p>
            <a:pPr lvl="0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7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R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700" dirty="0" smtClean="0">
                <a:latin typeface="Times New Roman" pitchFamily="18" charset="0"/>
                <a:cs typeface="Times New Roman" pitchFamily="18" charset="0"/>
              </a:rPr>
              <a:t>MOGUĆI UTICAJI ČETVRTE INDUSTRIJSKE REVOLUCIJE NA SISTEM</a:t>
            </a:r>
            <a:r>
              <a:rPr lang="sr-Latn-RS" sz="27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CA" sz="2700" dirty="0" smtClean="0">
                <a:latin typeface="Times New Roman" pitchFamily="18" charset="0"/>
                <a:cs typeface="Times New Roman" pitchFamily="18" charset="0"/>
              </a:rPr>
              <a:t> PENZIJSKOG OSIGURANJA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7696200" cy="46482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sr-Latn-RS" sz="3300" dirty="0" smtClean="0">
                <a:latin typeface="Times New Roman" pitchFamily="18" charset="0"/>
                <a:cs typeface="Times New Roman" pitchFamily="18" charset="0"/>
              </a:rPr>
              <a:t>Osnovne karakteristike četvrte industrijske revolucije su: digitalizacija, </a:t>
            </a:r>
            <a:r>
              <a:rPr lang="en-CA" sz="3300" dirty="0" err="1" smtClean="0"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CA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300" dirty="0" err="1" smtClean="0">
                <a:latin typeface="Times New Roman" pitchFamily="18" charset="0"/>
                <a:cs typeface="Times New Roman" pitchFamily="18" charset="0"/>
              </a:rPr>
              <a:t>robotike</a:t>
            </a:r>
            <a:r>
              <a:rPr lang="en-CA" sz="3300" dirty="0" smtClean="0">
                <a:latin typeface="Times New Roman" pitchFamily="18" charset="0"/>
                <a:cs typeface="Times New Roman" pitchFamily="18" charset="0"/>
              </a:rPr>
              <a:t>, internet </a:t>
            </a:r>
            <a:r>
              <a:rPr lang="en-CA" sz="3300" dirty="0" err="1" smtClean="0">
                <a:latin typeface="Times New Roman" pitchFamily="18" charset="0"/>
                <a:cs typeface="Times New Roman" pitchFamily="18" charset="0"/>
              </a:rPr>
              <a:t>stvari</a:t>
            </a:r>
            <a:r>
              <a:rPr lang="en-CA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CA" sz="3300" dirty="0" err="1" smtClean="0">
                <a:latin typeface="Times New Roman" pitchFamily="18" charset="0"/>
                <a:cs typeface="Times New Roman" pitchFamily="18" charset="0"/>
              </a:rPr>
              <a:t>nanotehnologije</a:t>
            </a:r>
            <a:r>
              <a:rPr lang="en-CA" sz="3300" dirty="0" smtClean="0">
                <a:latin typeface="Times New Roman" pitchFamily="18" charset="0"/>
                <a:cs typeface="Times New Roman" pitchFamily="18" charset="0"/>
              </a:rPr>
              <a:t>, 3D </a:t>
            </a:r>
            <a:r>
              <a:rPr lang="en-CA" sz="3300" dirty="0" err="1" smtClean="0">
                <a:latin typeface="Times New Roman" pitchFamily="18" charset="0"/>
                <a:cs typeface="Times New Roman" pitchFamily="18" charset="0"/>
              </a:rPr>
              <a:t>štampači</a:t>
            </a:r>
            <a:r>
              <a:rPr lang="en-CA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CA" sz="3300" dirty="0" err="1" smtClean="0">
                <a:latin typeface="Times New Roman" pitchFamily="18" charset="0"/>
                <a:cs typeface="Times New Roman" pitchFamily="18" charset="0"/>
              </a:rPr>
              <a:t>dro</a:t>
            </a:r>
            <a:r>
              <a:rPr lang="sr-Latn-RS" sz="3300" dirty="0" smtClean="0">
                <a:latin typeface="Times New Roman" pitchFamily="18" charset="0"/>
                <a:cs typeface="Times New Roman" pitchFamily="18" charset="0"/>
              </a:rPr>
              <a:t>novi, veštačka inteligencija, biotehnologija, kvantno računanje itd.</a:t>
            </a:r>
          </a:p>
          <a:p>
            <a:pPr algn="just"/>
            <a:r>
              <a:rPr lang="sr-Latn-RS" sz="3300" dirty="0" smtClean="0">
                <a:latin typeface="Times New Roman" pitchFamily="18" charset="0"/>
                <a:cs typeface="Times New Roman" pitchFamily="18" charset="0"/>
              </a:rPr>
              <a:t>Potencijalni uticaji četvrte industrijske revolucije na sisteme penzijskog osiguranja kroz bazične faktore:</a:t>
            </a:r>
          </a:p>
          <a:p>
            <a:pPr algn="just">
              <a:buNone/>
            </a:pPr>
            <a:r>
              <a:rPr lang="sr-Latn-RS" sz="3300" dirty="0" smtClean="0">
                <a:latin typeface="Times New Roman" pitchFamily="18" charset="0"/>
                <a:cs typeface="Times New Roman" pitchFamily="18" charset="0"/>
              </a:rPr>
              <a:t>*zaposlenost,</a:t>
            </a:r>
          </a:p>
          <a:p>
            <a:pPr algn="just">
              <a:buNone/>
            </a:pPr>
            <a:r>
              <a:rPr lang="sr-Latn-RS" sz="3300" dirty="0" smtClean="0">
                <a:latin typeface="Times New Roman" pitchFamily="18" charset="0"/>
                <a:cs typeface="Times New Roman" pitchFamily="18" charset="0"/>
              </a:rPr>
              <a:t>*menjanje tradicionalnog odnosa poslodavaca i zaposlenih (nove forme zapošljavanja: grupa poslodavaca zajedno zapošljava jednog radnika, privremeno zapošljavanje za rad na određenom projektu, mobilni rad baziran na informatičko komunikacionim tehnologijama, koji se može obavljati “od kuće”,  povremeni poslovi itd.)</a:t>
            </a:r>
          </a:p>
          <a:p>
            <a:pPr algn="just">
              <a:buNone/>
            </a:pPr>
            <a:r>
              <a:rPr lang="sr-Latn-RS" sz="3300" dirty="0" smtClean="0">
                <a:latin typeface="Times New Roman" pitchFamily="18" charset="0"/>
                <a:cs typeface="Times New Roman" pitchFamily="18" charset="0"/>
              </a:rPr>
              <a:t>*demografsku strukturu stanovništva,</a:t>
            </a:r>
          </a:p>
          <a:p>
            <a:pPr algn="just">
              <a:buNone/>
            </a:pPr>
            <a:r>
              <a:rPr lang="sr-Latn-RS" sz="3300" dirty="0" smtClean="0">
                <a:latin typeface="Times New Roman" pitchFamily="18" charset="0"/>
                <a:cs typeface="Times New Roman" pitchFamily="18" charset="0"/>
              </a:rPr>
              <a:t>*razvijenost finansijskih tržišta itd.</a:t>
            </a:r>
          </a:p>
          <a:p>
            <a:pPr algn="just">
              <a:buNone/>
            </a:pPr>
            <a:endParaRPr lang="sr-Latn-RS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Latn-RS" sz="3300" dirty="0" smtClean="0">
                <a:latin typeface="Times New Roman" pitchFamily="18" charset="0"/>
                <a:cs typeface="Times New Roman" pitchFamily="18" charset="0"/>
              </a:rPr>
              <a:t>*******Promena opcija za obezbeđenje sredstava nakon penzionisanja.</a:t>
            </a:r>
          </a:p>
          <a:p>
            <a:pPr algn="just">
              <a:buNone/>
            </a:pPr>
            <a:r>
              <a:rPr lang="sr-Latn-RS" sz="3300" dirty="0" smtClean="0">
                <a:latin typeface="Times New Roman" pitchFamily="18" charset="0"/>
                <a:cs typeface="Times New Roman" pitchFamily="18" charset="0"/>
              </a:rPr>
              <a:t>*******Reorganizacija javnog penzijskog i invalidskog osiguranja i preusmeravanje na individualna privatna penzijska osiguranja.</a:t>
            </a:r>
          </a:p>
          <a:p>
            <a:pPr algn="just">
              <a:buNone/>
            </a:pP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54162"/>
          </a:xfrm>
        </p:spPr>
        <p:txBody>
          <a:bodyPr>
            <a:normAutofit fontScale="90000"/>
          </a:bodyPr>
          <a:lstStyle/>
          <a:p>
            <a:pPr lvl="0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FUNKCIONISANJE SISTEMA PENZIJSKOG OSIGURANJA U SRBIJI NA PRAGU ČETVRTE INDUSTRIJSKE REVOLUCIJE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5026152"/>
          </a:xfrm>
        </p:spPr>
        <p:txBody>
          <a:bodyPr/>
          <a:lstStyle/>
          <a:p>
            <a:pPr>
              <a:buNone/>
            </a:pPr>
            <a:r>
              <a:rPr lang="sr-Latn-RS" sz="2000" i="1" dirty="0" smtClean="0">
                <a:latin typeface="Times New Roman" pitchFamily="18" charset="0"/>
                <a:cs typeface="Times New Roman" pitchFamily="18" charset="0"/>
              </a:rPr>
              <a:t>Javno penzijsko i invalidsko osiguranje</a:t>
            </a:r>
          </a:p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Postojanje deficita u sistemu javnog penzijskog i invalidskog osiguranja.</a:t>
            </a:r>
          </a:p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“Racio zavisnosti” nije zadovoljavajući.</a:t>
            </a:r>
          </a:p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Ekonomska samoodrživost i socijalna prihvatljivost sistema su teško ostvarivi ciljevi.</a:t>
            </a:r>
          </a:p>
          <a:p>
            <a:pPr>
              <a:buNone/>
            </a:pP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2000" i="1" dirty="0" smtClean="0">
                <a:latin typeface="Times New Roman" pitchFamily="18" charset="0"/>
                <a:cs typeface="Times New Roman" pitchFamily="18" charset="0"/>
              </a:rPr>
              <a:t>Dobrovoljno penzijsko osiguranje</a:t>
            </a: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*Nije u dovoljnoj meri razvijeno (mali broj osiguranika, ne akumulira se zadovoljavajući nivo sredstava doprinosa itd.)</a:t>
            </a:r>
          </a:p>
          <a:p>
            <a:pPr>
              <a:buNone/>
            </a:pPr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Moguća scenarija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scenarijo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nema većih promena u s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istemima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dobrovoljnog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penzijskog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osiguranja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	 -nema značajnog uticaja č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etvrt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industrijsk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revolucij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Drugi scenario – dolazi do promena u sistemu penzijskog osiguranja </a:t>
            </a:r>
          </a:p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uticaj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err="1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etvrte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industrijske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revolucije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će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značajniji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smanji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će 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zastupljenost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penzijskog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osiguranja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štednje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	-jačanje individualne odgovornosti osiguranika itd.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***Treći scenario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kra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ćem vremenskom periodu će štednja za starost biti preusmerena u druge forme i nakon toga sledi povratak na redefinisanje i jačanje sistema javnog penzijskog i invalidskog osiguranja.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4929</TotalTime>
  <Words>327</Words>
  <Application>Microsoft Office PowerPoint</Application>
  <PresentationFormat>On-screen Show (4:3)</PresentationFormat>
  <Paragraphs>62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PENZIJSKO OSIGURANJE NA PRAGU ČETVRTE INDUSTRIJSKE REVOLUCIJE </vt:lpstr>
      <vt:lpstr>1. SISTEMI PENZIJSKOG OSIGURANJA ZASTUPLJENI U SVETSKIM OKVIRIMA</vt:lpstr>
      <vt:lpstr>          2. MOGUĆI UTICAJI ČETVRTE INDUSTRIJSKE REVOLUCIJE NA SISTEME PENZIJSKOG OSIGURANJA  </vt:lpstr>
      <vt:lpstr> 3. FUNKCIONISANJE SISTEMA PENZIJSKOG OSIGURANJA U SRBIJI NA PRAGU ČETVRTE INDUSTRIJSKE REVOLUCIJE </vt:lpstr>
      <vt:lpstr>Moguća scenarija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UTICAJ KATASTROFALNIH RIZIKA NA SEKTOR POLJOPRIVREDE U SRBIJI</dc:title>
  <dc:creator>Tecra</dc:creator>
  <cp:lastModifiedBy>Redaktor</cp:lastModifiedBy>
  <cp:revision>105</cp:revision>
  <dcterms:created xsi:type="dcterms:W3CDTF">2015-05-15T08:52:07Z</dcterms:created>
  <dcterms:modified xsi:type="dcterms:W3CDTF">2019-05-12T21:08:56Z</dcterms:modified>
</cp:coreProperties>
</file>