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265" r:id="rId3"/>
    <p:sldId id="275" r:id="rId4"/>
    <p:sldId id="276" r:id="rId5"/>
    <p:sldId id="268" r:id="rId6"/>
    <p:sldId id="278" r:id="rId7"/>
    <p:sldId id="279" r:id="rId8"/>
    <p:sldId id="281" r:id="rId9"/>
    <p:sldId id="282" r:id="rId10"/>
    <p:sldId id="283" r:id="rId11"/>
    <p:sldId id="285" r:id="rId12"/>
    <p:sldId id="284"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06" autoAdjust="0"/>
  </p:normalViewPr>
  <p:slideViewPr>
    <p:cSldViewPr showGuides="1">
      <p:cViewPr varScale="1">
        <p:scale>
          <a:sx n="87" d="100"/>
          <a:sy n="87" d="100"/>
        </p:scale>
        <p:origin x="570" y="78"/>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5/17/2019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a:t>
            </a:fld>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5/17/2019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a:t>
            </a:fld>
            <a:endParaRPr/>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5/17/2019</a:t>
            </a:fld>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5/17/2019</a:t>
            </a:fld>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5/17/2019</a:t>
            </a:fld>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5/17/2019</a:t>
            </a:fld>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a:t>Click to edit Master title style</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5/17/2019</a:t>
            </a:fld>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3E0FA9E5-6744-4841-888F-9E7CC0C2B7EC}" type="datetimeFigureOut">
              <a:rPr lang="en-US"/>
              <a:t>5/17/2019</a:t>
            </a:fld>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3E0FA9E5-6744-4841-888F-9E7CC0C2B7EC}" type="datetimeFigureOut">
              <a:rPr lang="en-US"/>
              <a:t>5/17/2019</a:t>
            </a:fld>
            <a:endParaRPr/>
          </a:p>
        </p:txBody>
      </p:sp>
      <p:sp>
        <p:nvSpPr>
          <p:cNvPr id="9" name="Slide Number Placeholder 8"/>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3E0FA9E5-6744-4841-888F-9E7CC0C2B7EC}" type="datetimeFigureOut">
              <a:rPr lang="en-US"/>
              <a:t>5/17/2019</a:t>
            </a:fld>
            <a:endParaRPr/>
          </a:p>
        </p:txBody>
      </p:sp>
      <p:sp>
        <p:nvSpPr>
          <p:cNvPr id="5" name="Slide Number Placeholder 4"/>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3E0FA9E5-6744-4841-888F-9E7CC0C2B7EC}" type="datetimeFigureOut">
              <a:rPr lang="en-US"/>
              <a:t>5/17/2019</a:t>
            </a:fld>
            <a:endParaRPr/>
          </a:p>
        </p:txBody>
      </p:sp>
      <p:sp>
        <p:nvSpPr>
          <p:cNvPr id="4" name="Slide Number Placeholder 3"/>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a:t>Click to edit Master title style</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3E0FA9E5-6744-4841-888F-9E7CC0C2B7EC}" type="datetimeFigureOut">
              <a:rPr lang="en-US"/>
              <a:t>5/17/2019</a:t>
            </a:fld>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a:t>Add a footer</a:t>
            </a:r>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E0FA9E5-6744-4841-888F-9E7CC0C2B7EC}" type="datetimeFigureOut">
              <a:rPr lang="en-US" smtClean="0"/>
              <a:pPr/>
              <a:t>5/17/2019</a:t>
            </a:fld>
            <a:endParaRPr lang="en-US" dirty="0"/>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Role Of Big Data Analytics In Insurance Industry</a:t>
            </a:r>
          </a:p>
        </p:txBody>
      </p:sp>
      <p:sp>
        <p:nvSpPr>
          <p:cNvPr id="3" name="Subtitle 2"/>
          <p:cNvSpPr>
            <a:spLocks noGrp="1"/>
          </p:cNvSpPr>
          <p:nvPr>
            <p:ph type="subTitle" idx="1"/>
          </p:nvPr>
        </p:nvSpPr>
        <p:spPr>
          <a:xfrm>
            <a:off x="1065212" y="4005064"/>
            <a:ext cx="5029201" cy="1512168"/>
          </a:xfrm>
        </p:spPr>
        <p:txBody>
          <a:bodyPr>
            <a:normAutofit fontScale="85000" lnSpcReduction="20000"/>
          </a:bodyPr>
          <a:lstStyle/>
          <a:p>
            <a:r>
              <a:rPr lang="sr-Latn-RS" dirty="0" err="1"/>
              <a:t>Doc</a:t>
            </a:r>
            <a:r>
              <a:rPr lang="sr-Latn-RS" dirty="0"/>
              <a:t>. dr Jelena Z. Stanković</a:t>
            </a:r>
          </a:p>
          <a:p>
            <a:r>
              <a:rPr lang="sr-Latn-RS" dirty="0"/>
              <a:t>jelenas@eknfak.ni.ac.rs</a:t>
            </a:r>
          </a:p>
          <a:p>
            <a:endParaRPr lang="sr-Latn-RS" sz="1600" dirty="0"/>
          </a:p>
          <a:p>
            <a:r>
              <a:rPr lang="sr-Latn-RS" dirty="0" err="1"/>
              <a:t>Doc</a:t>
            </a:r>
            <a:r>
              <a:rPr lang="sr-Latn-RS" dirty="0"/>
              <a:t>. dr Jovica Stanković</a:t>
            </a:r>
          </a:p>
          <a:p>
            <a:r>
              <a:rPr lang="sr-Latn-RS" dirty="0"/>
              <a:t>Jovica.stankovic@eknfak.ni.ac.rs</a:t>
            </a:r>
          </a:p>
          <a:p>
            <a:endParaRPr lang="sr-Latn-RS" dirty="0"/>
          </a:p>
          <a:p>
            <a:endParaRPr lang="en-US" dirty="0"/>
          </a:p>
          <a:p>
            <a:endParaRPr lang="en-US" dirty="0"/>
          </a:p>
        </p:txBody>
      </p:sp>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8139-171D-4D4A-A6BA-BFF5ADA1210E}"/>
              </a:ext>
            </a:extLst>
          </p:cNvPr>
          <p:cNvSpPr>
            <a:spLocks noGrp="1"/>
          </p:cNvSpPr>
          <p:nvPr>
            <p:ph type="title"/>
          </p:nvPr>
        </p:nvSpPr>
        <p:spPr/>
        <p:txBody>
          <a:bodyPr/>
          <a:lstStyle/>
          <a:p>
            <a:r>
              <a:rPr lang="sr-Latn-RS" dirty="0"/>
              <a:t>U</a:t>
            </a:r>
            <a:r>
              <a:rPr lang="en-US" dirty="0"/>
              <a:t>sage-based insurance</a:t>
            </a:r>
            <a:endParaRPr lang="sr-Latn-RS" dirty="0"/>
          </a:p>
        </p:txBody>
      </p:sp>
      <p:sp>
        <p:nvSpPr>
          <p:cNvPr id="3" name="Content Placeholder 2">
            <a:extLst>
              <a:ext uri="{FF2B5EF4-FFF2-40B4-BE49-F238E27FC236}">
                <a16:creationId xmlns:a16="http://schemas.microsoft.com/office/drawing/2014/main" id="{710155EA-765E-4DF8-B837-948037DA3B4E}"/>
              </a:ext>
            </a:extLst>
          </p:cNvPr>
          <p:cNvSpPr>
            <a:spLocks noGrp="1"/>
          </p:cNvSpPr>
          <p:nvPr>
            <p:ph sz="half" idx="1"/>
          </p:nvPr>
        </p:nvSpPr>
        <p:spPr>
          <a:xfrm>
            <a:off x="1065211" y="1828800"/>
            <a:ext cx="9205665" cy="4191000"/>
          </a:xfrm>
        </p:spPr>
        <p:txBody>
          <a:bodyPr>
            <a:normAutofit fontScale="85000" lnSpcReduction="10000"/>
          </a:bodyPr>
          <a:lstStyle/>
          <a:p>
            <a:r>
              <a:rPr lang="sr-Latn-RS" dirty="0"/>
              <a:t>D</a:t>
            </a:r>
            <a:r>
              <a:rPr lang="en-US" dirty="0"/>
              <a:t>riving parameters, combined with traditional rating factors, can dramatically improve pricing accuracy. </a:t>
            </a:r>
            <a:endParaRPr lang="sr-Latn-RS" dirty="0"/>
          </a:p>
          <a:p>
            <a:r>
              <a:rPr lang="en-US" dirty="0"/>
              <a:t>To facilitate UBI pricing UBI driving score could be calculated for each driver, as a weighted combination of some of the predictive driving parameters  </a:t>
            </a:r>
            <a:endParaRPr lang="sr-Latn-RS" dirty="0"/>
          </a:p>
          <a:p>
            <a:r>
              <a:rPr lang="en-US" dirty="0"/>
              <a:t>The </a:t>
            </a:r>
            <a:r>
              <a:rPr lang="sr-Latn-RS" dirty="0" err="1"/>
              <a:t>correlation</a:t>
            </a:r>
            <a:r>
              <a:rPr lang="sr-Latn-RS" dirty="0"/>
              <a:t> </a:t>
            </a:r>
            <a:r>
              <a:rPr lang="sr-Latn-RS" dirty="0" err="1"/>
              <a:t>between</a:t>
            </a:r>
            <a:r>
              <a:rPr lang="sr-Latn-RS" dirty="0"/>
              <a:t> </a:t>
            </a:r>
            <a:r>
              <a:rPr lang="sr-Latn-RS" dirty="0" err="1"/>
              <a:t>calculated</a:t>
            </a:r>
            <a:r>
              <a:rPr lang="sr-Latn-RS" dirty="0"/>
              <a:t> UBI </a:t>
            </a:r>
            <a:r>
              <a:rPr lang="sr-Latn-RS" dirty="0" err="1"/>
              <a:t>driving</a:t>
            </a:r>
            <a:r>
              <a:rPr lang="sr-Latn-RS" dirty="0"/>
              <a:t> </a:t>
            </a:r>
            <a:r>
              <a:rPr lang="sr-Latn-RS" dirty="0" err="1"/>
              <a:t>scores</a:t>
            </a:r>
            <a:r>
              <a:rPr lang="sr-Latn-RS" dirty="0"/>
              <a:t> </a:t>
            </a:r>
            <a:r>
              <a:rPr lang="sr-Latn-RS" dirty="0" err="1"/>
              <a:t>and</a:t>
            </a:r>
            <a:r>
              <a:rPr lang="sr-Latn-RS" dirty="0"/>
              <a:t> </a:t>
            </a:r>
            <a:r>
              <a:rPr lang="sr-Latn-RS" dirty="0" err="1"/>
              <a:t>forecasted</a:t>
            </a:r>
            <a:r>
              <a:rPr lang="sr-Latn-RS" dirty="0"/>
              <a:t> </a:t>
            </a:r>
            <a:r>
              <a:rPr lang="sr-Latn-RS" dirty="0" err="1"/>
              <a:t>loss</a:t>
            </a:r>
            <a:r>
              <a:rPr lang="sr-Latn-RS" dirty="0"/>
              <a:t> </a:t>
            </a:r>
            <a:r>
              <a:rPr lang="sr-Latn-RS" dirty="0" err="1"/>
              <a:t>ratios</a:t>
            </a:r>
            <a:r>
              <a:rPr lang="sr-Latn-RS" dirty="0"/>
              <a:t> from </a:t>
            </a:r>
            <a:r>
              <a:rPr lang="sr-Latn-RS" dirty="0" err="1"/>
              <a:t>traditional</a:t>
            </a:r>
            <a:r>
              <a:rPr lang="sr-Latn-RS" dirty="0"/>
              <a:t> </a:t>
            </a:r>
            <a:r>
              <a:rPr lang="sr-Latn-RS" dirty="0" err="1"/>
              <a:t>pricing</a:t>
            </a:r>
            <a:r>
              <a:rPr lang="sr-Latn-RS" dirty="0"/>
              <a:t> </a:t>
            </a:r>
            <a:r>
              <a:rPr lang="sr-Latn-RS" dirty="0" err="1"/>
              <a:t>methods</a:t>
            </a:r>
            <a:r>
              <a:rPr lang="sr-Latn-RS" dirty="0"/>
              <a:t> </a:t>
            </a:r>
            <a:r>
              <a:rPr lang="sr-Latn-RS" dirty="0" err="1"/>
              <a:t>showed</a:t>
            </a:r>
            <a:r>
              <a:rPr lang="sr-Latn-RS" dirty="0"/>
              <a:t> </a:t>
            </a:r>
            <a:r>
              <a:rPr lang="sr-Latn-RS" dirty="0" err="1"/>
              <a:t>that</a:t>
            </a:r>
            <a:r>
              <a:rPr lang="sr-Latn-RS" dirty="0"/>
              <a:t> </a:t>
            </a:r>
            <a:r>
              <a:rPr lang="sr-Latn-RS" dirty="0" err="1"/>
              <a:t>the</a:t>
            </a:r>
            <a:r>
              <a:rPr lang="sr-Latn-RS" dirty="0"/>
              <a:t> </a:t>
            </a:r>
            <a:r>
              <a:rPr lang="sr-Latn-RS" dirty="0" err="1"/>
              <a:t>higher</a:t>
            </a:r>
            <a:r>
              <a:rPr lang="sr-Latn-RS" dirty="0"/>
              <a:t> </a:t>
            </a:r>
            <a:r>
              <a:rPr lang="sr-Latn-RS" dirty="0" err="1"/>
              <a:t>the</a:t>
            </a:r>
            <a:r>
              <a:rPr lang="sr-Latn-RS" dirty="0"/>
              <a:t> UBI </a:t>
            </a:r>
            <a:r>
              <a:rPr lang="sr-Latn-RS" dirty="0" err="1"/>
              <a:t>driving</a:t>
            </a:r>
            <a:r>
              <a:rPr lang="sr-Latn-RS" dirty="0"/>
              <a:t> </a:t>
            </a:r>
            <a:r>
              <a:rPr lang="sr-Latn-RS" dirty="0" err="1"/>
              <a:t>score</a:t>
            </a:r>
            <a:r>
              <a:rPr lang="sr-Latn-RS" dirty="0"/>
              <a:t>, </a:t>
            </a:r>
            <a:r>
              <a:rPr lang="sr-Latn-RS" dirty="0" err="1"/>
              <a:t>the</a:t>
            </a:r>
            <a:r>
              <a:rPr lang="sr-Latn-RS" dirty="0"/>
              <a:t> </a:t>
            </a:r>
            <a:r>
              <a:rPr lang="sr-Latn-RS" dirty="0" err="1"/>
              <a:t>lower</a:t>
            </a:r>
            <a:r>
              <a:rPr lang="sr-Latn-RS" dirty="0"/>
              <a:t> </a:t>
            </a:r>
            <a:r>
              <a:rPr lang="sr-Latn-RS" dirty="0" err="1"/>
              <a:t>the</a:t>
            </a:r>
            <a:r>
              <a:rPr lang="sr-Latn-RS" dirty="0"/>
              <a:t> </a:t>
            </a:r>
            <a:r>
              <a:rPr lang="sr-Latn-RS" dirty="0" err="1"/>
              <a:t>forecasted</a:t>
            </a:r>
            <a:r>
              <a:rPr lang="sr-Latn-RS" dirty="0"/>
              <a:t> </a:t>
            </a:r>
            <a:r>
              <a:rPr lang="sr-Latn-RS" dirty="0" err="1"/>
              <a:t>loss</a:t>
            </a:r>
            <a:r>
              <a:rPr lang="sr-Latn-RS" dirty="0"/>
              <a:t> </a:t>
            </a:r>
            <a:r>
              <a:rPr lang="sr-Latn-RS" dirty="0" err="1"/>
              <a:t>ratio</a:t>
            </a:r>
            <a:r>
              <a:rPr lang="sr-Latn-RS" dirty="0"/>
              <a:t>. </a:t>
            </a:r>
            <a:r>
              <a:rPr lang="sr-Latn-RS" dirty="0" err="1"/>
              <a:t>The</a:t>
            </a:r>
            <a:r>
              <a:rPr lang="sr-Latn-RS" dirty="0"/>
              <a:t> </a:t>
            </a:r>
            <a:r>
              <a:rPr lang="sr-Latn-RS" dirty="0" err="1"/>
              <a:t>drivers</a:t>
            </a:r>
            <a:r>
              <a:rPr lang="sr-Latn-RS" dirty="0"/>
              <a:t> </a:t>
            </a:r>
            <a:r>
              <a:rPr lang="sr-Latn-RS" dirty="0" err="1"/>
              <a:t>with</a:t>
            </a:r>
            <a:r>
              <a:rPr lang="sr-Latn-RS" dirty="0"/>
              <a:t> </a:t>
            </a:r>
            <a:r>
              <a:rPr lang="sr-Latn-RS" dirty="0" err="1"/>
              <a:t>lowest</a:t>
            </a:r>
            <a:r>
              <a:rPr lang="sr-Latn-RS" dirty="0"/>
              <a:t> UBI </a:t>
            </a:r>
            <a:r>
              <a:rPr lang="sr-Latn-RS" dirty="0" err="1"/>
              <a:t>driving</a:t>
            </a:r>
            <a:r>
              <a:rPr lang="sr-Latn-RS" dirty="0"/>
              <a:t> </a:t>
            </a:r>
            <a:r>
              <a:rPr lang="sr-Latn-RS" dirty="0" err="1"/>
              <a:t>have</a:t>
            </a:r>
            <a:r>
              <a:rPr lang="sr-Latn-RS" dirty="0"/>
              <a:t> </a:t>
            </a:r>
            <a:r>
              <a:rPr lang="sr-Latn-RS" dirty="0" err="1"/>
              <a:t>highest</a:t>
            </a:r>
            <a:r>
              <a:rPr lang="sr-Latn-RS" dirty="0"/>
              <a:t> </a:t>
            </a:r>
            <a:r>
              <a:rPr lang="sr-Latn-RS" dirty="0" err="1"/>
              <a:t>loss</a:t>
            </a:r>
            <a:r>
              <a:rPr lang="sr-Latn-RS" dirty="0"/>
              <a:t> </a:t>
            </a:r>
            <a:r>
              <a:rPr lang="sr-Latn-RS" dirty="0" err="1"/>
              <a:t>ratio</a:t>
            </a:r>
            <a:r>
              <a:rPr lang="sr-Latn-RS" dirty="0"/>
              <a:t>, </a:t>
            </a:r>
            <a:r>
              <a:rPr lang="sr-Latn-RS" dirty="0" err="1"/>
              <a:t>which</a:t>
            </a:r>
            <a:r>
              <a:rPr lang="sr-Latn-RS" dirty="0"/>
              <a:t> </a:t>
            </a:r>
            <a:r>
              <a:rPr lang="sr-Latn-RS" dirty="0" err="1"/>
              <a:t>justifies</a:t>
            </a:r>
            <a:r>
              <a:rPr lang="sr-Latn-RS" dirty="0"/>
              <a:t> </a:t>
            </a:r>
            <a:r>
              <a:rPr lang="sr-Latn-RS" dirty="0" err="1"/>
              <a:t>using</a:t>
            </a:r>
            <a:r>
              <a:rPr lang="sr-Latn-RS" dirty="0"/>
              <a:t> UBI </a:t>
            </a:r>
            <a:r>
              <a:rPr lang="sr-Latn-RS" dirty="0" err="1"/>
              <a:t>scores</a:t>
            </a:r>
            <a:r>
              <a:rPr lang="sr-Latn-RS" dirty="0"/>
              <a:t> </a:t>
            </a:r>
            <a:r>
              <a:rPr lang="sr-Latn-RS" dirty="0" err="1"/>
              <a:t>for</a:t>
            </a:r>
            <a:r>
              <a:rPr lang="sr-Latn-RS" dirty="0"/>
              <a:t> </a:t>
            </a:r>
            <a:r>
              <a:rPr lang="sr-Latn-RS" dirty="0" err="1"/>
              <a:t>personalized</a:t>
            </a:r>
            <a:r>
              <a:rPr lang="sr-Latn-RS" dirty="0"/>
              <a:t> </a:t>
            </a:r>
            <a:r>
              <a:rPr lang="sr-Latn-RS" dirty="0" err="1"/>
              <a:t>pricing</a:t>
            </a:r>
            <a:endParaRPr lang="sr-Latn-RS" dirty="0"/>
          </a:p>
          <a:p>
            <a:r>
              <a:rPr lang="en-US" dirty="0"/>
              <a:t>Beyond simple price modulation, these data allows the development of new services and preventive actions, such as: informing policyholders in case of risk of hail and incentive to return their car; encouraging policyholders to take a break after excessively long driving periods; calling of emergency services in the event of an accident or real-time assistance in case of a breakdown; informing policyholders of the risks associated with their itinerary.</a:t>
            </a:r>
            <a:endParaRPr lang="sr-Latn-RS" dirty="0"/>
          </a:p>
          <a:p>
            <a:r>
              <a:rPr lang="en-US" dirty="0"/>
              <a:t>The usage-based premiums foster self-selection among </a:t>
            </a:r>
            <a:r>
              <a:rPr lang="sr-Latn-RS" dirty="0" err="1"/>
              <a:t>insureds</a:t>
            </a:r>
            <a:r>
              <a:rPr lang="en-US" dirty="0"/>
              <a:t>, which positively affects an insurer’s risk portfolio by attracting low-risk customers.</a:t>
            </a:r>
            <a:endParaRPr lang="sr-Latn-RS" dirty="0"/>
          </a:p>
        </p:txBody>
      </p:sp>
    </p:spTree>
    <p:extLst>
      <p:ext uri="{BB962C8B-B14F-4D97-AF65-F5344CB8AC3E}">
        <p14:creationId xmlns:p14="http://schemas.microsoft.com/office/powerpoint/2010/main" val="264943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8139-171D-4D4A-A6BA-BFF5ADA1210E}"/>
              </a:ext>
            </a:extLst>
          </p:cNvPr>
          <p:cNvSpPr>
            <a:spLocks noGrp="1"/>
          </p:cNvSpPr>
          <p:nvPr>
            <p:ph type="title"/>
          </p:nvPr>
        </p:nvSpPr>
        <p:spPr/>
        <p:txBody>
          <a:bodyPr/>
          <a:lstStyle/>
          <a:p>
            <a:r>
              <a:rPr lang="en-US" dirty="0"/>
              <a:t>Conclusion</a:t>
            </a:r>
            <a:endParaRPr lang="sr-Latn-RS" dirty="0"/>
          </a:p>
        </p:txBody>
      </p:sp>
      <p:sp>
        <p:nvSpPr>
          <p:cNvPr id="3" name="Content Placeholder 2">
            <a:extLst>
              <a:ext uri="{FF2B5EF4-FFF2-40B4-BE49-F238E27FC236}">
                <a16:creationId xmlns:a16="http://schemas.microsoft.com/office/drawing/2014/main" id="{710155EA-765E-4DF8-B837-948037DA3B4E}"/>
              </a:ext>
            </a:extLst>
          </p:cNvPr>
          <p:cNvSpPr>
            <a:spLocks noGrp="1"/>
          </p:cNvSpPr>
          <p:nvPr>
            <p:ph sz="half" idx="1"/>
          </p:nvPr>
        </p:nvSpPr>
        <p:spPr>
          <a:xfrm>
            <a:off x="1065211" y="1828800"/>
            <a:ext cx="9205665" cy="4191000"/>
          </a:xfrm>
        </p:spPr>
        <p:txBody>
          <a:bodyPr>
            <a:normAutofit/>
          </a:bodyPr>
          <a:lstStyle/>
          <a:p>
            <a:r>
              <a:rPr lang="sr-Latn-RS" dirty="0" err="1"/>
              <a:t>Big</a:t>
            </a:r>
            <a:r>
              <a:rPr lang="sr-Latn-RS" dirty="0"/>
              <a:t> Data </a:t>
            </a:r>
            <a:r>
              <a:rPr lang="sr-Latn-RS" dirty="0" err="1"/>
              <a:t>integrates</a:t>
            </a:r>
            <a:r>
              <a:rPr lang="sr-Latn-RS" dirty="0"/>
              <a:t> </a:t>
            </a:r>
            <a:r>
              <a:rPr lang="sr-Latn-RS" dirty="0" err="1"/>
              <a:t>insurance</a:t>
            </a:r>
            <a:r>
              <a:rPr lang="sr-Latn-RS" dirty="0"/>
              <a:t> data from </a:t>
            </a:r>
            <a:r>
              <a:rPr lang="sr-Latn-RS" dirty="0" err="1"/>
              <a:t>variety</a:t>
            </a:r>
            <a:r>
              <a:rPr lang="sr-Latn-RS" dirty="0"/>
              <a:t> </a:t>
            </a:r>
            <a:r>
              <a:rPr lang="sr-Latn-RS" dirty="0" err="1"/>
              <a:t>of</a:t>
            </a:r>
            <a:r>
              <a:rPr lang="sr-Latn-RS" dirty="0"/>
              <a:t> </a:t>
            </a:r>
            <a:r>
              <a:rPr lang="sr-Latn-RS" dirty="0" err="1"/>
              <a:t>sources</a:t>
            </a:r>
            <a:r>
              <a:rPr lang="sr-Latn-RS" dirty="0"/>
              <a:t>, </a:t>
            </a:r>
            <a:r>
              <a:rPr lang="sr-Latn-RS" dirty="0" err="1"/>
              <a:t>both</a:t>
            </a:r>
            <a:r>
              <a:rPr lang="sr-Latn-RS" dirty="0"/>
              <a:t> </a:t>
            </a:r>
            <a:r>
              <a:rPr lang="sr-Latn-RS" dirty="0" err="1"/>
              <a:t>internal</a:t>
            </a:r>
            <a:r>
              <a:rPr lang="sr-Latn-RS" dirty="0"/>
              <a:t> </a:t>
            </a:r>
            <a:r>
              <a:rPr lang="sr-Latn-RS" dirty="0" err="1"/>
              <a:t>and</a:t>
            </a:r>
            <a:r>
              <a:rPr lang="sr-Latn-RS" dirty="0"/>
              <a:t> </a:t>
            </a:r>
            <a:r>
              <a:rPr lang="sr-Latn-RS" dirty="0" err="1"/>
              <a:t>external</a:t>
            </a:r>
            <a:r>
              <a:rPr lang="sr-Latn-RS" dirty="0"/>
              <a:t>, </a:t>
            </a:r>
            <a:r>
              <a:rPr lang="sr-Latn-RS" dirty="0" err="1"/>
              <a:t>and</a:t>
            </a:r>
            <a:r>
              <a:rPr lang="sr-Latn-RS" dirty="0"/>
              <a:t> </a:t>
            </a:r>
            <a:r>
              <a:rPr lang="sr-Latn-RS" dirty="0" err="1"/>
              <a:t>provides</a:t>
            </a:r>
            <a:r>
              <a:rPr lang="sr-Latn-RS" dirty="0"/>
              <a:t> </a:t>
            </a:r>
            <a:r>
              <a:rPr lang="sr-Latn-RS" dirty="0" err="1"/>
              <a:t>tools</a:t>
            </a:r>
            <a:r>
              <a:rPr lang="sr-Latn-RS" dirty="0"/>
              <a:t> </a:t>
            </a:r>
            <a:r>
              <a:rPr lang="sr-Latn-RS" dirty="0" err="1"/>
              <a:t>for</a:t>
            </a:r>
            <a:r>
              <a:rPr lang="sr-Latn-RS" dirty="0"/>
              <a:t> </a:t>
            </a:r>
            <a:r>
              <a:rPr lang="sr-Latn-RS" dirty="0" err="1"/>
              <a:t>analysis</a:t>
            </a:r>
            <a:r>
              <a:rPr lang="sr-Latn-RS" dirty="0"/>
              <a:t> </a:t>
            </a:r>
            <a:r>
              <a:rPr lang="sr-Latn-RS" dirty="0" err="1"/>
              <a:t>and</a:t>
            </a:r>
            <a:r>
              <a:rPr lang="sr-Latn-RS" dirty="0"/>
              <a:t> </a:t>
            </a:r>
            <a:r>
              <a:rPr lang="sr-Latn-RS" dirty="0" err="1"/>
              <a:t>getting</a:t>
            </a:r>
            <a:r>
              <a:rPr lang="sr-Latn-RS" dirty="0"/>
              <a:t> </a:t>
            </a:r>
            <a:r>
              <a:rPr lang="sr-Latn-RS" dirty="0" err="1"/>
              <a:t>insight</a:t>
            </a:r>
            <a:r>
              <a:rPr lang="sr-Latn-RS" dirty="0"/>
              <a:t> </a:t>
            </a:r>
            <a:r>
              <a:rPr lang="sr-Latn-RS" dirty="0" err="1"/>
              <a:t>of</a:t>
            </a:r>
            <a:r>
              <a:rPr lang="sr-Latn-RS" dirty="0"/>
              <a:t> data. </a:t>
            </a:r>
            <a:endParaRPr lang="en-US" dirty="0"/>
          </a:p>
          <a:p>
            <a:r>
              <a:rPr lang="sr-Latn-RS" dirty="0" err="1"/>
              <a:t>The</a:t>
            </a:r>
            <a:r>
              <a:rPr lang="sr-Latn-RS" dirty="0"/>
              <a:t> </a:t>
            </a:r>
            <a:r>
              <a:rPr lang="sr-Latn-RS" dirty="0" err="1"/>
              <a:t>usage</a:t>
            </a:r>
            <a:r>
              <a:rPr lang="sr-Latn-RS" dirty="0"/>
              <a:t> </a:t>
            </a:r>
            <a:r>
              <a:rPr lang="sr-Latn-RS" dirty="0" err="1"/>
              <a:t>of</a:t>
            </a:r>
            <a:r>
              <a:rPr lang="sr-Latn-RS" dirty="0"/>
              <a:t> </a:t>
            </a:r>
            <a:r>
              <a:rPr lang="sr-Latn-RS" dirty="0" err="1"/>
              <a:t>Big</a:t>
            </a:r>
            <a:r>
              <a:rPr lang="sr-Latn-RS" dirty="0"/>
              <a:t> Data </a:t>
            </a:r>
            <a:r>
              <a:rPr lang="sr-Latn-RS" dirty="0" err="1"/>
              <a:t>presents</a:t>
            </a:r>
            <a:r>
              <a:rPr lang="sr-Latn-RS" dirty="0"/>
              <a:t> </a:t>
            </a:r>
            <a:r>
              <a:rPr lang="sr-Latn-RS" dirty="0" err="1"/>
              <a:t>basics</a:t>
            </a:r>
            <a:r>
              <a:rPr lang="sr-Latn-RS" dirty="0"/>
              <a:t> </a:t>
            </a:r>
            <a:r>
              <a:rPr lang="sr-Latn-RS" dirty="0" err="1"/>
              <a:t>for</a:t>
            </a:r>
            <a:r>
              <a:rPr lang="sr-Latn-RS" dirty="0"/>
              <a:t> </a:t>
            </a:r>
            <a:r>
              <a:rPr lang="sr-Latn-RS" dirty="0" err="1"/>
              <a:t>creating</a:t>
            </a:r>
            <a:r>
              <a:rPr lang="sr-Latn-RS" dirty="0"/>
              <a:t> </a:t>
            </a:r>
            <a:r>
              <a:rPr lang="sr-Latn-RS" dirty="0" err="1"/>
              <a:t>new</a:t>
            </a:r>
            <a:r>
              <a:rPr lang="sr-Latn-RS" dirty="0"/>
              <a:t> </a:t>
            </a:r>
            <a:r>
              <a:rPr lang="sr-Latn-RS" dirty="0" err="1"/>
              <a:t>and</a:t>
            </a:r>
            <a:r>
              <a:rPr lang="sr-Latn-RS" dirty="0"/>
              <a:t> </a:t>
            </a:r>
            <a:r>
              <a:rPr lang="sr-Latn-RS" dirty="0" err="1"/>
              <a:t>improving</a:t>
            </a:r>
            <a:r>
              <a:rPr lang="sr-Latn-RS" dirty="0"/>
              <a:t> </a:t>
            </a:r>
            <a:r>
              <a:rPr lang="sr-Latn-RS" dirty="0" err="1"/>
              <a:t>existing</a:t>
            </a:r>
            <a:r>
              <a:rPr lang="sr-Latn-RS" dirty="0"/>
              <a:t> </a:t>
            </a:r>
            <a:r>
              <a:rPr lang="sr-Latn-RS" dirty="0" err="1"/>
              <a:t>insurance</a:t>
            </a:r>
            <a:r>
              <a:rPr lang="sr-Latn-RS" dirty="0"/>
              <a:t> </a:t>
            </a:r>
            <a:r>
              <a:rPr lang="sr-Latn-RS" dirty="0" err="1"/>
              <a:t>services</a:t>
            </a:r>
            <a:r>
              <a:rPr lang="sr-Latn-RS" dirty="0"/>
              <a:t>. </a:t>
            </a:r>
            <a:endParaRPr lang="en-US" dirty="0"/>
          </a:p>
          <a:p>
            <a:r>
              <a:rPr lang="sr-Latn-RS" dirty="0" err="1"/>
              <a:t>The</a:t>
            </a:r>
            <a:r>
              <a:rPr lang="sr-Latn-RS" dirty="0"/>
              <a:t> </a:t>
            </a:r>
            <a:r>
              <a:rPr lang="sr-Latn-RS" dirty="0" err="1"/>
              <a:t>appearance</a:t>
            </a:r>
            <a:r>
              <a:rPr lang="sr-Latn-RS" dirty="0"/>
              <a:t> </a:t>
            </a:r>
            <a:r>
              <a:rPr lang="sr-Latn-RS" dirty="0" err="1"/>
              <a:t>of</a:t>
            </a:r>
            <a:r>
              <a:rPr lang="sr-Latn-RS" dirty="0"/>
              <a:t> </a:t>
            </a:r>
            <a:r>
              <a:rPr lang="sr-Latn-RS" dirty="0" err="1"/>
              <a:t>new</a:t>
            </a:r>
            <a:r>
              <a:rPr lang="sr-Latn-RS" dirty="0"/>
              <a:t> </a:t>
            </a:r>
            <a:r>
              <a:rPr lang="sr-Latn-RS" dirty="0" err="1"/>
              <a:t>technologies</a:t>
            </a:r>
            <a:r>
              <a:rPr lang="sr-Latn-RS" dirty="0"/>
              <a:t>, </a:t>
            </a:r>
            <a:r>
              <a:rPr lang="sr-Latn-RS" dirty="0" err="1"/>
              <a:t>such</a:t>
            </a:r>
            <a:r>
              <a:rPr lang="sr-Latn-RS" dirty="0"/>
              <a:t> as </a:t>
            </a:r>
            <a:r>
              <a:rPr lang="sr-Latn-RS" dirty="0" err="1"/>
              <a:t>telematics</a:t>
            </a:r>
            <a:r>
              <a:rPr lang="sr-Latn-RS" dirty="0"/>
              <a:t> </a:t>
            </a:r>
            <a:r>
              <a:rPr lang="sr-Latn-RS" dirty="0" err="1"/>
              <a:t>and</a:t>
            </a:r>
            <a:r>
              <a:rPr lang="sr-Latn-RS" dirty="0"/>
              <a:t> Internet </a:t>
            </a:r>
            <a:r>
              <a:rPr lang="sr-Latn-RS" dirty="0" err="1"/>
              <a:t>of</a:t>
            </a:r>
            <a:r>
              <a:rPr lang="sr-Latn-RS" dirty="0"/>
              <a:t> </a:t>
            </a:r>
            <a:r>
              <a:rPr lang="sr-Latn-RS" dirty="0" err="1"/>
              <a:t>Things</a:t>
            </a:r>
            <a:r>
              <a:rPr lang="sr-Latn-RS" dirty="0"/>
              <a:t>, </a:t>
            </a:r>
            <a:r>
              <a:rPr lang="sr-Latn-RS" dirty="0" err="1"/>
              <a:t>would</a:t>
            </a:r>
            <a:r>
              <a:rPr lang="sr-Latn-RS" dirty="0"/>
              <a:t> </a:t>
            </a:r>
            <a:r>
              <a:rPr lang="sr-Latn-RS" dirty="0" err="1"/>
              <a:t>have</a:t>
            </a:r>
            <a:r>
              <a:rPr lang="sr-Latn-RS" dirty="0"/>
              <a:t> </a:t>
            </a:r>
            <a:r>
              <a:rPr lang="sr-Latn-RS" dirty="0" err="1"/>
              <a:t>strong</a:t>
            </a:r>
            <a:r>
              <a:rPr lang="sr-Latn-RS" dirty="0"/>
              <a:t> influence on </a:t>
            </a:r>
            <a:r>
              <a:rPr lang="sr-Latn-RS" dirty="0" err="1"/>
              <a:t>the</a:t>
            </a:r>
            <a:r>
              <a:rPr lang="sr-Latn-RS" dirty="0"/>
              <a:t> future </a:t>
            </a:r>
            <a:r>
              <a:rPr lang="sr-Latn-RS" dirty="0" err="1"/>
              <a:t>of</a:t>
            </a:r>
            <a:r>
              <a:rPr lang="sr-Latn-RS" dirty="0"/>
              <a:t> </a:t>
            </a:r>
            <a:r>
              <a:rPr lang="sr-Latn-RS" dirty="0" err="1"/>
              <a:t>digital</a:t>
            </a:r>
            <a:r>
              <a:rPr lang="sr-Latn-RS" dirty="0"/>
              <a:t> </a:t>
            </a:r>
            <a:r>
              <a:rPr lang="sr-Latn-RS" dirty="0" err="1"/>
              <a:t>insurance</a:t>
            </a:r>
            <a:r>
              <a:rPr lang="sr-Latn-RS" dirty="0"/>
              <a:t>. </a:t>
            </a:r>
            <a:endParaRPr lang="en-US" dirty="0"/>
          </a:p>
          <a:p>
            <a:r>
              <a:rPr lang="sr-Latn-RS" dirty="0" err="1"/>
              <a:t>With</a:t>
            </a:r>
            <a:r>
              <a:rPr lang="sr-Latn-RS" dirty="0"/>
              <a:t> </a:t>
            </a:r>
            <a:r>
              <a:rPr lang="sr-Latn-RS" dirty="0" err="1"/>
              <a:t>the</a:t>
            </a:r>
            <a:r>
              <a:rPr lang="sr-Latn-RS" dirty="0"/>
              <a:t> </a:t>
            </a:r>
            <a:r>
              <a:rPr lang="sr-Latn-RS" dirty="0" err="1"/>
              <a:t>development</a:t>
            </a:r>
            <a:r>
              <a:rPr lang="sr-Latn-RS" dirty="0"/>
              <a:t> </a:t>
            </a:r>
            <a:r>
              <a:rPr lang="sr-Latn-RS" dirty="0" err="1"/>
              <a:t>of</a:t>
            </a:r>
            <a:r>
              <a:rPr lang="sr-Latn-RS" dirty="0"/>
              <a:t> </a:t>
            </a:r>
            <a:r>
              <a:rPr lang="sr-Latn-RS" dirty="0" err="1"/>
              <a:t>technology</a:t>
            </a:r>
            <a:r>
              <a:rPr lang="sr-Latn-RS" dirty="0"/>
              <a:t>, </a:t>
            </a:r>
            <a:r>
              <a:rPr lang="sr-Latn-RS" dirty="0" err="1"/>
              <a:t>the</a:t>
            </a:r>
            <a:r>
              <a:rPr lang="sr-Latn-RS" dirty="0"/>
              <a:t> </a:t>
            </a:r>
            <a:r>
              <a:rPr lang="sr-Latn-RS" dirty="0" err="1"/>
              <a:t>insurance</a:t>
            </a:r>
            <a:r>
              <a:rPr lang="sr-Latn-RS" dirty="0"/>
              <a:t> </a:t>
            </a:r>
            <a:r>
              <a:rPr lang="sr-Latn-RS" dirty="0" err="1"/>
              <a:t>industry</a:t>
            </a:r>
            <a:r>
              <a:rPr lang="sr-Latn-RS" dirty="0"/>
              <a:t> </a:t>
            </a:r>
            <a:r>
              <a:rPr lang="sr-Latn-RS" dirty="0" err="1"/>
              <a:t>has</a:t>
            </a:r>
            <a:r>
              <a:rPr lang="sr-Latn-RS" dirty="0"/>
              <a:t> </a:t>
            </a:r>
            <a:r>
              <a:rPr lang="sr-Latn-RS" dirty="0" err="1"/>
              <a:t>an</a:t>
            </a:r>
            <a:r>
              <a:rPr lang="sr-Latn-RS" dirty="0"/>
              <a:t> </a:t>
            </a:r>
            <a:r>
              <a:rPr lang="sr-Latn-RS" dirty="0" err="1"/>
              <a:t>unlimited</a:t>
            </a:r>
            <a:r>
              <a:rPr lang="sr-Latn-RS" dirty="0"/>
              <a:t> </a:t>
            </a:r>
            <a:r>
              <a:rPr lang="sr-Latn-RS" dirty="0" err="1"/>
              <a:t>potential</a:t>
            </a:r>
            <a:r>
              <a:rPr lang="sr-Latn-RS" dirty="0"/>
              <a:t> </a:t>
            </a:r>
            <a:r>
              <a:rPr lang="sr-Latn-RS" dirty="0" err="1"/>
              <a:t>for</a:t>
            </a:r>
            <a:r>
              <a:rPr lang="sr-Latn-RS" dirty="0"/>
              <a:t> </a:t>
            </a:r>
            <a:r>
              <a:rPr lang="sr-Latn-RS" dirty="0" err="1"/>
              <a:t>new</a:t>
            </a:r>
            <a:r>
              <a:rPr lang="sr-Latn-RS" dirty="0"/>
              <a:t> </a:t>
            </a:r>
            <a:r>
              <a:rPr lang="sr-Latn-RS" dirty="0" err="1"/>
              <a:t>changes</a:t>
            </a:r>
            <a:r>
              <a:rPr lang="sr-Latn-RS" dirty="0"/>
              <a:t>. </a:t>
            </a:r>
            <a:endParaRPr lang="en-US" dirty="0"/>
          </a:p>
          <a:p>
            <a:r>
              <a:rPr lang="sr-Latn-RS" dirty="0" err="1"/>
              <a:t>These</a:t>
            </a:r>
            <a:r>
              <a:rPr lang="sr-Latn-RS" dirty="0"/>
              <a:t> </a:t>
            </a:r>
            <a:r>
              <a:rPr lang="sr-Latn-RS" dirty="0" err="1"/>
              <a:t>changes</a:t>
            </a:r>
            <a:r>
              <a:rPr lang="sr-Latn-RS" dirty="0"/>
              <a:t> </a:t>
            </a:r>
            <a:r>
              <a:rPr lang="sr-Latn-RS" dirty="0" err="1"/>
              <a:t>will</a:t>
            </a:r>
            <a:r>
              <a:rPr lang="sr-Latn-RS" dirty="0"/>
              <a:t> </a:t>
            </a:r>
            <a:r>
              <a:rPr lang="sr-Latn-RS" dirty="0" err="1"/>
              <a:t>lead</a:t>
            </a:r>
            <a:r>
              <a:rPr lang="sr-Latn-RS" dirty="0"/>
              <a:t> to a market </a:t>
            </a:r>
            <a:r>
              <a:rPr lang="sr-Latn-RS" dirty="0" err="1"/>
              <a:t>that</a:t>
            </a:r>
            <a:r>
              <a:rPr lang="sr-Latn-RS" dirty="0"/>
              <a:t> is </a:t>
            </a:r>
            <a:r>
              <a:rPr lang="sr-Latn-RS" dirty="0" err="1"/>
              <a:t>beneficial</a:t>
            </a:r>
            <a:r>
              <a:rPr lang="sr-Latn-RS" dirty="0"/>
              <a:t> to </a:t>
            </a:r>
            <a:r>
              <a:rPr lang="sr-Latn-RS" dirty="0" err="1"/>
              <a:t>both</a:t>
            </a:r>
            <a:r>
              <a:rPr lang="sr-Latn-RS" dirty="0"/>
              <a:t>, </a:t>
            </a:r>
            <a:r>
              <a:rPr lang="sr-Latn-RS" dirty="0" err="1"/>
              <a:t>insureds</a:t>
            </a:r>
            <a:r>
              <a:rPr lang="sr-Latn-RS" dirty="0"/>
              <a:t> </a:t>
            </a:r>
            <a:r>
              <a:rPr lang="sr-Latn-RS" dirty="0" err="1"/>
              <a:t>and</a:t>
            </a:r>
            <a:r>
              <a:rPr lang="sr-Latn-RS" dirty="0"/>
              <a:t> </a:t>
            </a:r>
            <a:r>
              <a:rPr lang="sr-Latn-RS" dirty="0" err="1"/>
              <a:t>insurers</a:t>
            </a:r>
            <a:r>
              <a:rPr lang="sr-Latn-RS" dirty="0"/>
              <a:t>.</a:t>
            </a:r>
            <a:endParaRPr lang="en-US" dirty="0"/>
          </a:p>
          <a:p>
            <a:endParaRPr lang="sr-Latn-RS" dirty="0"/>
          </a:p>
        </p:txBody>
      </p:sp>
    </p:spTree>
    <p:extLst>
      <p:ext uri="{BB962C8B-B14F-4D97-AF65-F5344CB8AC3E}">
        <p14:creationId xmlns:p14="http://schemas.microsoft.com/office/powerpoint/2010/main" val="420134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86E1-ECA7-4579-9458-643CD0ED9475}"/>
              </a:ext>
            </a:extLst>
          </p:cNvPr>
          <p:cNvSpPr>
            <a:spLocks noGrp="1"/>
          </p:cNvSpPr>
          <p:nvPr>
            <p:ph type="title"/>
          </p:nvPr>
        </p:nvSpPr>
        <p:spPr>
          <a:xfrm>
            <a:off x="693812" y="533400"/>
            <a:ext cx="10369152" cy="1066800"/>
          </a:xfrm>
        </p:spPr>
        <p:txBody>
          <a:bodyPr/>
          <a:lstStyle/>
          <a:p>
            <a:pPr algn="ctr"/>
            <a:r>
              <a:rPr lang="en-US" dirty="0"/>
              <a:t>The Role Of Big Data Analytics In Insurance Industry</a:t>
            </a:r>
            <a:endParaRPr lang="sr-Latn-RS" dirty="0"/>
          </a:p>
        </p:txBody>
      </p:sp>
      <p:sp>
        <p:nvSpPr>
          <p:cNvPr id="3" name="Content Placeholder 2">
            <a:extLst>
              <a:ext uri="{FF2B5EF4-FFF2-40B4-BE49-F238E27FC236}">
                <a16:creationId xmlns:a16="http://schemas.microsoft.com/office/drawing/2014/main" id="{8F524F9A-049C-4D5D-A83F-56360F28965B}"/>
              </a:ext>
            </a:extLst>
          </p:cNvPr>
          <p:cNvSpPr>
            <a:spLocks noGrp="1"/>
          </p:cNvSpPr>
          <p:nvPr>
            <p:ph sz="half" idx="1"/>
          </p:nvPr>
        </p:nvSpPr>
        <p:spPr>
          <a:xfrm>
            <a:off x="1065212" y="3429000"/>
            <a:ext cx="4251960" cy="2590800"/>
          </a:xfrm>
        </p:spPr>
        <p:txBody>
          <a:bodyPr/>
          <a:lstStyle/>
          <a:p>
            <a:pPr marL="45720" indent="0">
              <a:buNone/>
            </a:pPr>
            <a:r>
              <a:rPr lang="sr-Latn-RS" dirty="0" err="1"/>
              <a:t>Doc</a:t>
            </a:r>
            <a:r>
              <a:rPr lang="sr-Latn-RS" dirty="0"/>
              <a:t>. dr Jelena Z. Stanković</a:t>
            </a:r>
          </a:p>
          <a:p>
            <a:pPr marL="45720" indent="0">
              <a:buNone/>
            </a:pPr>
            <a:r>
              <a:rPr lang="sr-Latn-RS" dirty="0"/>
              <a:t>jelenas@eknfak.ni.ac.rs</a:t>
            </a:r>
          </a:p>
          <a:p>
            <a:endParaRPr lang="sr-Latn-RS" sz="1400" dirty="0"/>
          </a:p>
          <a:p>
            <a:endParaRPr lang="sr-Latn-RS" dirty="0"/>
          </a:p>
        </p:txBody>
      </p:sp>
      <p:sp>
        <p:nvSpPr>
          <p:cNvPr id="4" name="Content Placeholder 3">
            <a:extLst>
              <a:ext uri="{FF2B5EF4-FFF2-40B4-BE49-F238E27FC236}">
                <a16:creationId xmlns:a16="http://schemas.microsoft.com/office/drawing/2014/main" id="{86BC8C66-3EE8-4FDF-B9F1-3F77E9C3B555}"/>
              </a:ext>
            </a:extLst>
          </p:cNvPr>
          <p:cNvSpPr>
            <a:spLocks noGrp="1"/>
          </p:cNvSpPr>
          <p:nvPr>
            <p:ph sz="half" idx="2"/>
          </p:nvPr>
        </p:nvSpPr>
        <p:spPr>
          <a:xfrm>
            <a:off x="5929240" y="3429000"/>
            <a:ext cx="3787318" cy="2590800"/>
          </a:xfrm>
        </p:spPr>
        <p:txBody>
          <a:bodyPr/>
          <a:lstStyle/>
          <a:p>
            <a:pPr marL="45720" indent="0">
              <a:buNone/>
            </a:pPr>
            <a:r>
              <a:rPr lang="sr-Latn-RS" dirty="0" err="1"/>
              <a:t>Doc</a:t>
            </a:r>
            <a:r>
              <a:rPr lang="sr-Latn-RS" dirty="0"/>
              <a:t>. dr Jovica Stanković</a:t>
            </a:r>
          </a:p>
          <a:p>
            <a:pPr marL="45720" indent="0">
              <a:buNone/>
            </a:pPr>
            <a:r>
              <a:rPr lang="sr-Latn-RS" dirty="0"/>
              <a:t>jovica.stankovic@eknfak.ni.ac.rs</a:t>
            </a:r>
          </a:p>
        </p:txBody>
      </p:sp>
      <p:pic>
        <p:nvPicPr>
          <p:cNvPr id="6" name="Picture 5">
            <a:extLst>
              <a:ext uri="{FF2B5EF4-FFF2-40B4-BE49-F238E27FC236}">
                <a16:creationId xmlns:a16="http://schemas.microsoft.com/office/drawing/2014/main" id="{828A3316-BDF3-43EE-ABEA-5946BCF898BC}"/>
              </a:ext>
            </a:extLst>
          </p:cNvPr>
          <p:cNvPicPr>
            <a:picLocks noChangeAspect="1"/>
          </p:cNvPicPr>
          <p:nvPr/>
        </p:nvPicPr>
        <p:blipFill>
          <a:blip r:embed="rId2"/>
          <a:stretch>
            <a:fillRect/>
          </a:stretch>
        </p:blipFill>
        <p:spPr>
          <a:xfrm>
            <a:off x="4705104" y="5085184"/>
            <a:ext cx="1224136" cy="1224136"/>
          </a:xfrm>
          <a:prstGeom prst="rect">
            <a:avLst/>
          </a:prstGeom>
        </p:spPr>
      </p:pic>
    </p:spTree>
    <p:extLst>
      <p:ext uri="{BB962C8B-B14F-4D97-AF65-F5344CB8AC3E}">
        <p14:creationId xmlns:p14="http://schemas.microsoft.com/office/powerpoint/2010/main" val="120517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sr-Latn-RS" dirty="0"/>
              <a:t>Data </a:t>
            </a:r>
            <a:r>
              <a:rPr lang="sr-Latn-RS" dirty="0" err="1"/>
              <a:t>science</a:t>
            </a:r>
            <a:endParaRPr lang="en-US" dirty="0"/>
          </a:p>
        </p:txBody>
      </p:sp>
      <p:sp>
        <p:nvSpPr>
          <p:cNvPr id="14" name="Content Placeholder 13"/>
          <p:cNvSpPr>
            <a:spLocks noGrp="1"/>
          </p:cNvSpPr>
          <p:nvPr>
            <p:ph idx="1"/>
          </p:nvPr>
        </p:nvSpPr>
        <p:spPr/>
        <p:txBody>
          <a:bodyPr>
            <a:noAutofit/>
          </a:bodyPr>
          <a:lstStyle/>
          <a:p>
            <a:r>
              <a:rPr lang="sr-Latn-RS" sz="1800" dirty="0"/>
              <a:t>S</a:t>
            </a:r>
            <a:r>
              <a:rPr lang="en-GB" sz="1800" dirty="0" err="1"/>
              <a:t>ystematic</a:t>
            </a:r>
            <a:r>
              <a:rPr lang="en-GB" sz="1800" dirty="0"/>
              <a:t> study and analysis of various data sources, which understands the meaning of data and uses them as a means for effective decision making and problem solving</a:t>
            </a:r>
            <a:endParaRPr lang="sr-Latn-RS" sz="1800" dirty="0"/>
          </a:p>
          <a:p>
            <a:r>
              <a:rPr lang="en-US" sz="1800" dirty="0"/>
              <a:t>The purpose of Data Science is to facilitate the implementation of various processes related to data, such as data collection, data cleaning, presentation and evaluation of data, analysis and usage of data to obtain information related to operations</a:t>
            </a:r>
          </a:p>
          <a:p>
            <a:r>
              <a:rPr lang="en-US" sz="1800" dirty="0"/>
              <a:t>The most important phenomenon in Data Science is Big Data - the ability to process massive amounts of data collected from different sources</a:t>
            </a:r>
            <a:endParaRPr lang="sr-Latn-RS" sz="1800" dirty="0"/>
          </a:p>
          <a:p>
            <a:r>
              <a:rPr lang="en-US" sz="1800" dirty="0"/>
              <a:t>The adoption of Data Science has profoundly altered the relationship between insurance companies and insureds and contributed to commercialization of insurance services </a:t>
            </a:r>
            <a:endParaRPr lang="sr-Latn-RS" sz="1800" dirty="0"/>
          </a:p>
          <a:p>
            <a:r>
              <a:rPr lang="en-US" sz="1800" dirty="0"/>
              <a:t>The coming years are moving towards the explosion of the Internet of Things (IoT) and artificial intelligence that will enable insurance companies to gain competitive advantage by improving the quality of the relationship with the insureds</a:t>
            </a:r>
            <a:r>
              <a:rPr lang="sr-Latn-RS" sz="1800" dirty="0"/>
              <a:t> </a:t>
            </a:r>
            <a:r>
              <a:rPr lang="en-US" sz="1800" dirty="0"/>
              <a:t>and offering tailor maid services</a:t>
            </a:r>
          </a:p>
        </p:txBody>
      </p:sp>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5212" y="533400"/>
            <a:ext cx="9061648" cy="1066800"/>
          </a:xfrm>
        </p:spPr>
        <p:txBody>
          <a:bodyPr/>
          <a:lstStyle/>
          <a:p>
            <a:r>
              <a:rPr lang="en-US" dirty="0"/>
              <a:t>The role of </a:t>
            </a:r>
            <a:r>
              <a:rPr lang="sr-Latn-RS" dirty="0"/>
              <a:t>D</a:t>
            </a:r>
            <a:r>
              <a:rPr lang="en-US" dirty="0" err="1"/>
              <a:t>ata</a:t>
            </a:r>
            <a:r>
              <a:rPr lang="en-US" dirty="0"/>
              <a:t> </a:t>
            </a:r>
            <a:r>
              <a:rPr lang="sr-Latn-RS" dirty="0"/>
              <a:t>S</a:t>
            </a:r>
            <a:r>
              <a:rPr lang="en-US" dirty="0" err="1"/>
              <a:t>cience</a:t>
            </a:r>
            <a:r>
              <a:rPr lang="en-US" dirty="0"/>
              <a:t> in modern business</a:t>
            </a:r>
          </a:p>
        </p:txBody>
      </p:sp>
      <p:sp>
        <p:nvSpPr>
          <p:cNvPr id="14" name="Content Placeholder 13"/>
          <p:cNvSpPr>
            <a:spLocks noGrp="1"/>
          </p:cNvSpPr>
          <p:nvPr>
            <p:ph idx="1"/>
          </p:nvPr>
        </p:nvSpPr>
        <p:spPr>
          <a:xfrm>
            <a:off x="1065212" y="1828800"/>
            <a:ext cx="8917632" cy="4495800"/>
          </a:xfrm>
        </p:spPr>
        <p:txBody>
          <a:bodyPr>
            <a:noAutofit/>
          </a:bodyPr>
          <a:lstStyle/>
          <a:p>
            <a:pPr>
              <a:spcBef>
                <a:spcPts val="1200"/>
              </a:spcBef>
            </a:pPr>
            <a:r>
              <a:rPr lang="en-US" sz="1800" dirty="0"/>
              <a:t>Since the data are coming from different sources and are not of the same form or importance, they should be processed, i.e. cleaned, transformed, </a:t>
            </a:r>
            <a:r>
              <a:rPr lang="en-US" sz="1800" dirty="0" err="1"/>
              <a:t>analysed</a:t>
            </a:r>
            <a:r>
              <a:rPr lang="en-US" sz="1800" dirty="0"/>
              <a:t> and presented</a:t>
            </a:r>
            <a:endParaRPr lang="sr-Latn-RS" sz="1800" dirty="0"/>
          </a:p>
          <a:p>
            <a:pPr>
              <a:spcBef>
                <a:spcPts val="1200"/>
              </a:spcBef>
            </a:pPr>
            <a:r>
              <a:rPr lang="sr-Latn-RS" sz="1800" dirty="0"/>
              <a:t>L</a:t>
            </a:r>
            <a:r>
              <a:rPr lang="en-US" sz="1800" dirty="0" err="1"/>
              <a:t>arge</a:t>
            </a:r>
            <a:r>
              <a:rPr lang="en-US" sz="1800" dirty="0"/>
              <a:t> amounts of data often create significant problems due to their size, unstructured nature and lack of tools for processing. Key barriers to data processing are: volume, velocity and variety of data forms</a:t>
            </a:r>
            <a:endParaRPr lang="sr-Latn-RS" sz="1800" dirty="0"/>
          </a:p>
          <a:p>
            <a:pPr>
              <a:spcBef>
                <a:spcPts val="1200"/>
              </a:spcBef>
            </a:pPr>
            <a:r>
              <a:rPr lang="sr-Latn-RS" dirty="0"/>
              <a:t>C</a:t>
            </a:r>
            <a:r>
              <a:rPr lang="en-GB" dirty="0" err="1"/>
              <a:t>haracteristics</a:t>
            </a:r>
            <a:r>
              <a:rPr lang="en-GB" dirty="0"/>
              <a:t> and parameters occurring in companies that implement Data Science</a:t>
            </a:r>
            <a:r>
              <a:rPr lang="sr-Latn-RS" dirty="0"/>
              <a:t>:</a:t>
            </a:r>
          </a:p>
          <a:p>
            <a:pPr lvl="1">
              <a:spcBef>
                <a:spcPts val="600"/>
              </a:spcBef>
            </a:pPr>
            <a:r>
              <a:rPr lang="en-US" sz="1600" dirty="0"/>
              <a:t>different types of scientists are dealing with Data Science and various types of experts are using analytics and other processes related to Data Science in the purpose of promoting business</a:t>
            </a:r>
            <a:endParaRPr lang="sr-Latn-RS" sz="1600" dirty="0"/>
          </a:p>
          <a:p>
            <a:pPr lvl="1">
              <a:spcBef>
                <a:spcPts val="600"/>
              </a:spcBef>
            </a:pPr>
            <a:r>
              <a:rPr lang="en-US" sz="1600" dirty="0"/>
              <a:t>in addition to statistics, in the process of business decision-making in-depth analysis, modelling and data visualization are used</a:t>
            </a:r>
            <a:endParaRPr lang="sr-Latn-RS" sz="1600" dirty="0"/>
          </a:p>
          <a:p>
            <a:pPr lvl="1">
              <a:spcBef>
                <a:spcPts val="600"/>
              </a:spcBef>
            </a:pPr>
            <a:r>
              <a:rPr lang="en-US" sz="1600" dirty="0"/>
              <a:t>the companies’ strategies are based on the use of analytical methods and processes of Data Science</a:t>
            </a:r>
            <a:endParaRPr lang="sr-Latn-RS" sz="1600" dirty="0"/>
          </a:p>
          <a:p>
            <a:pPr>
              <a:spcBef>
                <a:spcPts val="600"/>
              </a:spcBef>
            </a:pPr>
            <a:r>
              <a:rPr lang="en-GB" dirty="0"/>
              <a:t>There are three dimensions in which the activities of Data Science take place: (1) data flow, (2) data management and (3) data analytics</a:t>
            </a:r>
            <a:endParaRPr lang="sr-Latn-RS" sz="1800" dirty="0"/>
          </a:p>
        </p:txBody>
      </p:sp>
    </p:spTree>
    <p:extLst>
      <p:ext uri="{BB962C8B-B14F-4D97-AF65-F5344CB8AC3E}">
        <p14:creationId xmlns:p14="http://schemas.microsoft.com/office/powerpoint/2010/main" val="234661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sr-Latn-RS" dirty="0" err="1"/>
              <a:t>Big</a:t>
            </a:r>
            <a:r>
              <a:rPr lang="sr-Latn-RS" dirty="0"/>
              <a:t> Data </a:t>
            </a:r>
            <a:r>
              <a:rPr lang="sr-Latn-RS" dirty="0" err="1"/>
              <a:t>analytics</a:t>
            </a:r>
            <a:endParaRPr lang="en-US" dirty="0"/>
          </a:p>
        </p:txBody>
      </p:sp>
      <p:sp>
        <p:nvSpPr>
          <p:cNvPr id="14" name="Content Placeholder 13"/>
          <p:cNvSpPr>
            <a:spLocks noGrp="1"/>
          </p:cNvSpPr>
          <p:nvPr>
            <p:ph idx="1"/>
          </p:nvPr>
        </p:nvSpPr>
        <p:spPr>
          <a:xfrm>
            <a:off x="1065212" y="1828800"/>
            <a:ext cx="8686801" cy="1960240"/>
          </a:xfrm>
        </p:spPr>
        <p:txBody>
          <a:bodyPr>
            <a:noAutofit/>
          </a:bodyPr>
          <a:lstStyle/>
          <a:p>
            <a:r>
              <a:rPr lang="en-US" dirty="0"/>
              <a:t>Big Data is the term originated in 2008 and represents „data of the quantities, which exceed the possibilities of commonly used software for the storage, processing and data management“</a:t>
            </a:r>
            <a:endParaRPr lang="sr-Latn-RS" dirty="0"/>
          </a:p>
          <a:p>
            <a:r>
              <a:rPr lang="en-GB" dirty="0"/>
              <a:t>With multiple definitions available, the Big Data are usually described by 4V: variety, velocity, volume and veracity or 5V: volume, velocity, variety, veracity and value. </a:t>
            </a:r>
            <a:endParaRPr lang="sr-Latn-RS" dirty="0"/>
          </a:p>
        </p:txBody>
      </p:sp>
      <p:sp>
        <p:nvSpPr>
          <p:cNvPr id="2" name="TextBox 1">
            <a:extLst>
              <a:ext uri="{FF2B5EF4-FFF2-40B4-BE49-F238E27FC236}">
                <a16:creationId xmlns:a16="http://schemas.microsoft.com/office/drawing/2014/main" id="{143ADD98-E967-4FEF-AC8A-302C1EB3E53F}"/>
              </a:ext>
            </a:extLst>
          </p:cNvPr>
          <p:cNvSpPr txBox="1"/>
          <p:nvPr/>
        </p:nvSpPr>
        <p:spPr>
          <a:xfrm>
            <a:off x="1413892" y="4005064"/>
            <a:ext cx="3600400" cy="2448272"/>
          </a:xfrm>
          <a:prstGeom prst="rect">
            <a:avLst/>
          </a:prstGeom>
          <a:noFill/>
        </p:spPr>
        <p:txBody>
          <a:bodyPr wrap="square" rtlCol="0">
            <a:spAutoFit/>
          </a:bodyPr>
          <a:lstStyle/>
          <a:p>
            <a:endParaRPr lang="sr-Latn-RS" dirty="0"/>
          </a:p>
        </p:txBody>
      </p:sp>
      <p:pic>
        <p:nvPicPr>
          <p:cNvPr id="4" name="Picture 3">
            <a:extLst>
              <a:ext uri="{FF2B5EF4-FFF2-40B4-BE49-F238E27FC236}">
                <a16:creationId xmlns:a16="http://schemas.microsoft.com/office/drawing/2014/main" id="{AF37BA66-005E-4F0B-87BA-08F63518E16A}"/>
              </a:ext>
            </a:extLst>
          </p:cNvPr>
          <p:cNvPicPr>
            <a:picLocks noChangeAspect="1"/>
          </p:cNvPicPr>
          <p:nvPr/>
        </p:nvPicPr>
        <p:blipFill>
          <a:blip r:embed="rId2"/>
          <a:stretch>
            <a:fillRect/>
          </a:stretch>
        </p:blipFill>
        <p:spPr>
          <a:xfrm>
            <a:off x="5878388" y="3717032"/>
            <a:ext cx="3561731" cy="2796061"/>
          </a:xfrm>
          <a:prstGeom prst="rect">
            <a:avLst/>
          </a:prstGeom>
        </p:spPr>
      </p:pic>
    </p:spTree>
    <p:extLst>
      <p:ext uri="{BB962C8B-B14F-4D97-AF65-F5344CB8AC3E}">
        <p14:creationId xmlns:p14="http://schemas.microsoft.com/office/powerpoint/2010/main" val="18477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K</a:t>
            </a:r>
            <a:r>
              <a:rPr lang="en-GB" dirty="0" err="1"/>
              <a:t>ey</a:t>
            </a:r>
            <a:r>
              <a:rPr lang="en-GB" dirty="0"/>
              <a:t> characteristics of the Big Data</a:t>
            </a:r>
            <a:endParaRPr lang="en-US" dirty="0"/>
          </a:p>
        </p:txBody>
      </p:sp>
      <p:sp>
        <p:nvSpPr>
          <p:cNvPr id="3" name="Content Placeholder 2"/>
          <p:cNvSpPr>
            <a:spLocks noGrp="1"/>
          </p:cNvSpPr>
          <p:nvPr>
            <p:ph sz="half" idx="1"/>
          </p:nvPr>
        </p:nvSpPr>
        <p:spPr>
          <a:xfrm>
            <a:off x="1065212" y="1828800"/>
            <a:ext cx="6613376" cy="4191000"/>
          </a:xfrm>
        </p:spPr>
        <p:txBody>
          <a:bodyPr>
            <a:normAutofit fontScale="85000" lnSpcReduction="10000"/>
          </a:bodyPr>
          <a:lstStyle/>
          <a:p>
            <a:r>
              <a:rPr lang="en-GB" b="1" dirty="0"/>
              <a:t>Volume </a:t>
            </a:r>
            <a:r>
              <a:rPr lang="en-GB" dirty="0"/>
              <a:t>– the huge amount of structured, </a:t>
            </a:r>
            <a:r>
              <a:rPr lang="en-GB" dirty="0" err="1"/>
              <a:t>semistructured</a:t>
            </a:r>
            <a:r>
              <a:rPr lang="en-GB" dirty="0"/>
              <a:t> and unstructured data that is available</a:t>
            </a:r>
            <a:endParaRPr lang="sr-Latn-RS" dirty="0"/>
          </a:p>
          <a:p>
            <a:r>
              <a:rPr lang="en-US" b="1" dirty="0"/>
              <a:t>Velocity</a:t>
            </a:r>
            <a:r>
              <a:rPr lang="en-US" dirty="0"/>
              <a:t> – There are two kinds of velocity of the Big Data. The first kind refers to the speed at which data are generated</a:t>
            </a:r>
            <a:r>
              <a:rPr lang="sr-Latn-RS" dirty="0"/>
              <a:t>, </a:t>
            </a:r>
            <a:r>
              <a:rPr lang="en-GB" dirty="0"/>
              <a:t>second aspect concerns the possibility that the huge amounts of data can be </a:t>
            </a:r>
            <a:r>
              <a:rPr lang="en-GB" dirty="0" err="1"/>
              <a:t>analyzed</a:t>
            </a:r>
            <a:r>
              <a:rPr lang="en-GB" dirty="0"/>
              <a:t> in real time</a:t>
            </a:r>
            <a:endParaRPr lang="sr-Latn-RS" dirty="0"/>
          </a:p>
          <a:p>
            <a:r>
              <a:rPr lang="en-GB" b="1" dirty="0"/>
              <a:t>Variety</a:t>
            </a:r>
            <a:r>
              <a:rPr lang="en-GB" dirty="0"/>
              <a:t> –diversity of data types and the diversity of sources of data.</a:t>
            </a:r>
            <a:endParaRPr lang="en-US" dirty="0"/>
          </a:p>
          <a:p>
            <a:r>
              <a:rPr lang="en-GB" b="1" dirty="0"/>
              <a:t>Veracity</a:t>
            </a:r>
            <a:r>
              <a:rPr lang="en-GB" dirty="0"/>
              <a:t> - mean the reliability of the data. Not all data are equally reliable as they come from different sources.</a:t>
            </a:r>
            <a:endParaRPr lang="sr-Latn-RS" dirty="0"/>
          </a:p>
          <a:p>
            <a:r>
              <a:rPr lang="en-GB" b="1" dirty="0"/>
              <a:t>Value</a:t>
            </a:r>
            <a:r>
              <a:rPr lang="en-GB" dirty="0"/>
              <a:t> –One way is to measure value to the user of the data, in terms of giving deeper insight to a certain types of data are critical to particular insights. Another way to measure the value is the cost of acquiring key data to give that information, for example the creditworthiness of a customer.</a:t>
            </a:r>
            <a:endParaRPr lang="en-US" dirty="0"/>
          </a:p>
        </p:txBody>
      </p:sp>
      <p:pic>
        <p:nvPicPr>
          <p:cNvPr id="7" name="Content Placeholder 6">
            <a:extLst>
              <a:ext uri="{FF2B5EF4-FFF2-40B4-BE49-F238E27FC236}">
                <a16:creationId xmlns:a16="http://schemas.microsoft.com/office/drawing/2014/main" id="{176DEADD-C3D0-4F43-8622-C5BD26151D78}"/>
              </a:ext>
            </a:extLst>
          </p:cNvPr>
          <p:cNvPicPr>
            <a:picLocks noGrp="1" noChangeAspect="1"/>
          </p:cNvPicPr>
          <p:nvPr>
            <p:ph sz="half" idx="2"/>
          </p:nvPr>
        </p:nvPicPr>
        <p:blipFill>
          <a:blip r:embed="rId2"/>
          <a:stretch>
            <a:fillRect/>
          </a:stretch>
        </p:blipFill>
        <p:spPr>
          <a:xfrm>
            <a:off x="7678588" y="3573016"/>
            <a:ext cx="2940841" cy="2308645"/>
          </a:xfrm>
        </p:spPr>
      </p:pic>
    </p:spTree>
    <p:extLst>
      <p:ext uri="{BB962C8B-B14F-4D97-AF65-F5344CB8AC3E}">
        <p14:creationId xmlns:p14="http://schemas.microsoft.com/office/powerpoint/2010/main" val="52226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DA429BC6-0637-42FF-9F66-DF37A238AC93}"/>
              </a:ext>
            </a:extLst>
          </p:cNvPr>
          <p:cNvPicPr>
            <a:picLocks noGrp="1" noChangeAspect="1"/>
          </p:cNvPicPr>
          <p:nvPr>
            <p:ph sz="half" idx="2"/>
          </p:nvPr>
        </p:nvPicPr>
        <p:blipFill>
          <a:blip r:embed="rId2"/>
          <a:stretch>
            <a:fillRect/>
          </a:stretch>
        </p:blipFill>
        <p:spPr>
          <a:xfrm>
            <a:off x="7058022" y="3206873"/>
            <a:ext cx="3691434" cy="2670399"/>
          </a:xfrm>
        </p:spPr>
      </p:pic>
      <p:sp>
        <p:nvSpPr>
          <p:cNvPr id="2" name="Title 1"/>
          <p:cNvSpPr>
            <a:spLocks noGrp="1"/>
          </p:cNvSpPr>
          <p:nvPr>
            <p:ph type="title"/>
          </p:nvPr>
        </p:nvSpPr>
        <p:spPr/>
        <p:txBody>
          <a:bodyPr/>
          <a:lstStyle/>
          <a:p>
            <a:r>
              <a:rPr lang="sr-Latn-RS" dirty="0" err="1"/>
              <a:t>The</a:t>
            </a:r>
            <a:r>
              <a:rPr lang="sr-Latn-RS" dirty="0"/>
              <a:t> </a:t>
            </a:r>
            <a:r>
              <a:rPr lang="sr-Latn-RS" dirty="0" err="1"/>
              <a:t>hierarchy</a:t>
            </a:r>
            <a:r>
              <a:rPr lang="sr-Latn-RS" dirty="0"/>
              <a:t> </a:t>
            </a:r>
            <a:r>
              <a:rPr lang="sr-Latn-RS" dirty="0" err="1"/>
              <a:t>of</a:t>
            </a:r>
            <a:r>
              <a:rPr lang="sr-Latn-RS" dirty="0"/>
              <a:t> </a:t>
            </a:r>
            <a:r>
              <a:rPr lang="sr-Latn-RS" dirty="0" err="1"/>
              <a:t>analytics</a:t>
            </a:r>
            <a:endParaRPr lang="en-US" dirty="0"/>
          </a:p>
        </p:txBody>
      </p:sp>
      <p:sp>
        <p:nvSpPr>
          <p:cNvPr id="3" name="Content Placeholder 2"/>
          <p:cNvSpPr>
            <a:spLocks noGrp="1"/>
          </p:cNvSpPr>
          <p:nvPr>
            <p:ph sz="half" idx="1"/>
          </p:nvPr>
        </p:nvSpPr>
        <p:spPr>
          <a:xfrm>
            <a:off x="765820" y="1828800"/>
            <a:ext cx="6696744" cy="4191000"/>
          </a:xfrm>
        </p:spPr>
        <p:txBody>
          <a:bodyPr>
            <a:normAutofit fontScale="85000" lnSpcReduction="20000"/>
          </a:bodyPr>
          <a:lstStyle/>
          <a:p>
            <a:r>
              <a:rPr lang="en-GB" dirty="0"/>
              <a:t>Analytics, or the analysis of data, is generally recognized as the key by which data insights are obtained. Analytics unlocks the ‘value’ of the data</a:t>
            </a:r>
            <a:endParaRPr lang="sr-Latn-RS" dirty="0"/>
          </a:p>
          <a:p>
            <a:r>
              <a:rPr lang="en-US" b="1" dirty="0"/>
              <a:t>Descriptive analytics - </a:t>
            </a:r>
            <a:r>
              <a:rPr lang="en-US" dirty="0"/>
              <a:t>Analytics which serves simply to report on what has happened or what is happening. </a:t>
            </a:r>
            <a:r>
              <a:rPr lang="sr-Latn-RS" dirty="0"/>
              <a:t>A</a:t>
            </a:r>
            <a:r>
              <a:rPr lang="en-GB" dirty="0" err="1"/>
              <a:t>nswers</a:t>
            </a:r>
            <a:r>
              <a:rPr lang="en-GB" dirty="0"/>
              <a:t> the question – “What has happened?”</a:t>
            </a:r>
            <a:endParaRPr lang="sr-Latn-RS" dirty="0"/>
          </a:p>
          <a:p>
            <a:r>
              <a:rPr lang="en-US" b="1" dirty="0"/>
              <a:t>Predictive analytics - </a:t>
            </a:r>
            <a:r>
              <a:rPr lang="en-US" dirty="0"/>
              <a:t>“an application of advanced statistical, information software, or operation research methods to identify predictive variables and build predictive models to identify trends and relationships not readily observed in a descriptive analysis”</a:t>
            </a:r>
            <a:r>
              <a:rPr lang="sr-Latn-RS" dirty="0"/>
              <a:t>. </a:t>
            </a:r>
            <a:r>
              <a:rPr lang="en-GB" dirty="0"/>
              <a:t>The goal is to answer the question –“What could happen?”</a:t>
            </a:r>
            <a:endParaRPr lang="en-US" dirty="0"/>
          </a:p>
          <a:p>
            <a:r>
              <a:rPr lang="en-US" b="1" dirty="0"/>
              <a:t>Prescriptive analytics - </a:t>
            </a:r>
            <a:r>
              <a:rPr lang="en-US" dirty="0"/>
              <a:t>Analytics which not only anticipates what will happen next but what should be done about it.</a:t>
            </a:r>
            <a:endParaRPr lang="sr-Latn-RS" dirty="0"/>
          </a:p>
          <a:p>
            <a:r>
              <a:rPr lang="en-US" b="1" dirty="0"/>
              <a:t>Cognitive analytics - </a:t>
            </a:r>
            <a:r>
              <a:rPr lang="en-US" dirty="0"/>
              <a:t>Next generation analytics is likely to be ‘cognitive’ in nature, not only providing probabilistic insight based on some degree of machine learning but also with a more natural human interface</a:t>
            </a:r>
          </a:p>
        </p:txBody>
      </p:sp>
    </p:spTree>
    <p:extLst>
      <p:ext uri="{BB962C8B-B14F-4D97-AF65-F5344CB8AC3E}">
        <p14:creationId xmlns:p14="http://schemas.microsoft.com/office/powerpoint/2010/main" val="147975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8139-171D-4D4A-A6BA-BFF5ADA1210E}"/>
              </a:ext>
            </a:extLst>
          </p:cNvPr>
          <p:cNvSpPr>
            <a:spLocks noGrp="1"/>
          </p:cNvSpPr>
          <p:nvPr>
            <p:ph type="title"/>
          </p:nvPr>
        </p:nvSpPr>
        <p:spPr/>
        <p:txBody>
          <a:bodyPr/>
          <a:lstStyle/>
          <a:p>
            <a:r>
              <a:rPr lang="en-US" dirty="0"/>
              <a:t>Big </a:t>
            </a:r>
            <a:r>
              <a:rPr lang="sr-Latn-RS" dirty="0"/>
              <a:t>D</a:t>
            </a:r>
            <a:r>
              <a:rPr lang="en-US" dirty="0" err="1"/>
              <a:t>ata</a:t>
            </a:r>
            <a:r>
              <a:rPr lang="en-US" dirty="0"/>
              <a:t> analytics in insurance industry</a:t>
            </a:r>
            <a:endParaRPr lang="sr-Latn-RS" dirty="0"/>
          </a:p>
        </p:txBody>
      </p:sp>
      <p:sp>
        <p:nvSpPr>
          <p:cNvPr id="3" name="Content Placeholder 2">
            <a:extLst>
              <a:ext uri="{FF2B5EF4-FFF2-40B4-BE49-F238E27FC236}">
                <a16:creationId xmlns:a16="http://schemas.microsoft.com/office/drawing/2014/main" id="{710155EA-765E-4DF8-B837-948037DA3B4E}"/>
              </a:ext>
            </a:extLst>
          </p:cNvPr>
          <p:cNvSpPr>
            <a:spLocks noGrp="1"/>
          </p:cNvSpPr>
          <p:nvPr>
            <p:ph sz="half" idx="1"/>
          </p:nvPr>
        </p:nvSpPr>
        <p:spPr>
          <a:xfrm>
            <a:off x="1065211" y="1828800"/>
            <a:ext cx="8686801" cy="4191000"/>
          </a:xfrm>
        </p:spPr>
        <p:txBody>
          <a:bodyPr>
            <a:normAutofit lnSpcReduction="10000"/>
          </a:bodyPr>
          <a:lstStyle/>
          <a:p>
            <a:r>
              <a:rPr lang="en-US" dirty="0"/>
              <a:t>Implementation of Big Data technologies can improve the prediction of risks and claims, development of effective strategies for customers’ attraction and retention. </a:t>
            </a:r>
            <a:endParaRPr lang="sr-Latn-RS" dirty="0"/>
          </a:p>
          <a:p>
            <a:r>
              <a:rPr lang="en-US" dirty="0"/>
              <a:t>As an example of Internet-of-things, smart vehicles, or Internet-of-cars, we can refer to the cars equipped with an on-board diagnostics (OBD) device so that the behaviors of drivers and car components can be monitored in real time</a:t>
            </a:r>
            <a:endParaRPr lang="sr-Latn-RS" dirty="0"/>
          </a:p>
          <a:p>
            <a:r>
              <a:rPr lang="en-US" dirty="0"/>
              <a:t>As more and more vehicles are equipped with telematics devices, the recorded data provide variety of usage possibilities for vehicle owners, drivers, vehicle managing companies, and insurance companies to make better decisions using analytics and value-driven data modelling</a:t>
            </a:r>
            <a:endParaRPr lang="sr-Latn-RS" dirty="0"/>
          </a:p>
          <a:p>
            <a:r>
              <a:rPr lang="en-US" dirty="0"/>
              <a:t>The usage-based insurance (UBI) is leading to new business models for insurance companies. Although, UBI is not a new concept, practical and large-scale implementation of UBI is profitable</a:t>
            </a:r>
            <a:endParaRPr lang="sr-Latn-RS" dirty="0"/>
          </a:p>
        </p:txBody>
      </p:sp>
    </p:spTree>
    <p:extLst>
      <p:ext uri="{BB962C8B-B14F-4D97-AF65-F5344CB8AC3E}">
        <p14:creationId xmlns:p14="http://schemas.microsoft.com/office/powerpoint/2010/main" val="419160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8139-171D-4D4A-A6BA-BFF5ADA1210E}"/>
              </a:ext>
            </a:extLst>
          </p:cNvPr>
          <p:cNvSpPr>
            <a:spLocks noGrp="1"/>
          </p:cNvSpPr>
          <p:nvPr>
            <p:ph type="title"/>
          </p:nvPr>
        </p:nvSpPr>
        <p:spPr/>
        <p:txBody>
          <a:bodyPr/>
          <a:lstStyle/>
          <a:p>
            <a:r>
              <a:rPr lang="sr-Latn-RS" dirty="0"/>
              <a:t>U</a:t>
            </a:r>
            <a:r>
              <a:rPr lang="en-US" dirty="0"/>
              <a:t>sage-based insurance</a:t>
            </a:r>
            <a:endParaRPr lang="sr-Latn-RS" dirty="0"/>
          </a:p>
        </p:txBody>
      </p:sp>
      <p:sp>
        <p:nvSpPr>
          <p:cNvPr id="3" name="Content Placeholder 2">
            <a:extLst>
              <a:ext uri="{FF2B5EF4-FFF2-40B4-BE49-F238E27FC236}">
                <a16:creationId xmlns:a16="http://schemas.microsoft.com/office/drawing/2014/main" id="{710155EA-765E-4DF8-B837-948037DA3B4E}"/>
              </a:ext>
            </a:extLst>
          </p:cNvPr>
          <p:cNvSpPr>
            <a:spLocks noGrp="1"/>
          </p:cNvSpPr>
          <p:nvPr>
            <p:ph sz="half" idx="1"/>
          </p:nvPr>
        </p:nvSpPr>
        <p:spPr>
          <a:xfrm>
            <a:off x="1065211" y="1828800"/>
            <a:ext cx="8686801" cy="4191000"/>
          </a:xfrm>
        </p:spPr>
        <p:txBody>
          <a:bodyPr>
            <a:normAutofit fontScale="77500" lnSpcReduction="20000"/>
          </a:bodyPr>
          <a:lstStyle/>
          <a:p>
            <a:r>
              <a:rPr lang="en-GB" dirty="0"/>
              <a:t>There are several variants of UBI depending on the available information on the drivers’ behaviour and usage level of telematics</a:t>
            </a:r>
            <a:endParaRPr lang="sr-Latn-RS" dirty="0"/>
          </a:p>
          <a:p>
            <a:r>
              <a:rPr lang="en-US" dirty="0"/>
              <a:t>PAYD (Pay As You Drive) - In contrast to the current pay-by-the-year policy, insureds, who are using PAYD model, are charged depending on where and when they drive.</a:t>
            </a:r>
            <a:endParaRPr lang="sr-Latn-RS" dirty="0"/>
          </a:p>
          <a:p>
            <a:r>
              <a:rPr lang="en-GB" dirty="0"/>
              <a:t>PHYD (Pay How You Drive) –model</a:t>
            </a:r>
            <a:r>
              <a:rPr lang="sr-Latn-RS" dirty="0"/>
              <a:t> </a:t>
            </a:r>
            <a:r>
              <a:rPr lang="en-GB" dirty="0"/>
              <a:t>which is based </a:t>
            </a:r>
            <a:r>
              <a:rPr lang="en-US" dirty="0"/>
              <a:t>on individual driving behavior measuring parameters (such as speed, harsh acceleration, hard braking, etc.)</a:t>
            </a:r>
            <a:r>
              <a:rPr lang="sr-Latn-RS" dirty="0"/>
              <a:t>.</a:t>
            </a:r>
          </a:p>
          <a:p>
            <a:r>
              <a:rPr lang="en-US" dirty="0"/>
              <a:t>MHYD (Manage How You Drive) –monthly invoices based on actual usage data collected while the car is in use. If the data show safe driving behavior, the invoice will be lower; conversely if the vehicle’s usage data show unsafe behavior the insured will be invoiced a slightly higher monthly premium. </a:t>
            </a:r>
            <a:endParaRPr lang="sr-Latn-RS" dirty="0"/>
          </a:p>
          <a:p>
            <a:r>
              <a:rPr lang="en-US" dirty="0"/>
              <a:t>PHHYD (Pay How and How much You Drive) – As a combination of the PAYD and PHYD models, there is PHHYD model that incorporates both driver’s exposure and driver’s </a:t>
            </a:r>
            <a:r>
              <a:rPr lang="en-US" dirty="0" err="1"/>
              <a:t>behaviour</a:t>
            </a:r>
            <a:r>
              <a:rPr lang="en-US" dirty="0"/>
              <a:t>.</a:t>
            </a:r>
            <a:endParaRPr lang="sr-Latn-RS" dirty="0"/>
          </a:p>
          <a:p>
            <a:r>
              <a:rPr lang="sr-Latn-RS" dirty="0"/>
              <a:t>B</a:t>
            </a:r>
            <a:r>
              <a:rPr lang="en-GB" dirty="0" err="1"/>
              <a:t>illing</a:t>
            </a:r>
            <a:r>
              <a:rPr lang="en-GB" dirty="0"/>
              <a:t> of motor insurance products based on new sets of information such as: miles driven, time of the day and driving behaviour as well as others. Therefore, richer data generated by telematics devices are crucial to insurers to quantify risk more precisely and understand driver’s behaviour.</a:t>
            </a:r>
            <a:endParaRPr lang="sr-Latn-RS" dirty="0"/>
          </a:p>
          <a:p>
            <a:endParaRPr lang="sr-Latn-RS" dirty="0"/>
          </a:p>
        </p:txBody>
      </p:sp>
    </p:spTree>
    <p:extLst>
      <p:ext uri="{BB962C8B-B14F-4D97-AF65-F5344CB8AC3E}">
        <p14:creationId xmlns:p14="http://schemas.microsoft.com/office/powerpoint/2010/main" val="246878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8139-171D-4D4A-A6BA-BFF5ADA1210E}"/>
              </a:ext>
            </a:extLst>
          </p:cNvPr>
          <p:cNvSpPr>
            <a:spLocks noGrp="1"/>
          </p:cNvSpPr>
          <p:nvPr>
            <p:ph type="title"/>
          </p:nvPr>
        </p:nvSpPr>
        <p:spPr/>
        <p:txBody>
          <a:bodyPr/>
          <a:lstStyle/>
          <a:p>
            <a:r>
              <a:rPr lang="sr-Latn-RS" dirty="0"/>
              <a:t>U</a:t>
            </a:r>
            <a:r>
              <a:rPr lang="en-US" dirty="0"/>
              <a:t>sage-based insurance</a:t>
            </a:r>
            <a:endParaRPr lang="sr-Latn-RS" dirty="0"/>
          </a:p>
        </p:txBody>
      </p:sp>
      <p:sp>
        <p:nvSpPr>
          <p:cNvPr id="3" name="Content Placeholder 2">
            <a:extLst>
              <a:ext uri="{FF2B5EF4-FFF2-40B4-BE49-F238E27FC236}">
                <a16:creationId xmlns:a16="http://schemas.microsoft.com/office/drawing/2014/main" id="{710155EA-765E-4DF8-B837-948037DA3B4E}"/>
              </a:ext>
            </a:extLst>
          </p:cNvPr>
          <p:cNvSpPr>
            <a:spLocks noGrp="1"/>
          </p:cNvSpPr>
          <p:nvPr>
            <p:ph sz="half" idx="1"/>
          </p:nvPr>
        </p:nvSpPr>
        <p:spPr>
          <a:xfrm>
            <a:off x="1065211" y="1828800"/>
            <a:ext cx="8917633" cy="4191000"/>
          </a:xfrm>
        </p:spPr>
        <p:txBody>
          <a:bodyPr>
            <a:normAutofit fontScale="77500" lnSpcReduction="20000"/>
          </a:bodyPr>
          <a:lstStyle/>
          <a:p>
            <a:r>
              <a:rPr lang="en-US" dirty="0"/>
              <a:t>Technology developments do not disregard the data that are traditionally collected by insurers, such as: </a:t>
            </a:r>
            <a:endParaRPr lang="sr-Latn-RS" dirty="0"/>
          </a:p>
          <a:p>
            <a:pPr lvl="1"/>
            <a:r>
              <a:rPr lang="en-US" dirty="0"/>
              <a:t>data relating to policyholders (age, gender, occupation, etc.)</a:t>
            </a:r>
            <a:endParaRPr lang="sr-Latn-RS" dirty="0"/>
          </a:p>
          <a:p>
            <a:pPr lvl="1"/>
            <a:r>
              <a:rPr lang="en-US" dirty="0"/>
              <a:t>data related to insured vehicle (motor vehicle record), </a:t>
            </a:r>
            <a:endParaRPr lang="sr-Latn-RS" dirty="0"/>
          </a:p>
          <a:p>
            <a:pPr lvl="1"/>
            <a:r>
              <a:rPr lang="en-US" dirty="0"/>
              <a:t>data related to premiums paid and previous claims incurred by the policyholder.</a:t>
            </a:r>
            <a:endParaRPr lang="sr-Latn-RS" dirty="0"/>
          </a:p>
          <a:p>
            <a:r>
              <a:rPr lang="en-US" dirty="0"/>
              <a:t>Telematics devices commonly collect information that may be classified into several categories: </a:t>
            </a:r>
            <a:endParaRPr lang="sr-Latn-RS" dirty="0"/>
          </a:p>
          <a:p>
            <a:pPr lvl="1"/>
            <a:r>
              <a:rPr lang="en-US" dirty="0"/>
              <a:t>vehicle and driver identification; </a:t>
            </a:r>
            <a:endParaRPr lang="sr-Latn-RS" dirty="0"/>
          </a:p>
          <a:p>
            <a:pPr lvl="1"/>
            <a:r>
              <a:rPr lang="en-US" dirty="0"/>
              <a:t>trip start and end times; </a:t>
            </a:r>
            <a:endParaRPr lang="sr-Latn-RS" dirty="0"/>
          </a:p>
          <a:p>
            <a:pPr lvl="1"/>
            <a:r>
              <a:rPr lang="en-US" dirty="0"/>
              <a:t>vehicle movement; </a:t>
            </a:r>
            <a:endParaRPr lang="sr-Latn-RS" dirty="0"/>
          </a:p>
          <a:p>
            <a:pPr lvl="1"/>
            <a:r>
              <a:rPr lang="en-US" dirty="0"/>
              <a:t>vehicle location measured by a GPS receive; </a:t>
            </a:r>
            <a:endParaRPr lang="sr-Latn-RS" dirty="0"/>
          </a:p>
          <a:p>
            <a:pPr lvl="1"/>
            <a:r>
              <a:rPr lang="en-US" dirty="0"/>
              <a:t>driver control</a:t>
            </a:r>
            <a:r>
              <a:rPr lang="sr-Latn-RS" dirty="0"/>
              <a:t> </a:t>
            </a:r>
          </a:p>
          <a:p>
            <a:pPr lvl="1"/>
            <a:r>
              <a:rPr lang="en-US" dirty="0"/>
              <a:t>state of the vehicle safety systems. </a:t>
            </a:r>
            <a:endParaRPr lang="sr-Latn-RS" dirty="0"/>
          </a:p>
          <a:p>
            <a:r>
              <a:rPr lang="en-US" dirty="0"/>
              <a:t>The data collected through telematics devices should be matched with external geospatial and weather data, to obtain a better knowledge of the environment in which the insured operates.</a:t>
            </a:r>
            <a:endParaRPr lang="sr-Latn-RS" dirty="0"/>
          </a:p>
          <a:p>
            <a:endParaRPr lang="sr-Latn-RS" dirty="0"/>
          </a:p>
          <a:p>
            <a:endParaRPr lang="sr-Latn-RS" dirty="0"/>
          </a:p>
        </p:txBody>
      </p:sp>
    </p:spTree>
    <p:extLst>
      <p:ext uri="{BB962C8B-B14F-4D97-AF65-F5344CB8AC3E}">
        <p14:creationId xmlns:p14="http://schemas.microsoft.com/office/powerpoint/2010/main" val="173732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contrast presentation (widescreen).potx" id="{7A5589E3-C8FC-42FF-9F45-97961AC9204A}" vid="{8FC8D05C-4C37-46F2-BA08-1F1922797ED2}"/>
    </a:ext>
  </a:ext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contrast presentation (widescreen)</Template>
  <TotalTime>146</TotalTime>
  <Words>1638</Words>
  <Application>Microsoft Office PowerPoint</Application>
  <PresentationFormat>Custom</PresentationFormat>
  <Paragraphs>78</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Franklin Gothic Medium</vt:lpstr>
      <vt:lpstr>Business Contrast 16x9</vt:lpstr>
      <vt:lpstr>The Role Of Big Data Analytics In Insurance Industry</vt:lpstr>
      <vt:lpstr>Data science</vt:lpstr>
      <vt:lpstr>The role of Data Science in modern business</vt:lpstr>
      <vt:lpstr>Big Data analytics</vt:lpstr>
      <vt:lpstr>Key characteristics of the Big Data</vt:lpstr>
      <vt:lpstr>The hierarchy of analytics</vt:lpstr>
      <vt:lpstr>Big Data analytics in insurance industry</vt:lpstr>
      <vt:lpstr>Usage-based insurance</vt:lpstr>
      <vt:lpstr>Usage-based insurance</vt:lpstr>
      <vt:lpstr>Usage-based insurance</vt:lpstr>
      <vt:lpstr>Conclusion</vt:lpstr>
      <vt:lpstr>The Role Of Big Data Analytics In Insurance Industry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Uloga analitike velikih podataka u industriji osiguranja</dc:title>
  <dc:creator>Joca</dc:creator>
  <cp:lastModifiedBy>Jelena</cp:lastModifiedBy>
  <cp:revision>17</cp:revision>
  <dcterms:created xsi:type="dcterms:W3CDTF">2019-05-12T20:50:38Z</dcterms:created>
  <dcterms:modified xsi:type="dcterms:W3CDTF">2019-05-17T22:28:38Z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