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651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slideLayouts/slideLayout65.xml" ContentType="application/vnd.openxmlformats-officedocument.presentationml.slideLayout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slideLayouts/slideLayout90.xml" ContentType="application/vnd.openxmlformats-officedocument.presentationml.slideLayout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69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623.xml" ContentType="application/vnd.openxmlformats-officedocument.presentationml.tags+xml"/>
  <Override PartName="/ppt/tags/tag67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84.xml" ContentType="application/vnd.openxmlformats-officedocument.presentationml.slideLayout+xml"/>
  <Override PartName="/ppt/tags/tag601.xml" ContentType="application/vnd.openxmlformats-officedocument.presentationml.tags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slideLayouts/slideLayout40.xml" ContentType="application/vnd.openxmlformats-officedocument.presentationml.slideLayout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639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66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Layouts/slideLayout78.xml" ContentType="application/vnd.openxmlformats-officedocument.presentationml.slideLayout+xml"/>
  <Override PartName="/ppt/tags/tag642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56.xml" ContentType="application/vnd.openxmlformats-officedocument.presentationml.slideLayout+xml"/>
  <Override PartName="/ppt/tags/tag620.xml" ContentType="application/vnd.openxmlformats-officedocument.presentationml.tags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slideLayouts/slideLayout81.xml" ContentType="application/vnd.openxmlformats-officedocument.presentationml.slideLayout+xml"/>
  <Override PartName="/ppt/tags/tag557.xml" ContentType="application/vnd.openxmlformats-officedocument.presentationml.tags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683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661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slideLayouts/slideLayout69.xml" ContentType="application/vnd.openxmlformats-officedocument.presentationml.slideLayout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Layouts/slideLayout47.xml" ContentType="application/vnd.openxmlformats-officedocument.presentationml.slideLayout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Layouts/slideLayout72.xml" ContentType="application/vnd.openxmlformats-officedocument.presentationml.slideLayout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Layouts/slideLayout66.xml" ContentType="application/vnd.openxmlformats-officedocument.presentationml.slideLayout+xml"/>
  <Override PartName="/ppt/tags/tag589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heme/theme3.xml" ContentType="application/vnd.openxmlformats-officedocument.theme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Layouts/slideLayout8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slideLayouts/slideLayout63.xml" ContentType="application/vnd.openxmlformats-officedocument.presentationml.slideLayout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79.xml" ContentType="application/vnd.openxmlformats-officedocument.presentationml.slideLayout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29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Layouts/slideLayout76.xml" ContentType="application/vnd.openxmlformats-officedocument.presentationml.slideLayout+xml"/>
  <Override PartName="/ppt/tags/tag64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slideLayouts/slideLayout54.xml" ContentType="application/vnd.openxmlformats-officedocument.presentationml.slideLayout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Layouts/slideLayout8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631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45.xml" ContentType="application/vnd.openxmlformats-officedocument.presentationml.slideLayout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Layouts/slideLayout70.xml" ContentType="application/vnd.openxmlformats-officedocument.presentationml.slideLayout+xml"/>
  <Override PartName="/ppt/tags/tag669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slideLayouts/slideLayout64.xml" ContentType="application/vnd.openxmlformats-officedocument.presentationml.slideLayout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Layouts/slideLayout58.xml" ContentType="application/vnd.openxmlformats-officedocument.presentationml.slideLayout+xml"/>
  <Override PartName="/ppt/tags/tag62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Layouts/slideLayout83.xml" ContentType="application/vnd.openxmlformats-officedocument.presentationml.slideLayout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slideLayouts/slideLayout61.xml" ContentType="application/vnd.openxmlformats-officedocument.presentationml.slideLayout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77.xml" ContentType="application/vnd.openxmlformats-officedocument.presentationml.slideLayout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80.xml" ContentType="application/vnd.openxmlformats-officedocument.presentationml.slideLayout+xml"/>
  <Override PartName="/ppt/tags/tag67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49.xml" ContentType="application/vnd.openxmlformats-officedocument.presentationml.slideLayout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74.xml" ContentType="application/vnd.openxmlformats-officedocument.presentationml.slideLayout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52.xml" ContentType="application/vnd.openxmlformats-officedocument.presentationml.slideLayout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slideLayouts/slideLayout71.xml" ContentType="application/vnd.openxmlformats-officedocument.presentationml.slideLayout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282.xml" ContentType="application/vnd.openxmlformats-officedocument.presentationml.tags+xml"/>
  <Override PartName="/ppt/slideLayouts/slideLayout43.xml" ContentType="application/vnd.openxmlformats-officedocument.presentationml.slideLayout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  <p:sldMasterId id="2147483810" r:id="rId2"/>
    <p:sldMasterId id="2147483832" r:id="rId3"/>
    <p:sldMasterId id="2147483877" r:id="rId4"/>
    <p:sldMasterId id="2147484042" r:id="rId5"/>
  </p:sldMasterIdLst>
  <p:sldIdLst>
    <p:sldId id="256" r:id="rId6"/>
    <p:sldId id="258" r:id="rId7"/>
    <p:sldId id="259" r:id="rId8"/>
    <p:sldId id="260" r:id="rId9"/>
    <p:sldId id="263" r:id="rId10"/>
    <p:sldId id="261" r:id="rId11"/>
    <p:sldId id="264" r:id="rId12"/>
    <p:sldId id="262" r:id="rId13"/>
    <p:sldId id="265" r:id="rId14"/>
    <p:sldId id="267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5E8D"/>
    <a:srgbClr val="354A8F"/>
    <a:srgbClr val="0041C4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89.xml"/><Relationship Id="rId9" Type="http://schemas.openxmlformats.org/officeDocument/2006/relationships/tags" Target="../tags/tag29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69.xml"/><Relationship Id="rId10" Type="http://schemas.openxmlformats.org/officeDocument/2006/relationships/tags" Target="../tags/tag374.xml"/><Relationship Id="rId4" Type="http://schemas.openxmlformats.org/officeDocument/2006/relationships/tags" Target="../tags/tag368.xml"/><Relationship Id="rId9" Type="http://schemas.openxmlformats.org/officeDocument/2006/relationships/tags" Target="../tags/tag37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0" Type="http://schemas.openxmlformats.org/officeDocument/2006/relationships/tags" Target="../tags/tag384.xml"/><Relationship Id="rId4" Type="http://schemas.openxmlformats.org/officeDocument/2006/relationships/tags" Target="../tags/tag378.xml"/><Relationship Id="rId9" Type="http://schemas.openxmlformats.org/officeDocument/2006/relationships/tags" Target="../tags/tag38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89.xml"/><Relationship Id="rId9" Type="http://schemas.openxmlformats.org/officeDocument/2006/relationships/tags" Target="../tags/tag39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99.xml"/><Relationship Id="rId10" Type="http://schemas.openxmlformats.org/officeDocument/2006/relationships/tags" Target="../tags/tag404.xml"/><Relationship Id="rId4" Type="http://schemas.openxmlformats.org/officeDocument/2006/relationships/tags" Target="../tags/tag398.xml"/><Relationship Id="rId9" Type="http://schemas.openxmlformats.org/officeDocument/2006/relationships/tags" Target="../tags/tag40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0" Type="http://schemas.openxmlformats.org/officeDocument/2006/relationships/tags" Target="../tags/tag414.xml"/><Relationship Id="rId4" Type="http://schemas.openxmlformats.org/officeDocument/2006/relationships/tags" Target="../tags/tag408.xml"/><Relationship Id="rId9" Type="http://schemas.openxmlformats.org/officeDocument/2006/relationships/tags" Target="../tags/tag41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5" Type="http://schemas.openxmlformats.org/officeDocument/2006/relationships/tags" Target="../tags/tag420.xml"/><Relationship Id="rId10" Type="http://schemas.openxmlformats.org/officeDocument/2006/relationships/tags" Target="../tags/tag425.xml"/><Relationship Id="rId4" Type="http://schemas.openxmlformats.org/officeDocument/2006/relationships/tags" Target="../tags/tag419.xml"/><Relationship Id="rId9" Type="http://schemas.openxmlformats.org/officeDocument/2006/relationships/tags" Target="../tags/tag4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0" Type="http://schemas.openxmlformats.org/officeDocument/2006/relationships/tags" Target="../tags/tag436.xml"/><Relationship Id="rId4" Type="http://schemas.openxmlformats.org/officeDocument/2006/relationships/tags" Target="../tags/tag430.xml"/><Relationship Id="rId9" Type="http://schemas.openxmlformats.org/officeDocument/2006/relationships/tags" Target="../tags/tag43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5" Type="http://schemas.openxmlformats.org/officeDocument/2006/relationships/tags" Target="../tags/tag443.xml"/><Relationship Id="rId10" Type="http://schemas.openxmlformats.org/officeDocument/2006/relationships/tags" Target="../tags/tag448.xml"/><Relationship Id="rId4" Type="http://schemas.openxmlformats.org/officeDocument/2006/relationships/tags" Target="../tags/tag442.xml"/><Relationship Id="rId9" Type="http://schemas.openxmlformats.org/officeDocument/2006/relationships/tags" Target="../tags/tag447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54.xml"/><Relationship Id="rId9" Type="http://schemas.openxmlformats.org/officeDocument/2006/relationships/tags" Target="../tags/tag45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67.xml"/><Relationship Id="rId9" Type="http://schemas.openxmlformats.org/officeDocument/2006/relationships/tags" Target="../tags/tag47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0" Type="http://schemas.openxmlformats.org/officeDocument/2006/relationships/tags" Target="../tags/tag490.xml"/><Relationship Id="rId4" Type="http://schemas.openxmlformats.org/officeDocument/2006/relationships/tags" Target="../tags/tag484.xml"/><Relationship Id="rId9" Type="http://schemas.openxmlformats.org/officeDocument/2006/relationships/tags" Target="../tags/tag489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5" Type="http://schemas.openxmlformats.org/officeDocument/2006/relationships/tags" Target="../tags/tag496.xml"/><Relationship Id="rId10" Type="http://schemas.openxmlformats.org/officeDocument/2006/relationships/tags" Target="../tags/tag501.xml"/><Relationship Id="rId4" Type="http://schemas.openxmlformats.org/officeDocument/2006/relationships/tags" Target="../tags/tag495.xml"/><Relationship Id="rId9" Type="http://schemas.openxmlformats.org/officeDocument/2006/relationships/tags" Target="../tags/tag500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9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9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tags" Target="../tags/tag539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47.xml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67.xml"/><Relationship Id="rId9" Type="http://schemas.openxmlformats.org/officeDocument/2006/relationships/tags" Target="../tags/tag57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77.xml"/><Relationship Id="rId10" Type="http://schemas.openxmlformats.org/officeDocument/2006/relationships/tags" Target="../tags/tag582.xml"/><Relationship Id="rId4" Type="http://schemas.openxmlformats.org/officeDocument/2006/relationships/tags" Target="../tags/tag576.xml"/><Relationship Id="rId9" Type="http://schemas.openxmlformats.org/officeDocument/2006/relationships/tags" Target="../tags/tag58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5" Type="http://schemas.openxmlformats.org/officeDocument/2006/relationships/tags" Target="../tags/tag587.xml"/><Relationship Id="rId10" Type="http://schemas.openxmlformats.org/officeDocument/2006/relationships/tags" Target="../tags/tag592.xml"/><Relationship Id="rId4" Type="http://schemas.openxmlformats.org/officeDocument/2006/relationships/tags" Target="../tags/tag586.xml"/><Relationship Id="rId9" Type="http://schemas.openxmlformats.org/officeDocument/2006/relationships/tags" Target="../tags/tag59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5" Type="http://schemas.openxmlformats.org/officeDocument/2006/relationships/tags" Target="../tags/tag598.xml"/><Relationship Id="rId10" Type="http://schemas.openxmlformats.org/officeDocument/2006/relationships/tags" Target="../tags/tag603.xml"/><Relationship Id="rId4" Type="http://schemas.openxmlformats.org/officeDocument/2006/relationships/tags" Target="../tags/tag597.xml"/><Relationship Id="rId9" Type="http://schemas.openxmlformats.org/officeDocument/2006/relationships/tags" Target="../tags/tag60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607.xml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5" Type="http://schemas.openxmlformats.org/officeDocument/2006/relationships/tags" Target="../tags/tag609.xml"/><Relationship Id="rId10" Type="http://schemas.openxmlformats.org/officeDocument/2006/relationships/tags" Target="../tags/tag614.xml"/><Relationship Id="rId4" Type="http://schemas.openxmlformats.org/officeDocument/2006/relationships/tags" Target="../tags/tag608.xml"/><Relationship Id="rId9" Type="http://schemas.openxmlformats.org/officeDocument/2006/relationships/tags" Target="../tags/tag61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632.xml"/><Relationship Id="rId9" Type="http://schemas.openxmlformats.org/officeDocument/2006/relationships/tags" Target="../tags/tag63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41.xml"/><Relationship Id="rId1" Type="http://schemas.openxmlformats.org/officeDocument/2006/relationships/tags" Target="../tags/tag640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645.xml"/><Relationship Id="rId9" Type="http://schemas.openxmlformats.org/officeDocument/2006/relationships/tags" Target="../tags/tag650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3" Type="http://schemas.openxmlformats.org/officeDocument/2006/relationships/tags" Target="../tags/tag653.xml"/><Relationship Id="rId7" Type="http://schemas.openxmlformats.org/officeDocument/2006/relationships/tags" Target="../tags/tag657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Relationship Id="rId9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3" Type="http://schemas.openxmlformats.org/officeDocument/2006/relationships/tags" Target="../tags/tag661.xml"/><Relationship Id="rId7" Type="http://schemas.openxmlformats.org/officeDocument/2006/relationships/tags" Target="../tags/tag665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5" Type="http://schemas.openxmlformats.org/officeDocument/2006/relationships/tags" Target="../tags/tag663.xml"/><Relationship Id="rId10" Type="http://schemas.openxmlformats.org/officeDocument/2006/relationships/tags" Target="../tags/tag668.xml"/><Relationship Id="rId4" Type="http://schemas.openxmlformats.org/officeDocument/2006/relationships/tags" Target="../tags/tag662.xml"/><Relationship Id="rId9" Type="http://schemas.openxmlformats.org/officeDocument/2006/relationships/tags" Target="../tags/tag66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3" Type="http://schemas.openxmlformats.org/officeDocument/2006/relationships/tags" Target="../tags/tag672.xml"/><Relationship Id="rId7" Type="http://schemas.openxmlformats.org/officeDocument/2006/relationships/tags" Target="../tags/tag676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5" Type="http://schemas.openxmlformats.org/officeDocument/2006/relationships/tags" Target="../tags/tag674.xml"/><Relationship Id="rId10" Type="http://schemas.openxmlformats.org/officeDocument/2006/relationships/tags" Target="../tags/tag679.xml"/><Relationship Id="rId4" Type="http://schemas.openxmlformats.org/officeDocument/2006/relationships/tags" Target="../tags/tag673.xml"/><Relationship Id="rId9" Type="http://schemas.openxmlformats.org/officeDocument/2006/relationships/tags" Target="../tags/tag67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Relationship Id="rId9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4" Type="http://schemas.openxmlformats.org/officeDocument/2006/relationships/tags" Target="../tags/tag692.xml"/><Relationship Id="rId9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4" Type="http://schemas.openxmlformats.org/officeDocument/2006/relationships/tags" Target="../tags/tag700.xml"/><Relationship Id="rId9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4" Type="http://schemas.openxmlformats.org/officeDocument/2006/relationships/tags" Target="../tags/tag708.xml"/><Relationship Id="rId9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</p:grpSp>
        <p:grpSp>
          <p:nvGrpSpPr>
            <p:cNvPr id="3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8467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45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59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9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31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3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1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061108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215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92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</p:spTree>
    <p:extLst>
      <p:ext uri="{BB962C8B-B14F-4D97-AF65-F5344CB8AC3E}">
        <p14:creationId xmlns:p14="http://schemas.microsoft.com/office/powerpoint/2010/main" xmlns="" val="260978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1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946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84831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1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9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41226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5" y="886235"/>
            <a:ext cx="350439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25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0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9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4312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8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6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3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5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4873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 text here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1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3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57450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4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0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387502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6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8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5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22302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>
            <p:custDataLst>
              <p:tags r:id="rId2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5" name="Page Number"/>
          <p:cNvSpPr txBox="1"/>
          <p:nvPr>
            <p:custDataLst>
              <p:tags r:id="rId3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  <p:sp>
        <p:nvSpPr>
          <p:cNvPr id="23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4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</p:spTree>
    <p:extLst>
      <p:ext uri="{BB962C8B-B14F-4D97-AF65-F5344CB8AC3E}">
        <p14:creationId xmlns:p14="http://schemas.microsoft.com/office/powerpoint/2010/main" xmlns="" val="55892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4041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Confidentiality Stamp"/>
          <p:cNvSpPr txBox="1"/>
          <p:nvPr>
            <p:custDataLst>
              <p:tags r:id="rId2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>
            <p:custDataLst>
              <p:tags r:id="rId3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>
            <p:custDataLst>
              <p:tags r:id="rId4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5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  <p:sp>
        <p:nvSpPr>
          <p:cNvPr id="33" name="Report Title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37" name="Report Subtitle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7303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211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8467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45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980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>
            <p:custDataLst>
              <p:tags r:id="rId2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5" name="Page Number"/>
          <p:cNvSpPr txBox="1"/>
          <p:nvPr>
            <p:custDataLst>
              <p:tags r:id="rId3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  <p:sp>
        <p:nvSpPr>
          <p:cNvPr id="23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4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399718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4044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47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9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1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4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056483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6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7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8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9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5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80823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044142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6562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41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2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3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8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8043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645187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35134"/>
            <a:ext cx="10906298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7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04950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9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31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3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1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23532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3627042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832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37452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9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2917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5" y="886235"/>
            <a:ext cx="350439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25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0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9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13835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8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6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3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5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16257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 text here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1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3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232661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4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0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52034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47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9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1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4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112722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6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8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5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52421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4041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Confidentiality Stamp"/>
          <p:cNvSpPr txBox="1"/>
          <p:nvPr>
            <p:custDataLst>
              <p:tags r:id="rId2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>
            <p:custDataLst>
              <p:tags r:id="rId3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>
            <p:custDataLst>
              <p:tags r:id="rId4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5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  <p:sp>
        <p:nvSpPr>
          <p:cNvPr id="33" name="Report Title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37" name="Report Subtitle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50881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0602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8467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45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703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>
            <p:custDataLst>
              <p:tags r:id="rId2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5" name="Page Number"/>
          <p:cNvSpPr txBox="1"/>
          <p:nvPr>
            <p:custDataLst>
              <p:tags r:id="rId3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  <p:sp>
        <p:nvSpPr>
          <p:cNvPr id="23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4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1575650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4749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47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9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1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4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653377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6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7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8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9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5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060157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169983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82933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6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7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8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9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5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336929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41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2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3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8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002873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35134"/>
            <a:ext cx="10906298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7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08233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9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31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3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1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41715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491846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4624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90583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9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356785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5" y="886235"/>
            <a:ext cx="350439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25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0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9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722904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8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6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3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5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798096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 text here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1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3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94375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061882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4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0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894489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6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8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5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500158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4041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Confidentiality Stamp"/>
          <p:cNvSpPr txBox="1"/>
          <p:nvPr>
            <p:custDataLst>
              <p:tags r:id="rId2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>
            <p:custDataLst>
              <p:tags r:id="rId3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>
            <p:custDataLst>
              <p:tags r:id="rId4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5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  <p:sp>
        <p:nvSpPr>
          <p:cNvPr id="33" name="Report Title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37" name="Report Subtitle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6301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2363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8467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45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033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7" name="Report Date"/>
          <p:cNvSpPr txBox="1"/>
          <p:nvPr>
            <p:custDataLst>
              <p:tags r:id="rId2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5" name="Page Number"/>
          <p:cNvSpPr txBox="1"/>
          <p:nvPr>
            <p:custDataLst>
              <p:tags r:id="rId3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  <p:sp>
        <p:nvSpPr>
          <p:cNvPr id="23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4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932348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364106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heading here</a:t>
            </a:r>
            <a:r>
              <a:rPr lang="en-GB" dirty="0" smtClean="0"/>
              <a:t> – Insert text here</a:t>
            </a:r>
            <a:endParaRPr lang="en-GB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Inserted text here should not be bold.</a:t>
            </a:r>
          </a:p>
        </p:txBody>
      </p:sp>
      <p:sp>
        <p:nvSpPr>
          <p:cNvPr id="47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9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1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4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526551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3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4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5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6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5" name="Page Number"/>
          <p:cNvSpPr txBox="1"/>
          <p:nvPr>
            <p:custDataLst>
              <p:tags r:id="rId7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8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Footer"/>
          <p:cNvSpPr txBox="1"/>
          <p:nvPr>
            <p:custDataLst>
              <p:tags r:id="rId9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5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3406531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02782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6338300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9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39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0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4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620071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41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2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3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8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262793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35134"/>
            <a:ext cx="10906298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7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556194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1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7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9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31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3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1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730200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5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</p:spTree>
    <p:extLst>
      <p:ext uri="{BB962C8B-B14F-4D97-AF65-F5344CB8AC3E}">
        <p14:creationId xmlns:p14="http://schemas.microsoft.com/office/powerpoint/2010/main" xmlns="" val="1838509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>
            <p:custDataLst>
              <p:tags r:id="rId2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0280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5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6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7" name="Presentation Disclaimer"/>
          <p:cNvSpPr txBox="1"/>
          <p:nvPr>
            <p:custDataLst>
              <p:tags r:id="rId7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8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017298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/Filepath" hidden="1"/>
          <p:cNvSpPr txBox="1"/>
          <p:nvPr>
            <p:custDataLst>
              <p:tags r:id="rId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7" name="Slide Tags" hidden="1"/>
          <p:cNvSpPr txBox="1"/>
          <p:nvPr>
            <p:custDataLst>
              <p:tags r:id="rId3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1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2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9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557328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5" y="886235"/>
            <a:ext cx="350439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25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0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19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1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814370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8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Section Header"/>
          <p:cNvSpPr txBox="1"/>
          <p:nvPr>
            <p:custDataLst>
              <p:tags r:id="rId4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>
            <p:custDataLst>
              <p:tags r:id="rId5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6" name="Slide Tags" hidden="1"/>
          <p:cNvSpPr txBox="1"/>
          <p:nvPr>
            <p:custDataLst>
              <p:tags r:id="rId6"/>
            </p:custDataLst>
          </p:nvPr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>
            <p:custDataLst>
              <p:tags r:id="rId7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3" name="Page Number"/>
          <p:cNvSpPr txBox="1"/>
          <p:nvPr>
            <p:custDataLst>
              <p:tags r:id="rId8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5" name="Presentation Disclaimer"/>
          <p:cNvSpPr txBox="1"/>
          <p:nvPr>
            <p:custDataLst>
              <p:tags r:id="rId9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ction Footer"/>
          <p:cNvSpPr txBox="1"/>
          <p:nvPr>
            <p:custDataLst>
              <p:tags r:id="rId10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0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4059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0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41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42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43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8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19459935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PwC view – Insert text here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1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3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8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612936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4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6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0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569124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At a glance – our views</a:t>
            </a:r>
            <a:endParaRPr lang="en-GB" noProof="0" dirty="0"/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 smtClean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1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14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 smtClean="0"/>
              <a:t>Slide Tags</a:t>
            </a:r>
            <a:endParaRPr lang="en-GB" sz="971" noProof="1"/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4" name="Report Date"/>
          <p:cNvSpPr txBox="1"/>
          <p:nvPr>
            <p:custDataLst>
              <p:tags r:id="rId4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6" name="Page Number"/>
          <p:cNvSpPr txBox="1"/>
          <p:nvPr>
            <p:custDataLst>
              <p:tags r:id="rId5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28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45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6391517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4041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Confidentiality Stamp"/>
          <p:cNvSpPr txBox="1"/>
          <p:nvPr>
            <p:custDataLst>
              <p:tags r:id="rId2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>
            <p:custDataLst>
              <p:tags r:id="rId3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>
            <p:custDataLst>
              <p:tags r:id="rId4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5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 smtClean="0">
              <a:latin typeface="Georgia" pitchFamily="18" charset="0"/>
            </a:endParaRPr>
          </a:p>
        </p:txBody>
      </p:sp>
      <p:sp>
        <p:nvSpPr>
          <p:cNvPr id="33" name="Report Title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 bwMode="white">
          <a:xfrm>
            <a:off x="2493113" y="1112680"/>
            <a:ext cx="7204364" cy="455766"/>
          </a:xfrm>
        </p:spPr>
        <p:txBody>
          <a:bodyPr vert="horz" lIns="0" tIns="0" rIns="0" bIns="64008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37" name="Report Subtitle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 bwMode="white">
          <a:xfrm>
            <a:off x="2493113" y="1570740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24557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0921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0571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46192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1160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62064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04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46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ction Header"/>
          <p:cNvSpPr txBox="1"/>
          <p:nvPr>
            <p:custDataLst>
              <p:tags r:id="rId2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2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 smtClean="0"/>
              <a:t>4/19/2016 Presentation2</a:t>
            </a:r>
            <a:endParaRPr lang="en-GB" sz="794" noProof="1"/>
          </a:p>
        </p:txBody>
      </p:sp>
      <p:sp>
        <p:nvSpPr>
          <p:cNvPr id="21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 smtClean="0"/>
              <a:t>Slide Tags</a:t>
            </a:r>
            <a:endParaRPr lang="en-GB" sz="1588" noProof="1"/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642851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6184669" y="1815353"/>
            <a:ext cx="5364480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642851" y="4035134"/>
            <a:ext cx="10906298" cy="2080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PwC Text"/>
          <p:cNvSpPr txBox="1"/>
          <p:nvPr/>
        </p:nvSpPr>
        <p:spPr>
          <a:xfrm>
            <a:off x="642851" y="6454588"/>
            <a:ext cx="332509" cy="12102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 smtClean="0">
                <a:latin typeface="+mn-lt"/>
                <a:cs typeface="Arial" pitchFamily="34" charset="0"/>
              </a:rPr>
              <a:t>PwC</a:t>
            </a:r>
            <a:endParaRPr lang="en-GB" sz="794" noProof="1"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>
            <p:custDataLst>
              <p:tags r:id="rId8"/>
            </p:custDataLst>
          </p:nvPr>
        </p:nvSpPr>
        <p:spPr>
          <a:xfrm>
            <a:off x="10952832" y="6317429"/>
            <a:ext cx="596317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r>
              <a:rPr lang="en-GB" sz="794" noProof="1" smtClean="0">
                <a:latin typeface="+mn-lt"/>
              </a:rPr>
              <a:t>19 April 2016</a:t>
            </a:r>
          </a:p>
        </p:txBody>
      </p:sp>
      <p:sp>
        <p:nvSpPr>
          <p:cNvPr id="27" name="Page Number"/>
          <p:cNvSpPr txBox="1"/>
          <p:nvPr>
            <p:custDataLst>
              <p:tags r:id="rId9"/>
            </p:custDataLst>
          </p:nvPr>
        </p:nvSpPr>
        <p:spPr>
          <a:xfrm>
            <a:off x="11161222" y="6454588"/>
            <a:ext cx="387927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 smtClean="0"/>
          </a:p>
        </p:txBody>
      </p:sp>
      <p:sp>
        <p:nvSpPr>
          <p:cNvPr id="30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344786" y="6317429"/>
            <a:ext cx="137858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 smtClean="0"/>
              <a:t>Strictly private and confidential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ction Footer"/>
          <p:cNvSpPr txBox="1"/>
          <p:nvPr>
            <p:custDataLst>
              <p:tags r:id="rId11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 smtClean="0">
              <a:solidFill>
                <a:schemeClr val="tx1"/>
              </a:solidFill>
            </a:endParaRPr>
          </a:p>
        </p:txBody>
      </p:sp>
      <p:sp>
        <p:nvSpPr>
          <p:cNvPr id="39" name="Draft stamp"/>
          <p:cNvSpPr txBox="1"/>
          <p:nvPr>
            <p:custDataLst>
              <p:tags r:id="rId12"/>
            </p:custDataLst>
          </p:nvPr>
        </p:nvSpPr>
        <p:spPr>
          <a:xfrm>
            <a:off x="4344786" y="6453407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 smtClean="0"/>
              <a:t>Draft</a:t>
            </a:r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xmlns="" val="2237770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1067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7114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4686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83342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5691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00773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0979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9174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64369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3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17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3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ags" Target="../tags/tag535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3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5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</p:sldLayoutIdLst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3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93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</p:sldLayoutIdLst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3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16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</p:sldLayoutIdLst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3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65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</p:sldLayoutIdLst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5FBE-0DBB-492B-BD1A-037EF6507EF8}" type="datetimeFigureOut">
              <a:rPr lang="en-GB" smtClean="0"/>
              <a:pPr/>
              <a:t>12/05/2019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CE8F-BCD8-4EC5-AE87-6443488DAB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4397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1" y="2306989"/>
            <a:ext cx="10235644" cy="1373070"/>
          </a:xfrm>
        </p:spPr>
        <p:txBody>
          <a:bodyPr>
            <a:normAutofit/>
          </a:bodyPr>
          <a:lstStyle/>
          <a:p>
            <a:r>
              <a:rPr lang="sr-Latn-RS" sz="5000" dirty="0" smtClean="0">
                <a:latin typeface="Georgia" panose="02040502050405020303" pitchFamily="18" charset="0"/>
              </a:rPr>
              <a:t>Revizija u digitalnom dobu</a:t>
            </a:r>
            <a:endParaRPr lang="en-GB" sz="50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895" y="4104419"/>
            <a:ext cx="4271315" cy="1483612"/>
          </a:xfrm>
        </p:spPr>
        <p:txBody>
          <a:bodyPr>
            <a:normAutofit/>
          </a:bodyPr>
          <a:lstStyle/>
          <a:p>
            <a:r>
              <a:rPr lang="sr-Latn-RS" sz="3000" dirty="0" smtClean="0">
                <a:latin typeface="Georgia" panose="02040502050405020303" pitchFamily="18" charset="0"/>
              </a:rPr>
              <a:t>MS</a:t>
            </a:r>
            <a:r>
              <a:rPr lang="sr-Latn-RS" dirty="0" smtClean="0">
                <a:latin typeface="Georgia" panose="02040502050405020303" pitchFamily="18" charset="0"/>
              </a:rPr>
              <a:t>c</a:t>
            </a:r>
            <a:r>
              <a:rPr lang="sr-Latn-RS" sz="3000" dirty="0" smtClean="0"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latin typeface="Georgia" panose="02040502050405020303" pitchFamily="18" charset="0"/>
              </a:rPr>
              <a:t>A</a:t>
            </a:r>
            <a:r>
              <a:rPr lang="sr-Latn-RS" dirty="0" smtClean="0">
                <a:latin typeface="Georgia" panose="02040502050405020303" pitchFamily="18" charset="0"/>
              </a:rPr>
              <a:t>na</a:t>
            </a:r>
            <a:r>
              <a:rPr lang="en-US" sz="3000" dirty="0" smtClean="0">
                <a:latin typeface="Georgia" panose="02040502050405020303" pitchFamily="18" charset="0"/>
              </a:rPr>
              <a:t> L</a:t>
            </a:r>
            <a:r>
              <a:rPr lang="en-US" dirty="0" smtClean="0">
                <a:latin typeface="Georgia" panose="02040502050405020303" pitchFamily="18" charset="0"/>
              </a:rPr>
              <a:t>ap</a:t>
            </a:r>
            <a:r>
              <a:rPr lang="sr-Latn-RS" dirty="0" smtClean="0">
                <a:latin typeface="Georgia" panose="02040502050405020303" pitchFamily="18" charset="0"/>
              </a:rPr>
              <a:t>čević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9977" y="391014"/>
            <a:ext cx="6148252" cy="749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sz="1800" dirty="0" smtClean="0">
                <a:latin typeface="Georgia" panose="02040502050405020303" pitchFamily="18" charset="0"/>
              </a:rPr>
              <a:t>Xvii međunarodni simpozijum iz osiguranja</a:t>
            </a:r>
          </a:p>
          <a:p>
            <a:pPr algn="r"/>
            <a:r>
              <a:rPr lang="sr-Latn-RS" sz="1800" dirty="0" smtClean="0">
                <a:latin typeface="Georgia" panose="02040502050405020303" pitchFamily="18" charset="0"/>
              </a:rPr>
              <a:t>Z</a:t>
            </a:r>
            <a:r>
              <a:rPr lang="sr-Latn-RS" sz="1400" dirty="0" smtClean="0">
                <a:latin typeface="Georgia" panose="02040502050405020303" pitchFamily="18" charset="0"/>
              </a:rPr>
              <a:t>latibor</a:t>
            </a:r>
            <a:r>
              <a:rPr lang="sr-Latn-RS" sz="1800" dirty="0" smtClean="0">
                <a:latin typeface="Georgia" panose="02040502050405020303" pitchFamily="18" charset="0"/>
              </a:rPr>
              <a:t>, </a:t>
            </a:r>
            <a:r>
              <a:rPr lang="sr-Latn-RS" sz="1400" dirty="0" smtClean="0">
                <a:latin typeface="Georgia" panose="02040502050405020303" pitchFamily="18" charset="0"/>
              </a:rPr>
              <a:t>maj</a:t>
            </a:r>
            <a:r>
              <a:rPr lang="sr-Latn-RS" sz="1800" dirty="0" smtClean="0">
                <a:latin typeface="Georgia" panose="02040502050405020303" pitchFamily="18" charset="0"/>
              </a:rPr>
              <a:t> 2019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4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Kontinuirana revizija</a:t>
            </a:r>
            <a:endParaRPr lang="en-GB" dirty="0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8175832"/>
              </p:ext>
            </p:extLst>
          </p:nvPr>
        </p:nvGraphicFramePr>
        <p:xfrm>
          <a:off x="3881111" y="1730711"/>
          <a:ext cx="3332480" cy="506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480">
                  <a:extLst>
                    <a:ext uri="{9D8B030D-6E8A-4147-A177-3AD203B41FA5}">
                      <a16:colId xmlns:a16="http://schemas.microsoft.com/office/drawing/2014/main" xmlns="" val="4139052420"/>
                    </a:ext>
                  </a:extLst>
                </a:gridCol>
              </a:tblGrid>
              <a:tr h="418063">
                <a:tc>
                  <a:txBody>
                    <a:bodyPr/>
                    <a:lstStyle/>
                    <a:p>
                      <a:pPr algn="ctr"/>
                      <a:r>
                        <a:rPr lang="sr-Latn-RS" sz="1500" dirty="0" smtClean="0">
                          <a:latin typeface="Georgia" panose="02040502050405020303" pitchFamily="18" charset="0"/>
                        </a:rPr>
                        <a:t>Tradicionalna revizija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375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694972"/>
                  </a:ext>
                </a:extLst>
              </a:tr>
              <a:tr h="284125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#1 Revizija se vrši periodično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013000"/>
                  </a:ext>
                </a:extLst>
              </a:tr>
              <a:tr h="323313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#2 Ručne revizorske procedure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270882"/>
                  </a:ext>
                </a:extLst>
              </a:tr>
              <a:tr h="418063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#3 Nezavisna uloga interne i eksterne revizije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016676"/>
                  </a:ext>
                </a:extLst>
              </a:tr>
              <a:tr h="1687286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#4 Priroda, vreme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i</a:t>
                      </a: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obim: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Testiranje se sastoji od analitičkih procedura i testova detalja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(priroda)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Testiranja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kontrola i testovi detalja se vrše odvojeno (vreme)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Testiranje na bazi uzoraka (obim)</a:t>
                      </a: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28404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#5 Reviziju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vrše ljudi</a:t>
                      </a:r>
                      <a:endParaRPr lang="en-GB" sz="15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780093"/>
                  </a:ext>
                </a:extLst>
              </a:tr>
              <a:tr h="41806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#6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Faze revizije: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Planiranje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Rad na terenu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Izveštavanje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sr-Latn-RS" sz="1500" baseline="0" dirty="0" smtClean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84006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106607"/>
              </p:ext>
            </p:extLst>
          </p:nvPr>
        </p:nvGraphicFramePr>
        <p:xfrm>
          <a:off x="7608974" y="1713293"/>
          <a:ext cx="3799254" cy="5080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54">
                  <a:extLst>
                    <a:ext uri="{9D8B030D-6E8A-4147-A177-3AD203B41FA5}">
                      <a16:colId xmlns:a16="http://schemas.microsoft.com/office/drawing/2014/main" xmlns="" val="4139052420"/>
                    </a:ext>
                  </a:extLst>
                </a:gridCol>
              </a:tblGrid>
              <a:tr h="397389">
                <a:tc>
                  <a:txBody>
                    <a:bodyPr/>
                    <a:lstStyle/>
                    <a:p>
                      <a:pPr algn="ctr"/>
                      <a:r>
                        <a:rPr lang="sr-Latn-RS" sz="1500" dirty="0" smtClean="0">
                          <a:latin typeface="Georgia" panose="02040502050405020303" pitchFamily="18" charset="0"/>
                        </a:rPr>
                        <a:t>Kontinuirana</a:t>
                      </a:r>
                      <a:r>
                        <a:rPr lang="sr-Latn-RS" sz="1500" baseline="0" dirty="0" smtClean="0">
                          <a:latin typeface="Georgia" panose="02040502050405020303" pitchFamily="18" charset="0"/>
                        </a:rPr>
                        <a:t> revizija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375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69497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#1 Revizija se vrši kontinuirano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013000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#2 Automatske revizorske procedure</a:t>
                      </a:r>
                      <a:endParaRPr lang="en-GB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270882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itchFamily="18" charset="0"/>
                        </a:rPr>
                        <a:t>#3 Preklapanje i promena uloga interne i eksterne revizije</a:t>
                      </a:r>
                      <a:endParaRPr lang="en-GB" sz="1500" dirty="0" smtClean="0">
                        <a:solidFill>
                          <a:srgbClr val="375E8D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016676"/>
                  </a:ext>
                </a:extLst>
              </a:tr>
              <a:tr h="1678576">
                <a:tc>
                  <a:txBody>
                    <a:bodyPr/>
                    <a:lstStyle/>
                    <a:p>
                      <a:pPr algn="l"/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#4 Priroda, vreme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i</a:t>
                      </a: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obim: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Testiranje se sastoji od kontinuiranog nadgledanja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kontrola i kontinuirane kontrole podataka (priroda)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Testiranja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kontrola i testovi detalja se vrše simultano (vreme)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Testiranje cele populacije (obim)</a:t>
                      </a:r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28404"/>
                  </a:ext>
                </a:extLst>
              </a:tr>
              <a:tr h="330925">
                <a:tc>
                  <a:txBody>
                    <a:bodyPr/>
                    <a:lstStyle/>
                    <a:p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#5 Revizija se vrši tehnikama analize podataka</a:t>
                      </a:r>
                      <a:endParaRPr lang="en-GB" sz="15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780093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r>
                        <a:rPr lang="sr-Latn-RS" sz="15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#6 Faze</a:t>
                      </a: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revizije: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Automatizacija revizorskih procedura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Modeliranje podataka i razvoj repera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Primena tehnika analize podataka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Izveštavanje</a:t>
                      </a:r>
                      <a:endParaRPr lang="en-GB" sz="15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840061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7267594" y="2499996"/>
            <a:ext cx="287383" cy="2868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7267594" y="2116393"/>
            <a:ext cx="287383" cy="2868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7267592" y="5128074"/>
            <a:ext cx="287383" cy="2868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7267593" y="2940884"/>
            <a:ext cx="287383" cy="2868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>
            <a:off x="7267592" y="3966692"/>
            <a:ext cx="287383" cy="2868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7267591" y="6146050"/>
            <a:ext cx="287383" cy="2868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37931" y="2009127"/>
            <a:ext cx="3543180" cy="3764656"/>
          </a:xfrm>
        </p:spPr>
        <p:txBody>
          <a:bodyPr>
            <a:noAutofit/>
          </a:bodyPr>
          <a:lstStyle/>
          <a:p>
            <a:r>
              <a:rPr lang="sr-Latn-RS" sz="1800" dirty="0">
                <a:latin typeface="Georgia" panose="02040502050405020303" pitchFamily="18" charset="0"/>
              </a:rPr>
              <a:t>u</a:t>
            </a:r>
            <a:r>
              <a:rPr lang="sr-Latn-RS" sz="1800" dirty="0" smtClean="0">
                <a:latin typeface="Georgia" panose="02040502050405020303" pitchFamily="18" charset="0"/>
              </a:rPr>
              <a:t>potreba napredne tehnologije podupire sledeću paradigmu revizije </a:t>
            </a:r>
          </a:p>
          <a:p>
            <a:pPr>
              <a:spcBef>
                <a:spcPts val="0"/>
              </a:spcBef>
            </a:pPr>
            <a:r>
              <a:rPr lang="sr-Latn-RS" sz="1800" dirty="0" smtClean="0">
                <a:latin typeface="Georgia" panose="02040502050405020303" pitchFamily="18" charset="0"/>
              </a:rPr>
              <a:t>učestalije i dublje revizije zadovoljavaju potrebu za visoko kvalitetnim rezultatima revizije u realnom vremenu i pružanja pravovremenog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 </a:t>
            </a:r>
            <a:r>
              <a:rPr lang="sr-Latn-RS" sz="1800" dirty="0" smtClean="0">
                <a:latin typeface="Georgia" panose="02040502050405020303" pitchFamily="18" charset="0"/>
              </a:rPr>
              <a:t>     uveravanja o informacijama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 </a:t>
            </a:r>
            <a:r>
              <a:rPr lang="sr-Latn-RS" sz="1800" dirty="0" smtClean="0">
                <a:latin typeface="Georgia" panose="02040502050405020303" pitchFamily="18" charset="0"/>
              </a:rPr>
              <a:t>       relevantnim za donošenje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 </a:t>
            </a:r>
            <a:r>
              <a:rPr lang="sr-Latn-RS" sz="1800" dirty="0" smtClean="0">
                <a:latin typeface="Georgia" panose="02040502050405020303" pitchFamily="18" charset="0"/>
              </a:rPr>
              <a:t>       poslovnih odluka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Zaključak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00540"/>
            <a:ext cx="10240691" cy="2775359"/>
          </a:xfrm>
        </p:spPr>
        <p:txBody>
          <a:bodyPr>
            <a:noAutofit/>
          </a:bodyPr>
          <a:lstStyle/>
          <a:p>
            <a:r>
              <a:rPr lang="sr-Latn-RS" sz="1800" dirty="0" smtClean="0">
                <a:latin typeface="Georgia" panose="02040502050405020303" pitchFamily="18" charset="0"/>
              </a:rPr>
              <a:t>Mašine će nastaviti da zamenjuju ljudski rad, oslobađajući ljude da se fokusiraju na </a:t>
            </a:r>
            <a:r>
              <a:rPr lang="sr-Latn-RS" sz="1800" dirty="0">
                <a:latin typeface="Georgia" panose="02040502050405020303" pitchFamily="18" charset="0"/>
              </a:rPr>
              <a:t>kreativne, inovativne, i zadatke koji zahtevaju improvizaciju i prosuđivanje</a:t>
            </a:r>
            <a:endParaRPr lang="sr-Latn-RS" sz="1800" dirty="0" smtClean="0">
              <a:latin typeface="Georgia" panose="02040502050405020303" pitchFamily="18" charset="0"/>
            </a:endParaRPr>
          </a:p>
          <a:p>
            <a:r>
              <a:rPr lang="sr-Latn-RS" sz="1800" dirty="0">
                <a:latin typeface="Georgia" panose="02040502050405020303" pitchFamily="18" charset="0"/>
              </a:rPr>
              <a:t>Nove napredne tehnologije koje obeležavaju digitalno doba pojačavaju i povećavaju specifične ljudske snage, omogućujući velike ekonomske </a:t>
            </a:r>
            <a:r>
              <a:rPr lang="sr-Latn-RS" sz="1800" dirty="0" smtClean="0">
                <a:latin typeface="Georgia" panose="02040502050405020303" pitchFamily="18" charset="0"/>
              </a:rPr>
              <a:t>dobitke i </a:t>
            </a:r>
            <a:r>
              <a:rPr lang="sr-Latn-RS" sz="1800" dirty="0">
                <a:latin typeface="Georgia" panose="02040502050405020303" pitchFamily="18" charset="0"/>
              </a:rPr>
              <a:t>veće zadovoljstvo </a:t>
            </a:r>
            <a:r>
              <a:rPr lang="sr-Latn-RS" sz="1800" dirty="0" smtClean="0">
                <a:latin typeface="Georgia" panose="02040502050405020303" pitchFamily="18" charset="0"/>
              </a:rPr>
              <a:t>zaposlenih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Udruživanje mašina i ljudi maksimalnim korišćenjem njihovih </a:t>
            </a:r>
            <a:r>
              <a:rPr lang="en-US" sz="1800" dirty="0" smtClean="0">
                <a:latin typeface="Georgia" panose="02040502050405020303" pitchFamily="18" charset="0"/>
              </a:rPr>
              <a:t>pojedina</a:t>
            </a:r>
            <a:r>
              <a:rPr lang="sr-Latn-RS" sz="1800" dirty="0" smtClean="0">
                <a:latin typeface="Georgia" panose="02040502050405020303" pitchFamily="18" charset="0"/>
              </a:rPr>
              <a:t>čnih prednosti  </a:t>
            </a:r>
            <a:endParaRPr lang="sr-Latn-RS" sz="1800" dirty="0">
              <a:latin typeface="Georgia" panose="02040502050405020303" pitchFamily="18" charset="0"/>
            </a:endParaRPr>
          </a:p>
          <a:p>
            <a:r>
              <a:rPr lang="sr-Latn-RS" sz="1800" dirty="0" smtClean="0">
                <a:latin typeface="Georgia" panose="02040502050405020303" pitchFamily="18" charset="0"/>
              </a:rPr>
              <a:t>Četvrta industrijska revolucija pokreće reviziju u realnom vremenu sa najvećim izazovom tempa promena i potrebe da se ulaže u razvoj sve više tehnološki omogućene revizije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Ključna je sposobnost transformacije, agilnosti, i inovativnog načina razmišljanja o budućnosti</a:t>
            </a:r>
          </a:p>
          <a:p>
            <a:pPr marL="0" indent="0">
              <a:buNone/>
            </a:pPr>
            <a:endParaRPr lang="sr-Latn-RS" sz="18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4807137"/>
            <a:ext cx="9492342" cy="13871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69711" y="6124606"/>
            <a:ext cx="1568587" cy="45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Pametni ljudi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5045" y="6124605"/>
            <a:ext cx="1865524" cy="45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Pametni pristup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7294" y="6124604"/>
            <a:ext cx="2307771" cy="45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Pametna tehnologija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12780" y="6124603"/>
            <a:ext cx="2307771" cy="45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Pametna revizija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4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00546" y="2388815"/>
            <a:ext cx="6243456" cy="16867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latin typeface="Georgia" panose="02040502050405020303" pitchFamily="18" charset="0"/>
              </a:rPr>
              <a:t>Hvala na pa</a:t>
            </a:r>
            <a:r>
              <a:rPr lang="sr-Latn-RS" sz="6000" dirty="0" smtClean="0">
                <a:latin typeface="Georgia" panose="02040502050405020303" pitchFamily="18" charset="0"/>
              </a:rPr>
              <a:t>žnji!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sz="6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53047"/>
            <a:ext cx="9905998" cy="147857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Industrijske revolucije</a:t>
            </a:r>
            <a:endParaRPr lang="en-GB" dirty="0"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0068" y="1798747"/>
            <a:ext cx="8838610" cy="1204852"/>
            <a:chOff x="554038" y="2016951"/>
            <a:chExt cx="6080125" cy="1204852"/>
          </a:xfrm>
        </p:grpSpPr>
        <p:grpSp>
          <p:nvGrpSpPr>
            <p:cNvPr id="6" name="Group 5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86460" y="2112615"/>
              <a:ext cx="3384376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period između 18. i 19. veka </a:t>
              </a:r>
            </a:p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mehanizacija, snaga vode, snaga pare</a:t>
              </a:r>
              <a:endParaRPr lang="en-GB" sz="1800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180" y="2769066"/>
              <a:ext cx="11521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latin typeface="Georgia" pitchFamily="18" charset="0"/>
                </a:rPr>
                <a:t>Prva</a:t>
              </a:r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172" y="2016951"/>
              <a:ext cx="11521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0" b="1" dirty="0" smtClean="0">
                  <a:solidFill>
                    <a:schemeClr val="tx2"/>
                  </a:solidFill>
                  <a:latin typeface="Georgia" pitchFamily="18" charset="0"/>
                </a:rPr>
                <a:t>1</a:t>
              </a:r>
              <a:r>
                <a:rPr lang="sr-Latn-RS" sz="6000" b="1" dirty="0" smtClean="0">
                  <a:solidFill>
                    <a:schemeClr val="tx2"/>
                  </a:solidFill>
                  <a:latin typeface="Georgia" pitchFamily="18" charset="0"/>
                </a:rPr>
                <a:t>.0</a:t>
              </a:r>
              <a:endParaRPr lang="en-GB" sz="6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0068" y="2975694"/>
            <a:ext cx="8838610" cy="1226969"/>
            <a:chOff x="554038" y="3247769"/>
            <a:chExt cx="6080125" cy="1226969"/>
          </a:xfrm>
        </p:grpSpPr>
        <p:grpSp>
          <p:nvGrpSpPr>
            <p:cNvPr id="13" name="Group 12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186460" y="3368022"/>
              <a:ext cx="3384376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</a:t>
              </a:r>
              <a:r>
                <a:rPr lang="sr-Latn-RS" sz="1800" dirty="0">
                  <a:solidFill>
                    <a:schemeClr val="bg2"/>
                  </a:solidFill>
                  <a:latin typeface="Georgia" pitchFamily="18" charset="0"/>
                </a:rPr>
                <a:t>p</a:t>
              </a: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eriod od kraja 19. do sredine 20. veka</a:t>
              </a:r>
            </a:p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masovna proizvodnja, montažne linije, struja </a:t>
              </a:r>
              <a:endParaRPr lang="en-GB" sz="1800" dirty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6180" y="3999884"/>
              <a:ext cx="11521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itchFamily="18" charset="0"/>
                </a:rPr>
                <a:t>Druga</a:t>
              </a:r>
              <a:endParaRPr lang="en-GB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172" y="3247769"/>
              <a:ext cx="12241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itchFamily="18" charset="0"/>
                </a:rPr>
                <a:t>2</a:t>
              </a:r>
              <a:r>
                <a:rPr lang="sr-Latn-RS" sz="6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itchFamily="18" charset="0"/>
                </a:rPr>
                <a:t>.0</a:t>
              </a:r>
              <a:endParaRPr lang="en-GB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90068" y="4202663"/>
            <a:ext cx="8838610" cy="1198163"/>
            <a:chOff x="554038" y="4460421"/>
            <a:chExt cx="6080125" cy="1198163"/>
          </a:xfrm>
        </p:grpSpPr>
        <p:grpSp>
          <p:nvGrpSpPr>
            <p:cNvPr id="20" name="Group 19"/>
            <p:cNvGrpSpPr/>
            <p:nvPr/>
          </p:nvGrpSpPr>
          <p:grpSpPr>
            <a:xfrm>
              <a:off x="554038" y="4460421"/>
              <a:ext cx="6080125" cy="1198163"/>
              <a:chOff x="554038" y="1908175"/>
              <a:chExt cx="6080125" cy="1308100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186460" y="4554337"/>
              <a:ext cx="3384376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</a:t>
              </a:r>
              <a:r>
                <a:rPr lang="sr-Latn-RS" sz="1800" dirty="0">
                  <a:solidFill>
                    <a:schemeClr val="bg2"/>
                  </a:solidFill>
                  <a:latin typeface="Georgia" pitchFamily="18" charset="0"/>
                </a:rPr>
                <a:t>z</a:t>
              </a:r>
              <a:r>
                <a:rPr lang="en-US" sz="1800" dirty="0" smtClean="0">
                  <a:solidFill>
                    <a:schemeClr val="bg2"/>
                  </a:solidFill>
                  <a:latin typeface="Georgia" pitchFamily="18" charset="0"/>
                </a:rPr>
                <a:t>apo</a:t>
              </a: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čela</a:t>
              </a:r>
              <a:r>
                <a:rPr lang="sr-Latn-RS" sz="1800" dirty="0">
                  <a:solidFill>
                    <a:schemeClr val="bg2"/>
                  </a:solidFill>
                  <a:latin typeface="Georgia" pitchFamily="18" charset="0"/>
                </a:rPr>
                <a:t> </a:t>
              </a: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sredinom 20. veka</a:t>
              </a:r>
            </a:p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računari i automatizacija</a:t>
              </a:r>
              <a:endParaRPr lang="en-GB" sz="1800" dirty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6180" y="5288509"/>
              <a:ext cx="11521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85000"/>
                    </a:schemeClr>
                  </a:solidFill>
                  <a:latin typeface="Georgia" pitchFamily="18" charset="0"/>
                </a:rPr>
                <a:t>Tre</a:t>
              </a:r>
              <a:r>
                <a:rPr lang="sr-Latn-RS" sz="1600" b="1" dirty="0" smtClean="0">
                  <a:solidFill>
                    <a:schemeClr val="tx1">
                      <a:lumMod val="85000"/>
                    </a:schemeClr>
                  </a:solidFill>
                  <a:latin typeface="Georgia" pitchFamily="18" charset="0"/>
                </a:rPr>
                <a:t>ća</a:t>
              </a:r>
              <a:endParaRPr lang="en-GB" sz="1600" dirty="0">
                <a:solidFill>
                  <a:schemeClr val="tx1">
                    <a:lumMod val="85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90068" y="5426919"/>
            <a:ext cx="8838610" cy="1198163"/>
            <a:chOff x="554038" y="5678812"/>
            <a:chExt cx="6080125" cy="1198163"/>
          </a:xfrm>
        </p:grpSpPr>
        <p:grpSp>
          <p:nvGrpSpPr>
            <p:cNvPr id="28" name="Group 27"/>
            <p:cNvGrpSpPr/>
            <p:nvPr/>
          </p:nvGrpSpPr>
          <p:grpSpPr>
            <a:xfrm>
              <a:off x="554038" y="5678812"/>
              <a:ext cx="6080125" cy="1198163"/>
              <a:chOff x="554038" y="1908175"/>
              <a:chExt cx="6080125" cy="1308100"/>
            </a:xfrm>
          </p:grpSpPr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186460" y="5769147"/>
              <a:ext cx="3384376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izgrađena na trećoj (digitalnoj) revoluciji</a:t>
              </a:r>
            </a:p>
            <a:p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- robotika, veštačka inteligencija, sajber-fizički   </a:t>
              </a:r>
            </a:p>
            <a:p>
              <a:r>
                <a:rPr lang="sr-Latn-RS" sz="1800" dirty="0" smtClean="0">
                  <a:solidFill>
                    <a:schemeClr val="bg2"/>
                  </a:solidFill>
                  <a:latin typeface="Georgia" pitchFamily="18" charset="0"/>
                </a:rPr>
                <a:t>   sistemi, nanotehnologija, internet stvari</a:t>
              </a:r>
              <a:endParaRPr lang="en-GB" sz="1800" dirty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599" y="6512154"/>
              <a:ext cx="11521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sz="1600" b="1" dirty="0" smtClean="0">
                  <a:solidFill>
                    <a:schemeClr val="tx1">
                      <a:lumMod val="65000"/>
                    </a:schemeClr>
                  </a:solidFill>
                  <a:latin typeface="Georgia" pitchFamily="18" charset="0"/>
                </a:rPr>
                <a:t>Četvrta</a:t>
              </a:r>
              <a:endParaRPr lang="en-GB" sz="1600" dirty="0">
                <a:solidFill>
                  <a:schemeClr val="tx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348410" y="4121539"/>
            <a:ext cx="1779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6000" b="1" dirty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3</a:t>
            </a:r>
            <a:r>
              <a:rPr lang="sr-Latn-RS" sz="6000" b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.0</a:t>
            </a:r>
            <a:endParaRPr lang="en-GB" sz="6000" dirty="0">
              <a:solidFill>
                <a:schemeClr val="tx1">
                  <a:lumMod val="85000"/>
                </a:schemeClr>
              </a:solidFill>
              <a:latin typeface="Georg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33471" y="5313581"/>
            <a:ext cx="1779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60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4.0</a:t>
            </a:r>
            <a:endParaRPr lang="en-GB" sz="6000" dirty="0">
              <a:solidFill>
                <a:schemeClr val="tx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5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Četvrta industrijska revolucija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5148079" y="2416699"/>
            <a:ext cx="1836022" cy="451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Poslovni procesi</a:t>
            </a:r>
            <a:endParaRPr lang="en-GB" sz="18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04" y="1724296"/>
            <a:ext cx="2219698" cy="484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40" y="1731391"/>
            <a:ext cx="2223307" cy="483487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0884" y="2289972"/>
            <a:ext cx="4878389" cy="3541714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karakteristika tehnološke transformacije – akceleracija promena i obima platformi i sistema informacione tehnologije </a:t>
            </a:r>
          </a:p>
          <a:p>
            <a:r>
              <a:rPr lang="sr-Latn-RS" sz="2000" dirty="0">
                <a:latin typeface="Georgia" panose="02040502050405020303" pitchFamily="18" charset="0"/>
              </a:rPr>
              <a:t>b</a:t>
            </a:r>
            <a:r>
              <a:rPr lang="sr-Latn-RS" sz="2000" dirty="0" smtClean="0">
                <a:latin typeface="Georgia" panose="02040502050405020303" pitchFamily="18" charset="0"/>
              </a:rPr>
              <a:t>risanje granice između fizičke, digitalne i biološke sfere</a:t>
            </a:r>
          </a:p>
          <a:p>
            <a:r>
              <a:rPr lang="sr-Latn-RS" sz="2000" dirty="0" smtClean="0">
                <a:latin typeface="Georgia" panose="02040502050405020303" pitchFamily="18" charset="0"/>
              </a:rPr>
              <a:t>promena paradigm</a:t>
            </a:r>
            <a:r>
              <a:rPr lang="en-US" sz="2000" dirty="0" smtClean="0">
                <a:latin typeface="Georgia" panose="02040502050405020303" pitchFamily="18" charset="0"/>
              </a:rPr>
              <a:t>e delovanja</a:t>
            </a:r>
            <a:r>
              <a:rPr lang="sr-Latn-R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ljudi i tehnologija </a:t>
            </a:r>
            <a:endParaRPr lang="sr-Latn-RS" sz="2000" dirty="0" smtClean="0">
              <a:latin typeface="Georgia" panose="02040502050405020303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5294670" y="3705869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Ljudi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5314694" y="5549267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Tehnologija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10163161" y="4054535"/>
            <a:ext cx="1889987" cy="451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Poslovni procesi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10323861" y="6120601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Ljudi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10323861" y="2412338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Tehnologija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673204" y="1386290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Nekada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9422180" y="1386289"/>
            <a:ext cx="1568587" cy="451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Sada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6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Robotska automatizacija procesa</a:t>
            </a:r>
            <a:endParaRPr lang="en-GB" dirty="0">
              <a:latin typeface="Georgia" panose="0204050205040502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25202" y="1975632"/>
            <a:ext cx="4043191" cy="4121588"/>
            <a:chOff x="3233734" y="2349097"/>
            <a:chExt cx="4043191" cy="4121588"/>
          </a:xfrm>
        </p:grpSpPr>
        <p:grpSp>
          <p:nvGrpSpPr>
            <p:cNvPr id="5" name="Group 52"/>
            <p:cNvGrpSpPr>
              <a:grpSpLocks noChangeAspect="1"/>
            </p:cNvGrpSpPr>
            <p:nvPr/>
          </p:nvGrpSpPr>
          <p:grpSpPr bwMode="auto">
            <a:xfrm>
              <a:off x="3667931" y="2826424"/>
              <a:ext cx="3181330" cy="3199613"/>
              <a:chOff x="4230" y="2242"/>
              <a:chExt cx="1044" cy="1050"/>
            </a:xfrm>
          </p:grpSpPr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475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8" y="413"/>
                  </a:cxn>
                  <a:cxn ang="0">
                    <a:pos x="0" y="0"/>
                  </a:cxn>
                  <a:cxn ang="0">
                    <a:pos x="0" y="1400"/>
                  </a:cxn>
                  <a:cxn ang="0">
                    <a:pos x="988" y="413"/>
                  </a:cxn>
                </a:cxnLst>
                <a:rect l="0" t="0" r="r" b="b"/>
                <a:pathLst>
                  <a:path w="988" h="1400">
                    <a:moveTo>
                      <a:pt x="988" y="413"/>
                    </a:moveTo>
                    <a:cubicBezTo>
                      <a:pt x="726" y="149"/>
                      <a:pt x="371" y="0"/>
                      <a:pt x="0" y="0"/>
                    </a:cubicBezTo>
                    <a:lnTo>
                      <a:pt x="0" y="1400"/>
                    </a:lnTo>
                    <a:lnTo>
                      <a:pt x="988" y="4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752" y="2397"/>
                <a:ext cx="522" cy="370"/>
              </a:xfrm>
              <a:custGeom>
                <a:avLst/>
                <a:gdLst/>
                <a:ahLst/>
                <a:cxnLst>
                  <a:cxn ang="0">
                    <a:pos x="1392" y="987"/>
                  </a:cxn>
                  <a:cxn ang="0">
                    <a:pos x="988" y="0"/>
                  </a:cxn>
                  <a:cxn ang="0">
                    <a:pos x="0" y="987"/>
                  </a:cxn>
                  <a:cxn ang="0">
                    <a:pos x="1392" y="987"/>
                  </a:cxn>
                </a:cxnLst>
                <a:rect l="0" t="0" r="r" b="b"/>
                <a:pathLst>
                  <a:path w="1392" h="987">
                    <a:moveTo>
                      <a:pt x="1392" y="987"/>
                    </a:moveTo>
                    <a:cubicBezTo>
                      <a:pt x="1392" y="618"/>
                      <a:pt x="1247" y="263"/>
                      <a:pt x="988" y="0"/>
                    </a:cubicBezTo>
                    <a:lnTo>
                      <a:pt x="0" y="987"/>
                    </a:lnTo>
                    <a:lnTo>
                      <a:pt x="1392" y="987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4752" y="2767"/>
                <a:ext cx="522" cy="370"/>
              </a:xfrm>
              <a:custGeom>
                <a:avLst/>
                <a:gdLst/>
                <a:ahLst/>
                <a:cxnLst>
                  <a:cxn ang="0">
                    <a:pos x="988" y="988"/>
                  </a:cxn>
                  <a:cxn ang="0">
                    <a:pos x="1392" y="0"/>
                  </a:cxn>
                  <a:cxn ang="0">
                    <a:pos x="0" y="0"/>
                  </a:cxn>
                  <a:cxn ang="0">
                    <a:pos x="988" y="988"/>
                  </a:cxn>
                </a:cxnLst>
                <a:rect l="0" t="0" r="r" b="b"/>
                <a:pathLst>
                  <a:path w="1392" h="988">
                    <a:moveTo>
                      <a:pt x="988" y="988"/>
                    </a:moveTo>
                    <a:cubicBezTo>
                      <a:pt x="1247" y="725"/>
                      <a:pt x="1392" y="370"/>
                      <a:pt x="1392" y="0"/>
                    </a:cubicBezTo>
                    <a:lnTo>
                      <a:pt x="0" y="0"/>
                    </a:lnTo>
                    <a:lnTo>
                      <a:pt x="988" y="988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475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1400"/>
                  </a:cxn>
                  <a:cxn ang="0">
                    <a:pos x="988" y="988"/>
                  </a:cxn>
                  <a:cxn ang="0">
                    <a:pos x="0" y="0"/>
                  </a:cxn>
                  <a:cxn ang="0">
                    <a:pos x="0" y="1400"/>
                  </a:cxn>
                </a:cxnLst>
                <a:rect l="0" t="0" r="r" b="b"/>
                <a:pathLst>
                  <a:path w="988" h="1400">
                    <a:moveTo>
                      <a:pt x="0" y="1400"/>
                    </a:moveTo>
                    <a:cubicBezTo>
                      <a:pt x="371" y="1400"/>
                      <a:pt x="726" y="1252"/>
                      <a:pt x="988" y="988"/>
                    </a:cubicBezTo>
                    <a:lnTo>
                      <a:pt x="0" y="0"/>
                    </a:lnTo>
                    <a:lnTo>
                      <a:pt x="0" y="140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57"/>
              <p:cNvSpPr>
                <a:spLocks/>
              </p:cNvSpPr>
              <p:nvPr/>
            </p:nvSpPr>
            <p:spPr bwMode="auto">
              <a:xfrm>
                <a:off x="438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988"/>
                  </a:cxn>
                  <a:cxn ang="0">
                    <a:pos x="987" y="1400"/>
                  </a:cxn>
                  <a:cxn ang="0">
                    <a:pos x="987" y="0"/>
                  </a:cxn>
                  <a:cxn ang="0">
                    <a:pos x="0" y="988"/>
                  </a:cxn>
                </a:cxnLst>
                <a:rect l="0" t="0" r="r" b="b"/>
                <a:pathLst>
                  <a:path w="987" h="1400">
                    <a:moveTo>
                      <a:pt x="0" y="988"/>
                    </a:moveTo>
                    <a:cubicBezTo>
                      <a:pt x="262" y="1252"/>
                      <a:pt x="617" y="1400"/>
                      <a:pt x="987" y="1400"/>
                    </a:cubicBezTo>
                    <a:lnTo>
                      <a:pt x="987" y="0"/>
                    </a:lnTo>
                    <a:lnTo>
                      <a:pt x="0" y="98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58"/>
              <p:cNvSpPr>
                <a:spLocks/>
              </p:cNvSpPr>
              <p:nvPr/>
            </p:nvSpPr>
            <p:spPr bwMode="auto">
              <a:xfrm>
                <a:off x="4230" y="2767"/>
                <a:ext cx="522" cy="3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5" y="988"/>
                  </a:cxn>
                  <a:cxn ang="0">
                    <a:pos x="1392" y="0"/>
                  </a:cxn>
                  <a:cxn ang="0">
                    <a:pos x="0" y="0"/>
                  </a:cxn>
                </a:cxnLst>
                <a:rect l="0" t="0" r="r" b="b"/>
                <a:pathLst>
                  <a:path w="1392" h="988">
                    <a:moveTo>
                      <a:pt x="0" y="0"/>
                    </a:moveTo>
                    <a:cubicBezTo>
                      <a:pt x="0" y="370"/>
                      <a:pt x="146" y="725"/>
                      <a:pt x="405" y="988"/>
                    </a:cubicBezTo>
                    <a:lnTo>
                      <a:pt x="13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59"/>
              <p:cNvSpPr>
                <a:spLocks/>
              </p:cNvSpPr>
              <p:nvPr/>
            </p:nvSpPr>
            <p:spPr bwMode="auto">
              <a:xfrm>
                <a:off x="4230" y="2397"/>
                <a:ext cx="522" cy="370"/>
              </a:xfrm>
              <a:custGeom>
                <a:avLst/>
                <a:gdLst/>
                <a:ahLst/>
                <a:cxnLst>
                  <a:cxn ang="0">
                    <a:pos x="405" y="0"/>
                  </a:cxn>
                  <a:cxn ang="0">
                    <a:pos x="0" y="987"/>
                  </a:cxn>
                  <a:cxn ang="0">
                    <a:pos x="1392" y="987"/>
                  </a:cxn>
                  <a:cxn ang="0">
                    <a:pos x="405" y="0"/>
                  </a:cxn>
                </a:cxnLst>
                <a:rect l="0" t="0" r="r" b="b"/>
                <a:pathLst>
                  <a:path w="1392" h="987">
                    <a:moveTo>
                      <a:pt x="405" y="0"/>
                    </a:moveTo>
                    <a:cubicBezTo>
                      <a:pt x="146" y="263"/>
                      <a:pt x="0" y="618"/>
                      <a:pt x="0" y="987"/>
                    </a:cubicBezTo>
                    <a:lnTo>
                      <a:pt x="1392" y="987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438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7" y="0"/>
                  </a:cxn>
                  <a:cxn ang="0">
                    <a:pos x="0" y="413"/>
                  </a:cxn>
                  <a:cxn ang="0">
                    <a:pos x="987" y="1400"/>
                  </a:cxn>
                  <a:cxn ang="0">
                    <a:pos x="987" y="0"/>
                  </a:cxn>
                </a:cxnLst>
                <a:rect l="0" t="0" r="r" b="b"/>
                <a:pathLst>
                  <a:path w="987" h="1400">
                    <a:moveTo>
                      <a:pt x="987" y="0"/>
                    </a:moveTo>
                    <a:cubicBezTo>
                      <a:pt x="617" y="0"/>
                      <a:pt x="262" y="149"/>
                      <a:pt x="0" y="413"/>
                    </a:cubicBezTo>
                    <a:lnTo>
                      <a:pt x="987" y="1400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Oval 5"/>
            <p:cNvSpPr/>
            <p:nvPr/>
          </p:nvSpPr>
          <p:spPr bwMode="ltGray">
            <a:xfrm>
              <a:off x="3233734" y="4495238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ltGray">
            <a:xfrm>
              <a:off x="3233734" y="3278190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accent2"/>
                </a:solidFill>
                <a:latin typeface="Georgia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ltGray">
            <a:xfrm>
              <a:off x="6196925" y="4495238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ltGray">
            <a:xfrm>
              <a:off x="6196925" y="3278190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ltGray">
            <a:xfrm>
              <a:off x="5336230" y="2349097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ltGray">
            <a:xfrm>
              <a:off x="4094311" y="2349097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ltGray">
            <a:xfrm>
              <a:off x="5336230" y="5390685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ltGray">
            <a:xfrm>
              <a:off x="4094311" y="5390685"/>
              <a:ext cx="1080000" cy="108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ltGray">
            <a:xfrm>
              <a:off x="4410596" y="3564607"/>
              <a:ext cx="1714321" cy="171432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i="1" dirty="0" smtClean="0">
                <a:solidFill>
                  <a:srgbClr val="968C6D"/>
                </a:solidFill>
                <a:latin typeface="Georgia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01338" y="1777093"/>
            <a:ext cx="3699757" cy="790391"/>
            <a:chOff x="-211552" y="3087770"/>
            <a:chExt cx="3699757" cy="790391"/>
          </a:xfrm>
        </p:grpSpPr>
        <p:sp>
          <p:nvSpPr>
            <p:cNvPr id="33" name="Freeform 32"/>
            <p:cNvSpPr/>
            <p:nvPr/>
          </p:nvSpPr>
          <p:spPr>
            <a:xfrm flipH="1">
              <a:off x="-211552" y="3087770"/>
              <a:ext cx="3699757" cy="243278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Georgia" pitchFamily="18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-211551" y="3206182"/>
              <a:ext cx="3347399" cy="671979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eorgia" pitchFamily="18" charset="0"/>
                  <a:cs typeface="Arial" charset="0"/>
                </a:rPr>
                <a:t>Tačnost i preciznost</a:t>
              </a:r>
              <a:endParaRPr lang="en-GB" sz="1400" b="1" i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eorgia" pitchFamily="18" charset="0"/>
                  <a:cs typeface="Arial" charset="0"/>
                </a:rPr>
                <a:t>Izuzetna tačnost i uniformnost – znatno manje sklonosti ka greškama</a:t>
              </a:r>
              <a:endParaRPr lang="en-GB" sz="14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88243" y="1856398"/>
            <a:ext cx="4057687" cy="785769"/>
            <a:chOff x="6239212" y="2196455"/>
            <a:chExt cx="3256498" cy="785769"/>
          </a:xfrm>
        </p:grpSpPr>
        <p:sp>
          <p:nvSpPr>
            <p:cNvPr id="36" name="Freeform 35"/>
            <p:cNvSpPr/>
            <p:nvPr/>
          </p:nvSpPr>
          <p:spPr>
            <a:xfrm>
              <a:off x="6239212" y="2196455"/>
              <a:ext cx="3256498" cy="149417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6555864" y="2283841"/>
              <a:ext cx="2939846" cy="698383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Povećanje satisfakcije zaposlenih</a:t>
              </a:r>
              <a:endParaRPr lang="en-GB" sz="1400" b="1" i="1" kern="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Više vremena za obavljanje interesantnih poslova i fokusa na kreativne inicijative</a:t>
              </a:r>
              <a:endParaRPr lang="en-GB" sz="1400" kern="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26018" y="2949745"/>
            <a:ext cx="2919912" cy="759365"/>
            <a:chOff x="7036065" y="3118796"/>
            <a:chExt cx="2919912" cy="759365"/>
          </a:xfrm>
        </p:grpSpPr>
        <p:sp>
          <p:nvSpPr>
            <p:cNvPr id="39" name="Freeform 38"/>
            <p:cNvSpPr/>
            <p:nvPr/>
          </p:nvSpPr>
          <p:spPr>
            <a:xfrm>
              <a:off x="7036065" y="3118796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>
                    <a:lumMod val="8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7362923" y="3206182"/>
              <a:ext cx="2593053" cy="671979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1">
                      <a:lumMod val="85000"/>
                    </a:schemeClr>
                  </a:solidFill>
                  <a:latin typeface="Georgia" pitchFamily="18" charset="0"/>
                  <a:cs typeface="Arial" charset="0"/>
                </a:rPr>
                <a:t>Produktivnost</a:t>
              </a:r>
              <a:endParaRPr lang="en-GB" sz="1400" b="1" i="1" kern="0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1">
                      <a:lumMod val="85000"/>
                    </a:schemeClr>
                  </a:solidFill>
                  <a:latin typeface="Georgia" pitchFamily="18" charset="0"/>
                  <a:cs typeface="Arial" charset="0"/>
                </a:rPr>
                <a:t>Znatno brže obavljanje poslova u odnosu na ručni rad</a:t>
              </a:r>
              <a:endParaRPr lang="en-GB" sz="1400" kern="0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70251" y="4495744"/>
            <a:ext cx="2975678" cy="742743"/>
            <a:chOff x="7182039" y="5013393"/>
            <a:chExt cx="2975678" cy="742743"/>
          </a:xfrm>
        </p:grpSpPr>
        <p:sp>
          <p:nvSpPr>
            <p:cNvPr id="42" name="Freeform 41"/>
            <p:cNvSpPr/>
            <p:nvPr/>
          </p:nvSpPr>
          <p:spPr>
            <a:xfrm flipV="1">
              <a:off x="7182039" y="5541220"/>
              <a:ext cx="2975678" cy="214916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Georgia" pitchFamily="18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7564664" y="5013393"/>
              <a:ext cx="2593053" cy="67197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Pouzdanost</a:t>
              </a: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Kontinuirani neumorni rad bez prekida</a:t>
              </a:r>
              <a:r>
                <a:rPr lang="en-US" sz="1400" kern="0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, odmora, bolovanja</a:t>
              </a:r>
              <a:endParaRPr lang="en-GB" sz="1400" kern="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8500" y="5543401"/>
            <a:ext cx="2919912" cy="740079"/>
            <a:chOff x="6239212" y="5920872"/>
            <a:chExt cx="2919912" cy="740079"/>
          </a:xfrm>
        </p:grpSpPr>
        <p:sp>
          <p:nvSpPr>
            <p:cNvPr id="45" name="Freeform 44"/>
            <p:cNvSpPr/>
            <p:nvPr/>
          </p:nvSpPr>
          <p:spPr>
            <a:xfrm flipV="1">
              <a:off x="6239212" y="6448699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6604405" y="5920872"/>
              <a:ext cx="2554719" cy="671979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1">
                      <a:lumMod val="65000"/>
                    </a:schemeClr>
                  </a:solidFill>
                  <a:latin typeface="Georgia" pitchFamily="18" charset="0"/>
                  <a:cs typeface="Arial" charset="0"/>
                </a:rPr>
                <a:t>Konzistentnost</a:t>
              </a:r>
              <a:endParaRPr lang="en-GB" sz="1400" b="1" i="1" kern="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1">
                      <a:lumMod val="65000"/>
                    </a:schemeClr>
                  </a:solidFill>
                  <a:latin typeface="Georgia" pitchFamily="18" charset="0"/>
                  <a:cs typeface="Arial" charset="0"/>
                </a:rPr>
                <a:t>Rutinski poslovi se obavljaju na isti način svaki put</a:t>
              </a:r>
              <a:endParaRPr lang="en-GB" sz="1400" kern="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04881" y="5478174"/>
            <a:ext cx="3263323" cy="1005834"/>
            <a:chOff x="571212" y="4863007"/>
            <a:chExt cx="3036771" cy="1005834"/>
          </a:xfrm>
        </p:grpSpPr>
        <p:sp>
          <p:nvSpPr>
            <p:cNvPr id="48" name="Freeform 47"/>
            <p:cNvSpPr/>
            <p:nvPr/>
          </p:nvSpPr>
          <p:spPr>
            <a:xfrm flipH="1" flipV="1">
              <a:off x="571212" y="5508281"/>
              <a:ext cx="3036771" cy="360560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571214" y="4863007"/>
              <a:ext cx="2713377" cy="88742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  <a:cs typeface="Arial" charset="0"/>
                </a:rPr>
                <a:t>Neinvazivna tehnologija</a:t>
              </a:r>
              <a:endParaRPr lang="en-GB" sz="1400" b="1" i="1" kern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1">
                      <a:lumMod val="50000"/>
                    </a:schemeClr>
                  </a:solidFill>
                  <a:latin typeface="Georgia" pitchFamily="18" charset="0"/>
                  <a:cs typeface="Arial" charset="0"/>
                </a:rPr>
                <a:t>Nema ometanja postojećih informacionih sistema, niti dodatnih ulaganja </a:t>
              </a:r>
              <a:endParaRPr lang="en-GB" sz="1400" kern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74210" y="4245365"/>
            <a:ext cx="2732433" cy="993122"/>
            <a:chOff x="788158" y="4743488"/>
            <a:chExt cx="2758341" cy="975702"/>
          </a:xfrm>
        </p:grpSpPr>
        <p:sp>
          <p:nvSpPr>
            <p:cNvPr id="51" name="Freeform 50"/>
            <p:cNvSpPr/>
            <p:nvPr/>
          </p:nvSpPr>
          <p:spPr>
            <a:xfrm flipH="1" flipV="1">
              <a:off x="788158" y="5471390"/>
              <a:ext cx="2758341" cy="247800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bg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788159" y="4743488"/>
              <a:ext cx="2554719" cy="887422"/>
            </a:xfrm>
            <a:prstGeom prst="rect">
              <a:avLst/>
            </a:prstGeom>
            <a:noFill/>
            <a:ln w="9525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Georgia" pitchFamily="18" charset="0"/>
                  <a:cs typeface="Arial" charset="0"/>
                </a:rPr>
                <a:t>Usaglašenost</a:t>
              </a:r>
              <a:endParaRPr lang="en-GB" sz="1400" b="1" i="1" kern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Georgia" pitchFamily="18" charset="0"/>
                  <a:cs typeface="Arial" charset="0"/>
                </a:rPr>
                <a:t>Praćenje regulatornih propisa i pružanje istorije revizorskih tragova</a:t>
              </a:r>
              <a:endParaRPr lang="en-GB" sz="1400" kern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9140" y="2865563"/>
            <a:ext cx="2919912" cy="759365"/>
            <a:chOff x="568294" y="3118796"/>
            <a:chExt cx="2919912" cy="759365"/>
          </a:xfrm>
        </p:grpSpPr>
        <p:sp>
          <p:nvSpPr>
            <p:cNvPr id="54" name="Freeform 53"/>
            <p:cNvSpPr/>
            <p:nvPr/>
          </p:nvSpPr>
          <p:spPr>
            <a:xfrm flipH="1">
              <a:off x="568294" y="3118796"/>
              <a:ext cx="2919912" cy="212252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581129" y="3206182"/>
              <a:ext cx="2554719" cy="671979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b="1" i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cs typeface="Arial" charset="0"/>
                </a:rPr>
                <a:t>Male tehničke barijere</a:t>
              </a:r>
              <a:endParaRPr lang="en-GB" sz="1400" b="1" i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endParaRPr>
            </a:p>
            <a:p>
              <a:pPr algn="ctr" defTabSz="798513" eaLnBrk="0" hangingPunct="0">
                <a:spcAft>
                  <a:spcPts val="200"/>
                </a:spcAft>
                <a:defRPr/>
              </a:pPr>
              <a:r>
                <a:rPr lang="sr-Latn-RS" sz="1400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cs typeface="Arial" charset="0"/>
                </a:rPr>
                <a:t>Nepostojanje potrebe za programerskim veštinama </a:t>
              </a:r>
              <a:endParaRPr lang="en-GB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788" y="3331374"/>
            <a:ext cx="1352550" cy="1352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411" y="2192278"/>
            <a:ext cx="600075" cy="600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961" y="2242174"/>
            <a:ext cx="4953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0541" y="3118543"/>
            <a:ext cx="571500" cy="57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9555" y="4373168"/>
            <a:ext cx="542925" cy="542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793" y="5292005"/>
            <a:ext cx="552450" cy="552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5838" y="5248126"/>
            <a:ext cx="590550" cy="590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547" y="4398174"/>
            <a:ext cx="571500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175" y="3167700"/>
            <a:ext cx="561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…u reviziji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76251"/>
            <a:ext cx="10275525" cy="5033555"/>
          </a:xfrm>
        </p:spPr>
        <p:txBody>
          <a:bodyPr>
            <a:noAutofit/>
          </a:bodyPr>
          <a:lstStyle/>
          <a:p>
            <a:r>
              <a:rPr lang="sr-Latn-RS" sz="1800" dirty="0" smtClean="0">
                <a:latin typeface="Georgia" panose="02040502050405020303" pitchFamily="18" charset="0"/>
              </a:rPr>
              <a:t>Priprema radnih papira kopiranjem standardizovanih revizorskih procedura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U</a:t>
            </a:r>
            <a:r>
              <a:rPr lang="en-US" sz="1800" dirty="0" smtClean="0">
                <a:latin typeface="Georgia" panose="02040502050405020303" pitchFamily="18" charset="0"/>
              </a:rPr>
              <a:t>bacivanje</a:t>
            </a:r>
            <a:r>
              <a:rPr lang="sr-Latn-RS" sz="1800" dirty="0" smtClean="0">
                <a:latin typeface="Georgia" panose="02040502050405020303" pitchFamily="18" charset="0"/>
              </a:rPr>
              <a:t> i mapiranje bruto bilansa u revizorski softver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Usaglašavanja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Popunjavanje standardizovanih obrazaca revizorskih testova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Unošenje relevantnih podataka sa faktura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Pripremanje i slanje konfirmacija, i slanje elektronske pošte kupcima, dobavljačima, bankama i advokatima kao podsetnik za odgovor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Unakrsna provera finansijskih izveštaja</a:t>
            </a:r>
          </a:p>
          <a:p>
            <a:r>
              <a:rPr lang="sr-Latn-RS" sz="1800" dirty="0" smtClean="0">
                <a:latin typeface="Georgia" panose="02040502050405020303" pitchFamily="18" charset="0"/>
              </a:rPr>
              <a:t>Značaj korišćenja robota od strane kompanija koje su predmet revizije: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	</a:t>
            </a:r>
            <a:r>
              <a:rPr lang="sr-Latn-RS" sz="1800" dirty="0" smtClean="0">
                <a:latin typeface="Georgia" panose="02040502050405020303" pitchFamily="18" charset="0"/>
              </a:rPr>
              <a:t>- postojanje tragova svih urađenih koraka u informacionom sistemu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	</a:t>
            </a:r>
            <a:r>
              <a:rPr lang="sr-Latn-RS" sz="1800" dirty="0" smtClean="0">
                <a:latin typeface="Georgia" panose="02040502050405020303" pitchFamily="18" charset="0"/>
              </a:rPr>
              <a:t>- smanjivanje grešaka ručnog rada/obezbeđivanje većeg kvaliteta podataka i pouzdanije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 </a:t>
            </a:r>
            <a:r>
              <a:rPr lang="sr-Latn-RS" sz="1800" dirty="0" smtClean="0">
                <a:latin typeface="Georgia" panose="02040502050405020303" pitchFamily="18" charset="0"/>
              </a:rPr>
              <a:t>                  analize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1800" dirty="0">
                <a:latin typeface="Georgia" panose="02040502050405020303" pitchFamily="18" charset="0"/>
              </a:rPr>
              <a:t>	</a:t>
            </a:r>
            <a:r>
              <a:rPr lang="sr-Latn-RS" sz="1800" dirty="0" smtClean="0">
                <a:latin typeface="Georgia" panose="02040502050405020303" pitchFamily="18" charset="0"/>
              </a:rPr>
              <a:t>- pristup podacima koje je prethodno bilo zahtevno ručno izvući iz sistema</a:t>
            </a:r>
          </a:p>
          <a:p>
            <a:pPr marL="0" indent="0">
              <a:buNone/>
            </a:pPr>
            <a:r>
              <a:rPr lang="sr-Latn-RS" sz="1800" dirty="0" smtClean="0">
                <a:latin typeface="Georgia" panose="02040502050405020303" pitchFamily="18" charset="0"/>
              </a:rPr>
              <a:t>   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Digitalna Automatizacija procesa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Predstavlja evoluciju tradicionalnog upravljanja poslovnim procesima (BPM)</a:t>
            </a:r>
          </a:p>
          <a:p>
            <a:r>
              <a:rPr lang="sr-Latn-RS" sz="2000" dirty="0" smtClean="0">
                <a:latin typeface="Georgia" panose="02040502050405020303" pitchFamily="18" charset="0"/>
              </a:rPr>
              <a:t>Fokusira se na eksterne korisnike, sa ciljem da proširi poslovne procese na njih i da dizajnira bolje korisničko iskustvo</a:t>
            </a:r>
          </a:p>
          <a:p>
            <a:r>
              <a:rPr lang="sr-Latn-RS" sz="2000" dirty="0" smtClean="0">
                <a:latin typeface="Georgia" panose="02040502050405020303" pitchFamily="18" charset="0"/>
              </a:rPr>
              <a:t>U suštini je praksa digitalizacije procesa i sistema, i automatizovanje transfera informacija</a:t>
            </a:r>
          </a:p>
          <a:p>
            <a:r>
              <a:rPr lang="sr-Latn-RS" sz="2000" dirty="0" smtClean="0">
                <a:latin typeface="Georgia" panose="02040502050405020303" pitchFamily="18" charset="0"/>
              </a:rPr>
              <a:t>Primena i na nivou procesa, kao i na nivou svakog repetitivnog zadatka</a:t>
            </a:r>
          </a:p>
          <a:p>
            <a:r>
              <a:rPr lang="sr-Latn-RS" sz="2000" dirty="0" smtClean="0">
                <a:latin typeface="Georgia" panose="02040502050405020303" pitchFamily="18" charset="0"/>
              </a:rPr>
              <a:t>Iako se mogu primeniti odvojeno, kada se robotizacija i digitalizacija implementiraju zajedno, njihove pojedinačne koristi se u</a:t>
            </a:r>
            <a:r>
              <a:rPr lang="en-US" sz="2000" dirty="0" smtClean="0">
                <a:latin typeface="Georgia" panose="02040502050405020303" pitchFamily="18" charset="0"/>
              </a:rPr>
              <a:t>mnogostru</a:t>
            </a:r>
            <a:r>
              <a:rPr lang="sr-Latn-RS" sz="2000" dirty="0" smtClean="0">
                <a:latin typeface="Georgia" panose="02040502050405020303" pitchFamily="18" charset="0"/>
              </a:rPr>
              <a:t>čuju </a:t>
            </a:r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…U reviziji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>
                <a:latin typeface="Georgia" panose="02040502050405020303" pitchFamily="18" charset="0"/>
              </a:rPr>
              <a:t>Prikupljanje podataka od klijenata putem intuitivnih interfejsa koji su jednostavni za razumevanje i upotrebu 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Efikasna obrada obimnih podataka, bez poteškoća u radu sa velikim datotekama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Detaljnija analiza podataka, upotrebom algoritama i pravila, bez rizika greške usled ručnog rada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Podrška u identifikaciji jedinstvenih transakcija i dijagnostikovanju odstupanja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Unapređenje vizualizacije rezultata čime se olakšava interpretacija i izvođenje zaključaka, kao i objašnjavanje i razumevanje identifikovanih revizorskih nalaza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Kognitivna Automatizacija procesa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4624"/>
            <a:ext cx="9905999" cy="213360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>
                <a:latin typeface="Georgia" panose="02040502050405020303" pitchFamily="18" charset="0"/>
              </a:rPr>
              <a:t>Podrazumeva primenu veštačke inteligencije (VI) i povezanih novih tehnologija (mašinsko učenje, računarski vid, kognitivna automatizacija) na robote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Oponaša aktivnosti ljudi, uči od njih i poboljšava se vremenom, bez potrebe za ljudskom intervencijom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Povećava sposobnosti robota zasnovane na pravilima sa sposobnostima samoučenja i donošenja odluka </a:t>
            </a:r>
            <a:endParaRPr lang="en-GB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092293"/>
              </p:ext>
            </p:extLst>
          </p:nvPr>
        </p:nvGraphicFramePr>
        <p:xfrm>
          <a:off x="1341120" y="3802488"/>
          <a:ext cx="9823269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153">
                  <a:extLst>
                    <a:ext uri="{9D8B030D-6E8A-4147-A177-3AD203B41FA5}">
                      <a16:colId xmlns:a16="http://schemas.microsoft.com/office/drawing/2014/main" xmlns="" val="1633021008"/>
                    </a:ext>
                  </a:extLst>
                </a:gridCol>
                <a:gridCol w="3228142">
                  <a:extLst>
                    <a:ext uri="{9D8B030D-6E8A-4147-A177-3AD203B41FA5}">
                      <a16:colId xmlns:a16="http://schemas.microsoft.com/office/drawing/2014/main" xmlns="" val="1656399863"/>
                    </a:ext>
                  </a:extLst>
                </a:gridCol>
                <a:gridCol w="3097974">
                  <a:extLst>
                    <a:ext uri="{9D8B030D-6E8A-4147-A177-3AD203B41FA5}">
                      <a16:colId xmlns:a16="http://schemas.microsoft.com/office/drawing/2014/main" xmlns="" val="4239549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375E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Georgia" panose="02040502050405020303" pitchFamily="18" charset="0"/>
                        </a:rPr>
                        <a:t>Robotizacija</a:t>
                      </a:r>
                      <a:endParaRPr lang="en-GB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375E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Georgia" panose="02040502050405020303" pitchFamily="18" charset="0"/>
                        </a:rPr>
                        <a:t>Inteligencija</a:t>
                      </a:r>
                      <a:endParaRPr lang="en-GB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375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09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Automatizacija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zadataka koji su…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Rutinski: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metodični, repetitivni, bazirani na pravilima</a:t>
                      </a:r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Nerutinski: zahtevaju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promišljeno razmatranje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94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Sposobnost da…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Prati instrukcije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Donosi zaključke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03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Primena je…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Šira: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može se automatizovati bilo koji pogodan proces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Uža: ciljanje da se isporuče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smisleni i precizni rezultati uz duboko razumevanje  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63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Tekući i troškovi implementacije su..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Manji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Veći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3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Vreme</a:t>
                      </a:r>
                      <a:r>
                        <a:rPr lang="sr-Latn-RS" sz="1600" baseline="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 za implementaciju je reda…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Nedelja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solidFill>
                            <a:srgbClr val="375E8D"/>
                          </a:solidFill>
                          <a:latin typeface="Georgia" panose="02040502050405020303" pitchFamily="18" charset="0"/>
                        </a:rPr>
                        <a:t>Meseci</a:t>
                      </a:r>
                      <a:endParaRPr lang="en-GB" sz="1600" dirty="0">
                        <a:solidFill>
                          <a:srgbClr val="375E8D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76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84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4338"/>
            <a:ext cx="9905998" cy="1478570"/>
          </a:xfrm>
        </p:spPr>
        <p:txBody>
          <a:bodyPr/>
          <a:lstStyle/>
          <a:p>
            <a:r>
              <a:rPr lang="sr-Latn-RS" dirty="0" smtClean="0">
                <a:latin typeface="Georgia" panose="02040502050405020303" pitchFamily="18" charset="0"/>
              </a:rPr>
              <a:t>…U reviziji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31475"/>
            <a:ext cx="10240691" cy="3951016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>
                <a:latin typeface="Georgia" panose="02040502050405020303" pitchFamily="18" charset="0"/>
              </a:rPr>
              <a:t>Prikupljanje podataka u okviru nestrukturiranih, polustrukturiranih, i mešovitih formata </a:t>
            </a:r>
            <a:r>
              <a:rPr lang="sr-Latn-RS" dirty="0" smtClean="0">
                <a:latin typeface="Georgia" panose="02040502050405020303" pitchFamily="18" charset="0"/>
              </a:rPr>
              <a:t>dokumenata</a:t>
            </a:r>
          </a:p>
          <a:p>
            <a:r>
              <a:rPr lang="sr-Latn-RS" dirty="0">
                <a:latin typeface="Georgia" panose="02040502050405020303" pitchFamily="18" charset="0"/>
              </a:rPr>
              <a:t>Pretvaranje znanja u logiku i podataka u uvide koje revizori mogu primeniti na svoja tumačenja, dijagnoze, zaključke, i preporuke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Poboljšavanje revizije kroz omogućavanje dubljih analitičkih uvida 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Primena prediktivne analitike koja podrazumeva korišćenje raznih statističkih tehnika (rudarenje podataka, prediktivno modeliranje, mašinsko učenje, VI) u obradi podataka klijenata u kombinaciji sa analizom industrijskih ili tržišnih podataka za detaljnije razumevanje poslovnih rizika  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Kompenzacija fluktuacije radne snage kroz stvaranje i zadržavanje kritičnog znanja treniranjem mašina</a:t>
            </a:r>
          </a:p>
          <a:p>
            <a:pPr marL="0" indent="0">
              <a:buNone/>
            </a:pPr>
            <a:endParaRPr lang="sr-Latn-R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art Report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mart Report" id="{20B551E5-86C5-4043-ACB7-C59568463309}" vid="{C3726835-368E-41BD-8059-C41214B6EC0F}"/>
    </a:ext>
  </a:extLst>
</a:theme>
</file>

<file path=ppt/theme/theme2.xml><?xml version="1.0" encoding="utf-8"?>
<a:theme xmlns:a="http://schemas.openxmlformats.org/drawingml/2006/main" name="1_Smart Report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mart Report" id="{20B551E5-86C5-4043-ACB7-C59568463309}" vid="{C3726835-368E-41BD-8059-C41214B6EC0F}"/>
    </a:ext>
  </a:extLst>
</a:theme>
</file>

<file path=ppt/theme/theme3.xml><?xml version="1.0" encoding="utf-8"?>
<a:theme xmlns:a="http://schemas.openxmlformats.org/drawingml/2006/main" name="2_Smart Report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mart Report" id="{20B551E5-86C5-4043-ACB7-C59568463309}" vid="{C3726835-368E-41BD-8059-C41214B6EC0F}"/>
    </a:ext>
  </a:extLst>
</a:theme>
</file>

<file path=ppt/theme/theme4.xml><?xml version="1.0" encoding="utf-8"?>
<a:theme xmlns:a="http://schemas.openxmlformats.org/drawingml/2006/main" name="3_Smart Report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mart Report" id="{20B551E5-86C5-4043-ACB7-C59568463309}" vid="{C3726835-368E-41BD-8059-C41214B6EC0F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972</Words>
  <Application>Microsoft Office PowerPoint</Application>
  <PresentationFormat>Custom</PresentationFormat>
  <Paragraphs>148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Smart Report</vt:lpstr>
      <vt:lpstr>1_Smart Report</vt:lpstr>
      <vt:lpstr>2_Smart Report</vt:lpstr>
      <vt:lpstr>3_Smart Report</vt:lpstr>
      <vt:lpstr>Circuit</vt:lpstr>
      <vt:lpstr>Revizija u digitalnom dobu</vt:lpstr>
      <vt:lpstr>Industrijske revolucije</vt:lpstr>
      <vt:lpstr>Četvrta industrijska revolucija</vt:lpstr>
      <vt:lpstr>Robotska automatizacija procesa</vt:lpstr>
      <vt:lpstr>…u reviziji</vt:lpstr>
      <vt:lpstr>Digitalna Automatizacija procesa</vt:lpstr>
      <vt:lpstr>…U reviziji</vt:lpstr>
      <vt:lpstr>Kognitivna Automatizacija procesa</vt:lpstr>
      <vt:lpstr>…U reviziji</vt:lpstr>
      <vt:lpstr>Kontinuirana revizija</vt:lpstr>
      <vt:lpstr>Zaključak</vt:lpstr>
      <vt:lpstr>Slide 12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Revizija u digitalnom dobu</dc:title>
  <dc:creator>Ana Lapcevic</dc:creator>
  <cp:lastModifiedBy>Redaktor</cp:lastModifiedBy>
  <cp:revision>162</cp:revision>
  <dcterms:created xsi:type="dcterms:W3CDTF">2019-05-09T19:31:31Z</dcterms:created>
  <dcterms:modified xsi:type="dcterms:W3CDTF">2019-05-12T21:09:49Z</dcterms:modified>
</cp:coreProperties>
</file>