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338" r:id="rId2"/>
    <p:sldId id="331" r:id="rId3"/>
    <p:sldId id="349" r:id="rId4"/>
    <p:sldId id="340" r:id="rId5"/>
    <p:sldId id="363" r:id="rId6"/>
    <p:sldId id="342" r:id="rId7"/>
    <p:sldId id="362" r:id="rId8"/>
    <p:sldId id="343" r:id="rId9"/>
    <p:sldId id="364" r:id="rId10"/>
    <p:sldId id="356" r:id="rId11"/>
    <p:sldId id="359" r:id="rId12"/>
    <p:sldId id="361" r:id="rId13"/>
    <p:sldId id="348" r:id="rId14"/>
    <p:sldId id="339"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F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8" autoAdjust="0"/>
    <p:restoredTop sz="94660"/>
  </p:normalViewPr>
  <p:slideViewPr>
    <p:cSldViewPr snapToGrid="0">
      <p:cViewPr varScale="1">
        <p:scale>
          <a:sx n="68" d="100"/>
          <a:sy n="68" d="100"/>
        </p:scale>
        <p:origin x="618" y="66"/>
      </p:cViewPr>
      <p:guideLst>
        <p:guide orient="horz" pos="2160"/>
        <p:guide pos="3840"/>
      </p:guideLst>
    </p:cSldViewPr>
  </p:slideViewPr>
  <p:notesTextViewPr>
    <p:cViewPr>
      <p:scale>
        <a:sx n="1" d="1"/>
        <a:sy n="1" d="1"/>
      </p:scale>
      <p:origin x="0" y="0"/>
    </p:cViewPr>
  </p:notesTextViewPr>
  <p:sorterViewPr>
    <p:cViewPr>
      <p:scale>
        <a:sx n="66" d="100"/>
        <a:sy n="66" d="100"/>
      </p:scale>
      <p:origin x="0" y="-84"/>
    </p:cViewPr>
  </p:sorterViewPr>
  <p:notesViewPr>
    <p:cSldViewPr snapToGrid="0">
      <p:cViewPr varScale="1">
        <p:scale>
          <a:sx n="53" d="100"/>
          <a:sy n="53" d="100"/>
        </p:scale>
        <p:origin x="29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4AF7DB-4156-4BA7-ACAE-3F3230FF9D28}"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de-DE"/>
        </a:p>
      </dgm:t>
    </dgm:pt>
    <dgm:pt modelId="{F1160B98-1897-46F8-880B-375DC5631171}">
      <dgm:prSet phldrT="[Text]" custT="1"/>
      <dgm:spPr>
        <a:solidFill>
          <a:schemeClr val="bg1">
            <a:lumMod val="85000"/>
          </a:schemeClr>
        </a:solidFill>
      </dgm:spPr>
      <dgm:t>
        <a:bodyPr/>
        <a:lstStyle/>
        <a:p>
          <a:r>
            <a:rPr lang="en-GB" sz="2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Data sources </a:t>
          </a:r>
          <a:endParaRPr lang="en-GB" sz="28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dgm:t>
    </dgm:pt>
    <dgm:pt modelId="{99372C7E-E0DA-4614-AAA7-27E709F98AD2}" type="parTrans" cxnId="{F4B3BB6C-8E20-4714-BBBC-63D2A177FF13}">
      <dgm:prSet/>
      <dgm:spPr/>
      <dgm:t>
        <a:bodyPr/>
        <a:lstStyle/>
        <a:p>
          <a:endParaRPr lang="de-DE"/>
        </a:p>
      </dgm:t>
    </dgm:pt>
    <dgm:pt modelId="{9326F3CE-7B52-434A-942D-897993FB9A6C}" type="sibTrans" cxnId="{F4B3BB6C-8E20-4714-BBBC-63D2A177FF13}">
      <dgm:prSet/>
      <dgm:spPr/>
      <dgm:t>
        <a:bodyPr/>
        <a:lstStyle/>
        <a:p>
          <a:endParaRPr lang="de-DE"/>
        </a:p>
      </dgm:t>
    </dgm:pt>
    <dgm:pt modelId="{E6EF2184-E54A-42F7-864C-BC52C52E7490}">
      <dgm:prSet phldrT="[Text]" custT="1"/>
      <dgm:spPr>
        <a:solidFill>
          <a:schemeClr val="bg1">
            <a:lumMod val="85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Traditional Sources: </a:t>
          </a:r>
        </a:p>
        <a:p>
          <a:pPr marL="0" marR="0" lvl="0" indent="0" defTabSz="914400" eaLnBrk="1" fontAlgn="auto" latinLnBrk="0" hangingPunct="1">
            <a:lnSpc>
              <a:spcPct val="100000"/>
            </a:lnSpc>
            <a:spcBef>
              <a:spcPts val="0"/>
            </a:spcBef>
            <a:spcAft>
              <a:spcPts val="0"/>
            </a:spcAft>
            <a:buClrTx/>
            <a:buSzTx/>
            <a:buFontTx/>
            <a:buNone/>
            <a:tabLst/>
            <a:defRPr/>
          </a:pPr>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Structured data </a:t>
          </a:r>
        </a:p>
        <a:p>
          <a:pPr marL="0" marR="0" lvl="0" indent="0" defTabSz="914400" eaLnBrk="1" fontAlgn="auto" latinLnBrk="0" hangingPunct="1">
            <a:lnSpc>
              <a:spcPct val="100000"/>
            </a:lnSpc>
            <a:spcBef>
              <a:spcPts val="0"/>
            </a:spcBef>
            <a:spcAft>
              <a:spcPts val="0"/>
            </a:spcAft>
            <a:buClrTx/>
            <a:buSzTx/>
            <a:buFontTx/>
            <a:buNone/>
            <a:tabLst/>
            <a:defRPr/>
          </a:pPr>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from </a:t>
          </a:r>
        </a:p>
        <a:p>
          <a:pPr lvl="0" defTabSz="889000">
            <a:lnSpc>
              <a:spcPct val="90000"/>
            </a:lnSpc>
            <a:spcBef>
              <a:spcPct val="0"/>
            </a:spcBef>
            <a:spcAft>
              <a:spcPct val="35000"/>
            </a:spcAft>
          </a:pPr>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data base of insurance undertaking with long history, open data (e.g. statistical data, social data)</a:t>
          </a:r>
        </a:p>
        <a:p>
          <a:pPr lvl="0" defTabSz="889000">
            <a:lnSpc>
              <a:spcPct val="90000"/>
            </a:lnSpc>
            <a:spcBef>
              <a:spcPct val="0"/>
            </a:spcBef>
            <a:spcAft>
              <a:spcPct val="35000"/>
            </a:spcAft>
          </a:pPr>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Conventional tariffs </a:t>
          </a:r>
          <a:endParaRPr lang="en-GB" sz="18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dgm:t>
    </dgm:pt>
    <dgm:pt modelId="{4B5ACCAB-2B21-4208-B4AA-06C1921AEB2B}" type="parTrans" cxnId="{4DA7B441-9782-4B2D-954C-1B7BB63E2989}">
      <dgm:prSet/>
      <dgm:spPr/>
      <dgm:t>
        <a:bodyPr/>
        <a:lstStyle/>
        <a:p>
          <a:endParaRPr lang="de-DE"/>
        </a:p>
      </dgm:t>
    </dgm:pt>
    <dgm:pt modelId="{F3149278-7C7F-47A7-9FEC-923355C94D0C}" type="sibTrans" cxnId="{4DA7B441-9782-4B2D-954C-1B7BB63E2989}">
      <dgm:prSet/>
      <dgm:spPr/>
      <dgm:t>
        <a:bodyPr/>
        <a:lstStyle/>
        <a:p>
          <a:endParaRPr lang="de-DE"/>
        </a:p>
      </dgm:t>
    </dgm:pt>
    <dgm:pt modelId="{3F4C9A9F-FD1F-49C9-B718-117F97DA050F}">
      <dgm:prSet phldrT="[Text]" custT="1"/>
      <dgm:spPr>
        <a:solidFill>
          <a:schemeClr val="bg1">
            <a:lumMod val="85000"/>
          </a:schemeClr>
        </a:solidFill>
      </dgm:spPr>
      <dgm:t>
        <a:bodyPr/>
        <a:lstStyle/>
        <a:p>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Digitalization: Increased use of real-time data</a:t>
          </a:r>
        </a:p>
        <a:p>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Pay-as-you-live-tariffs (e.g. use of wearables)</a:t>
          </a:r>
        </a:p>
        <a:p>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Pay-as-you-drive-tariffs or Pay-how-you-drive-tariffs </a:t>
          </a:r>
        </a:p>
        <a:p>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(use of telematics in car insurance)</a:t>
          </a:r>
          <a:endParaRPr lang="en-GB" sz="18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dgm:t>
    </dgm:pt>
    <dgm:pt modelId="{E98B6A1C-00BB-41D3-88B4-8BE75A4B7110}" type="parTrans" cxnId="{4EE951D8-A87E-4FA7-A869-1C2427E12A38}">
      <dgm:prSet/>
      <dgm:spPr/>
      <dgm:t>
        <a:bodyPr/>
        <a:lstStyle/>
        <a:p>
          <a:endParaRPr lang="de-DE"/>
        </a:p>
      </dgm:t>
    </dgm:pt>
    <dgm:pt modelId="{7D20B134-63B6-4A78-851F-95D28BDDB440}" type="sibTrans" cxnId="{4EE951D8-A87E-4FA7-A869-1C2427E12A38}">
      <dgm:prSet/>
      <dgm:spPr/>
      <dgm:t>
        <a:bodyPr/>
        <a:lstStyle/>
        <a:p>
          <a:endParaRPr lang="de-DE"/>
        </a:p>
      </dgm:t>
    </dgm:pt>
    <dgm:pt modelId="{D9B5C77E-2A6B-4E05-981A-8AD22F7C55B9}">
      <dgm:prSet phldrT="[Text]" custT="1"/>
      <dgm:spPr>
        <a:solidFill>
          <a:schemeClr val="bg1">
            <a:lumMod val="85000"/>
          </a:schemeClr>
        </a:solidFill>
      </dgm:spPr>
      <dgm:t>
        <a:bodyPr/>
        <a:lstStyle/>
        <a:p>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B. A. U. Big data, analytics and unstructured data:</a:t>
          </a:r>
        </a:p>
        <a:p>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Use of artificial intelligence. Machine learning to generate smart data,</a:t>
          </a:r>
        </a:p>
        <a:p>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use of algorithms </a:t>
          </a:r>
        </a:p>
        <a:p>
          <a:r>
            <a:rPr lang="en-GB" sz="18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endParaRPr lang="en-GB" sz="18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dgm:t>
    </dgm:pt>
    <dgm:pt modelId="{BF55D9E2-BD8D-46F2-8DE0-4BDD52ABEC0E}" type="parTrans" cxnId="{E0E3C246-DE0E-467E-9BCB-035BA6A1D7D2}">
      <dgm:prSet/>
      <dgm:spPr/>
      <dgm:t>
        <a:bodyPr/>
        <a:lstStyle/>
        <a:p>
          <a:endParaRPr lang="de-DE"/>
        </a:p>
      </dgm:t>
    </dgm:pt>
    <dgm:pt modelId="{FA57E0BB-7184-4765-A034-26A89A239181}" type="sibTrans" cxnId="{E0E3C246-DE0E-467E-9BCB-035BA6A1D7D2}">
      <dgm:prSet/>
      <dgm:spPr/>
      <dgm:t>
        <a:bodyPr/>
        <a:lstStyle/>
        <a:p>
          <a:endParaRPr lang="de-DE"/>
        </a:p>
      </dgm:t>
    </dgm:pt>
    <dgm:pt modelId="{D24A1203-934A-4D94-8923-F14F3BF90B72}" type="pres">
      <dgm:prSet presAssocID="{CD4AF7DB-4156-4BA7-ACAE-3F3230FF9D28}" presName="composite" presStyleCnt="0">
        <dgm:presLayoutVars>
          <dgm:chMax val="1"/>
          <dgm:dir/>
          <dgm:resizeHandles val="exact"/>
        </dgm:presLayoutVars>
      </dgm:prSet>
      <dgm:spPr/>
      <dgm:t>
        <a:bodyPr/>
        <a:lstStyle/>
        <a:p>
          <a:endParaRPr lang="de-DE"/>
        </a:p>
      </dgm:t>
    </dgm:pt>
    <dgm:pt modelId="{9A6B9C7D-A8A5-453F-AB71-8C56E55F4540}" type="pres">
      <dgm:prSet presAssocID="{F1160B98-1897-46F8-880B-375DC5631171}" presName="roof" presStyleLbl="dkBgShp" presStyleIdx="0" presStyleCnt="2" custScaleY="52579" custLinFactNeighborY="-2949"/>
      <dgm:spPr/>
      <dgm:t>
        <a:bodyPr/>
        <a:lstStyle/>
        <a:p>
          <a:endParaRPr lang="de-DE"/>
        </a:p>
      </dgm:t>
    </dgm:pt>
    <dgm:pt modelId="{CD051526-5197-4928-9595-CA9898CDC4C2}" type="pres">
      <dgm:prSet presAssocID="{F1160B98-1897-46F8-880B-375DC5631171}" presName="pillars" presStyleCnt="0"/>
      <dgm:spPr/>
    </dgm:pt>
    <dgm:pt modelId="{4AE28A34-B9E3-496E-B960-7EC68CCB3612}" type="pres">
      <dgm:prSet presAssocID="{F1160B98-1897-46F8-880B-375DC5631171}" presName="pillar1" presStyleLbl="node1" presStyleIdx="0" presStyleCnt="3" custLinFactNeighborX="-8308" custLinFactNeighborY="457">
        <dgm:presLayoutVars>
          <dgm:bulletEnabled val="1"/>
        </dgm:presLayoutVars>
      </dgm:prSet>
      <dgm:spPr/>
      <dgm:t>
        <a:bodyPr/>
        <a:lstStyle/>
        <a:p>
          <a:endParaRPr lang="de-DE"/>
        </a:p>
      </dgm:t>
    </dgm:pt>
    <dgm:pt modelId="{4158EAF3-7634-4D35-A9CB-648351FB2A83}" type="pres">
      <dgm:prSet presAssocID="{3F4C9A9F-FD1F-49C9-B718-117F97DA050F}" presName="pillarX" presStyleLbl="node1" presStyleIdx="1" presStyleCnt="3">
        <dgm:presLayoutVars>
          <dgm:bulletEnabled val="1"/>
        </dgm:presLayoutVars>
      </dgm:prSet>
      <dgm:spPr/>
      <dgm:t>
        <a:bodyPr/>
        <a:lstStyle/>
        <a:p>
          <a:endParaRPr lang="de-DE"/>
        </a:p>
      </dgm:t>
    </dgm:pt>
    <dgm:pt modelId="{F1EDE2A1-AD1C-435D-BF9A-DA36B1557AFF}" type="pres">
      <dgm:prSet presAssocID="{D9B5C77E-2A6B-4E05-981A-8AD22F7C55B9}" presName="pillarX" presStyleLbl="node1" presStyleIdx="2" presStyleCnt="3">
        <dgm:presLayoutVars>
          <dgm:bulletEnabled val="1"/>
        </dgm:presLayoutVars>
      </dgm:prSet>
      <dgm:spPr/>
      <dgm:t>
        <a:bodyPr/>
        <a:lstStyle/>
        <a:p>
          <a:endParaRPr lang="de-DE"/>
        </a:p>
      </dgm:t>
    </dgm:pt>
    <dgm:pt modelId="{3A31713E-5986-4F6C-9D4D-88138F587512}" type="pres">
      <dgm:prSet presAssocID="{F1160B98-1897-46F8-880B-375DC5631171}" presName="base" presStyleLbl="dkBgShp" presStyleIdx="1" presStyleCnt="2"/>
      <dgm:spPr>
        <a:solidFill>
          <a:schemeClr val="bg1">
            <a:lumMod val="85000"/>
          </a:schemeClr>
        </a:solidFill>
      </dgm:spPr>
    </dgm:pt>
  </dgm:ptLst>
  <dgm:cxnLst>
    <dgm:cxn modelId="{83760F2F-4DF1-48CE-9B56-5E754BFD0729}" type="presOf" srcId="{CD4AF7DB-4156-4BA7-ACAE-3F3230FF9D28}" destId="{D24A1203-934A-4D94-8923-F14F3BF90B72}" srcOrd="0" destOrd="0" presId="urn:microsoft.com/office/officeart/2005/8/layout/hList3"/>
    <dgm:cxn modelId="{E0E3C246-DE0E-467E-9BCB-035BA6A1D7D2}" srcId="{F1160B98-1897-46F8-880B-375DC5631171}" destId="{D9B5C77E-2A6B-4E05-981A-8AD22F7C55B9}" srcOrd="2" destOrd="0" parTransId="{BF55D9E2-BD8D-46F2-8DE0-4BDD52ABEC0E}" sibTransId="{FA57E0BB-7184-4765-A034-26A89A239181}"/>
    <dgm:cxn modelId="{F4B3BB6C-8E20-4714-BBBC-63D2A177FF13}" srcId="{CD4AF7DB-4156-4BA7-ACAE-3F3230FF9D28}" destId="{F1160B98-1897-46F8-880B-375DC5631171}" srcOrd="0" destOrd="0" parTransId="{99372C7E-E0DA-4614-AAA7-27E709F98AD2}" sibTransId="{9326F3CE-7B52-434A-942D-897993FB9A6C}"/>
    <dgm:cxn modelId="{ED8CFE01-3551-4BFF-9E1A-36AC5B021D92}" type="presOf" srcId="{F1160B98-1897-46F8-880B-375DC5631171}" destId="{9A6B9C7D-A8A5-453F-AB71-8C56E55F4540}" srcOrd="0" destOrd="0" presId="urn:microsoft.com/office/officeart/2005/8/layout/hList3"/>
    <dgm:cxn modelId="{37A3F1E9-3D4E-4582-AC8E-BAE09DE2EDA6}" type="presOf" srcId="{3F4C9A9F-FD1F-49C9-B718-117F97DA050F}" destId="{4158EAF3-7634-4D35-A9CB-648351FB2A83}" srcOrd="0" destOrd="0" presId="urn:microsoft.com/office/officeart/2005/8/layout/hList3"/>
    <dgm:cxn modelId="{4DA7B441-9782-4B2D-954C-1B7BB63E2989}" srcId="{F1160B98-1897-46F8-880B-375DC5631171}" destId="{E6EF2184-E54A-42F7-864C-BC52C52E7490}" srcOrd="0" destOrd="0" parTransId="{4B5ACCAB-2B21-4208-B4AA-06C1921AEB2B}" sibTransId="{F3149278-7C7F-47A7-9FEC-923355C94D0C}"/>
    <dgm:cxn modelId="{4EE951D8-A87E-4FA7-A869-1C2427E12A38}" srcId="{F1160B98-1897-46F8-880B-375DC5631171}" destId="{3F4C9A9F-FD1F-49C9-B718-117F97DA050F}" srcOrd="1" destOrd="0" parTransId="{E98B6A1C-00BB-41D3-88B4-8BE75A4B7110}" sibTransId="{7D20B134-63B6-4A78-851F-95D28BDDB440}"/>
    <dgm:cxn modelId="{853395EB-68FC-456B-BCF3-FFFAA0D51359}" type="presOf" srcId="{D9B5C77E-2A6B-4E05-981A-8AD22F7C55B9}" destId="{F1EDE2A1-AD1C-435D-BF9A-DA36B1557AFF}" srcOrd="0" destOrd="0" presId="urn:microsoft.com/office/officeart/2005/8/layout/hList3"/>
    <dgm:cxn modelId="{A0DDD275-72B3-403A-B6E4-733867D506C9}" type="presOf" srcId="{E6EF2184-E54A-42F7-864C-BC52C52E7490}" destId="{4AE28A34-B9E3-496E-B960-7EC68CCB3612}" srcOrd="0" destOrd="0" presId="urn:microsoft.com/office/officeart/2005/8/layout/hList3"/>
    <dgm:cxn modelId="{C73013F7-1A18-43DF-B2F4-CD6AA3A641B1}" type="presParOf" srcId="{D24A1203-934A-4D94-8923-F14F3BF90B72}" destId="{9A6B9C7D-A8A5-453F-AB71-8C56E55F4540}" srcOrd="0" destOrd="0" presId="urn:microsoft.com/office/officeart/2005/8/layout/hList3"/>
    <dgm:cxn modelId="{AF28A454-B787-4F25-BC61-2FD751AE26E7}" type="presParOf" srcId="{D24A1203-934A-4D94-8923-F14F3BF90B72}" destId="{CD051526-5197-4928-9595-CA9898CDC4C2}" srcOrd="1" destOrd="0" presId="urn:microsoft.com/office/officeart/2005/8/layout/hList3"/>
    <dgm:cxn modelId="{1CBF2D00-F3E0-438A-B258-BAC19DD4BD05}" type="presParOf" srcId="{CD051526-5197-4928-9595-CA9898CDC4C2}" destId="{4AE28A34-B9E3-496E-B960-7EC68CCB3612}" srcOrd="0" destOrd="0" presId="urn:microsoft.com/office/officeart/2005/8/layout/hList3"/>
    <dgm:cxn modelId="{E95ED881-5F23-484D-8034-E375BCEA083A}" type="presParOf" srcId="{CD051526-5197-4928-9595-CA9898CDC4C2}" destId="{4158EAF3-7634-4D35-A9CB-648351FB2A83}" srcOrd="1" destOrd="0" presId="urn:microsoft.com/office/officeart/2005/8/layout/hList3"/>
    <dgm:cxn modelId="{46DCEF65-630E-4610-8E67-D49D64835A75}" type="presParOf" srcId="{CD051526-5197-4928-9595-CA9898CDC4C2}" destId="{F1EDE2A1-AD1C-435D-BF9A-DA36B1557AFF}" srcOrd="2" destOrd="0" presId="urn:microsoft.com/office/officeart/2005/8/layout/hList3"/>
    <dgm:cxn modelId="{766B41A6-D584-46CD-90C6-1332D1E3C434}" type="presParOf" srcId="{D24A1203-934A-4D94-8923-F14F3BF90B72}" destId="{3A31713E-5986-4F6C-9D4D-88138F58751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B9C7D-A8A5-453F-AB71-8C56E55F4540}">
      <dsp:nvSpPr>
        <dsp:cNvPr id="0" name=""/>
        <dsp:cNvSpPr/>
      </dsp:nvSpPr>
      <dsp:spPr>
        <a:xfrm>
          <a:off x="0" y="125543"/>
          <a:ext cx="10224651" cy="741160"/>
        </a:xfrm>
        <a:prstGeom prst="rect">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Data sources </a:t>
          </a:r>
          <a:endParaRPr lang="en-GB" sz="28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dsp:txBody>
      <dsp:txXfrm>
        <a:off x="0" y="125543"/>
        <a:ext cx="10224651" cy="741160"/>
      </dsp:txXfrm>
    </dsp:sp>
    <dsp:sp modelId="{4AE28A34-B9E3-496E-B960-7EC68CCB3612}">
      <dsp:nvSpPr>
        <dsp:cNvPr id="0" name=""/>
        <dsp:cNvSpPr/>
      </dsp:nvSpPr>
      <dsp:spPr>
        <a:xfrm>
          <a:off x="0" y="1256028"/>
          <a:ext cx="3404888" cy="2960188"/>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Traditional Sources: </a:t>
          </a:r>
        </a:p>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Structured data </a:t>
          </a:r>
        </a:p>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from </a:t>
          </a:r>
        </a:p>
        <a:p>
          <a:pPr lvl="0" algn="ctr" defTabSz="889000">
            <a:lnSpc>
              <a:spcPct val="90000"/>
            </a:lnSpc>
            <a:spcBef>
              <a:spcPct val="0"/>
            </a:spcBef>
            <a:spcAft>
              <a:spcPct val="35000"/>
            </a:spcAft>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data base of insurance undertaking with long history, open data (e.g. statistical data, social data)</a:t>
          </a:r>
        </a:p>
        <a:p>
          <a:pPr lvl="0" algn="ctr" defTabSz="889000">
            <a:lnSpc>
              <a:spcPct val="90000"/>
            </a:lnSpc>
            <a:spcBef>
              <a:spcPct val="0"/>
            </a:spcBef>
            <a:spcAft>
              <a:spcPct val="35000"/>
            </a:spcAft>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Conventional tariffs </a:t>
          </a:r>
          <a:endParaRPr lang="en-GB" sz="18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dsp:txBody>
      <dsp:txXfrm>
        <a:off x="0" y="1256028"/>
        <a:ext cx="3404888" cy="2960188"/>
      </dsp:txXfrm>
    </dsp:sp>
    <dsp:sp modelId="{4158EAF3-7634-4D35-A9CB-648351FB2A83}">
      <dsp:nvSpPr>
        <dsp:cNvPr id="0" name=""/>
        <dsp:cNvSpPr/>
      </dsp:nvSpPr>
      <dsp:spPr>
        <a:xfrm>
          <a:off x="3409881" y="1242500"/>
          <a:ext cx="3404888" cy="2960188"/>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Digitalization: Increased use of real-time data</a:t>
          </a:r>
        </a:p>
        <a:p>
          <a:pPr lvl="0" algn="ctr" defTabSz="800100">
            <a:lnSpc>
              <a:spcPct val="90000"/>
            </a:lnSpc>
            <a:spcBef>
              <a:spcPct val="0"/>
            </a:spcBef>
            <a:spcAft>
              <a:spcPct val="35000"/>
            </a:spcAft>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Pay-as-you-live-tariffs (e.g. use of wearables)</a:t>
          </a:r>
        </a:p>
        <a:p>
          <a:pPr lvl="0" algn="ctr" defTabSz="800100">
            <a:lnSpc>
              <a:spcPct val="90000"/>
            </a:lnSpc>
            <a:spcBef>
              <a:spcPct val="0"/>
            </a:spcBef>
            <a:spcAft>
              <a:spcPct val="35000"/>
            </a:spcAft>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Pay-as-you-drive-tariffs or Pay-how-you-drive-tariffs </a:t>
          </a:r>
        </a:p>
        <a:p>
          <a:pPr lvl="0" algn="ctr" defTabSz="800100">
            <a:lnSpc>
              <a:spcPct val="90000"/>
            </a:lnSpc>
            <a:spcBef>
              <a:spcPct val="0"/>
            </a:spcBef>
            <a:spcAft>
              <a:spcPct val="35000"/>
            </a:spcAft>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(use of telematics in car insurance)</a:t>
          </a:r>
          <a:endParaRPr lang="en-GB" sz="18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dsp:txBody>
      <dsp:txXfrm>
        <a:off x="3409881" y="1242500"/>
        <a:ext cx="3404888" cy="2960188"/>
      </dsp:txXfrm>
    </dsp:sp>
    <dsp:sp modelId="{F1EDE2A1-AD1C-435D-BF9A-DA36B1557AFF}">
      <dsp:nvSpPr>
        <dsp:cNvPr id="0" name=""/>
        <dsp:cNvSpPr/>
      </dsp:nvSpPr>
      <dsp:spPr>
        <a:xfrm>
          <a:off x="6814769" y="1242500"/>
          <a:ext cx="3404888" cy="2960188"/>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B. A. U. Big data, analytics and unstructured data:</a:t>
          </a:r>
        </a:p>
        <a:p>
          <a:pPr lvl="0" algn="ctr" defTabSz="800100">
            <a:lnSpc>
              <a:spcPct val="90000"/>
            </a:lnSpc>
            <a:spcBef>
              <a:spcPct val="0"/>
            </a:spcBef>
            <a:spcAft>
              <a:spcPct val="35000"/>
            </a:spcAft>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Use of artificial intelligence. Machine learning to generate smart data,</a:t>
          </a:r>
        </a:p>
        <a:p>
          <a:pPr lvl="0" algn="ctr" defTabSz="800100">
            <a:lnSpc>
              <a:spcPct val="90000"/>
            </a:lnSpc>
            <a:spcBef>
              <a:spcPct val="0"/>
            </a:spcBef>
            <a:spcAft>
              <a:spcPct val="35000"/>
            </a:spcAft>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use of algorithms </a:t>
          </a:r>
        </a:p>
        <a:p>
          <a:pPr lvl="0" algn="ctr" defTabSz="800100">
            <a:lnSpc>
              <a:spcPct val="90000"/>
            </a:lnSpc>
            <a:spcBef>
              <a:spcPct val="0"/>
            </a:spcBef>
            <a:spcAft>
              <a:spcPct val="35000"/>
            </a:spcAft>
          </a:pPr>
          <a:r>
            <a:rPr lang="en-GB" sz="180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endParaRPr lang="en-GB" sz="18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dsp:txBody>
      <dsp:txXfrm>
        <a:off x="6814769" y="1242500"/>
        <a:ext cx="3404888" cy="2960188"/>
      </dsp:txXfrm>
    </dsp:sp>
    <dsp:sp modelId="{3A31713E-5986-4F6C-9D4D-88138F587512}">
      <dsp:nvSpPr>
        <dsp:cNvPr id="0" name=""/>
        <dsp:cNvSpPr/>
      </dsp:nvSpPr>
      <dsp:spPr>
        <a:xfrm>
          <a:off x="0" y="4202688"/>
          <a:ext cx="10224651" cy="328909"/>
        </a:xfrm>
        <a:prstGeom prst="rect">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E3B41-48BB-4A66-A49F-FB0C5D5409CA}" type="datetimeFigureOut">
              <a:rPr lang="de-DE" smtClean="0"/>
              <a:pPr/>
              <a:t>17.05.2019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8AF201-F503-4E09-9CE2-777D8F855FDB}" type="slidenum">
              <a:rPr lang="de-DE" smtClean="0"/>
              <a:pPr/>
              <a:t>‹#›</a:t>
            </a:fld>
            <a:endParaRPr lang="de-DE"/>
          </a:p>
        </p:txBody>
      </p:sp>
    </p:spTree>
    <p:extLst>
      <p:ext uri="{BB962C8B-B14F-4D97-AF65-F5344CB8AC3E}">
        <p14:creationId xmlns:p14="http://schemas.microsoft.com/office/powerpoint/2010/main" val="1323335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08AF201-F503-4E09-9CE2-777D8F855FDB}" type="slidenum">
              <a:rPr lang="de-DE" smtClean="0"/>
              <a:pPr/>
              <a:t>2</a:t>
            </a:fld>
            <a:endParaRPr lang="de-DE"/>
          </a:p>
        </p:txBody>
      </p:sp>
    </p:spTree>
    <p:extLst>
      <p:ext uri="{BB962C8B-B14F-4D97-AF65-F5344CB8AC3E}">
        <p14:creationId xmlns:p14="http://schemas.microsoft.com/office/powerpoint/2010/main" val="994769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08AF201-F503-4E09-9CE2-777D8F855FDB}" type="slidenum">
              <a:rPr lang="de-DE" smtClean="0"/>
              <a:pPr/>
              <a:t>4</a:t>
            </a:fld>
            <a:endParaRPr lang="de-DE"/>
          </a:p>
        </p:txBody>
      </p:sp>
    </p:spTree>
    <p:extLst>
      <p:ext uri="{BB962C8B-B14F-4D97-AF65-F5344CB8AC3E}">
        <p14:creationId xmlns:p14="http://schemas.microsoft.com/office/powerpoint/2010/main" val="325989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08AF201-F503-4E09-9CE2-777D8F855FDB}" type="slidenum">
              <a:rPr lang="de-DE" smtClean="0"/>
              <a:pPr/>
              <a:t>6</a:t>
            </a:fld>
            <a:endParaRPr lang="de-DE"/>
          </a:p>
        </p:txBody>
      </p:sp>
    </p:spTree>
    <p:extLst>
      <p:ext uri="{BB962C8B-B14F-4D97-AF65-F5344CB8AC3E}">
        <p14:creationId xmlns:p14="http://schemas.microsoft.com/office/powerpoint/2010/main" val="2233478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08AF201-F503-4E09-9CE2-777D8F855FDB}" type="slidenum">
              <a:rPr lang="de-DE" smtClean="0"/>
              <a:pPr/>
              <a:t>7</a:t>
            </a:fld>
            <a:endParaRPr lang="de-DE"/>
          </a:p>
        </p:txBody>
      </p:sp>
    </p:spTree>
    <p:extLst>
      <p:ext uri="{BB962C8B-B14F-4D97-AF65-F5344CB8AC3E}">
        <p14:creationId xmlns:p14="http://schemas.microsoft.com/office/powerpoint/2010/main" val="2554751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08AF201-F503-4E09-9CE2-777D8F855FDB}" type="slidenum">
              <a:rPr lang="de-DE" smtClean="0"/>
              <a:pPr/>
              <a:t>8</a:t>
            </a:fld>
            <a:endParaRPr lang="de-DE"/>
          </a:p>
        </p:txBody>
      </p:sp>
    </p:spTree>
    <p:extLst>
      <p:ext uri="{BB962C8B-B14F-4D97-AF65-F5344CB8AC3E}">
        <p14:creationId xmlns:p14="http://schemas.microsoft.com/office/powerpoint/2010/main" val="355927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08AF201-F503-4E09-9CE2-777D8F855FDB}" type="slidenum">
              <a:rPr lang="de-DE" smtClean="0"/>
              <a:pPr/>
              <a:t>9</a:t>
            </a:fld>
            <a:endParaRPr lang="de-DE"/>
          </a:p>
        </p:txBody>
      </p:sp>
    </p:spTree>
    <p:extLst>
      <p:ext uri="{BB962C8B-B14F-4D97-AF65-F5344CB8AC3E}">
        <p14:creationId xmlns:p14="http://schemas.microsoft.com/office/powerpoint/2010/main" val="3862074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08AF201-F503-4E09-9CE2-777D8F855FDB}" type="slidenum">
              <a:rPr lang="de-DE" smtClean="0"/>
              <a:pPr/>
              <a:t>10</a:t>
            </a:fld>
            <a:endParaRPr lang="de-DE"/>
          </a:p>
        </p:txBody>
      </p:sp>
    </p:spTree>
    <p:extLst>
      <p:ext uri="{BB962C8B-B14F-4D97-AF65-F5344CB8AC3E}">
        <p14:creationId xmlns:p14="http://schemas.microsoft.com/office/powerpoint/2010/main" val="1676007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08AF201-F503-4E09-9CE2-777D8F855FDB}" type="slidenum">
              <a:rPr lang="de-DE" smtClean="0"/>
              <a:pPr/>
              <a:t>11</a:t>
            </a:fld>
            <a:endParaRPr lang="de-DE"/>
          </a:p>
        </p:txBody>
      </p:sp>
    </p:spTree>
    <p:extLst>
      <p:ext uri="{BB962C8B-B14F-4D97-AF65-F5344CB8AC3E}">
        <p14:creationId xmlns:p14="http://schemas.microsoft.com/office/powerpoint/2010/main" val="533106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08AF201-F503-4E09-9CE2-777D8F855FDB}" type="slidenum">
              <a:rPr lang="de-DE" smtClean="0"/>
              <a:pPr/>
              <a:t>12</a:t>
            </a:fld>
            <a:endParaRPr lang="de-DE"/>
          </a:p>
        </p:txBody>
      </p:sp>
    </p:spTree>
    <p:extLst>
      <p:ext uri="{BB962C8B-B14F-4D97-AF65-F5344CB8AC3E}">
        <p14:creationId xmlns:p14="http://schemas.microsoft.com/office/powerpoint/2010/main" val="3266896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r>
              <a:rPr lang="de-DE" smtClean="0"/>
              <a:t>17 May 2019</a:t>
            </a:r>
            <a:endParaRPr lang="de-DE"/>
          </a:p>
        </p:txBody>
      </p:sp>
      <p:sp>
        <p:nvSpPr>
          <p:cNvPr id="5" name="Fußzeilenplatzhalter 4"/>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6" name="Foliennummernplatzhalter 5"/>
          <p:cNvSpPr>
            <a:spLocks noGrp="1"/>
          </p:cNvSpPr>
          <p:nvPr>
            <p:ph type="sldNum" sz="quarter" idx="12"/>
          </p:nvPr>
        </p:nvSpPr>
        <p:spPr/>
        <p:txBody>
          <a:bodyPr/>
          <a:lstStyle/>
          <a:p>
            <a:fld id="{477B99C6-7464-4296-871D-81A343B7637E}" type="slidenum">
              <a:rPr lang="de-DE" smtClean="0"/>
              <a:pPr/>
              <a:t>‹#›</a:t>
            </a:fld>
            <a:endParaRPr lang="de-DE"/>
          </a:p>
        </p:txBody>
      </p:sp>
    </p:spTree>
    <p:extLst>
      <p:ext uri="{BB962C8B-B14F-4D97-AF65-F5344CB8AC3E}">
        <p14:creationId xmlns:p14="http://schemas.microsoft.com/office/powerpoint/2010/main" val="284873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17 May 2019</a:t>
            </a:r>
            <a:endParaRPr lang="de-DE"/>
          </a:p>
        </p:txBody>
      </p:sp>
      <p:sp>
        <p:nvSpPr>
          <p:cNvPr id="5" name="Fußzeilenplatzhalter 4"/>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6" name="Foliennummernplatzhalter 5"/>
          <p:cNvSpPr>
            <a:spLocks noGrp="1"/>
          </p:cNvSpPr>
          <p:nvPr>
            <p:ph type="sldNum" sz="quarter" idx="12"/>
          </p:nvPr>
        </p:nvSpPr>
        <p:spPr/>
        <p:txBody>
          <a:bodyPr/>
          <a:lstStyle/>
          <a:p>
            <a:fld id="{477B99C6-7464-4296-871D-81A343B7637E}" type="slidenum">
              <a:rPr lang="de-DE" smtClean="0"/>
              <a:pPr/>
              <a:t>‹#›</a:t>
            </a:fld>
            <a:endParaRPr lang="de-DE"/>
          </a:p>
        </p:txBody>
      </p:sp>
    </p:spTree>
    <p:extLst>
      <p:ext uri="{BB962C8B-B14F-4D97-AF65-F5344CB8AC3E}">
        <p14:creationId xmlns:p14="http://schemas.microsoft.com/office/powerpoint/2010/main" val="168076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17 May 2019</a:t>
            </a:r>
            <a:endParaRPr lang="de-DE"/>
          </a:p>
        </p:txBody>
      </p:sp>
      <p:sp>
        <p:nvSpPr>
          <p:cNvPr id="5" name="Fußzeilenplatzhalter 4"/>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6" name="Foliennummernplatzhalter 5"/>
          <p:cNvSpPr>
            <a:spLocks noGrp="1"/>
          </p:cNvSpPr>
          <p:nvPr>
            <p:ph type="sldNum" sz="quarter" idx="12"/>
          </p:nvPr>
        </p:nvSpPr>
        <p:spPr/>
        <p:txBody>
          <a:bodyPr/>
          <a:lstStyle/>
          <a:p>
            <a:fld id="{477B99C6-7464-4296-871D-81A343B7637E}" type="slidenum">
              <a:rPr lang="de-DE" smtClean="0"/>
              <a:pPr/>
              <a:t>‹#›</a:t>
            </a:fld>
            <a:endParaRPr lang="de-DE"/>
          </a:p>
        </p:txBody>
      </p:sp>
    </p:spTree>
    <p:extLst>
      <p:ext uri="{BB962C8B-B14F-4D97-AF65-F5344CB8AC3E}">
        <p14:creationId xmlns:p14="http://schemas.microsoft.com/office/powerpoint/2010/main" val="233406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17 May 2019</a:t>
            </a:r>
            <a:endParaRPr lang="de-DE"/>
          </a:p>
        </p:txBody>
      </p:sp>
      <p:sp>
        <p:nvSpPr>
          <p:cNvPr id="5" name="Fußzeilenplatzhalter 4"/>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6" name="Foliennummernplatzhalter 5"/>
          <p:cNvSpPr>
            <a:spLocks noGrp="1"/>
          </p:cNvSpPr>
          <p:nvPr>
            <p:ph type="sldNum" sz="quarter" idx="12"/>
          </p:nvPr>
        </p:nvSpPr>
        <p:spPr/>
        <p:txBody>
          <a:bodyPr/>
          <a:lstStyle/>
          <a:p>
            <a:fld id="{477B99C6-7464-4296-871D-81A343B7637E}" type="slidenum">
              <a:rPr lang="de-DE" smtClean="0"/>
              <a:pPr/>
              <a:t>‹#›</a:t>
            </a:fld>
            <a:endParaRPr lang="de-DE"/>
          </a:p>
        </p:txBody>
      </p:sp>
    </p:spTree>
    <p:extLst>
      <p:ext uri="{BB962C8B-B14F-4D97-AF65-F5344CB8AC3E}">
        <p14:creationId xmlns:p14="http://schemas.microsoft.com/office/powerpoint/2010/main" val="403015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17 May 2019</a:t>
            </a:r>
            <a:endParaRPr lang="de-DE"/>
          </a:p>
        </p:txBody>
      </p:sp>
      <p:sp>
        <p:nvSpPr>
          <p:cNvPr id="5" name="Fußzeilenplatzhalter 4"/>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6" name="Foliennummernplatzhalter 5"/>
          <p:cNvSpPr>
            <a:spLocks noGrp="1"/>
          </p:cNvSpPr>
          <p:nvPr>
            <p:ph type="sldNum" sz="quarter" idx="12"/>
          </p:nvPr>
        </p:nvSpPr>
        <p:spPr/>
        <p:txBody>
          <a:bodyPr/>
          <a:lstStyle/>
          <a:p>
            <a:fld id="{477B99C6-7464-4296-871D-81A343B7637E}" type="slidenum">
              <a:rPr lang="de-DE" smtClean="0"/>
              <a:pPr/>
              <a:t>‹#›</a:t>
            </a:fld>
            <a:endParaRPr lang="de-DE"/>
          </a:p>
        </p:txBody>
      </p:sp>
    </p:spTree>
    <p:extLst>
      <p:ext uri="{BB962C8B-B14F-4D97-AF65-F5344CB8AC3E}">
        <p14:creationId xmlns:p14="http://schemas.microsoft.com/office/powerpoint/2010/main" val="53102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17 May 2019</a:t>
            </a:r>
            <a:endParaRPr lang="de-DE"/>
          </a:p>
        </p:txBody>
      </p:sp>
      <p:sp>
        <p:nvSpPr>
          <p:cNvPr id="6" name="Fußzeilenplatzhalter 5"/>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7" name="Foliennummernplatzhalter 6"/>
          <p:cNvSpPr>
            <a:spLocks noGrp="1"/>
          </p:cNvSpPr>
          <p:nvPr>
            <p:ph type="sldNum" sz="quarter" idx="12"/>
          </p:nvPr>
        </p:nvSpPr>
        <p:spPr/>
        <p:txBody>
          <a:bodyPr/>
          <a:lstStyle/>
          <a:p>
            <a:fld id="{477B99C6-7464-4296-871D-81A343B7637E}" type="slidenum">
              <a:rPr lang="de-DE" smtClean="0"/>
              <a:pPr/>
              <a:t>‹#›</a:t>
            </a:fld>
            <a:endParaRPr lang="de-DE"/>
          </a:p>
        </p:txBody>
      </p:sp>
    </p:spTree>
    <p:extLst>
      <p:ext uri="{BB962C8B-B14F-4D97-AF65-F5344CB8AC3E}">
        <p14:creationId xmlns:p14="http://schemas.microsoft.com/office/powerpoint/2010/main" val="3396574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17 May 2019</a:t>
            </a:r>
            <a:endParaRPr lang="de-DE"/>
          </a:p>
        </p:txBody>
      </p:sp>
      <p:sp>
        <p:nvSpPr>
          <p:cNvPr id="8" name="Fußzeilenplatzhalter 7"/>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9" name="Foliennummernplatzhalter 8"/>
          <p:cNvSpPr>
            <a:spLocks noGrp="1"/>
          </p:cNvSpPr>
          <p:nvPr>
            <p:ph type="sldNum" sz="quarter" idx="12"/>
          </p:nvPr>
        </p:nvSpPr>
        <p:spPr/>
        <p:txBody>
          <a:bodyPr/>
          <a:lstStyle/>
          <a:p>
            <a:fld id="{477B99C6-7464-4296-871D-81A343B7637E}" type="slidenum">
              <a:rPr lang="de-DE" smtClean="0"/>
              <a:pPr/>
              <a:t>‹#›</a:t>
            </a:fld>
            <a:endParaRPr lang="de-DE"/>
          </a:p>
        </p:txBody>
      </p:sp>
    </p:spTree>
    <p:extLst>
      <p:ext uri="{BB962C8B-B14F-4D97-AF65-F5344CB8AC3E}">
        <p14:creationId xmlns:p14="http://schemas.microsoft.com/office/powerpoint/2010/main" val="67848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17 May 2019</a:t>
            </a:r>
            <a:endParaRPr lang="de-DE"/>
          </a:p>
        </p:txBody>
      </p:sp>
      <p:sp>
        <p:nvSpPr>
          <p:cNvPr id="4" name="Fußzeilenplatzhalter 3"/>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5" name="Foliennummernplatzhalter 4"/>
          <p:cNvSpPr>
            <a:spLocks noGrp="1"/>
          </p:cNvSpPr>
          <p:nvPr>
            <p:ph type="sldNum" sz="quarter" idx="12"/>
          </p:nvPr>
        </p:nvSpPr>
        <p:spPr/>
        <p:txBody>
          <a:bodyPr/>
          <a:lstStyle/>
          <a:p>
            <a:fld id="{477B99C6-7464-4296-871D-81A343B7637E}" type="slidenum">
              <a:rPr lang="de-DE" smtClean="0"/>
              <a:pPr/>
              <a:t>‹#›</a:t>
            </a:fld>
            <a:endParaRPr lang="de-DE"/>
          </a:p>
        </p:txBody>
      </p:sp>
    </p:spTree>
    <p:extLst>
      <p:ext uri="{BB962C8B-B14F-4D97-AF65-F5344CB8AC3E}">
        <p14:creationId xmlns:p14="http://schemas.microsoft.com/office/powerpoint/2010/main" val="283048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17 May 2019</a:t>
            </a:r>
            <a:endParaRPr lang="de-DE"/>
          </a:p>
        </p:txBody>
      </p:sp>
      <p:sp>
        <p:nvSpPr>
          <p:cNvPr id="3" name="Fußzeilenplatzhalter 2"/>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4" name="Foliennummernplatzhalter 3"/>
          <p:cNvSpPr>
            <a:spLocks noGrp="1"/>
          </p:cNvSpPr>
          <p:nvPr>
            <p:ph type="sldNum" sz="quarter" idx="12"/>
          </p:nvPr>
        </p:nvSpPr>
        <p:spPr/>
        <p:txBody>
          <a:bodyPr/>
          <a:lstStyle/>
          <a:p>
            <a:fld id="{477B99C6-7464-4296-871D-81A343B7637E}" type="slidenum">
              <a:rPr lang="de-DE" smtClean="0"/>
              <a:pPr/>
              <a:t>‹#›</a:t>
            </a:fld>
            <a:endParaRPr lang="de-DE"/>
          </a:p>
        </p:txBody>
      </p:sp>
    </p:spTree>
    <p:extLst>
      <p:ext uri="{BB962C8B-B14F-4D97-AF65-F5344CB8AC3E}">
        <p14:creationId xmlns:p14="http://schemas.microsoft.com/office/powerpoint/2010/main" val="178216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17 May 2019</a:t>
            </a:r>
            <a:endParaRPr lang="de-DE"/>
          </a:p>
        </p:txBody>
      </p:sp>
      <p:sp>
        <p:nvSpPr>
          <p:cNvPr id="6" name="Fußzeilenplatzhalter 5"/>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7" name="Foliennummernplatzhalter 6"/>
          <p:cNvSpPr>
            <a:spLocks noGrp="1"/>
          </p:cNvSpPr>
          <p:nvPr>
            <p:ph type="sldNum" sz="quarter" idx="12"/>
          </p:nvPr>
        </p:nvSpPr>
        <p:spPr/>
        <p:txBody>
          <a:bodyPr/>
          <a:lstStyle/>
          <a:p>
            <a:fld id="{477B99C6-7464-4296-871D-81A343B7637E}" type="slidenum">
              <a:rPr lang="de-DE" smtClean="0"/>
              <a:pPr/>
              <a:t>‹#›</a:t>
            </a:fld>
            <a:endParaRPr lang="de-DE"/>
          </a:p>
        </p:txBody>
      </p:sp>
    </p:spTree>
    <p:extLst>
      <p:ext uri="{BB962C8B-B14F-4D97-AF65-F5344CB8AC3E}">
        <p14:creationId xmlns:p14="http://schemas.microsoft.com/office/powerpoint/2010/main" val="144208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17 May 2019</a:t>
            </a:r>
            <a:endParaRPr lang="de-DE"/>
          </a:p>
        </p:txBody>
      </p:sp>
      <p:sp>
        <p:nvSpPr>
          <p:cNvPr id="6" name="Fußzeilenplatzhalter 5"/>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7" name="Foliennummernplatzhalter 6"/>
          <p:cNvSpPr>
            <a:spLocks noGrp="1"/>
          </p:cNvSpPr>
          <p:nvPr>
            <p:ph type="sldNum" sz="quarter" idx="12"/>
          </p:nvPr>
        </p:nvSpPr>
        <p:spPr/>
        <p:txBody>
          <a:bodyPr/>
          <a:lstStyle/>
          <a:p>
            <a:fld id="{477B99C6-7464-4296-871D-81A343B7637E}" type="slidenum">
              <a:rPr lang="de-DE" smtClean="0"/>
              <a:pPr/>
              <a:t>‹#›</a:t>
            </a:fld>
            <a:endParaRPr lang="de-DE"/>
          </a:p>
        </p:txBody>
      </p:sp>
    </p:spTree>
    <p:extLst>
      <p:ext uri="{BB962C8B-B14F-4D97-AF65-F5344CB8AC3E}">
        <p14:creationId xmlns:p14="http://schemas.microsoft.com/office/powerpoint/2010/main" val="717218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17 May 2019</a:t>
            </a:r>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Actuarial work in the future: evolution, disruption, revolution    Siegbert Baldauf</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B99C6-7464-4296-871D-81A343B7637E}" type="slidenum">
              <a:rPr lang="de-DE" smtClean="0"/>
              <a:pPr/>
              <a:t>‹#›</a:t>
            </a:fld>
            <a:endParaRPr lang="de-DE"/>
          </a:p>
        </p:txBody>
      </p:sp>
    </p:spTree>
    <p:extLst>
      <p:ext uri="{BB962C8B-B14F-4D97-AF65-F5344CB8AC3E}">
        <p14:creationId xmlns:p14="http://schemas.microsoft.com/office/powerpoint/2010/main" val="1569012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ctuaries.org/CTTEES_EDUC/Documents/SRTF_New_Syllabus_Feb2016.pdf" TargetMode="External"/><Relationship Id="rId2" Type="http://schemas.openxmlformats.org/officeDocument/2006/relationships/hyperlink" Target="https://actuary.eu/wp-content/uploads/2017/08/CORE_SYLLABUS_Oct2011_final_AAE.pdf" TargetMode="External"/><Relationship Id="rId1" Type="http://schemas.openxmlformats.org/officeDocument/2006/relationships/slideLayout" Target="../slideLayouts/slideLayout2.xml"/><Relationship Id="rId6" Type="http://schemas.openxmlformats.org/officeDocument/2006/relationships/hyperlink" Target="https://eiopa.europa.eu/Publications/EIOPA_BigDataAnalytics_ThematicReview_April2019.pdf" TargetMode="External"/><Relationship Id="rId5" Type="http://schemas.openxmlformats.org/officeDocument/2006/relationships/hyperlink" Target="https://actuary.eu/wp-content/uploads/2017/10/Code_of_Conduct_22092017_FINAL-1.pdf" TargetMode="External"/><Relationship Id="rId4" Type="http://schemas.openxmlformats.org/officeDocument/2006/relationships/hyperlink" Target="https://www.fundacionmapfre.org/documentacion/publico/i18n/catalogo_imagenes/imagen_id.cmd?idImagen=1106864"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mailto:Siegbert.Baldauf@aktuar.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415633"/>
            <a:ext cx="9490364" cy="2729349"/>
          </a:xfrm>
        </p:spPr>
        <p:txBody>
          <a:bodyPr>
            <a:normAutofit fontScale="90000"/>
          </a:bodyPr>
          <a:lstStyle/>
          <a:p>
            <a:r>
              <a:rPr lang="de-DE" sz="4400" dirty="0" smtClean="0">
                <a:latin typeface="Verdana" panose="020B0604030504040204" pitchFamily="34" charset="0"/>
                <a:ea typeface="Verdana" panose="020B0604030504040204" pitchFamily="34" charset="0"/>
                <a:cs typeface="Verdana" panose="020B0604030504040204" pitchFamily="34" charset="0"/>
              </a:rPr>
              <a:t/>
            </a:r>
            <a:br>
              <a:rPr lang="de-DE" sz="4400" dirty="0" smtClean="0">
                <a:latin typeface="Verdana" panose="020B0604030504040204" pitchFamily="34" charset="0"/>
                <a:ea typeface="Verdana" panose="020B0604030504040204" pitchFamily="34" charset="0"/>
                <a:cs typeface="Verdana" panose="020B0604030504040204" pitchFamily="34" charset="0"/>
              </a:rPr>
            </a:br>
            <a:r>
              <a:rPr lang="de-DE" sz="4400" dirty="0">
                <a:latin typeface="Verdana" panose="020B0604030504040204" pitchFamily="34" charset="0"/>
                <a:ea typeface="Verdana" panose="020B0604030504040204" pitchFamily="34" charset="0"/>
                <a:cs typeface="Verdana" panose="020B0604030504040204" pitchFamily="34" charset="0"/>
              </a:rPr>
              <a:t/>
            </a:r>
            <a:br>
              <a:rPr lang="de-DE" sz="4400" dirty="0">
                <a:latin typeface="Verdana" panose="020B0604030504040204" pitchFamily="34" charset="0"/>
                <a:ea typeface="Verdana" panose="020B0604030504040204" pitchFamily="34" charset="0"/>
                <a:cs typeface="Verdana" panose="020B0604030504040204" pitchFamily="34" charset="0"/>
              </a:rPr>
            </a:br>
            <a:r>
              <a:rPr lang="de-DE" sz="4400" dirty="0" smtClean="0">
                <a:latin typeface="Verdana" panose="020B0604030504040204" pitchFamily="34" charset="0"/>
                <a:ea typeface="Verdana" panose="020B0604030504040204" pitchFamily="34" charset="0"/>
                <a:cs typeface="Verdana" panose="020B0604030504040204" pitchFamily="34" charset="0"/>
              </a:rPr>
              <a:t/>
            </a:r>
            <a:br>
              <a:rPr lang="de-DE" sz="4400" dirty="0" smtClean="0">
                <a:latin typeface="Verdana" panose="020B0604030504040204" pitchFamily="34" charset="0"/>
                <a:ea typeface="Verdana" panose="020B0604030504040204" pitchFamily="34" charset="0"/>
                <a:cs typeface="Verdana" panose="020B0604030504040204" pitchFamily="34" charset="0"/>
              </a:rPr>
            </a:br>
            <a:r>
              <a:rPr lang="de-DE" sz="4400" dirty="0">
                <a:latin typeface="Verdana" panose="020B0604030504040204" pitchFamily="34" charset="0"/>
                <a:ea typeface="Verdana" panose="020B0604030504040204" pitchFamily="34" charset="0"/>
                <a:cs typeface="Verdana" panose="020B0604030504040204" pitchFamily="34" charset="0"/>
              </a:rPr>
              <a:t/>
            </a:r>
            <a:br>
              <a:rPr lang="de-DE" sz="4400" dirty="0">
                <a:latin typeface="Verdana" panose="020B0604030504040204" pitchFamily="34" charset="0"/>
                <a:ea typeface="Verdana" panose="020B0604030504040204" pitchFamily="34" charset="0"/>
                <a:cs typeface="Verdana" panose="020B0604030504040204" pitchFamily="34" charset="0"/>
              </a:rPr>
            </a:br>
            <a:r>
              <a:rPr lang="de-DE" sz="4400" dirty="0" smtClean="0">
                <a:latin typeface="Verdana" panose="020B0604030504040204" pitchFamily="34" charset="0"/>
                <a:ea typeface="Verdana" panose="020B0604030504040204" pitchFamily="34" charset="0"/>
                <a:cs typeface="Verdana" panose="020B0604030504040204" pitchFamily="34" charset="0"/>
              </a:rPr>
              <a:t/>
            </a:r>
            <a:br>
              <a:rPr lang="de-DE" sz="4400" dirty="0" smtClean="0">
                <a:latin typeface="Verdana" panose="020B0604030504040204" pitchFamily="34" charset="0"/>
                <a:ea typeface="Verdana" panose="020B0604030504040204" pitchFamily="34" charset="0"/>
                <a:cs typeface="Verdana" panose="020B0604030504040204" pitchFamily="34" charset="0"/>
              </a:rPr>
            </a:br>
            <a:r>
              <a:rPr lang="de-DE" sz="4400" dirty="0">
                <a:latin typeface="Verdana" panose="020B0604030504040204" pitchFamily="34" charset="0"/>
                <a:ea typeface="Verdana" panose="020B0604030504040204" pitchFamily="34" charset="0"/>
                <a:cs typeface="Verdana" panose="020B0604030504040204" pitchFamily="34" charset="0"/>
              </a:rPr>
              <a:t/>
            </a:r>
            <a:br>
              <a:rPr lang="de-DE" sz="4400" dirty="0">
                <a:latin typeface="Verdana" panose="020B0604030504040204" pitchFamily="34" charset="0"/>
                <a:ea typeface="Verdana" panose="020B0604030504040204" pitchFamily="34" charset="0"/>
                <a:cs typeface="Verdana" panose="020B0604030504040204" pitchFamily="34" charset="0"/>
              </a:rPr>
            </a:br>
            <a:r>
              <a:rPr lang="de-DE" sz="4400" dirty="0" smtClean="0">
                <a:latin typeface="Verdana" panose="020B0604030504040204" pitchFamily="34" charset="0"/>
                <a:ea typeface="Verdana" panose="020B0604030504040204" pitchFamily="34" charset="0"/>
                <a:cs typeface="Verdana" panose="020B0604030504040204" pitchFamily="34" charset="0"/>
              </a:rPr>
              <a:t/>
            </a:r>
            <a:br>
              <a:rPr lang="de-DE" sz="4400" dirty="0" smtClean="0">
                <a:latin typeface="Verdana" panose="020B0604030504040204" pitchFamily="34" charset="0"/>
                <a:ea typeface="Verdana" panose="020B0604030504040204" pitchFamily="34" charset="0"/>
                <a:cs typeface="Verdana" panose="020B0604030504040204" pitchFamily="34" charset="0"/>
              </a:rPr>
            </a:br>
            <a:r>
              <a:rPr lang="de-DE" sz="4400" dirty="0" smtClean="0">
                <a:latin typeface="Verdana" panose="020B0604030504040204" pitchFamily="34" charset="0"/>
                <a:ea typeface="Verdana" panose="020B0604030504040204" pitchFamily="34" charset="0"/>
                <a:cs typeface="Verdana" panose="020B0604030504040204" pitchFamily="34" charset="0"/>
              </a:rPr>
              <a:t/>
            </a:r>
            <a:br>
              <a:rPr lang="de-DE" sz="4400" dirty="0" smtClean="0">
                <a:latin typeface="Verdana" panose="020B0604030504040204" pitchFamily="34" charset="0"/>
                <a:ea typeface="Verdana" panose="020B0604030504040204" pitchFamily="34" charset="0"/>
                <a:cs typeface="Verdana" panose="020B0604030504040204" pitchFamily="34" charset="0"/>
              </a:rPr>
            </a:br>
            <a:r>
              <a:rPr lang="de-DE" sz="4400" dirty="0">
                <a:latin typeface="Verdana" panose="020B0604030504040204" pitchFamily="34" charset="0"/>
                <a:ea typeface="Verdana" panose="020B0604030504040204" pitchFamily="34" charset="0"/>
                <a:cs typeface="Verdana" panose="020B0604030504040204" pitchFamily="34" charset="0"/>
              </a:rPr>
              <a:t/>
            </a:r>
            <a:br>
              <a:rPr lang="de-DE" sz="4400" dirty="0">
                <a:latin typeface="Verdana" panose="020B0604030504040204" pitchFamily="34" charset="0"/>
                <a:ea typeface="Verdana" panose="020B0604030504040204" pitchFamily="34" charset="0"/>
                <a:cs typeface="Verdana" panose="020B0604030504040204" pitchFamily="34" charset="0"/>
              </a:rPr>
            </a:br>
            <a:r>
              <a:rPr lang="de-DE" sz="4400" dirty="0" smtClean="0">
                <a:latin typeface="Verdana" panose="020B0604030504040204" pitchFamily="34" charset="0"/>
                <a:ea typeface="Verdana" panose="020B0604030504040204" pitchFamily="34" charset="0"/>
                <a:cs typeface="Verdana" panose="020B0604030504040204" pitchFamily="34" charset="0"/>
              </a:rPr>
              <a:t/>
            </a:r>
            <a:br>
              <a:rPr lang="de-DE" sz="4400" dirty="0" smtClean="0">
                <a:latin typeface="Verdana" panose="020B0604030504040204" pitchFamily="34" charset="0"/>
                <a:ea typeface="Verdana" panose="020B0604030504040204" pitchFamily="34" charset="0"/>
                <a:cs typeface="Verdana" panose="020B0604030504040204" pitchFamily="34" charset="0"/>
              </a:rPr>
            </a:br>
            <a:r>
              <a:rPr lang="de-DE" sz="4400" dirty="0">
                <a:latin typeface="Verdana" panose="020B0604030504040204" pitchFamily="34" charset="0"/>
                <a:ea typeface="Verdana" panose="020B0604030504040204" pitchFamily="34" charset="0"/>
                <a:cs typeface="Verdana" panose="020B0604030504040204" pitchFamily="34" charset="0"/>
              </a:rPr>
              <a:t/>
            </a:r>
            <a:br>
              <a:rPr lang="de-DE" sz="4400" dirty="0">
                <a:latin typeface="Verdana" panose="020B0604030504040204" pitchFamily="34" charset="0"/>
                <a:ea typeface="Verdana" panose="020B0604030504040204" pitchFamily="34" charset="0"/>
                <a:cs typeface="Verdana" panose="020B0604030504040204" pitchFamily="34" charset="0"/>
              </a:rPr>
            </a:br>
            <a:r>
              <a:rPr lang="de-DE" sz="4400" dirty="0" smtClean="0">
                <a:latin typeface="Verdana" panose="020B0604030504040204" pitchFamily="34" charset="0"/>
                <a:ea typeface="Verdana" panose="020B0604030504040204" pitchFamily="34" charset="0"/>
                <a:cs typeface="Verdana" panose="020B0604030504040204" pitchFamily="34" charset="0"/>
              </a:rPr>
              <a:t/>
            </a:r>
            <a:br>
              <a:rPr lang="de-DE" sz="4400" dirty="0" smtClean="0">
                <a:latin typeface="Verdana" panose="020B0604030504040204" pitchFamily="34" charset="0"/>
                <a:ea typeface="Verdana" panose="020B0604030504040204" pitchFamily="34" charset="0"/>
                <a:cs typeface="Verdana" panose="020B0604030504040204" pitchFamily="34" charset="0"/>
              </a:rPr>
            </a:br>
            <a:r>
              <a:rPr lang="en-GB" sz="4000" dirty="0">
                <a:latin typeface="Verdana" panose="020B0604030504040204" pitchFamily="34" charset="0"/>
                <a:ea typeface="Verdana" panose="020B0604030504040204" pitchFamily="34" charset="0"/>
                <a:cs typeface="Verdana" panose="020B0604030504040204" pitchFamily="34" charset="0"/>
              </a:rPr>
              <a:t>Actuarial work in the future: evolution, disruption, </a:t>
            </a:r>
            <a:r>
              <a:rPr lang="en-GB" sz="4000" dirty="0" smtClean="0">
                <a:latin typeface="Verdana" panose="020B0604030504040204" pitchFamily="34" charset="0"/>
                <a:ea typeface="Verdana" panose="020B0604030504040204" pitchFamily="34" charset="0"/>
                <a:cs typeface="Verdana" panose="020B0604030504040204" pitchFamily="34" charset="0"/>
              </a:rPr>
              <a:t>revolution?</a:t>
            </a:r>
            <a:r>
              <a:rPr lang="de-DE" sz="4000" b="1" dirty="0">
                <a:latin typeface="Verdana" panose="020B0604030504040204" pitchFamily="34" charset="0"/>
                <a:ea typeface="Verdana" panose="020B0604030504040204" pitchFamily="34" charset="0"/>
                <a:cs typeface="Verdana" panose="020B0604030504040204" pitchFamily="34" charset="0"/>
              </a:rPr>
              <a:t/>
            </a:r>
            <a:br>
              <a:rPr lang="de-DE" sz="4000" b="1" dirty="0">
                <a:latin typeface="Verdana" panose="020B0604030504040204" pitchFamily="34" charset="0"/>
                <a:ea typeface="Verdana" panose="020B0604030504040204" pitchFamily="34" charset="0"/>
                <a:cs typeface="Verdana" panose="020B0604030504040204" pitchFamily="34" charset="0"/>
              </a:rPr>
            </a:br>
            <a:r>
              <a:rPr lang="de-DE" sz="4400" dirty="0" smtClean="0">
                <a:latin typeface="Verdana" panose="020B0604030504040204" pitchFamily="34" charset="0"/>
                <a:ea typeface="Verdana" panose="020B0604030504040204" pitchFamily="34" charset="0"/>
                <a:cs typeface="Verdana" panose="020B0604030504040204" pitchFamily="34" charset="0"/>
              </a:rPr>
              <a:t/>
            </a:r>
            <a:br>
              <a:rPr lang="de-DE" sz="4400" dirty="0" smtClean="0">
                <a:latin typeface="Verdana" panose="020B0604030504040204" pitchFamily="34" charset="0"/>
                <a:ea typeface="Verdana" panose="020B0604030504040204" pitchFamily="34" charset="0"/>
                <a:cs typeface="Verdana" panose="020B0604030504040204" pitchFamily="34" charset="0"/>
              </a:rPr>
            </a:br>
            <a:r>
              <a:rPr lang="de-DE" sz="2200" dirty="0" smtClean="0">
                <a:latin typeface="Verdana" panose="020B0604030504040204" pitchFamily="34" charset="0"/>
                <a:ea typeface="Verdana" panose="020B0604030504040204" pitchFamily="34" charset="0"/>
                <a:cs typeface="Verdana" panose="020B0604030504040204" pitchFamily="34" charset="0"/>
              </a:rPr>
              <a:t>XVII. International Symposium on Insurance</a:t>
            </a:r>
            <a:endParaRPr lang="de-DE" sz="2200" dirty="0"/>
          </a:p>
        </p:txBody>
      </p:sp>
      <p:sp>
        <p:nvSpPr>
          <p:cNvPr id="3" name="Untertitel 2"/>
          <p:cNvSpPr>
            <a:spLocks noGrp="1"/>
          </p:cNvSpPr>
          <p:nvPr>
            <p:ph type="subTitle" idx="1"/>
          </p:nvPr>
        </p:nvSpPr>
        <p:spPr>
          <a:xfrm>
            <a:off x="1524000" y="4821248"/>
            <a:ext cx="9144000" cy="1655762"/>
          </a:xfrm>
        </p:spPr>
        <p:txBody>
          <a:bodyPr/>
          <a:lstStyle/>
          <a:p>
            <a:pPr algn="l">
              <a:lnSpc>
                <a:spcPct val="100000"/>
              </a:lnSpc>
              <a:spcBef>
                <a:spcPts val="1200"/>
              </a:spcBef>
            </a:pPr>
            <a:r>
              <a:rPr lang="de-DE" sz="2000" dirty="0" smtClean="0">
                <a:latin typeface="Verdana" panose="020B0604030504040204" pitchFamily="34" charset="0"/>
                <a:ea typeface="Verdana" panose="020B0604030504040204" pitchFamily="34" charset="0"/>
                <a:cs typeface="Verdana" panose="020B0604030504040204" pitchFamily="34" charset="0"/>
              </a:rPr>
              <a:t>Zlatibor, 17 May 2019</a:t>
            </a:r>
          </a:p>
          <a:p>
            <a:pPr algn="r"/>
            <a:r>
              <a:rPr lang="de-DE" dirty="0" smtClean="0">
                <a:latin typeface="Verdana" panose="020B0604030504040204" pitchFamily="34" charset="0"/>
                <a:ea typeface="Verdana" panose="020B0604030504040204" pitchFamily="34" charset="0"/>
                <a:cs typeface="Verdana" panose="020B0604030504040204" pitchFamily="34" charset="0"/>
              </a:rPr>
              <a:t>Siegbert </a:t>
            </a:r>
            <a:r>
              <a:rPr lang="de-DE" dirty="0">
                <a:latin typeface="Verdana" panose="020B0604030504040204" pitchFamily="34" charset="0"/>
                <a:ea typeface="Verdana" panose="020B0604030504040204" pitchFamily="34" charset="0"/>
                <a:cs typeface="Verdana" panose="020B0604030504040204" pitchFamily="34" charset="0"/>
              </a:rPr>
              <a:t>Baldauf</a:t>
            </a:r>
          </a:p>
          <a:p>
            <a:endParaRPr lang="de-DE" dirty="0"/>
          </a:p>
          <a:p>
            <a:endParaRPr lang="de-DE" dirty="0"/>
          </a:p>
        </p:txBody>
      </p:sp>
    </p:spTree>
    <p:extLst>
      <p:ext uri="{BB962C8B-B14F-4D97-AF65-F5344CB8AC3E}">
        <p14:creationId xmlns:p14="http://schemas.microsoft.com/office/powerpoint/2010/main" val="3926364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542" y="337415"/>
            <a:ext cx="11520060" cy="852055"/>
          </a:xfrm>
        </p:spPr>
        <p:txBody>
          <a:bodyPr>
            <a:no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B.A.U. and insurance products </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Inhaltsplatzhalter 3"/>
          <p:cNvSpPr>
            <a:spLocks noGrp="1"/>
          </p:cNvSpPr>
          <p:nvPr>
            <p:ph idx="1"/>
          </p:nvPr>
        </p:nvSpPr>
        <p:spPr>
          <a:xfrm>
            <a:off x="526473" y="1219199"/>
            <a:ext cx="11319163" cy="5137152"/>
          </a:xfrm>
        </p:spPr>
        <p:txBody>
          <a:bodyPr>
            <a:normAutofit fontScale="92500" lnSpcReduction="20000"/>
          </a:bodyPr>
          <a:lstStyle/>
          <a:p>
            <a:pPr marL="0" indent="0">
              <a:buNone/>
            </a:pPr>
            <a:endParaRPr lang="en-GB" sz="2200" u="sng"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sz="2200" u="sng" dirty="0" smtClean="0">
                <a:latin typeface="Verdana" panose="020B0604030504040204" pitchFamily="34" charset="0"/>
                <a:ea typeface="Verdana" panose="020B0604030504040204" pitchFamily="34" charset="0"/>
                <a:cs typeface="Verdana" panose="020B0604030504040204" pitchFamily="34" charset="0"/>
              </a:rPr>
              <a:t>Making use of this “big data” in tariffing: </a:t>
            </a:r>
          </a:p>
          <a:p>
            <a:pPr>
              <a:buFont typeface="Symbol" panose="05050102010706020507" pitchFamily="18" charset="2"/>
              <a:buChar char="-"/>
            </a:pPr>
            <a:r>
              <a:rPr lang="en-GB" sz="2200" dirty="0" smtClean="0">
                <a:latin typeface="Verdana" panose="020B0604030504040204" pitchFamily="34" charset="0"/>
                <a:ea typeface="Verdana" panose="020B0604030504040204" pitchFamily="34" charset="0"/>
                <a:cs typeface="Verdana" panose="020B0604030504040204" pitchFamily="34" charset="0"/>
              </a:rPr>
              <a:t>Artificial intelligence can help to identify structures</a:t>
            </a:r>
          </a:p>
          <a:p>
            <a:pPr>
              <a:buFont typeface="Symbol" panose="05050102010706020507" pitchFamily="18" charset="2"/>
              <a:buChar char="-"/>
            </a:pPr>
            <a:r>
              <a:rPr lang="en-GB" sz="2200" dirty="0" smtClean="0">
                <a:latin typeface="Verdana" panose="020B0604030504040204" pitchFamily="34" charset="0"/>
                <a:ea typeface="Verdana" panose="020B0604030504040204" pitchFamily="34" charset="0"/>
                <a:cs typeface="Verdana" panose="020B0604030504040204" pitchFamily="34" charset="0"/>
              </a:rPr>
              <a:t>Algorithms analyse preferences or risk behaviour of people </a:t>
            </a:r>
          </a:p>
          <a:p>
            <a:pPr marL="0" indent="0">
              <a:buNone/>
            </a:pPr>
            <a:endParaRPr lang="en-GB" sz="2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sz="2600" b="1" dirty="0" smtClean="0">
                <a:latin typeface="Verdana" panose="020B0604030504040204" pitchFamily="34" charset="0"/>
                <a:ea typeface="Verdana" panose="020B0604030504040204" pitchFamily="34" charset="0"/>
                <a:cs typeface="Verdana" panose="020B0604030504040204" pitchFamily="34" charset="0"/>
              </a:rPr>
              <a:t>But:</a:t>
            </a:r>
            <a:r>
              <a:rPr lang="en-GB" sz="2600" dirty="0" smtClean="0">
                <a:latin typeface="Verdana" panose="020B0604030504040204" pitchFamily="34" charset="0"/>
                <a:ea typeface="Verdana" panose="020B0604030504040204" pitchFamily="34" charset="0"/>
                <a:cs typeface="Verdana" panose="020B0604030504040204" pitchFamily="34" charset="0"/>
              </a:rPr>
              <a:t> </a:t>
            </a:r>
            <a:r>
              <a:rPr lang="en-GB" sz="2600" b="1" dirty="0" smtClean="0">
                <a:latin typeface="Verdana" panose="020B0604030504040204" pitchFamily="34" charset="0"/>
                <a:ea typeface="Verdana" panose="020B0604030504040204" pitchFamily="34" charset="0"/>
                <a:cs typeface="Verdana" panose="020B0604030504040204" pitchFamily="34" charset="0"/>
              </a:rPr>
              <a:t>Algorithms need validation!</a:t>
            </a:r>
          </a:p>
          <a:p>
            <a:pPr marL="457200" lvl="1" indent="0">
              <a:lnSpc>
                <a:spcPct val="110000"/>
              </a:lnSpc>
              <a:spcBef>
                <a:spcPts val="600"/>
              </a:spcBef>
              <a:spcAft>
                <a:spcPts val="600"/>
              </a:spcAft>
              <a:buNone/>
            </a:pPr>
            <a:r>
              <a:rPr lang="en-GB" sz="2200" dirty="0" smtClean="0">
                <a:latin typeface="Verdana" panose="020B0604030504040204" pitchFamily="34" charset="0"/>
                <a:ea typeface="Verdana" panose="020B0604030504040204" pitchFamily="34" charset="0"/>
                <a:cs typeface="Verdana" panose="020B0604030504040204" pitchFamily="34" charset="0"/>
              </a:rPr>
              <a:t>Conformity with legal requirements</a:t>
            </a:r>
          </a:p>
          <a:p>
            <a:pPr marL="457200" lvl="1" indent="0">
              <a:lnSpc>
                <a:spcPct val="110000"/>
              </a:lnSpc>
              <a:spcBef>
                <a:spcPts val="600"/>
              </a:spcBef>
              <a:spcAft>
                <a:spcPts val="600"/>
              </a:spcAft>
              <a:buNone/>
            </a:pPr>
            <a:r>
              <a:rPr lang="en-GB" sz="2200" dirty="0" smtClean="0">
                <a:latin typeface="Verdana" panose="020B0604030504040204" pitchFamily="34" charset="0"/>
                <a:ea typeface="Verdana" panose="020B0604030504040204" pitchFamily="34" charset="0"/>
                <a:cs typeface="Verdana" panose="020B0604030504040204" pitchFamily="34" charset="0"/>
              </a:rPr>
              <a:t> (e.g. GDPR: </a:t>
            </a:r>
            <a:r>
              <a:rPr lang="en-GB" sz="1900" dirty="0" smtClean="0">
                <a:latin typeface="Verdana" panose="020B0604030504040204" pitchFamily="34" charset="0"/>
                <a:ea typeface="Verdana" panose="020B0604030504040204" pitchFamily="34" charset="0"/>
                <a:cs typeface="Verdana" panose="020B0604030504040204" pitchFamily="34" charset="0"/>
              </a:rPr>
              <a:t>General data protection regulation</a:t>
            </a:r>
            <a:r>
              <a:rPr lang="en-GB" sz="2200" dirty="0" smtClean="0">
                <a:latin typeface="Verdana" panose="020B0604030504040204" pitchFamily="34" charset="0"/>
                <a:ea typeface="Verdana" panose="020B0604030504040204" pitchFamily="34" charset="0"/>
                <a:cs typeface="Verdana" panose="020B0604030504040204" pitchFamily="34" charset="0"/>
              </a:rPr>
              <a:t>)</a:t>
            </a:r>
          </a:p>
          <a:p>
            <a:pPr marL="457200" lvl="1" indent="0">
              <a:buNone/>
            </a:pPr>
            <a:endParaRPr lang="en-GB" sz="15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sz="2200" u="sng" dirty="0" smtClean="0">
                <a:latin typeface="Verdana" panose="020B0604030504040204" pitchFamily="34" charset="0"/>
                <a:ea typeface="Verdana" panose="020B0604030504040204" pitchFamily="34" charset="0"/>
                <a:cs typeface="Verdana" panose="020B0604030504040204" pitchFamily="34" charset="0"/>
              </a:rPr>
              <a:t>Actuarial professional judgement required </a:t>
            </a:r>
          </a:p>
          <a:p>
            <a:pPr marL="0" indent="0">
              <a:buNone/>
            </a:pPr>
            <a:endParaRPr lang="en-GB" sz="2200" dirty="0" smtClean="0">
              <a:latin typeface="Verdana" panose="020B0604030504040204" pitchFamily="34" charset="0"/>
              <a:ea typeface="Verdana" panose="020B0604030504040204" pitchFamily="34" charset="0"/>
              <a:cs typeface="Verdana" panose="020B0604030504040204" pitchFamily="34" charset="0"/>
            </a:endParaRPr>
          </a:p>
          <a:p>
            <a:pPr lvl="1"/>
            <a:r>
              <a:rPr lang="en-GB" sz="2200" dirty="0" smtClean="0">
                <a:latin typeface="Verdana" panose="020B0604030504040204" pitchFamily="34" charset="0"/>
                <a:ea typeface="Verdana" panose="020B0604030504040204" pitchFamily="34" charset="0"/>
                <a:cs typeface="Verdana" panose="020B0604030504040204" pitchFamily="34" charset="0"/>
              </a:rPr>
              <a:t>Correlation </a:t>
            </a:r>
            <a:r>
              <a:rPr lang="en-GB" sz="2200" dirty="0">
                <a:latin typeface="Verdana" panose="020B0604030504040204" pitchFamily="34" charset="0"/>
                <a:ea typeface="Verdana" panose="020B0604030504040204" pitchFamily="34" charset="0"/>
                <a:cs typeface="Verdana" panose="020B0604030504040204" pitchFamily="34" charset="0"/>
              </a:rPr>
              <a:t>vs. </a:t>
            </a:r>
            <a:r>
              <a:rPr lang="en-GB" sz="2200" dirty="0" smtClean="0">
                <a:latin typeface="Verdana" panose="020B0604030504040204" pitchFamily="34" charset="0"/>
                <a:ea typeface="Verdana" panose="020B0604030504040204" pitchFamily="34" charset="0"/>
                <a:cs typeface="Verdana" panose="020B0604030504040204" pitchFamily="34" charset="0"/>
              </a:rPr>
              <a:t>causality</a:t>
            </a:r>
            <a:r>
              <a:rPr lang="en-GB" sz="2200" dirty="0">
                <a:latin typeface="Verdana" panose="020B0604030504040204" pitchFamily="34" charset="0"/>
                <a:ea typeface="Verdana" panose="020B0604030504040204" pitchFamily="34" charset="0"/>
                <a:cs typeface="Verdana" panose="020B0604030504040204" pitchFamily="34" charset="0"/>
              </a:rPr>
              <a:t>, </a:t>
            </a:r>
            <a:endParaRPr lang="en-GB" sz="2200" dirty="0" smtClean="0">
              <a:latin typeface="Verdana" panose="020B0604030504040204" pitchFamily="34" charset="0"/>
              <a:ea typeface="Verdana" panose="020B0604030504040204" pitchFamily="34" charset="0"/>
              <a:cs typeface="Verdana" panose="020B0604030504040204" pitchFamily="34" charset="0"/>
            </a:endParaRPr>
          </a:p>
          <a:p>
            <a:pPr lvl="1"/>
            <a:r>
              <a:rPr lang="en-GB" sz="2200" dirty="0" smtClean="0">
                <a:latin typeface="Verdana" panose="020B0604030504040204" pitchFamily="34" charset="0"/>
                <a:ea typeface="Verdana" panose="020B0604030504040204" pitchFamily="34" charset="0"/>
                <a:cs typeface="Verdana" panose="020B0604030504040204" pitchFamily="34" charset="0"/>
              </a:rPr>
              <a:t>Identification </a:t>
            </a:r>
            <a:r>
              <a:rPr lang="en-GB" sz="2200" dirty="0">
                <a:latin typeface="Verdana" panose="020B0604030504040204" pitchFamily="34" charset="0"/>
                <a:ea typeface="Verdana" panose="020B0604030504040204" pitchFamily="34" charset="0"/>
                <a:cs typeface="Verdana" panose="020B0604030504040204" pitchFamily="34" charset="0"/>
              </a:rPr>
              <a:t>of </a:t>
            </a:r>
            <a:r>
              <a:rPr lang="en-GB" sz="2200" dirty="0" smtClean="0">
                <a:latin typeface="Verdana" panose="020B0604030504040204" pitchFamily="34" charset="0"/>
                <a:ea typeface="Verdana" panose="020B0604030504040204" pitchFamily="34" charset="0"/>
                <a:cs typeface="Verdana" panose="020B0604030504040204" pitchFamily="34" charset="0"/>
              </a:rPr>
              <a:t>possible confounders or mistakes in history</a:t>
            </a:r>
            <a:endParaRPr lang="en-GB" sz="2200" dirty="0">
              <a:latin typeface="Verdana" panose="020B0604030504040204" pitchFamily="34" charset="0"/>
              <a:ea typeface="Verdana" panose="020B0604030504040204" pitchFamily="34" charset="0"/>
              <a:cs typeface="Verdana" panose="020B0604030504040204" pitchFamily="34" charset="0"/>
            </a:endParaRPr>
          </a:p>
          <a:p>
            <a:pPr lvl="1"/>
            <a:r>
              <a:rPr lang="en-GB" sz="2200" dirty="0" smtClean="0">
                <a:latin typeface="Verdana" panose="020B0604030504040204" pitchFamily="34" charset="0"/>
                <a:ea typeface="Verdana" panose="020B0604030504040204" pitchFamily="34" charset="0"/>
                <a:cs typeface="Verdana" panose="020B0604030504040204" pitchFamily="34" charset="0"/>
              </a:rPr>
              <a:t>Assessing </a:t>
            </a:r>
            <a:r>
              <a:rPr lang="en-GB" sz="2200" dirty="0">
                <a:latin typeface="Verdana" panose="020B0604030504040204" pitchFamily="34" charset="0"/>
                <a:ea typeface="Verdana" panose="020B0604030504040204" pitchFamily="34" charset="0"/>
                <a:cs typeface="Verdana" panose="020B0604030504040204" pitchFamily="34" charset="0"/>
              </a:rPr>
              <a:t>risk related </a:t>
            </a:r>
            <a:r>
              <a:rPr lang="en-GB" sz="2200">
                <a:latin typeface="Verdana" panose="020B0604030504040204" pitchFamily="34" charset="0"/>
                <a:ea typeface="Verdana" panose="020B0604030504040204" pitchFamily="34" charset="0"/>
                <a:cs typeface="Verdana" panose="020B0604030504040204" pitchFamily="34" charset="0"/>
              </a:rPr>
              <a:t>to </a:t>
            </a:r>
            <a:r>
              <a:rPr lang="en-GB" sz="2200" smtClean="0">
                <a:latin typeface="Verdana" panose="020B0604030504040204" pitchFamily="34" charset="0"/>
                <a:ea typeface="Verdana" panose="020B0604030504040204" pitchFamily="34" charset="0"/>
                <a:cs typeface="Verdana" panose="020B0604030504040204" pitchFamily="34" charset="0"/>
              </a:rPr>
              <a:t>algorithms </a:t>
            </a:r>
            <a:r>
              <a:rPr lang="en-GB" sz="2200" dirty="0" smtClean="0">
                <a:latin typeface="Verdana" panose="020B0604030504040204" pitchFamily="34" charset="0"/>
                <a:ea typeface="Verdana" panose="020B0604030504040204" pitchFamily="34" charset="0"/>
                <a:cs typeface="Verdana" panose="020B0604030504040204" pitchFamily="34" charset="0"/>
              </a:rPr>
              <a:t>before use</a:t>
            </a:r>
          </a:p>
          <a:p>
            <a:pPr lvl="1"/>
            <a:r>
              <a:rPr lang="en-GB" sz="2200" dirty="0" smtClean="0">
                <a:latin typeface="Verdana" panose="020B0604030504040204" pitchFamily="34" charset="0"/>
                <a:ea typeface="Verdana" panose="020B0604030504040204" pitchFamily="34" charset="0"/>
                <a:cs typeface="Verdana" panose="020B0604030504040204" pitchFamily="34" charset="0"/>
              </a:rPr>
              <a:t>Issues to be considered: Accounting, Solvency, Cost, </a:t>
            </a:r>
            <a:r>
              <a:rPr lang="en-GB" sz="2200" dirty="0">
                <a:latin typeface="Verdana" panose="020B0604030504040204" pitchFamily="34" charset="0"/>
                <a:ea typeface="Verdana" panose="020B0604030504040204" pitchFamily="34" charset="0"/>
                <a:cs typeface="Verdana" panose="020B0604030504040204" pitchFamily="34" charset="0"/>
              </a:rPr>
              <a:t>F</a:t>
            </a:r>
            <a:r>
              <a:rPr lang="en-GB" sz="2200" dirty="0" smtClean="0">
                <a:latin typeface="Verdana" panose="020B0604030504040204" pitchFamily="34" charset="0"/>
                <a:ea typeface="Verdana" panose="020B0604030504040204" pitchFamily="34" charset="0"/>
                <a:cs typeface="Verdana" panose="020B0604030504040204" pitchFamily="34" charset="0"/>
              </a:rPr>
              <a:t>iscal treatment, …</a:t>
            </a:r>
          </a:p>
          <a:p>
            <a:pPr>
              <a:buFontTx/>
              <a:buChar char="-"/>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 name="Datumsplatzhalter 2"/>
          <p:cNvSpPr>
            <a:spLocks noGrp="1"/>
          </p:cNvSpPr>
          <p:nvPr>
            <p:ph type="dt" sz="half" idx="10"/>
          </p:nvPr>
        </p:nvSpPr>
        <p:spPr/>
        <p:txBody>
          <a:bodyPr/>
          <a:lstStyle/>
          <a:p>
            <a:r>
              <a:rPr lang="de-DE" smtClean="0"/>
              <a:t>17 May 2019</a:t>
            </a:r>
            <a:endParaRPr lang="de-DE" dirty="0"/>
          </a:p>
        </p:txBody>
      </p:sp>
      <p:sp>
        <p:nvSpPr>
          <p:cNvPr id="5" name="Fußzeilenplatzhalter 4"/>
          <p:cNvSpPr>
            <a:spLocks noGrp="1"/>
          </p:cNvSpPr>
          <p:nvPr>
            <p:ph type="ftr" sz="quarter" idx="11"/>
          </p:nvPr>
        </p:nvSpPr>
        <p:spPr>
          <a:xfrm>
            <a:off x="2549237" y="6356350"/>
            <a:ext cx="7994072"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10</a:t>
            </a:fld>
            <a:endParaRPr lang="de-DE"/>
          </a:p>
        </p:txBody>
      </p:sp>
      <p:sp>
        <p:nvSpPr>
          <p:cNvPr id="8" name="Rechteck 7"/>
          <p:cNvSpPr/>
          <p:nvPr/>
        </p:nvSpPr>
        <p:spPr>
          <a:xfrm>
            <a:off x="7439890" y="2881754"/>
            <a:ext cx="4294910" cy="217516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Example: </a:t>
            </a:r>
            <a:r>
              <a:rPr lang="en-US"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GDPR Article 9, Paragraph 1:</a:t>
            </a:r>
          </a:p>
          <a:p>
            <a:pPr algn="ctr"/>
            <a:r>
              <a:rPr lang="en-US"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14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Processing </a:t>
            </a:r>
            <a:r>
              <a:rPr lang="en-US" sz="1400" i="1" dirty="0">
                <a:solidFill>
                  <a:schemeClr val="tx1"/>
                </a:solidFill>
                <a:latin typeface="Verdana" panose="020B0604030504040204" pitchFamily="34" charset="0"/>
                <a:ea typeface="Verdana" panose="020B0604030504040204" pitchFamily="34" charset="0"/>
                <a:cs typeface="Verdana" panose="020B0604030504040204" pitchFamily="34" charset="0"/>
              </a:rPr>
              <a:t>of personal data revealing racial or ethnic origin, political opinions, religious or philosophical beliefs, or trade union membership, and the processing of genetic data, biometric data for the purpose of uniquely identifying a natural person, data concerning health or data concerning a natural person’s sex life or sexual orientation shall be prohibited.</a:t>
            </a:r>
            <a:endParaRPr lang="de-DE" sz="1400" i="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10862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7876" y="337415"/>
            <a:ext cx="10356273" cy="852055"/>
          </a:xfrm>
        </p:spPr>
        <p:txBody>
          <a:bodyPr>
            <a:norm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Tasks of actuaries have gradually developed in the past </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pic>
        <p:nvPicPr>
          <p:cNvPr id="7" name="Inhaltsplatzhalter 6"/>
          <p:cNvPicPr>
            <a:picLocks noGrp="1" noChangeAspect="1"/>
          </p:cNvPicPr>
          <p:nvPr>
            <p:ph idx="1"/>
          </p:nvPr>
        </p:nvPicPr>
        <p:blipFill>
          <a:blip r:embed="rId3" cstate="print"/>
          <a:stretch>
            <a:fillRect/>
          </a:stretch>
        </p:blipFill>
        <p:spPr>
          <a:xfrm>
            <a:off x="317017" y="1330617"/>
            <a:ext cx="7372255" cy="3731646"/>
          </a:xfrm>
          <a:prstGeom prst="rect">
            <a:avLst/>
          </a:prstGeom>
        </p:spPr>
      </p:pic>
      <p:sp>
        <p:nvSpPr>
          <p:cNvPr id="3" name="Datumsplatzhalter 2"/>
          <p:cNvSpPr>
            <a:spLocks noGrp="1"/>
          </p:cNvSpPr>
          <p:nvPr>
            <p:ph type="dt" sz="half" idx="10"/>
          </p:nvPr>
        </p:nvSpPr>
        <p:spPr/>
        <p:txBody>
          <a:bodyPr/>
          <a:lstStyle/>
          <a:p>
            <a:r>
              <a:rPr lang="de-DE" smtClean="0"/>
              <a:t>17 May 2019</a:t>
            </a:r>
            <a:endParaRPr lang="de-DE" dirty="0"/>
          </a:p>
        </p:txBody>
      </p:sp>
      <p:sp>
        <p:nvSpPr>
          <p:cNvPr id="5" name="Fußzeilenplatzhalter 4"/>
          <p:cNvSpPr>
            <a:spLocks noGrp="1"/>
          </p:cNvSpPr>
          <p:nvPr>
            <p:ph type="ftr" sz="quarter" idx="11"/>
          </p:nvPr>
        </p:nvSpPr>
        <p:spPr>
          <a:xfrm>
            <a:off x="2549237" y="6356350"/>
            <a:ext cx="7994072"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11</a:t>
            </a:fld>
            <a:endParaRPr lang="de-DE"/>
          </a:p>
        </p:txBody>
      </p:sp>
      <p:sp>
        <p:nvSpPr>
          <p:cNvPr id="8" name="Rechteck 7"/>
          <p:cNvSpPr/>
          <p:nvPr/>
        </p:nvSpPr>
        <p:spPr>
          <a:xfrm>
            <a:off x="8382000" y="1330617"/>
            <a:ext cx="3255818" cy="373164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a:p>
            <a:r>
              <a:rPr lang="en-GB"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A Darwinian View on </a:t>
            </a:r>
            <a:endPar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r>
              <a:rPr lang="en-GB"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Internal Models …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and beyond!</a:t>
            </a:r>
          </a:p>
          <a:p>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r>
              <a:rPr lang="de-DE"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Paul </a:t>
            </a: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Embrechts</a:t>
            </a:r>
          </a:p>
          <a:p>
            <a:r>
              <a:rPr lang="de-DE" dirty="0" smtClean="0">
                <a:solidFill>
                  <a:schemeClr val="tx1"/>
                </a:solidFill>
                <a:latin typeface="Verdana" panose="020B0604030504040204" pitchFamily="34" charset="0"/>
                <a:ea typeface="Verdana" panose="020B0604030504040204" pitchFamily="34" charset="0"/>
                <a:cs typeface="Verdana" panose="020B0604030504040204" pitchFamily="34" charset="0"/>
              </a:rPr>
              <a:t>ASTIN/AFIR</a:t>
            </a: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 Panama -21/8/2017 </a:t>
            </a:r>
          </a:p>
        </p:txBody>
      </p:sp>
    </p:spTree>
    <p:extLst>
      <p:ext uri="{BB962C8B-B14F-4D97-AF65-F5344CB8AC3E}">
        <p14:creationId xmlns:p14="http://schemas.microsoft.com/office/powerpoint/2010/main" val="2021782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776" y="337415"/>
            <a:ext cx="11520060" cy="852055"/>
          </a:xfrm>
        </p:spPr>
        <p:txBody>
          <a:bodyPr>
            <a:no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    Impact on actuarial </a:t>
            </a:r>
            <a:r>
              <a:rPr lang="en-GB" sz="2800" dirty="0">
                <a:latin typeface="Verdana" panose="020B0604030504040204" pitchFamily="34" charset="0"/>
                <a:ea typeface="Verdana" panose="020B0604030504040204" pitchFamily="34" charset="0"/>
                <a:cs typeface="Verdana" panose="020B0604030504040204" pitchFamily="34" charset="0"/>
              </a:rPr>
              <a:t>work in the future</a:t>
            </a:r>
          </a:p>
        </p:txBody>
      </p:sp>
      <p:sp>
        <p:nvSpPr>
          <p:cNvPr id="4" name="Inhaltsplatzhalter 3"/>
          <p:cNvSpPr>
            <a:spLocks noGrp="1"/>
          </p:cNvSpPr>
          <p:nvPr>
            <p:ph idx="1"/>
          </p:nvPr>
        </p:nvSpPr>
        <p:spPr>
          <a:xfrm>
            <a:off x="526473" y="1219199"/>
            <a:ext cx="11388436" cy="5137152"/>
          </a:xfrm>
        </p:spPr>
        <p:txBody>
          <a:bodyPr>
            <a:normAutofit fontScale="92500"/>
          </a:bodyPr>
          <a:lstStyle/>
          <a:p>
            <a:pPr marL="0" indent="0">
              <a:buNone/>
            </a:pPr>
            <a:r>
              <a:rPr lang="en-GB" sz="2400" b="1" dirty="0">
                <a:latin typeface="Verdana" panose="020B0604030504040204" pitchFamily="34" charset="0"/>
                <a:ea typeface="Verdana" panose="020B0604030504040204" pitchFamily="34" charset="0"/>
                <a:cs typeface="Verdana" panose="020B0604030504040204" pitchFamily="34" charset="0"/>
              </a:rPr>
              <a:t> </a:t>
            </a:r>
            <a:r>
              <a:rPr lang="en-GB" sz="2400" b="1" dirty="0" smtClean="0">
                <a:latin typeface="Verdana" panose="020B0604030504040204" pitchFamily="34" charset="0"/>
                <a:ea typeface="Verdana" panose="020B0604030504040204" pitchFamily="34" charset="0"/>
                <a:cs typeface="Verdana" panose="020B0604030504040204" pitchFamily="34" charset="0"/>
              </a:rPr>
              <a:t>    Unchanged 				</a:t>
            </a:r>
            <a:r>
              <a:rPr lang="en-GB" sz="2400" dirty="0" smtClean="0">
                <a:latin typeface="Verdana" panose="020B0604030504040204" pitchFamily="34" charset="0"/>
                <a:ea typeface="Verdana" panose="020B0604030504040204" pitchFamily="34" charset="0"/>
                <a:cs typeface="Verdana" panose="020B0604030504040204" pitchFamily="34" charset="0"/>
              </a:rPr>
              <a:t>Code of professional conduct </a:t>
            </a: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600"/>
              </a:spcBef>
              <a:spcAft>
                <a:spcPts val="600"/>
              </a:spcAft>
              <a:buNone/>
            </a:pPr>
            <a:r>
              <a:rPr lang="en-GB" b="1" dirty="0" smtClean="0">
                <a:latin typeface="Verdana" panose="020B0604030504040204" pitchFamily="34" charset="0"/>
                <a:ea typeface="Verdana" panose="020B0604030504040204" pitchFamily="34" charset="0"/>
                <a:cs typeface="Verdana" panose="020B0604030504040204" pitchFamily="34" charset="0"/>
              </a:rPr>
              <a:t>Evolution</a:t>
            </a:r>
            <a:r>
              <a:rPr lang="en-GB" dirty="0" smtClean="0">
                <a:latin typeface="Verdana" panose="020B0604030504040204" pitchFamily="34" charset="0"/>
                <a:ea typeface="Verdana" panose="020B0604030504040204" pitchFamily="34" charset="0"/>
                <a:cs typeface="Verdana" panose="020B0604030504040204" pitchFamily="34" charset="0"/>
              </a:rPr>
              <a:t> </a:t>
            </a:r>
            <a:r>
              <a:rPr lang="en-GB" dirty="0">
                <a:latin typeface="Verdana" panose="020B0604030504040204" pitchFamily="34" charset="0"/>
                <a:ea typeface="Verdana" panose="020B0604030504040204" pitchFamily="34" charset="0"/>
                <a:cs typeface="Verdana" panose="020B0604030504040204" pitchFamily="34" charset="0"/>
              </a:rPr>
              <a:t>			</a:t>
            </a:r>
            <a:r>
              <a:rPr lang="en-GB" sz="2800" b="1" dirty="0" smtClean="0">
                <a:solidFill>
                  <a:srgbClr val="FF000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en-GB" b="1" dirty="0" smtClean="0">
                <a:solidFill>
                  <a:srgbClr val="FF000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ongoing need of (traditional) actuarial 							skills, syllabus needs adaptation to 							incorporate new elements, new 	tools</a:t>
            </a:r>
            <a:endParaRPr lang="en-GB" b="1"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457200" lvl="1" indent="0">
              <a:lnSpc>
                <a:spcPct val="100000"/>
              </a:lnSpc>
              <a:spcBef>
                <a:spcPts val="600"/>
              </a:spcBef>
              <a:spcAft>
                <a:spcPts val="600"/>
              </a:spcAft>
              <a:buNone/>
            </a:pPr>
            <a:r>
              <a:rPr lang="en-GB" b="1"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Disruption</a:t>
            </a:r>
            <a:r>
              <a:rPr lang="en-GB" b="1" dirty="0">
                <a:solidFill>
                  <a:srgbClr val="FF000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b="1" dirty="0" smtClean="0">
                <a:solidFill>
                  <a:srgbClr val="FF000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i.a.</a:t>
            </a:r>
            <a:r>
              <a:rPr lang="en-GB" b="1" dirty="0" smtClean="0">
                <a:solidFill>
                  <a:srgbClr val="FF000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significant change in use of data, </a:t>
            </a:r>
            <a:r>
              <a:rPr lang="en-GB"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use of algorithms (black box!), new 							techniques, interpretation of 								unstructured data, consideration of 							societal changes</a:t>
            </a:r>
            <a:endParaRPr lang="en-GB"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457200" lvl="1" indent="0">
              <a:lnSpc>
                <a:spcPct val="100000"/>
              </a:lnSpc>
              <a:spcBef>
                <a:spcPts val="600"/>
              </a:spcBef>
              <a:spcAft>
                <a:spcPts val="600"/>
              </a:spcAft>
              <a:buNone/>
            </a:pPr>
            <a:r>
              <a:rPr lang="en-GB" b="1"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Revolution</a:t>
            </a:r>
            <a:r>
              <a:rPr lang="en-GB" b="1" dirty="0">
                <a:solidFill>
                  <a:srgbClr val="FF000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no</a:t>
            </a:r>
            <a:r>
              <a:rPr lang="en-GB" dirty="0" smtClean="0">
                <a:solidFill>
                  <a:srgbClr val="FF000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en-GB"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despite “revolutionary” developments 							in industry – continuity in actuarial 							standards  </a:t>
            </a:r>
            <a:endParaRPr lang="en-GB" dirty="0">
              <a:latin typeface="Verdana" panose="020B0604030504040204" pitchFamily="34" charset="0"/>
              <a:ea typeface="Verdana" panose="020B0604030504040204" pitchFamily="34" charset="0"/>
              <a:cs typeface="Verdana" panose="020B0604030504040204" pitchFamily="34" charset="0"/>
            </a:endParaRPr>
          </a:p>
          <a:p>
            <a:pPr>
              <a:buFontTx/>
              <a:buChar char="-"/>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 name="Datumsplatzhalter 2"/>
          <p:cNvSpPr>
            <a:spLocks noGrp="1"/>
          </p:cNvSpPr>
          <p:nvPr>
            <p:ph type="dt" sz="half" idx="10"/>
          </p:nvPr>
        </p:nvSpPr>
        <p:spPr/>
        <p:txBody>
          <a:bodyPr/>
          <a:lstStyle/>
          <a:p>
            <a:r>
              <a:rPr lang="de-DE" smtClean="0"/>
              <a:t>17 May 2019</a:t>
            </a:r>
            <a:endParaRPr lang="de-DE" dirty="0"/>
          </a:p>
        </p:txBody>
      </p:sp>
      <p:sp>
        <p:nvSpPr>
          <p:cNvPr id="5" name="Fußzeilenplatzhalter 4"/>
          <p:cNvSpPr>
            <a:spLocks noGrp="1"/>
          </p:cNvSpPr>
          <p:nvPr>
            <p:ph type="ftr" sz="quarter" idx="11"/>
          </p:nvPr>
        </p:nvSpPr>
        <p:spPr>
          <a:xfrm>
            <a:off x="2549237" y="6356350"/>
            <a:ext cx="7994072"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12</a:t>
            </a:fld>
            <a:endParaRPr lang="de-DE"/>
          </a:p>
        </p:txBody>
      </p:sp>
    </p:spTree>
    <p:extLst>
      <p:ext uri="{BB962C8B-B14F-4D97-AF65-F5344CB8AC3E}">
        <p14:creationId xmlns:p14="http://schemas.microsoft.com/office/powerpoint/2010/main" val="2035421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776" y="281995"/>
            <a:ext cx="10356273" cy="852055"/>
          </a:xfrm>
        </p:spPr>
        <p:txBody>
          <a:bodyPr>
            <a:norm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Some links </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Inhaltsplatzhalter 3"/>
          <p:cNvSpPr>
            <a:spLocks noGrp="1"/>
          </p:cNvSpPr>
          <p:nvPr>
            <p:ph idx="1"/>
          </p:nvPr>
        </p:nvSpPr>
        <p:spPr>
          <a:xfrm>
            <a:off x="318654" y="1233062"/>
            <a:ext cx="11499274" cy="5123288"/>
          </a:xfrm>
        </p:spPr>
        <p:txBody>
          <a:bodyPr>
            <a:normAutofit/>
          </a:bodyPr>
          <a:lstStyle/>
          <a:p>
            <a:pPr marL="0" indent="0">
              <a:buNone/>
            </a:pPr>
            <a:r>
              <a:rPr lang="en-GB" sz="1700" dirty="0" smtClean="0">
                <a:latin typeface="Verdana" panose="020B0604030504040204" pitchFamily="34" charset="0"/>
                <a:ea typeface="Verdana" panose="020B0604030504040204" pitchFamily="34" charset="0"/>
                <a:cs typeface="Verdana" panose="020B0604030504040204" pitchFamily="34" charset="0"/>
              </a:rPr>
              <a:t>AAE: </a:t>
            </a:r>
            <a:r>
              <a:rPr lang="de-DE" sz="1800" dirty="0" smtClean="0"/>
              <a:t>CORE </a:t>
            </a:r>
            <a:r>
              <a:rPr lang="de-DE" sz="1800" dirty="0"/>
              <a:t>SYLLABUSFORACTUARIAL TRAINING IN </a:t>
            </a:r>
            <a:r>
              <a:rPr lang="de-DE" sz="1800" dirty="0" smtClean="0"/>
              <a:t>EUROPE (2011)</a:t>
            </a:r>
            <a:endParaRPr lang="en-GB" sz="17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r>
              <a:rPr lang="de-DE" sz="1700" dirty="0" smtClean="0">
                <a:latin typeface="Verdana" panose="020B0604030504040204" pitchFamily="34" charset="0"/>
                <a:ea typeface="Verdana" panose="020B0604030504040204" pitchFamily="34" charset="0"/>
                <a:cs typeface="Verdana" panose="020B0604030504040204" pitchFamily="34" charset="0"/>
              </a:rPr>
              <a:t> </a:t>
            </a:r>
            <a:r>
              <a:rPr lang="de-DE" sz="1700" dirty="0">
                <a:latin typeface="Verdana" panose="020B0604030504040204" pitchFamily="34" charset="0"/>
                <a:ea typeface="Verdana" panose="020B0604030504040204" pitchFamily="34" charset="0"/>
                <a:cs typeface="Verdana" panose="020B0604030504040204" pitchFamily="34" charset="0"/>
                <a:hlinkClick r:id="rId2"/>
              </a:rPr>
              <a:t>https://actuary.eu//</a:t>
            </a:r>
            <a:r>
              <a:rPr lang="de-DE" sz="1700" dirty="0" smtClean="0">
                <a:latin typeface="Verdana" panose="020B0604030504040204" pitchFamily="34" charset="0"/>
                <a:ea typeface="Verdana" panose="020B0604030504040204" pitchFamily="34" charset="0"/>
                <a:cs typeface="Verdana" panose="020B0604030504040204" pitchFamily="34" charset="0"/>
                <a:hlinkClick r:id="rId2"/>
              </a:rPr>
              <a:t>wp-content/uploads/2017/08/CORE_SYLLABUS_Oct2011_final_AAE.pdf</a:t>
            </a:r>
            <a:endParaRPr lang="de-DE" sz="17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endParaRPr lang="de-DE" sz="1700" dirty="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r>
              <a:rPr lang="en-US" sz="1800" dirty="0"/>
              <a:t>IAA EDUCATION </a:t>
            </a:r>
            <a:r>
              <a:rPr lang="en-US" sz="1800" dirty="0" smtClean="0"/>
              <a:t>COMMITTEE: Updated </a:t>
            </a:r>
            <a:r>
              <a:rPr lang="en-US" sz="1800" dirty="0"/>
              <a:t>IAA Education </a:t>
            </a:r>
            <a:r>
              <a:rPr lang="en-US" sz="1800" dirty="0" smtClean="0"/>
              <a:t>Syllabus (2016)</a:t>
            </a:r>
            <a:endParaRPr lang="de-DE" sz="17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r>
              <a:rPr lang="de-DE" sz="1700" dirty="0">
                <a:latin typeface="Verdana" panose="020B0604030504040204" pitchFamily="34" charset="0"/>
                <a:ea typeface="Verdana" panose="020B0604030504040204" pitchFamily="34" charset="0"/>
                <a:cs typeface="Verdana" panose="020B0604030504040204" pitchFamily="34" charset="0"/>
                <a:hlinkClick r:id="rId3"/>
              </a:rPr>
              <a:t>https://</a:t>
            </a:r>
            <a:r>
              <a:rPr lang="de-DE" sz="1700" dirty="0" smtClean="0">
                <a:latin typeface="Verdana" panose="020B0604030504040204" pitchFamily="34" charset="0"/>
                <a:ea typeface="Verdana" panose="020B0604030504040204" pitchFamily="34" charset="0"/>
                <a:cs typeface="Verdana" panose="020B0604030504040204" pitchFamily="34" charset="0"/>
                <a:hlinkClick r:id="rId3"/>
              </a:rPr>
              <a:t>www.actuaries.org/CTTEES_EDUC/Documents/SRTF_New_Syllabus_Feb2016.pdf</a:t>
            </a:r>
            <a:endParaRPr lang="de-DE" sz="17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endParaRPr lang="de-DE" sz="1700" dirty="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r>
              <a:rPr lang="en-GB" sz="1800" dirty="0" smtClean="0">
                <a:latin typeface="Verdana" panose="020B0604030504040204" pitchFamily="34" charset="0"/>
                <a:ea typeface="Verdana" panose="020B0604030504040204" pitchFamily="34" charset="0"/>
                <a:cs typeface="Verdana" panose="020B0604030504040204" pitchFamily="34" charset="0"/>
              </a:rPr>
              <a:t>Henning Wergen: Data Science in the Actuarial Syllabuses (2017)</a:t>
            </a:r>
            <a:endParaRPr lang="en-GB" sz="1800" dirty="0" smtClean="0">
              <a:latin typeface="Verdana" panose="020B0604030504040204" pitchFamily="34" charset="0"/>
              <a:ea typeface="Verdana" panose="020B0604030504040204" pitchFamily="34" charset="0"/>
              <a:cs typeface="Verdana" panose="020B0604030504040204" pitchFamily="34" charset="0"/>
              <a:hlinkClick r:id="rId4"/>
            </a:endParaRPr>
          </a:p>
          <a:p>
            <a:pPr marL="0" indent="0">
              <a:lnSpc>
                <a:spcPct val="110000"/>
              </a:lnSpc>
              <a:spcBef>
                <a:spcPts val="300"/>
              </a:spcBef>
              <a:buNone/>
            </a:pPr>
            <a:r>
              <a:rPr lang="de-DE" sz="1700" dirty="0" smtClean="0">
                <a:latin typeface="Verdana" panose="020B0604030504040204" pitchFamily="34" charset="0"/>
                <a:ea typeface="Verdana" panose="020B0604030504040204" pitchFamily="34" charset="0"/>
                <a:cs typeface="Verdana" panose="020B0604030504040204" pitchFamily="34" charset="0"/>
                <a:hlinkClick r:id="rId4"/>
              </a:rPr>
              <a:t>https</a:t>
            </a:r>
            <a:r>
              <a:rPr lang="de-DE" sz="1700" dirty="0">
                <a:latin typeface="Verdana" panose="020B0604030504040204" pitchFamily="34" charset="0"/>
                <a:ea typeface="Verdana" panose="020B0604030504040204" pitchFamily="34" charset="0"/>
                <a:cs typeface="Verdana" panose="020B0604030504040204" pitchFamily="34" charset="0"/>
                <a:hlinkClick r:id="rId4"/>
              </a:rPr>
              <a:t>://</a:t>
            </a:r>
            <a:r>
              <a:rPr lang="de-DE" sz="1700" dirty="0" smtClean="0">
                <a:latin typeface="Verdana" panose="020B0604030504040204" pitchFamily="34" charset="0"/>
                <a:ea typeface="Verdana" panose="020B0604030504040204" pitchFamily="34" charset="0"/>
                <a:cs typeface="Verdana" panose="020B0604030504040204" pitchFamily="34" charset="0"/>
                <a:hlinkClick r:id="rId4"/>
              </a:rPr>
              <a:t>www.fundacionmapfre.org/documentacion/publico/i18n/catalogo_imagenes/imagen_id.cmd?idImagen=1106864</a:t>
            </a:r>
            <a:endParaRPr lang="de-DE" sz="17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endParaRPr lang="de-DE" sz="17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r>
              <a:rPr lang="en-US" sz="1800" dirty="0" smtClean="0">
                <a:latin typeface="Verdana" panose="020B0604030504040204" pitchFamily="34" charset="0"/>
                <a:ea typeface="Verdana" panose="020B0604030504040204" pitchFamily="34" charset="0"/>
                <a:cs typeface="Verdana" panose="020B0604030504040204" pitchFamily="34" charset="0"/>
              </a:rPr>
              <a:t>AAE: Code of professional conduct</a:t>
            </a:r>
          </a:p>
          <a:p>
            <a:pPr marL="0" indent="0">
              <a:lnSpc>
                <a:spcPct val="110000"/>
              </a:lnSpc>
              <a:spcBef>
                <a:spcPts val="300"/>
              </a:spcBef>
              <a:buNone/>
            </a:pPr>
            <a:r>
              <a:rPr lang="en-US" sz="1800" dirty="0">
                <a:latin typeface="Verdana" panose="020B0604030504040204" pitchFamily="34" charset="0"/>
                <a:ea typeface="Verdana" panose="020B0604030504040204" pitchFamily="34" charset="0"/>
                <a:cs typeface="Verdana" panose="020B0604030504040204" pitchFamily="34" charset="0"/>
                <a:hlinkClick r:id="rId5"/>
              </a:rPr>
              <a:t>https://</a:t>
            </a:r>
            <a:r>
              <a:rPr lang="en-US" sz="1800" dirty="0" smtClean="0">
                <a:latin typeface="Verdana" panose="020B0604030504040204" pitchFamily="34" charset="0"/>
                <a:ea typeface="Verdana" panose="020B0604030504040204" pitchFamily="34" charset="0"/>
                <a:cs typeface="Verdana" panose="020B0604030504040204" pitchFamily="34" charset="0"/>
                <a:hlinkClick r:id="rId5"/>
              </a:rPr>
              <a:t>actuary.eu/wp-content/uploads/2017/10/Code_of_Conduct_22092017_FINAL-1.pdf</a:t>
            </a:r>
            <a:endParaRPr lang="en-US" sz="18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endParaRPr lang="en-US" sz="18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r>
              <a:rPr lang="en-US" sz="1800" dirty="0" smtClean="0"/>
              <a:t>EIOPA: Big Data Analytics In Motor And Health Insurance: A Thematic Review</a:t>
            </a:r>
            <a:endParaRPr lang="en-US" sz="1800" dirty="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r>
              <a:rPr lang="en-US" sz="1800" dirty="0">
                <a:latin typeface="Verdana" panose="020B0604030504040204" pitchFamily="34" charset="0"/>
                <a:ea typeface="Verdana" panose="020B0604030504040204" pitchFamily="34" charset="0"/>
                <a:cs typeface="Verdana" panose="020B0604030504040204" pitchFamily="34" charset="0"/>
                <a:hlinkClick r:id="rId6"/>
              </a:rPr>
              <a:t>https://</a:t>
            </a:r>
            <a:r>
              <a:rPr lang="en-US" sz="1800" dirty="0" smtClean="0">
                <a:latin typeface="Verdana" panose="020B0604030504040204" pitchFamily="34" charset="0"/>
                <a:ea typeface="Verdana" panose="020B0604030504040204" pitchFamily="34" charset="0"/>
                <a:cs typeface="Verdana" panose="020B0604030504040204" pitchFamily="34" charset="0"/>
                <a:hlinkClick r:id="rId6"/>
              </a:rPr>
              <a:t>eiopa.europa.eu/Publications/EIOPA_BigDataAnalytics_ThematicReview_April2019.pdf</a:t>
            </a:r>
            <a:endParaRPr lang="en-US" sz="18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endParaRPr lang="en-US" sz="18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endParaRPr lang="en-US" sz="1800" dirty="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endParaRPr lang="de-DE" sz="17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endParaRPr lang="de-DE" sz="17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endParaRPr lang="de-DE" sz="17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endParaRPr lang="de-DE" sz="17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 name="Datumsplatzhalter 2"/>
          <p:cNvSpPr>
            <a:spLocks noGrp="1"/>
          </p:cNvSpPr>
          <p:nvPr>
            <p:ph type="dt" sz="half" idx="10"/>
          </p:nvPr>
        </p:nvSpPr>
        <p:spPr/>
        <p:txBody>
          <a:bodyPr/>
          <a:lstStyle/>
          <a:p>
            <a:r>
              <a:rPr lang="de-DE" smtClean="0"/>
              <a:t>17 May 2019</a:t>
            </a:r>
            <a:endParaRPr lang="de-DE"/>
          </a:p>
        </p:txBody>
      </p:sp>
      <p:sp>
        <p:nvSpPr>
          <p:cNvPr id="5" name="Fußzeilenplatzhalter 4"/>
          <p:cNvSpPr>
            <a:spLocks noGrp="1"/>
          </p:cNvSpPr>
          <p:nvPr>
            <p:ph type="ftr" sz="quarter" idx="11"/>
          </p:nvPr>
        </p:nvSpPr>
        <p:spPr>
          <a:xfrm>
            <a:off x="2133600" y="6356350"/>
            <a:ext cx="6019800"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13</a:t>
            </a:fld>
            <a:endParaRPr lang="de-DE"/>
          </a:p>
        </p:txBody>
      </p:sp>
    </p:spTree>
    <p:extLst>
      <p:ext uri="{BB962C8B-B14F-4D97-AF65-F5344CB8AC3E}">
        <p14:creationId xmlns:p14="http://schemas.microsoft.com/office/powerpoint/2010/main" val="1677359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a:xfrm>
            <a:off x="6927268" y="4281046"/>
            <a:ext cx="4266768" cy="1474250"/>
          </a:xfrm>
          <a:prstGeom prst="rect">
            <a:avLst/>
          </a:prstGeom>
          <a:solidFill>
            <a:schemeClr val="bg1">
              <a:lumMod val="95000"/>
            </a:schemeClr>
          </a:solidFill>
          <a:ln w="9525">
            <a:solidFill>
              <a:schemeClr val="tx1"/>
            </a:solidFill>
          </a:ln>
        </p:spPr>
        <p:txBody>
          <a:bodyPr wrap="square">
            <a:spAutoFit/>
          </a:bodyPr>
          <a:lstStyle/>
          <a:p>
            <a:pPr marL="0" indent="0">
              <a:buNone/>
            </a:pPr>
            <a:r>
              <a:rPr lang="de-DE" sz="1800" dirty="0">
                <a:latin typeface="Verdana" panose="020B0604030504040204" pitchFamily="34" charset="0"/>
                <a:ea typeface="Verdana" panose="020B0604030504040204" pitchFamily="34" charset="0"/>
                <a:cs typeface="Verdana" panose="020B0604030504040204" pitchFamily="34" charset="0"/>
              </a:rPr>
              <a:t>Siegbert Baldauf</a:t>
            </a:r>
          </a:p>
          <a:p>
            <a:pPr marL="0" indent="0">
              <a:buNone/>
            </a:pPr>
            <a:r>
              <a:rPr lang="de-DE" sz="1800" dirty="0" smtClean="0">
                <a:latin typeface="Verdana" panose="020B0604030504040204" pitchFamily="34" charset="0"/>
                <a:ea typeface="Verdana" panose="020B0604030504040204" pitchFamily="34" charset="0"/>
                <a:cs typeface="Verdana" panose="020B0604030504040204" pitchFamily="34" charset="0"/>
              </a:rPr>
              <a:t>Tel</a:t>
            </a:r>
            <a:r>
              <a:rPr lang="de-DE" sz="1800" dirty="0">
                <a:latin typeface="Verdana" panose="020B0604030504040204" pitchFamily="34" charset="0"/>
                <a:ea typeface="Verdana" panose="020B0604030504040204" pitchFamily="34" charset="0"/>
                <a:cs typeface="Verdana" panose="020B0604030504040204" pitchFamily="34" charset="0"/>
              </a:rPr>
              <a:t>.      (+49) 04532 2654970</a:t>
            </a:r>
          </a:p>
          <a:p>
            <a:pPr marL="0" indent="0">
              <a:buNone/>
            </a:pPr>
            <a:r>
              <a:rPr lang="de-DE" sz="1800" dirty="0">
                <a:latin typeface="Verdana" panose="020B0604030504040204" pitchFamily="34" charset="0"/>
                <a:ea typeface="Verdana" panose="020B0604030504040204" pitchFamily="34" charset="0"/>
                <a:cs typeface="Verdana" panose="020B0604030504040204" pitchFamily="34" charset="0"/>
              </a:rPr>
              <a:t>Mobil </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a:latin typeface="Verdana" panose="020B0604030504040204" pitchFamily="34" charset="0"/>
                <a:ea typeface="Verdana" panose="020B0604030504040204" pitchFamily="34" charset="0"/>
                <a:cs typeface="Verdana" panose="020B0604030504040204" pitchFamily="34" charset="0"/>
              </a:rPr>
              <a:t>(+49) 01711154650 </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de-DE" sz="1800" u="sng" dirty="0" smtClean="0">
                <a:latin typeface="Verdana" panose="020B0604030504040204" pitchFamily="34" charset="0"/>
                <a:ea typeface="Verdana" panose="020B0604030504040204" pitchFamily="34" charset="0"/>
                <a:cs typeface="Verdana" panose="020B0604030504040204" pitchFamily="34" charset="0"/>
                <a:hlinkClick r:id="rId2"/>
              </a:rPr>
              <a:t>Siegbert.Baldauf@aktuar.de</a:t>
            </a:r>
            <a:endParaRPr lang="de-DE" sz="1800" dirty="0">
              <a:latin typeface="Verdana" panose="020B0604030504040204" pitchFamily="34" charset="0"/>
              <a:ea typeface="Verdana" panose="020B0604030504040204" pitchFamily="34" charset="0"/>
              <a:cs typeface="Verdana" panose="020B0604030504040204" pitchFamily="34" charset="0"/>
            </a:endParaRPr>
          </a:p>
        </p:txBody>
      </p:sp>
      <p:sp>
        <p:nvSpPr>
          <p:cNvPr id="3" name="Datumsplatzhalter 2"/>
          <p:cNvSpPr>
            <a:spLocks noGrp="1"/>
          </p:cNvSpPr>
          <p:nvPr>
            <p:ph type="dt" sz="half" idx="10"/>
          </p:nvPr>
        </p:nvSpPr>
        <p:spPr/>
        <p:txBody>
          <a:bodyPr/>
          <a:lstStyle/>
          <a:p>
            <a:r>
              <a:rPr lang="de-DE" smtClean="0"/>
              <a:t>17 May 2019</a:t>
            </a:r>
            <a:endParaRPr lang="de-DE"/>
          </a:p>
        </p:txBody>
      </p:sp>
      <p:sp>
        <p:nvSpPr>
          <p:cNvPr id="5" name="Fußzeilenplatzhalter 4"/>
          <p:cNvSpPr>
            <a:spLocks noGrp="1"/>
          </p:cNvSpPr>
          <p:nvPr>
            <p:ph type="ftr" sz="quarter" idx="11"/>
          </p:nvPr>
        </p:nvSpPr>
        <p:spPr>
          <a:xfrm>
            <a:off x="2133600" y="6356350"/>
            <a:ext cx="6019800"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14</a:t>
            </a:fld>
            <a:endParaRPr lang="de-DE"/>
          </a:p>
        </p:txBody>
      </p:sp>
      <p:sp>
        <p:nvSpPr>
          <p:cNvPr id="8" name="Rechteck 7"/>
          <p:cNvSpPr/>
          <p:nvPr/>
        </p:nvSpPr>
        <p:spPr>
          <a:xfrm>
            <a:off x="332512" y="1925779"/>
            <a:ext cx="11402291" cy="1015663"/>
          </a:xfrm>
          <a:prstGeom prst="rect">
            <a:avLst/>
          </a:prstGeom>
        </p:spPr>
        <p:txBody>
          <a:bodyPr wrap="square">
            <a:spAutoFit/>
          </a:bodyPr>
          <a:lstStyle/>
          <a:p>
            <a:endParaRPr lang="de-DE" sz="2800" b="1" dirty="0">
              <a:latin typeface="Verdana" panose="020B0604030504040204" pitchFamily="34" charset="0"/>
              <a:ea typeface="Verdana" panose="020B0604030504040204" pitchFamily="34" charset="0"/>
              <a:cs typeface="Verdana" panose="020B0604030504040204" pitchFamily="34" charset="0"/>
            </a:endParaRPr>
          </a:p>
          <a:p>
            <a:pPr algn="ctr"/>
            <a:r>
              <a:rPr lang="en-GB" sz="3200" dirty="0" smtClean="0">
                <a:latin typeface="Verdana" panose="020B0604030504040204" pitchFamily="34" charset="0"/>
                <a:ea typeface="Verdana" panose="020B0604030504040204" pitchFamily="34" charset="0"/>
                <a:cs typeface="Verdana" panose="020B0604030504040204" pitchFamily="34" charset="0"/>
              </a:rPr>
              <a:t>Thank you very much for your attention</a:t>
            </a:r>
            <a:endParaRPr lang="en-GB" sz="3200" dirty="0"/>
          </a:p>
        </p:txBody>
      </p:sp>
    </p:spTree>
    <p:extLst>
      <p:ext uri="{BB962C8B-B14F-4D97-AF65-F5344CB8AC3E}">
        <p14:creationId xmlns:p14="http://schemas.microsoft.com/office/powerpoint/2010/main" val="3694913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825" y="337415"/>
            <a:ext cx="10356273" cy="852055"/>
          </a:xfrm>
        </p:spPr>
        <p:txBody>
          <a:bodyPr>
            <a:norm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Significant challenges for actuaries ahead</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Inhaltsplatzhalter 3"/>
          <p:cNvSpPr>
            <a:spLocks noGrp="1"/>
          </p:cNvSpPr>
          <p:nvPr>
            <p:ph idx="1"/>
          </p:nvPr>
        </p:nvSpPr>
        <p:spPr>
          <a:xfrm>
            <a:off x="526473" y="1219199"/>
            <a:ext cx="11319163" cy="5137152"/>
          </a:xfrm>
        </p:spPr>
        <p:txBody>
          <a:bodyPr>
            <a:normAutofit/>
          </a:bodyPr>
          <a:lstStyle/>
          <a:p>
            <a:endParaRPr lang="de-DE" sz="1600" dirty="0" smtClean="0"/>
          </a:p>
          <a:p>
            <a:pPr marL="457200" indent="-457200">
              <a:buAutoNum type="alphaLcParenR"/>
            </a:pPr>
            <a:r>
              <a:rPr lang="en-GB" sz="2000" dirty="0" smtClean="0">
                <a:latin typeface="Verdana" panose="020B0604030504040204" pitchFamily="34" charset="0"/>
                <a:ea typeface="Verdana" panose="020B0604030504040204" pitchFamily="34" charset="0"/>
                <a:cs typeface="Verdana" panose="020B0604030504040204" pitchFamily="34" charset="0"/>
              </a:rPr>
              <a:t>Regulator, Supervisor: 	Solvency II, IDD, IFRS17, IORP2</a:t>
            </a:r>
          </a:p>
          <a:p>
            <a:pPr marL="457200" indent="-457200">
              <a:buAutoNum type="alphaLcParenR"/>
            </a:pPr>
            <a:r>
              <a:rPr lang="en-GB" sz="2000" dirty="0" smtClean="0">
                <a:latin typeface="Verdana" panose="020B0604030504040204" pitchFamily="34" charset="0"/>
                <a:ea typeface="Verdana" panose="020B0604030504040204" pitchFamily="34" charset="0"/>
                <a:cs typeface="Verdana" panose="020B0604030504040204" pitchFamily="34" charset="0"/>
              </a:rPr>
              <a:t>Competition: 		</a:t>
            </a:r>
            <a:r>
              <a:rPr lang="en-GB" sz="2000" dirty="0" err="1" smtClean="0">
                <a:latin typeface="Verdana" panose="020B0604030504040204" pitchFamily="34" charset="0"/>
                <a:ea typeface="Verdana" panose="020B0604030504040204" pitchFamily="34" charset="0"/>
                <a:cs typeface="Verdana" panose="020B0604030504040204" pitchFamily="34" charset="0"/>
              </a:rPr>
              <a:t>Insurtecs</a:t>
            </a:r>
            <a:r>
              <a:rPr lang="en-GB" sz="2000" dirty="0" smtClean="0">
                <a:latin typeface="Verdana" panose="020B0604030504040204" pitchFamily="34" charset="0"/>
                <a:ea typeface="Verdana" panose="020B0604030504040204" pitchFamily="34" charset="0"/>
                <a:cs typeface="Verdana" panose="020B0604030504040204" pitchFamily="34" charset="0"/>
              </a:rPr>
              <a:t>, Cost pressure</a:t>
            </a:r>
            <a:endParaRPr lang="en-GB" sz="2000"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457200" indent="-457200">
              <a:buAutoNum type="alphaLcParenR"/>
            </a:pPr>
            <a:r>
              <a:rPr lang="en-GB" sz="2000" dirty="0" smtClean="0">
                <a:latin typeface="Verdana" panose="020B0604030504040204" pitchFamily="34" charset="0"/>
                <a:ea typeface="Verdana" panose="020B0604030504040204" pitchFamily="34" charset="0"/>
                <a:cs typeface="Verdana" panose="020B0604030504040204" pitchFamily="34" charset="0"/>
              </a:rPr>
              <a:t>Market: 			Low interest rate environment </a:t>
            </a:r>
            <a:endParaRPr lang="en-GB" sz="2000"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457200" indent="-457200">
              <a:buAutoNum type="alphaLcParenR"/>
            </a:pPr>
            <a:r>
              <a:rPr lang="en-GB" sz="2000" dirty="0" smtClean="0">
                <a:latin typeface="Verdana" panose="020B0604030504040204" pitchFamily="34" charset="0"/>
                <a:ea typeface="Verdana" panose="020B0604030504040204" pitchFamily="34" charset="0"/>
                <a:cs typeface="Verdana" panose="020B0604030504040204" pitchFamily="34" charset="0"/>
              </a:rPr>
              <a:t>Demography </a:t>
            </a:r>
          </a:p>
          <a:p>
            <a:pPr marL="457200" indent="-457200">
              <a:buAutoNum type="alphaLcParenR"/>
            </a:pPr>
            <a:endParaRPr lang="en-GB" sz="2000"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457200" indent="-457200">
              <a:buAutoNum type="alphaLcParenR"/>
            </a:pPr>
            <a:r>
              <a:rPr lang="en-GB" sz="2000" b="1" dirty="0" smtClean="0">
                <a:latin typeface="Verdana" panose="020B0604030504040204" pitchFamily="34" charset="0"/>
                <a:ea typeface="Verdana" panose="020B0604030504040204" pitchFamily="34" charset="0"/>
                <a:cs typeface="Verdana" panose="020B0604030504040204" pitchFamily="34" charset="0"/>
              </a:rPr>
              <a:t>Fourth industrial revolution:</a:t>
            </a:r>
          </a:p>
          <a:p>
            <a:pPr marL="914400" lvl="1" indent="-457200">
              <a:buFont typeface="+mj-lt"/>
              <a:buAutoNum type="romanLcPeriod"/>
            </a:pPr>
            <a:r>
              <a:rPr lang="en-GB" sz="2000" dirty="0" smtClean="0">
                <a:latin typeface="Verdana" panose="020B0604030504040204" pitchFamily="34" charset="0"/>
                <a:ea typeface="Verdana" panose="020B0604030504040204" pitchFamily="34" charset="0"/>
                <a:cs typeface="Verdana" panose="020B0604030504040204" pitchFamily="34" charset="0"/>
              </a:rPr>
              <a:t>Digitalisation</a:t>
            </a:r>
          </a:p>
          <a:p>
            <a:pPr marL="914400" lvl="1" indent="-457200">
              <a:buFont typeface="+mj-lt"/>
              <a:buAutoNum type="romanLcPeriod"/>
            </a:pPr>
            <a:r>
              <a:rPr lang="en-GB" sz="2000" dirty="0" smtClean="0">
                <a:latin typeface="Verdana" panose="020B0604030504040204" pitchFamily="34" charset="0"/>
                <a:ea typeface="Verdana" panose="020B0604030504040204" pitchFamily="34" charset="0"/>
                <a:cs typeface="Verdana" panose="020B0604030504040204" pitchFamily="34" charset="0"/>
              </a:rPr>
              <a:t>Economy 4.0</a:t>
            </a:r>
          </a:p>
          <a:p>
            <a:pPr marL="914400" lvl="1" indent="-457200">
              <a:buFont typeface="+mj-lt"/>
              <a:buAutoNum type="romanLcPeriod"/>
            </a:pPr>
            <a:r>
              <a:rPr lang="en-GB" sz="2000" dirty="0" smtClean="0">
                <a:latin typeface="Verdana" panose="020B0604030504040204" pitchFamily="34" charset="0"/>
                <a:ea typeface="Verdana" panose="020B0604030504040204" pitchFamily="34" charset="0"/>
                <a:cs typeface="Verdana" panose="020B0604030504040204" pitchFamily="34" charset="0"/>
              </a:rPr>
              <a:t>Big Data</a:t>
            </a:r>
          </a:p>
          <a:p>
            <a:pPr marL="914400" lvl="1" indent="-457200">
              <a:buFont typeface="+mj-lt"/>
              <a:buAutoNum type="romanLcPeriod"/>
            </a:pPr>
            <a:r>
              <a:rPr lang="en-GB" sz="2000" dirty="0" smtClean="0">
                <a:latin typeface="Verdana" panose="020B0604030504040204" pitchFamily="34" charset="0"/>
                <a:ea typeface="Verdana" panose="020B0604030504040204" pitchFamily="34" charset="0"/>
                <a:cs typeface="Verdana" panose="020B0604030504040204" pitchFamily="34" charset="0"/>
              </a:rPr>
              <a:t>Climate change</a:t>
            </a:r>
          </a:p>
          <a:p>
            <a:pPr marL="457200" lvl="1"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sz="2400" dirty="0" smtClean="0">
                <a:latin typeface="Verdana" panose="020B0604030504040204" pitchFamily="34" charset="0"/>
                <a:ea typeface="Verdana" panose="020B0604030504040204" pitchFamily="34" charset="0"/>
                <a:cs typeface="Verdana" panose="020B0604030504040204" pitchFamily="34" charset="0"/>
              </a:rPr>
              <a:t>How far will these challenges affect or change actuarial work?</a:t>
            </a:r>
          </a:p>
          <a:p>
            <a:pPr marL="457200" indent="-457200">
              <a:buAutoNum type="alphaLcParenR"/>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spcBef>
                <a:spcPts val="300"/>
              </a:spcBef>
              <a:buNone/>
            </a:pPr>
            <a:endParaRPr lang="de-DE" sz="1900" dirty="0">
              <a:latin typeface="Verdana" panose="020B0604030504040204" pitchFamily="34" charset="0"/>
              <a:ea typeface="Verdana" panose="020B0604030504040204" pitchFamily="34" charset="0"/>
              <a:cs typeface="Verdana" panose="020B0604030504040204" pitchFamily="34" charset="0"/>
            </a:endParaRPr>
          </a:p>
          <a:p>
            <a:pPr>
              <a:spcBef>
                <a:spcPts val="300"/>
              </a:spcBef>
            </a:pPr>
            <a:endParaRPr lang="de-DE" sz="1900" dirty="0">
              <a:latin typeface="Verdana" panose="020B0604030504040204" pitchFamily="34" charset="0"/>
              <a:ea typeface="Verdana" panose="020B0604030504040204" pitchFamily="34" charset="0"/>
              <a:cs typeface="Verdana" panose="020B0604030504040204" pitchFamily="34" charset="0"/>
            </a:endParaRPr>
          </a:p>
        </p:txBody>
      </p:sp>
      <p:sp>
        <p:nvSpPr>
          <p:cNvPr id="3" name="Datumsplatzhalter 2"/>
          <p:cNvSpPr>
            <a:spLocks noGrp="1"/>
          </p:cNvSpPr>
          <p:nvPr>
            <p:ph type="dt" sz="half" idx="10"/>
          </p:nvPr>
        </p:nvSpPr>
        <p:spPr/>
        <p:txBody>
          <a:bodyPr/>
          <a:lstStyle/>
          <a:p>
            <a:r>
              <a:rPr lang="de-DE" smtClean="0"/>
              <a:t>17 May 2019</a:t>
            </a:r>
            <a:endParaRPr lang="de-DE" dirty="0"/>
          </a:p>
        </p:txBody>
      </p:sp>
      <p:sp>
        <p:nvSpPr>
          <p:cNvPr id="5" name="Fußzeilenplatzhalter 4"/>
          <p:cNvSpPr>
            <a:spLocks noGrp="1"/>
          </p:cNvSpPr>
          <p:nvPr>
            <p:ph type="ftr" sz="quarter" idx="11"/>
          </p:nvPr>
        </p:nvSpPr>
        <p:spPr>
          <a:xfrm>
            <a:off x="2549237" y="6356350"/>
            <a:ext cx="7994072"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2</a:t>
            </a:fld>
            <a:endParaRPr lang="de-DE"/>
          </a:p>
        </p:txBody>
      </p:sp>
      <p:pic>
        <p:nvPicPr>
          <p:cNvPr id="7" name="Grafik 6"/>
          <p:cNvPicPr>
            <a:picLocks noChangeAspect="1"/>
          </p:cNvPicPr>
          <p:nvPr/>
        </p:nvPicPr>
        <p:blipFill>
          <a:blip r:embed="rId3" cstate="print"/>
          <a:stretch>
            <a:fillRect/>
          </a:stretch>
        </p:blipFill>
        <p:spPr>
          <a:xfrm>
            <a:off x="7924800" y="3022600"/>
            <a:ext cx="3467100" cy="2311400"/>
          </a:xfrm>
          <a:prstGeom prst="rect">
            <a:avLst/>
          </a:prstGeom>
        </p:spPr>
      </p:pic>
    </p:spTree>
    <p:extLst>
      <p:ext uri="{BB962C8B-B14F-4D97-AF65-F5344CB8AC3E}">
        <p14:creationId xmlns:p14="http://schemas.microsoft.com/office/powerpoint/2010/main" val="244954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7143" y="281995"/>
            <a:ext cx="10356273" cy="852055"/>
          </a:xfrm>
        </p:spPr>
        <p:txBody>
          <a:bodyPr>
            <a:norm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Being an actuary  </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Inhaltsplatzhalter 3"/>
          <p:cNvSpPr>
            <a:spLocks noGrp="1"/>
          </p:cNvSpPr>
          <p:nvPr>
            <p:ph idx="1"/>
          </p:nvPr>
        </p:nvSpPr>
        <p:spPr>
          <a:xfrm>
            <a:off x="346364" y="1219207"/>
            <a:ext cx="11526981" cy="5015338"/>
          </a:xfrm>
        </p:spPr>
        <p:txBody>
          <a:bodyPr>
            <a:noAutofit/>
          </a:bodyPr>
          <a:lstStyle/>
          <a:p>
            <a:pPr marL="0" indent="0">
              <a:lnSpc>
                <a:spcPct val="100000"/>
              </a:lnSpc>
              <a:spcBef>
                <a:spcPts val="600"/>
              </a:spcBef>
              <a:spcAft>
                <a:spcPts val="600"/>
              </a:spcAft>
              <a:buNone/>
            </a:pPr>
            <a:r>
              <a:rPr lang="en-GB" sz="1800" b="1" dirty="0" smtClean="0">
                <a:latin typeface="Verdana" panose="020B0604030504040204" pitchFamily="34" charset="0"/>
                <a:ea typeface="Verdana" panose="020B0604030504040204" pitchFamily="34" charset="0"/>
                <a:cs typeface="Verdana" panose="020B0604030504040204" pitchFamily="34" charset="0"/>
              </a:rPr>
              <a:t>Code </a:t>
            </a:r>
            <a:r>
              <a:rPr lang="en-GB" sz="1800" b="1" dirty="0">
                <a:latin typeface="Verdana" panose="020B0604030504040204" pitchFamily="34" charset="0"/>
                <a:ea typeface="Verdana" panose="020B0604030504040204" pitchFamily="34" charset="0"/>
                <a:cs typeface="Verdana" panose="020B0604030504040204" pitchFamily="34" charset="0"/>
              </a:rPr>
              <a:t>of Professional Conduct</a:t>
            </a:r>
            <a:r>
              <a:rPr lang="en-GB" sz="1800" dirty="0">
                <a:latin typeface="Verdana" panose="020B0604030504040204" pitchFamily="34" charset="0"/>
                <a:ea typeface="Verdana" panose="020B0604030504040204" pitchFamily="34" charset="0"/>
                <a:cs typeface="Verdana" panose="020B0604030504040204" pitchFamily="34" charset="0"/>
              </a:rPr>
              <a:t> published by the </a:t>
            </a:r>
            <a:r>
              <a:rPr lang="en-GB" sz="1800" dirty="0" smtClean="0">
                <a:latin typeface="Verdana" panose="020B0604030504040204" pitchFamily="34" charset="0"/>
                <a:ea typeface="Verdana" panose="020B0604030504040204" pitchFamily="34" charset="0"/>
                <a:cs typeface="Verdana" panose="020B0604030504040204" pitchFamily="34" charset="0"/>
              </a:rPr>
              <a:t>AAE in </a:t>
            </a:r>
            <a:r>
              <a:rPr lang="en-GB" sz="1800" b="1" dirty="0" smtClean="0">
                <a:latin typeface="Verdana" panose="020B0604030504040204" pitchFamily="34" charset="0"/>
                <a:ea typeface="Verdana" panose="020B0604030504040204" pitchFamily="34" charset="0"/>
                <a:cs typeface="Verdana" panose="020B0604030504040204" pitchFamily="34" charset="0"/>
              </a:rPr>
              <a:t>2017 </a:t>
            </a:r>
            <a:r>
              <a:rPr lang="en-GB" sz="1800" dirty="0" smtClean="0">
                <a:latin typeface="Verdana" panose="020B0604030504040204" pitchFamily="34" charset="0"/>
                <a:ea typeface="Verdana" panose="020B0604030504040204" pitchFamily="34" charset="0"/>
                <a:cs typeface="Verdana" panose="020B0604030504040204" pitchFamily="34" charset="0"/>
              </a:rPr>
              <a:t>becoming </a:t>
            </a:r>
            <a:r>
              <a:rPr lang="en-GB" sz="1800" dirty="0">
                <a:latin typeface="Verdana" panose="020B0604030504040204" pitchFamily="34" charset="0"/>
                <a:ea typeface="Verdana" panose="020B0604030504040204" pitchFamily="34" charset="0"/>
                <a:cs typeface="Verdana" panose="020B0604030504040204" pitchFamily="34" charset="0"/>
              </a:rPr>
              <a:t>effective for Full Member Associations of the </a:t>
            </a:r>
            <a:r>
              <a:rPr lang="en-GB" sz="1800" dirty="0" smtClean="0">
                <a:latin typeface="Verdana" panose="020B0604030504040204" pitchFamily="34" charset="0"/>
                <a:ea typeface="Verdana" panose="020B0604030504040204" pitchFamily="34" charset="0"/>
                <a:cs typeface="Verdana" panose="020B0604030504040204" pitchFamily="34" charset="0"/>
              </a:rPr>
              <a:t>AAE </a:t>
            </a:r>
            <a:r>
              <a:rPr lang="en-GB" sz="1800" dirty="0">
                <a:latin typeface="Verdana" panose="020B0604030504040204" pitchFamily="34" charset="0"/>
                <a:ea typeface="Verdana" panose="020B0604030504040204" pitchFamily="34" charset="0"/>
                <a:cs typeface="Verdana" panose="020B0604030504040204" pitchFamily="34" charset="0"/>
              </a:rPr>
              <a:t>on </a:t>
            </a:r>
            <a:r>
              <a:rPr lang="en-GB" sz="1800" b="1" dirty="0">
                <a:latin typeface="Verdana" panose="020B0604030504040204" pitchFamily="34" charset="0"/>
                <a:ea typeface="Verdana" panose="020B0604030504040204" pitchFamily="34" charset="0"/>
                <a:cs typeface="Verdana" panose="020B0604030504040204" pitchFamily="34" charset="0"/>
              </a:rPr>
              <a:t>1 January 2021</a:t>
            </a:r>
            <a:r>
              <a:rPr lang="en-GB" sz="1800" dirty="0">
                <a:latin typeface="Verdana" panose="020B0604030504040204" pitchFamily="34" charset="0"/>
                <a:ea typeface="Verdana" panose="020B0604030504040204" pitchFamily="34" charset="0"/>
                <a:cs typeface="Verdana" panose="020B0604030504040204" pitchFamily="34" charset="0"/>
              </a:rPr>
              <a:t>. </a:t>
            </a: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00000"/>
              </a:lnSpc>
              <a:spcBef>
                <a:spcPts val="600"/>
              </a:spcBef>
              <a:spcAft>
                <a:spcPts val="600"/>
              </a:spcAft>
              <a:buNone/>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00000"/>
              </a:lnSpc>
              <a:spcBef>
                <a:spcPts val="600"/>
              </a:spcBef>
              <a:spcAft>
                <a:spcPts val="600"/>
              </a:spcAft>
              <a:buNone/>
            </a:pPr>
            <a:r>
              <a:rPr lang="en-GB" sz="1800" dirty="0" smtClean="0">
                <a:latin typeface="Verdana" panose="020B0604030504040204" pitchFamily="34" charset="0"/>
                <a:ea typeface="Verdana" panose="020B0604030504040204" pitchFamily="34" charset="0"/>
                <a:cs typeface="Verdana" panose="020B0604030504040204" pitchFamily="34" charset="0"/>
              </a:rPr>
              <a:t>The </a:t>
            </a:r>
            <a:r>
              <a:rPr lang="en-GB" sz="1800" dirty="0">
                <a:latin typeface="Verdana" panose="020B0604030504040204" pitchFamily="34" charset="0"/>
                <a:ea typeface="Verdana" panose="020B0604030504040204" pitchFamily="34" charset="0"/>
                <a:cs typeface="Verdana" panose="020B0604030504040204" pitchFamily="34" charset="0"/>
              </a:rPr>
              <a:t>following </a:t>
            </a:r>
            <a:r>
              <a:rPr lang="en-GB" sz="1800" b="1" dirty="0">
                <a:latin typeface="Verdana" panose="020B0604030504040204" pitchFamily="34" charset="0"/>
                <a:ea typeface="Verdana" panose="020B0604030504040204" pitchFamily="34" charset="0"/>
                <a:cs typeface="Verdana" panose="020B0604030504040204" pitchFamily="34" charset="0"/>
              </a:rPr>
              <a:t>principles</a:t>
            </a:r>
            <a:r>
              <a:rPr lang="en-GB" sz="1800" dirty="0">
                <a:latin typeface="Verdana" panose="020B0604030504040204" pitchFamily="34" charset="0"/>
                <a:ea typeface="Verdana" panose="020B0604030504040204" pitchFamily="34" charset="0"/>
                <a:cs typeface="Verdana" panose="020B0604030504040204" pitchFamily="34" charset="0"/>
              </a:rPr>
              <a:t> for the work of an actuary are part of this Code of Professional Conduct: </a:t>
            </a:r>
            <a:endParaRPr lang="de-DE" sz="1800" dirty="0">
              <a:latin typeface="Verdana" panose="020B0604030504040204" pitchFamily="34" charset="0"/>
              <a:ea typeface="Verdana" panose="020B0604030504040204" pitchFamily="34" charset="0"/>
              <a:cs typeface="Verdana" panose="020B0604030504040204" pitchFamily="34" charset="0"/>
            </a:endParaRPr>
          </a:p>
          <a:p>
            <a:pPr lvl="1">
              <a:lnSpc>
                <a:spcPct val="100000"/>
              </a:lnSpc>
              <a:spcBef>
                <a:spcPts val="600"/>
              </a:spcBef>
              <a:spcAft>
                <a:spcPts val="600"/>
              </a:spcAft>
            </a:pPr>
            <a:r>
              <a:rPr lang="en-GB" sz="1800" b="1" dirty="0" smtClean="0">
                <a:latin typeface="Verdana" panose="020B0604030504040204" pitchFamily="34" charset="0"/>
                <a:ea typeface="Verdana" panose="020B0604030504040204" pitchFamily="34" charset="0"/>
                <a:cs typeface="Verdana" panose="020B0604030504040204" pitchFamily="34" charset="0"/>
              </a:rPr>
              <a:t>Integrity</a:t>
            </a:r>
            <a:r>
              <a:rPr lang="en-GB" sz="1800" dirty="0">
                <a:latin typeface="Verdana" panose="020B0604030504040204" pitchFamily="34" charset="0"/>
                <a:ea typeface="Verdana" panose="020B0604030504040204" pitchFamily="34" charset="0"/>
                <a:cs typeface="Verdana" panose="020B0604030504040204" pitchFamily="34" charset="0"/>
              </a:rPr>
              <a:t>: An actuary must act honestly and with the highest standards of integrity.</a:t>
            </a:r>
            <a:endParaRPr lang="de-DE" sz="1800" dirty="0">
              <a:latin typeface="Verdana" panose="020B0604030504040204" pitchFamily="34" charset="0"/>
              <a:ea typeface="Verdana" panose="020B0604030504040204" pitchFamily="34" charset="0"/>
              <a:cs typeface="Verdana" panose="020B0604030504040204" pitchFamily="34" charset="0"/>
            </a:endParaRPr>
          </a:p>
          <a:p>
            <a:pPr lvl="1">
              <a:lnSpc>
                <a:spcPct val="100000"/>
              </a:lnSpc>
              <a:spcBef>
                <a:spcPts val="600"/>
              </a:spcBef>
              <a:spcAft>
                <a:spcPts val="600"/>
              </a:spcAft>
            </a:pPr>
            <a:r>
              <a:rPr lang="en-GB" sz="1800" b="1" dirty="0" smtClean="0">
                <a:latin typeface="Verdana" panose="020B0604030504040204" pitchFamily="34" charset="0"/>
                <a:ea typeface="Verdana" panose="020B0604030504040204" pitchFamily="34" charset="0"/>
                <a:cs typeface="Verdana" panose="020B0604030504040204" pitchFamily="34" charset="0"/>
              </a:rPr>
              <a:t>Competence </a:t>
            </a:r>
            <a:r>
              <a:rPr lang="en-GB" sz="1800" b="1" dirty="0">
                <a:latin typeface="Verdana" panose="020B0604030504040204" pitchFamily="34" charset="0"/>
                <a:ea typeface="Verdana" panose="020B0604030504040204" pitchFamily="34" charset="0"/>
                <a:cs typeface="Verdana" panose="020B0604030504040204" pitchFamily="34" charset="0"/>
              </a:rPr>
              <a:t>and Care</a:t>
            </a:r>
            <a:r>
              <a:rPr lang="en-GB" sz="1800" dirty="0">
                <a:latin typeface="Verdana" panose="020B0604030504040204" pitchFamily="34" charset="0"/>
                <a:ea typeface="Verdana" panose="020B0604030504040204" pitchFamily="34" charset="0"/>
                <a:cs typeface="Verdana" panose="020B0604030504040204" pitchFamily="34" charset="0"/>
              </a:rPr>
              <a:t>: An actuary must perform professional services competently and </a:t>
            </a:r>
            <a:r>
              <a:rPr lang="en-GB" sz="1800" dirty="0" smtClean="0">
                <a:latin typeface="Verdana" panose="020B0604030504040204" pitchFamily="34" charset="0"/>
                <a:ea typeface="Verdana" panose="020B0604030504040204" pitchFamily="34" charset="0"/>
                <a:cs typeface="Verdana" panose="020B0604030504040204" pitchFamily="34" charset="0"/>
              </a:rPr>
              <a:t>   with </a:t>
            </a:r>
            <a:r>
              <a:rPr lang="en-GB" sz="1800" dirty="0">
                <a:latin typeface="Verdana" panose="020B0604030504040204" pitchFamily="34" charset="0"/>
                <a:ea typeface="Verdana" panose="020B0604030504040204" pitchFamily="34" charset="0"/>
                <a:cs typeface="Verdana" panose="020B0604030504040204" pitchFamily="34" charset="0"/>
              </a:rPr>
              <a:t>care.  </a:t>
            </a:r>
            <a:endParaRPr lang="de-DE" sz="1800" dirty="0">
              <a:latin typeface="Verdana" panose="020B0604030504040204" pitchFamily="34" charset="0"/>
              <a:ea typeface="Verdana" panose="020B0604030504040204" pitchFamily="34" charset="0"/>
              <a:cs typeface="Verdana" panose="020B0604030504040204" pitchFamily="34" charset="0"/>
            </a:endParaRPr>
          </a:p>
          <a:p>
            <a:pPr lvl="1">
              <a:lnSpc>
                <a:spcPct val="100000"/>
              </a:lnSpc>
              <a:spcBef>
                <a:spcPts val="600"/>
              </a:spcBef>
              <a:spcAft>
                <a:spcPts val="600"/>
              </a:spcAft>
            </a:pPr>
            <a:r>
              <a:rPr lang="en-GB" sz="1800" b="1" dirty="0">
                <a:latin typeface="Verdana" panose="020B0604030504040204" pitchFamily="34" charset="0"/>
                <a:ea typeface="Verdana" panose="020B0604030504040204" pitchFamily="34" charset="0"/>
                <a:cs typeface="Verdana" panose="020B0604030504040204" pitchFamily="34" charset="0"/>
              </a:rPr>
              <a:t>Compliance</a:t>
            </a:r>
            <a:r>
              <a:rPr lang="en-GB" sz="1800" dirty="0">
                <a:latin typeface="Verdana" panose="020B0604030504040204" pitchFamily="34" charset="0"/>
                <a:ea typeface="Verdana" panose="020B0604030504040204" pitchFamily="34" charset="0"/>
                <a:cs typeface="Verdana" panose="020B0604030504040204" pitchFamily="34" charset="0"/>
              </a:rPr>
              <a:t>: An actuary must comply with all relevant legal, regulatory and professional requirements.</a:t>
            </a:r>
            <a:endParaRPr lang="de-DE" sz="1800" dirty="0">
              <a:latin typeface="Verdana" panose="020B0604030504040204" pitchFamily="34" charset="0"/>
              <a:ea typeface="Verdana" panose="020B0604030504040204" pitchFamily="34" charset="0"/>
              <a:cs typeface="Verdana" panose="020B0604030504040204" pitchFamily="34" charset="0"/>
            </a:endParaRPr>
          </a:p>
          <a:p>
            <a:pPr lvl="1">
              <a:lnSpc>
                <a:spcPct val="100000"/>
              </a:lnSpc>
              <a:spcBef>
                <a:spcPts val="600"/>
              </a:spcBef>
              <a:spcAft>
                <a:spcPts val="600"/>
              </a:spcAft>
            </a:pPr>
            <a:r>
              <a:rPr lang="en-GB" sz="1800" b="1" dirty="0" smtClean="0">
                <a:latin typeface="Verdana" panose="020B0604030504040204" pitchFamily="34" charset="0"/>
                <a:ea typeface="Verdana" panose="020B0604030504040204" pitchFamily="34" charset="0"/>
                <a:cs typeface="Verdana" panose="020B0604030504040204" pitchFamily="34" charset="0"/>
              </a:rPr>
              <a:t>Impartiality</a:t>
            </a:r>
            <a:r>
              <a:rPr lang="en-GB" sz="1800" dirty="0">
                <a:latin typeface="Verdana" panose="020B0604030504040204" pitchFamily="34" charset="0"/>
                <a:ea typeface="Verdana" panose="020B0604030504040204" pitchFamily="34" charset="0"/>
                <a:cs typeface="Verdana" panose="020B0604030504040204" pitchFamily="34" charset="0"/>
              </a:rPr>
              <a:t>: An actuary must not allow bias, conflict of interest or the undue influence of others to override professional judgement.</a:t>
            </a:r>
            <a:endParaRPr lang="de-DE" sz="1800" dirty="0">
              <a:latin typeface="Verdana" panose="020B0604030504040204" pitchFamily="34" charset="0"/>
              <a:ea typeface="Verdana" panose="020B0604030504040204" pitchFamily="34" charset="0"/>
              <a:cs typeface="Verdana" panose="020B0604030504040204" pitchFamily="34" charset="0"/>
            </a:endParaRPr>
          </a:p>
          <a:p>
            <a:pPr lvl="1">
              <a:lnSpc>
                <a:spcPct val="100000"/>
              </a:lnSpc>
              <a:spcBef>
                <a:spcPts val="600"/>
              </a:spcBef>
              <a:spcAft>
                <a:spcPts val="600"/>
              </a:spcAft>
            </a:pPr>
            <a:r>
              <a:rPr lang="en-GB" sz="1800" b="1" dirty="0" smtClean="0">
                <a:latin typeface="Verdana" panose="020B0604030504040204" pitchFamily="34" charset="0"/>
                <a:ea typeface="Verdana" panose="020B0604030504040204" pitchFamily="34" charset="0"/>
                <a:cs typeface="Verdana" panose="020B0604030504040204" pitchFamily="34" charset="0"/>
              </a:rPr>
              <a:t>Communication</a:t>
            </a:r>
            <a:r>
              <a:rPr lang="en-GB" sz="1800" dirty="0">
                <a:latin typeface="Verdana" panose="020B0604030504040204" pitchFamily="34" charset="0"/>
                <a:ea typeface="Verdana" panose="020B0604030504040204" pitchFamily="34" charset="0"/>
                <a:cs typeface="Verdana" panose="020B0604030504040204" pitchFamily="34" charset="0"/>
              </a:rPr>
              <a:t>: An actuary must communicate in an appropriate manner and meet all applicable reporting standards.</a:t>
            </a:r>
            <a:endParaRPr lang="de-DE" sz="1800" dirty="0">
              <a:latin typeface="Verdana" panose="020B0604030504040204" pitchFamily="34" charset="0"/>
              <a:ea typeface="Verdana" panose="020B0604030504040204" pitchFamily="34" charset="0"/>
              <a:cs typeface="Verdana" panose="020B0604030504040204" pitchFamily="34" charset="0"/>
            </a:endParaRPr>
          </a:p>
        </p:txBody>
      </p:sp>
      <p:sp>
        <p:nvSpPr>
          <p:cNvPr id="3" name="Datumsplatzhalter 2"/>
          <p:cNvSpPr>
            <a:spLocks noGrp="1"/>
          </p:cNvSpPr>
          <p:nvPr>
            <p:ph type="dt" sz="half" idx="10"/>
          </p:nvPr>
        </p:nvSpPr>
        <p:spPr/>
        <p:txBody>
          <a:bodyPr/>
          <a:lstStyle/>
          <a:p>
            <a:r>
              <a:rPr lang="de-DE" smtClean="0"/>
              <a:t>17 May 2019</a:t>
            </a:r>
            <a:endParaRPr lang="de-DE"/>
          </a:p>
        </p:txBody>
      </p:sp>
      <p:sp>
        <p:nvSpPr>
          <p:cNvPr id="5" name="Fußzeilenplatzhalter 4"/>
          <p:cNvSpPr>
            <a:spLocks noGrp="1"/>
          </p:cNvSpPr>
          <p:nvPr>
            <p:ph type="ftr" sz="quarter" idx="11"/>
          </p:nvPr>
        </p:nvSpPr>
        <p:spPr>
          <a:xfrm>
            <a:off x="2133600" y="6356350"/>
            <a:ext cx="6019800"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3</a:t>
            </a:fld>
            <a:endParaRPr lang="de-DE"/>
          </a:p>
        </p:txBody>
      </p:sp>
    </p:spTree>
    <p:extLst>
      <p:ext uri="{BB962C8B-B14F-4D97-AF65-F5344CB8AC3E}">
        <p14:creationId xmlns:p14="http://schemas.microsoft.com/office/powerpoint/2010/main" val="4282081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5691" y="337415"/>
            <a:ext cx="10356273" cy="852055"/>
          </a:xfrm>
        </p:spPr>
        <p:txBody>
          <a:bodyPr>
            <a:norm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Development of tasks of actuaries in retrospect </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Inhaltsplatzhalter 3"/>
          <p:cNvSpPr>
            <a:spLocks noGrp="1"/>
          </p:cNvSpPr>
          <p:nvPr>
            <p:ph idx="1"/>
          </p:nvPr>
        </p:nvSpPr>
        <p:spPr>
          <a:xfrm>
            <a:off x="526473" y="1219199"/>
            <a:ext cx="11319163" cy="5137152"/>
          </a:xfrm>
        </p:spPr>
        <p:txBody>
          <a:bodyPr>
            <a:normAutofit/>
          </a:bodyPr>
          <a:lstStyle/>
          <a:p>
            <a:pPr marL="0" indent="0">
              <a:buNone/>
            </a:pPr>
            <a:endParaRPr lang="en-US" sz="19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600"/>
              </a:spcBef>
              <a:buNone/>
            </a:pPr>
            <a:r>
              <a:rPr lang="en-US" sz="1900" dirty="0" smtClean="0">
                <a:latin typeface="Verdana" panose="020B0604030504040204" pitchFamily="34" charset="0"/>
                <a:ea typeface="Verdana" panose="020B0604030504040204" pitchFamily="34" charset="0"/>
                <a:cs typeface="Verdana" panose="020B0604030504040204" pitchFamily="34" charset="0"/>
              </a:rPr>
              <a:t>Actuarial work has been subject to changes since the beginning in the 17</a:t>
            </a:r>
            <a:r>
              <a:rPr lang="en-US" sz="1900" baseline="30000" dirty="0" smtClean="0">
                <a:latin typeface="Verdana" panose="020B0604030504040204" pitchFamily="34" charset="0"/>
                <a:ea typeface="Verdana" panose="020B0604030504040204" pitchFamily="34" charset="0"/>
                <a:cs typeface="Verdana" panose="020B0604030504040204" pitchFamily="34" charset="0"/>
              </a:rPr>
              <a:t>th</a:t>
            </a:r>
            <a:r>
              <a:rPr lang="en-US" sz="1900" dirty="0" smtClean="0">
                <a:latin typeface="Verdana" panose="020B0604030504040204" pitchFamily="34" charset="0"/>
                <a:ea typeface="Verdana" panose="020B0604030504040204" pitchFamily="34" charset="0"/>
                <a:cs typeface="Verdana" panose="020B0604030504040204" pitchFamily="34" charset="0"/>
              </a:rPr>
              <a:t> century; but change has sped up:</a:t>
            </a:r>
          </a:p>
          <a:p>
            <a:pPr marL="0" indent="0">
              <a:buNone/>
            </a:pPr>
            <a:endParaRPr lang="en-US" sz="19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900" dirty="0" smtClean="0">
                <a:latin typeface="Verdana" panose="020B0604030504040204" pitchFamily="34" charset="0"/>
                <a:ea typeface="Verdana" panose="020B0604030504040204" pitchFamily="34" charset="0"/>
                <a:cs typeface="Verdana" panose="020B0604030504040204" pitchFamily="34" charset="0"/>
              </a:rPr>
              <a:t>Actuaries of the </a:t>
            </a:r>
            <a:r>
              <a:rPr lang="en-US" sz="1900" b="1" dirty="0" smtClean="0">
                <a:latin typeface="Verdana" panose="020B0604030504040204" pitchFamily="34" charset="0"/>
                <a:ea typeface="Verdana" panose="020B0604030504040204" pitchFamily="34" charset="0"/>
                <a:cs typeface="Verdana" panose="020B0604030504040204" pitchFamily="34" charset="0"/>
              </a:rPr>
              <a:t>first kind</a:t>
            </a:r>
            <a:r>
              <a:rPr lang="en-US" sz="1900" dirty="0" smtClean="0">
                <a:latin typeface="Verdana" panose="020B0604030504040204" pitchFamily="34" charset="0"/>
                <a:ea typeface="Verdana" panose="020B0604030504040204" pitchFamily="34" charset="0"/>
                <a:cs typeface="Verdana" panose="020B0604030504040204" pitchFamily="34" charset="0"/>
              </a:rPr>
              <a:t>: 		life actuaries (</a:t>
            </a:r>
            <a:r>
              <a:rPr lang="en-US" sz="1900" b="1" dirty="0" smtClean="0">
                <a:latin typeface="Verdana" panose="020B0604030504040204" pitchFamily="34" charset="0"/>
                <a:ea typeface="Verdana" panose="020B0604030504040204" pitchFamily="34" charset="0"/>
                <a:cs typeface="Verdana" panose="020B0604030504040204" pitchFamily="34" charset="0"/>
              </a:rPr>
              <a:t>17</a:t>
            </a:r>
            <a:r>
              <a:rPr lang="en-US" sz="1900" b="1" baseline="30000" dirty="0" smtClean="0">
                <a:latin typeface="Verdana" panose="020B0604030504040204" pitchFamily="34" charset="0"/>
                <a:ea typeface="Verdana" panose="020B0604030504040204" pitchFamily="34" charset="0"/>
                <a:cs typeface="Verdana" panose="020B0604030504040204" pitchFamily="34" charset="0"/>
              </a:rPr>
              <a:t>th</a:t>
            </a:r>
            <a:r>
              <a:rPr lang="en-US" sz="1900" b="1" dirty="0" smtClean="0">
                <a:latin typeface="Verdana" panose="020B0604030504040204" pitchFamily="34" charset="0"/>
                <a:ea typeface="Verdana" panose="020B0604030504040204" pitchFamily="34" charset="0"/>
                <a:cs typeface="Verdana" panose="020B0604030504040204" pitchFamily="34" charset="0"/>
              </a:rPr>
              <a:t> century</a:t>
            </a:r>
            <a:r>
              <a:rPr lang="en-US" sz="19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en-US" sz="1900" dirty="0">
                <a:latin typeface="Verdana" panose="020B0604030504040204" pitchFamily="34" charset="0"/>
                <a:ea typeface="Verdana" panose="020B0604030504040204" pitchFamily="34" charset="0"/>
                <a:cs typeface="Verdana" panose="020B0604030504040204" pitchFamily="34" charset="0"/>
              </a:rPr>
              <a:t>	</a:t>
            </a:r>
            <a:r>
              <a:rPr lang="en-US" sz="1900" dirty="0" smtClean="0">
                <a:latin typeface="Verdana" panose="020B0604030504040204" pitchFamily="34" charset="0"/>
                <a:ea typeface="Verdana" panose="020B0604030504040204" pitchFamily="34" charset="0"/>
                <a:cs typeface="Verdana" panose="020B0604030504040204" pitchFamily="34" charset="0"/>
              </a:rPr>
              <a:t>	</a:t>
            </a:r>
            <a:r>
              <a:rPr lang="en-GB" sz="2000" dirty="0">
                <a:latin typeface="Verdana" panose="020B0604030504040204" pitchFamily="34" charset="0"/>
                <a:ea typeface="Verdana" panose="020B0604030504040204" pitchFamily="34" charset="0"/>
                <a:cs typeface="Verdana" panose="020B0604030504040204" pitchFamily="34" charset="0"/>
              </a:rPr>
              <a:t> </a:t>
            </a:r>
            <a:r>
              <a:rPr lang="en-GB" sz="1900" dirty="0">
                <a:latin typeface="Verdana" panose="020B0604030504040204" pitchFamily="34" charset="0"/>
                <a:ea typeface="Verdana" panose="020B0604030504040204" pitchFamily="34" charset="0"/>
                <a:cs typeface="Verdana" panose="020B0604030504040204" pitchFamily="34" charset="0"/>
              </a:rPr>
              <a:t>primary methods of life actuaries involve deterministic calculations</a:t>
            </a:r>
            <a:endParaRPr lang="en-US" sz="19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900" dirty="0" smtClean="0">
                <a:latin typeface="Verdana" panose="020B0604030504040204" pitchFamily="34" charset="0"/>
                <a:ea typeface="Verdana" panose="020B0604030504040204" pitchFamily="34" charset="0"/>
                <a:cs typeface="Verdana" panose="020B0604030504040204" pitchFamily="34" charset="0"/>
              </a:rPr>
              <a:t>Actuaries of the </a:t>
            </a:r>
            <a:r>
              <a:rPr lang="en-US" sz="1900" b="1" dirty="0" smtClean="0">
                <a:latin typeface="Verdana" panose="020B0604030504040204" pitchFamily="34" charset="0"/>
                <a:ea typeface="Verdana" panose="020B0604030504040204" pitchFamily="34" charset="0"/>
                <a:cs typeface="Verdana" panose="020B0604030504040204" pitchFamily="34" charset="0"/>
              </a:rPr>
              <a:t>second kind</a:t>
            </a:r>
            <a:r>
              <a:rPr lang="en-US" sz="1900" dirty="0" smtClean="0">
                <a:latin typeface="Verdana" panose="020B0604030504040204" pitchFamily="34" charset="0"/>
                <a:ea typeface="Verdana" panose="020B0604030504040204" pitchFamily="34" charset="0"/>
                <a:cs typeface="Verdana" panose="020B0604030504040204" pitchFamily="34" charset="0"/>
              </a:rPr>
              <a:t>:	non-life actuaries (</a:t>
            </a:r>
            <a:r>
              <a:rPr lang="en-US" sz="1900" b="1" dirty="0" smtClean="0">
                <a:latin typeface="Verdana" panose="020B0604030504040204" pitchFamily="34" charset="0"/>
                <a:ea typeface="Verdana" panose="020B0604030504040204" pitchFamily="34" charset="0"/>
                <a:cs typeface="Verdana" panose="020B0604030504040204" pitchFamily="34" charset="0"/>
              </a:rPr>
              <a:t>20</a:t>
            </a:r>
            <a:r>
              <a:rPr lang="en-US" sz="1900" b="1" baseline="30000" dirty="0" smtClean="0">
                <a:latin typeface="Verdana" panose="020B0604030504040204" pitchFamily="34" charset="0"/>
                <a:ea typeface="Verdana" panose="020B0604030504040204" pitchFamily="34" charset="0"/>
                <a:cs typeface="Verdana" panose="020B0604030504040204" pitchFamily="34" charset="0"/>
              </a:rPr>
              <a:t>th</a:t>
            </a:r>
            <a:r>
              <a:rPr lang="en-US" sz="1900" b="1" dirty="0" smtClean="0">
                <a:latin typeface="Verdana" panose="020B0604030504040204" pitchFamily="34" charset="0"/>
                <a:ea typeface="Verdana" panose="020B0604030504040204" pitchFamily="34" charset="0"/>
                <a:cs typeface="Verdana" panose="020B0604030504040204" pitchFamily="34" charset="0"/>
              </a:rPr>
              <a:t> century</a:t>
            </a:r>
            <a:r>
              <a:rPr lang="en-US" sz="1900" dirty="0" smtClean="0">
                <a:latin typeface="Verdana" panose="020B0604030504040204" pitchFamily="34" charset="0"/>
                <a:ea typeface="Verdana" panose="020B0604030504040204" pitchFamily="34" charset="0"/>
                <a:cs typeface="Verdana" panose="020B0604030504040204" pitchFamily="34" charset="0"/>
              </a:rPr>
              <a:t>)	</a:t>
            </a:r>
            <a:endParaRPr lang="en-US" sz="19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900" dirty="0" smtClean="0">
                <a:latin typeface="Verdana" panose="020B0604030504040204" pitchFamily="34" charset="0"/>
                <a:ea typeface="Verdana" panose="020B0604030504040204" pitchFamily="34" charset="0"/>
                <a:cs typeface="Verdana" panose="020B0604030504040204" pitchFamily="34" charset="0"/>
              </a:rPr>
              <a:t>		</a:t>
            </a:r>
            <a:r>
              <a:rPr lang="en-GB" sz="1900" dirty="0">
                <a:latin typeface="Verdana" panose="020B0604030504040204" pitchFamily="34" charset="0"/>
                <a:ea typeface="Verdana" panose="020B0604030504040204" pitchFamily="34" charset="0"/>
                <a:cs typeface="Verdana" panose="020B0604030504040204" pitchFamily="34" charset="0"/>
              </a:rPr>
              <a:t>developed probabilistic methods for dealing with risky situations.</a:t>
            </a:r>
          </a:p>
          <a:p>
            <a:pPr marL="0" indent="0">
              <a:buNone/>
            </a:pPr>
            <a:r>
              <a:rPr lang="en-US" sz="1900" dirty="0" smtClean="0">
                <a:latin typeface="Verdana" panose="020B0604030504040204" pitchFamily="34" charset="0"/>
                <a:ea typeface="Verdana" panose="020B0604030504040204" pitchFamily="34" charset="0"/>
                <a:cs typeface="Verdana" panose="020B0604030504040204" pitchFamily="34" charset="0"/>
              </a:rPr>
              <a:t>Actuaries of the </a:t>
            </a:r>
            <a:r>
              <a:rPr lang="en-US" sz="1900" b="1" dirty="0" smtClean="0">
                <a:latin typeface="Verdana" panose="020B0604030504040204" pitchFamily="34" charset="0"/>
                <a:ea typeface="Verdana" panose="020B0604030504040204" pitchFamily="34" charset="0"/>
                <a:cs typeface="Verdana" panose="020B0604030504040204" pitchFamily="34" charset="0"/>
              </a:rPr>
              <a:t>third kind</a:t>
            </a:r>
            <a:r>
              <a:rPr lang="en-US" sz="1900" dirty="0" smtClean="0">
                <a:latin typeface="Verdana" panose="020B0604030504040204" pitchFamily="34" charset="0"/>
                <a:ea typeface="Verdana" panose="020B0604030504040204" pitchFamily="34" charset="0"/>
                <a:cs typeface="Verdana" panose="020B0604030504040204" pitchFamily="34" charset="0"/>
              </a:rPr>
              <a:t>: 		investment side included (Bühlmann, </a:t>
            </a:r>
            <a:r>
              <a:rPr lang="en-US" sz="1900" b="1" dirty="0" smtClean="0">
                <a:latin typeface="Verdana" panose="020B0604030504040204" pitchFamily="34" charset="0"/>
                <a:ea typeface="Verdana" panose="020B0604030504040204" pitchFamily="34" charset="0"/>
                <a:cs typeface="Verdana" panose="020B0604030504040204" pitchFamily="34" charset="0"/>
              </a:rPr>
              <a:t>1987</a:t>
            </a:r>
            <a:r>
              <a:rPr lang="en-US" sz="1900" dirty="0" smtClean="0">
                <a:latin typeface="Verdana" panose="020B0604030504040204" pitchFamily="34" charset="0"/>
                <a:ea typeface="Verdana" panose="020B0604030504040204" pitchFamily="34" charset="0"/>
                <a:cs typeface="Verdana" panose="020B0604030504040204" pitchFamily="34" charset="0"/>
              </a:rPr>
              <a:t>)		</a:t>
            </a:r>
          </a:p>
          <a:p>
            <a:pPr marL="0" indent="0">
              <a:buNone/>
            </a:pPr>
            <a:r>
              <a:rPr lang="en-GB" sz="2000" dirty="0" smtClean="0">
                <a:latin typeface="Verdana" panose="020B0604030504040204" pitchFamily="34" charset="0"/>
                <a:ea typeface="Verdana" panose="020B0604030504040204" pitchFamily="34" charset="0"/>
                <a:cs typeface="Verdana" panose="020B0604030504040204" pitchFamily="34" charset="0"/>
              </a:rPr>
              <a:t>		</a:t>
            </a:r>
            <a:r>
              <a:rPr lang="en-GB" sz="1900" dirty="0" smtClean="0">
                <a:latin typeface="Verdana" panose="020B0604030504040204" pitchFamily="34" charset="0"/>
                <a:ea typeface="Verdana" panose="020B0604030504040204" pitchFamily="34" charset="0"/>
                <a:cs typeface="Verdana" panose="020B0604030504040204" pitchFamily="34" charset="0"/>
              </a:rPr>
              <a:t>incorporating </a:t>
            </a:r>
            <a:r>
              <a:rPr lang="en-GB" sz="1900" dirty="0">
                <a:latin typeface="Verdana" panose="020B0604030504040204" pitchFamily="34" charset="0"/>
                <a:ea typeface="Verdana" panose="020B0604030504040204" pitchFamily="34" charset="0"/>
                <a:cs typeface="Verdana" panose="020B0604030504040204" pitchFamily="34" charset="0"/>
              </a:rPr>
              <a:t>stochastic </a:t>
            </a:r>
            <a:r>
              <a:rPr lang="en-GB" sz="1900" dirty="0" smtClean="0">
                <a:latin typeface="Verdana" panose="020B0604030504040204" pitchFamily="34" charset="0"/>
                <a:ea typeface="Verdana" panose="020B0604030504040204" pitchFamily="34" charset="0"/>
                <a:cs typeface="Verdana" panose="020B0604030504040204" pitchFamily="34" charset="0"/>
              </a:rPr>
              <a:t>processes </a:t>
            </a:r>
            <a:r>
              <a:rPr lang="en-GB" sz="1900" dirty="0">
                <a:latin typeface="Verdana" panose="020B0604030504040204" pitchFamily="34" charset="0"/>
                <a:ea typeface="Verdana" panose="020B0604030504040204" pitchFamily="34" charset="0"/>
                <a:cs typeface="Verdana" panose="020B0604030504040204" pitchFamily="34" charset="0"/>
              </a:rPr>
              <a:t>into actuarial </a:t>
            </a:r>
            <a:r>
              <a:rPr lang="en-GB" sz="1900" dirty="0" smtClean="0">
                <a:latin typeface="Verdana" panose="020B0604030504040204" pitchFamily="34" charset="0"/>
                <a:ea typeface="Verdana" panose="020B0604030504040204" pitchFamily="34" charset="0"/>
                <a:cs typeface="Verdana" panose="020B0604030504040204" pitchFamily="34" charset="0"/>
              </a:rPr>
              <a:t>calculations</a:t>
            </a:r>
          </a:p>
          <a:p>
            <a:pPr marL="0" indent="0">
              <a:buNone/>
            </a:pPr>
            <a:r>
              <a:rPr lang="en-GB" sz="1900" dirty="0" smtClean="0">
                <a:latin typeface="Verdana" panose="020B0604030504040204" pitchFamily="34" charset="0"/>
                <a:ea typeface="Verdana" panose="020B0604030504040204" pitchFamily="34" charset="0"/>
                <a:cs typeface="Verdana" panose="020B0604030504040204" pitchFamily="34" charset="0"/>
              </a:rPr>
              <a:t>Actuaries of the </a:t>
            </a:r>
            <a:r>
              <a:rPr lang="en-GB" sz="1900" b="1" dirty="0" smtClean="0">
                <a:latin typeface="Verdana" panose="020B0604030504040204" pitchFamily="34" charset="0"/>
                <a:ea typeface="Verdana" panose="020B0604030504040204" pitchFamily="34" charset="0"/>
                <a:cs typeface="Verdana" panose="020B0604030504040204" pitchFamily="34" charset="0"/>
              </a:rPr>
              <a:t>fourth kind</a:t>
            </a:r>
            <a:r>
              <a:rPr lang="en-GB" sz="1900" dirty="0" smtClean="0">
                <a:latin typeface="Verdana" panose="020B0604030504040204" pitchFamily="34" charset="0"/>
                <a:ea typeface="Verdana" panose="020B0604030504040204" pitchFamily="34" charset="0"/>
                <a:cs typeface="Verdana" panose="020B0604030504040204" pitchFamily="34" charset="0"/>
              </a:rPr>
              <a:t>: 	risk management  (Embrechts, </a:t>
            </a:r>
            <a:r>
              <a:rPr lang="en-GB" sz="1900" b="1" dirty="0" smtClean="0">
                <a:latin typeface="Verdana" panose="020B0604030504040204" pitchFamily="34" charset="0"/>
                <a:ea typeface="Verdana" panose="020B0604030504040204" pitchFamily="34" charset="0"/>
                <a:cs typeface="Verdana" panose="020B0604030504040204" pitchFamily="34" charset="0"/>
              </a:rPr>
              <a:t>2006</a:t>
            </a:r>
            <a:r>
              <a:rPr lang="en-GB" sz="19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en-GB" sz="1900" dirty="0" smtClean="0">
                <a:latin typeface="Verdana" panose="020B0604030504040204" pitchFamily="34" charset="0"/>
                <a:ea typeface="Verdana" panose="020B0604030504040204" pitchFamily="34" charset="0"/>
                <a:cs typeface="Verdana" panose="020B0604030504040204" pitchFamily="34" charset="0"/>
              </a:rPr>
              <a:t>		dealing with all aspects of risk in insurance</a:t>
            </a:r>
          </a:p>
          <a:p>
            <a:pPr marL="0" indent="0">
              <a:buNone/>
            </a:pPr>
            <a:endParaRPr lang="en-GB" sz="19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 name="Datumsplatzhalter 2"/>
          <p:cNvSpPr>
            <a:spLocks noGrp="1"/>
          </p:cNvSpPr>
          <p:nvPr>
            <p:ph type="dt" sz="half" idx="10"/>
          </p:nvPr>
        </p:nvSpPr>
        <p:spPr/>
        <p:txBody>
          <a:bodyPr/>
          <a:lstStyle/>
          <a:p>
            <a:r>
              <a:rPr lang="de-DE" smtClean="0"/>
              <a:t>17 May 2019</a:t>
            </a:r>
            <a:endParaRPr lang="de-DE" dirty="0"/>
          </a:p>
        </p:txBody>
      </p:sp>
      <p:sp>
        <p:nvSpPr>
          <p:cNvPr id="5" name="Fußzeilenplatzhalter 4"/>
          <p:cNvSpPr>
            <a:spLocks noGrp="1"/>
          </p:cNvSpPr>
          <p:nvPr>
            <p:ph type="ftr" sz="quarter" idx="11"/>
          </p:nvPr>
        </p:nvSpPr>
        <p:spPr>
          <a:xfrm>
            <a:off x="2549237" y="6356350"/>
            <a:ext cx="7994072"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4</a:t>
            </a:fld>
            <a:endParaRPr lang="de-DE"/>
          </a:p>
        </p:txBody>
      </p:sp>
    </p:spTree>
    <p:extLst>
      <p:ext uri="{BB962C8B-B14F-4D97-AF65-F5344CB8AC3E}">
        <p14:creationId xmlns:p14="http://schemas.microsoft.com/office/powerpoint/2010/main" val="2392585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4954" y="365125"/>
            <a:ext cx="10827327" cy="1325563"/>
          </a:xfrm>
        </p:spPr>
        <p:txBody>
          <a:bodyPr>
            <a:norm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Becoming an actuary</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Inhaltsplatzhalter 2"/>
          <p:cNvSpPr>
            <a:spLocks noGrp="1"/>
          </p:cNvSpPr>
          <p:nvPr>
            <p:ph sz="half" idx="1"/>
          </p:nvPr>
        </p:nvSpPr>
        <p:spPr>
          <a:xfrm>
            <a:off x="512619" y="1454726"/>
            <a:ext cx="5507182" cy="4722237"/>
          </a:xfrm>
        </p:spPr>
        <p:txBody>
          <a:bodyPr>
            <a:noAutofit/>
          </a:bodyPr>
          <a:lstStyle/>
          <a:p>
            <a:pPr marL="0" indent="0">
              <a:lnSpc>
                <a:spcPct val="100000"/>
              </a:lnSpc>
              <a:spcBef>
                <a:spcPts val="600"/>
              </a:spcBef>
              <a:buNone/>
            </a:pPr>
            <a:r>
              <a:rPr lang="de-DE" sz="1600" b="1" dirty="0">
                <a:latin typeface="Verdana" panose="020B0604030504040204" pitchFamily="34" charset="0"/>
                <a:ea typeface="Verdana" panose="020B0604030504040204" pitchFamily="34" charset="0"/>
                <a:cs typeface="Verdana" panose="020B0604030504040204" pitchFamily="34" charset="0"/>
              </a:rPr>
              <a:t>AAE:  CORE SYLLABUS FOR ACTUARIAL TRAINING IN EUROPE </a:t>
            </a:r>
            <a:r>
              <a:rPr lang="en-US" sz="1600" b="1" dirty="0">
                <a:latin typeface="Verdana" panose="020B0604030504040204" pitchFamily="34" charset="0"/>
                <a:ea typeface="Verdana" panose="020B0604030504040204" pitchFamily="34" charset="0"/>
                <a:cs typeface="Verdana" panose="020B0604030504040204" pitchFamily="34" charset="0"/>
              </a:rPr>
              <a:t>October 2011 </a:t>
            </a:r>
            <a:endParaRPr lang="en-US" sz="1600" dirty="0">
              <a:latin typeface="Verdana" panose="020B0604030504040204" pitchFamily="34" charset="0"/>
              <a:ea typeface="Verdana" panose="020B0604030504040204" pitchFamily="34" charset="0"/>
              <a:cs typeface="Verdana" panose="020B0604030504040204" pitchFamily="34" charset="0"/>
            </a:endParaRPr>
          </a:p>
          <a:p>
            <a:pPr marL="342900" indent="-342900">
              <a:lnSpc>
                <a:spcPct val="100000"/>
              </a:lnSpc>
              <a:spcBef>
                <a:spcPts val="300"/>
              </a:spcBef>
              <a:buAutoNum type="arabicPeriod"/>
            </a:pPr>
            <a:r>
              <a:rPr lang="en-US" sz="1600" dirty="0" smtClean="0">
                <a:latin typeface="Verdana" panose="020B0604030504040204" pitchFamily="34" charset="0"/>
                <a:ea typeface="Verdana" panose="020B0604030504040204" pitchFamily="34" charset="0"/>
                <a:cs typeface="Verdana" panose="020B0604030504040204" pitchFamily="34" charset="0"/>
              </a:rPr>
              <a:t>Mathematics</a:t>
            </a:r>
            <a:endParaRPr lang="en-US" sz="1600" dirty="0">
              <a:latin typeface="Verdana" panose="020B0604030504040204" pitchFamily="34" charset="0"/>
              <a:ea typeface="Verdana" panose="020B0604030504040204" pitchFamily="34" charset="0"/>
              <a:cs typeface="Verdana" panose="020B0604030504040204" pitchFamily="34" charset="0"/>
            </a:endParaRPr>
          </a:p>
          <a:p>
            <a:pPr marL="342900" indent="-342900">
              <a:lnSpc>
                <a:spcPct val="100000"/>
              </a:lnSpc>
              <a:spcBef>
                <a:spcPts val="300"/>
              </a:spcBef>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Probability and Mathematical Statistics</a:t>
            </a:r>
          </a:p>
          <a:p>
            <a:pPr marL="342900" indent="-342900">
              <a:lnSpc>
                <a:spcPct val="100000"/>
              </a:lnSpc>
              <a:spcBef>
                <a:spcPts val="300"/>
              </a:spcBef>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Stochastic Processes and Modelling</a:t>
            </a:r>
          </a:p>
          <a:p>
            <a:pPr marL="342900" indent="-342900">
              <a:lnSpc>
                <a:spcPct val="100000"/>
              </a:lnSpc>
              <a:spcBef>
                <a:spcPts val="300"/>
              </a:spcBef>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Economics </a:t>
            </a:r>
          </a:p>
          <a:p>
            <a:pPr marL="342900" indent="-342900">
              <a:lnSpc>
                <a:spcPct val="100000"/>
              </a:lnSpc>
              <a:spcBef>
                <a:spcPts val="300"/>
              </a:spcBef>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Accounting and Financial Reports</a:t>
            </a:r>
          </a:p>
          <a:p>
            <a:pPr marL="342900" indent="-342900">
              <a:lnSpc>
                <a:spcPct val="100000"/>
              </a:lnSpc>
              <a:spcBef>
                <a:spcPts val="300"/>
              </a:spcBef>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Legislation</a:t>
            </a:r>
          </a:p>
          <a:p>
            <a:pPr marL="342900" indent="-342900">
              <a:lnSpc>
                <a:spcPct val="100000"/>
              </a:lnSpc>
              <a:spcBef>
                <a:spcPts val="300"/>
              </a:spcBef>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Financial Mathematics</a:t>
            </a:r>
          </a:p>
          <a:p>
            <a:pPr marL="342900" indent="-342900">
              <a:lnSpc>
                <a:spcPct val="100000"/>
              </a:lnSpc>
              <a:spcBef>
                <a:spcPts val="300"/>
              </a:spcBef>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Multiple state modelling</a:t>
            </a:r>
          </a:p>
          <a:p>
            <a:pPr marL="342900" indent="-342900">
              <a:lnSpc>
                <a:spcPct val="100000"/>
              </a:lnSpc>
              <a:spcBef>
                <a:spcPts val="300"/>
              </a:spcBef>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Contingencies</a:t>
            </a:r>
          </a:p>
          <a:p>
            <a:pPr marL="342900" indent="-342900">
              <a:lnSpc>
                <a:spcPct val="100000"/>
              </a:lnSpc>
              <a:spcBef>
                <a:spcPts val="300"/>
              </a:spcBef>
              <a:buAutoNum type="arabicPeriod"/>
            </a:pPr>
            <a:r>
              <a:rPr lang="en-US" sz="1600" dirty="0" smtClean="0">
                <a:latin typeface="Verdana" panose="020B0604030504040204" pitchFamily="34" charset="0"/>
                <a:ea typeface="Verdana" panose="020B0604030504040204" pitchFamily="34" charset="0"/>
                <a:cs typeface="Verdana" panose="020B0604030504040204" pitchFamily="34" charset="0"/>
              </a:rPr>
              <a:t>Risk </a:t>
            </a:r>
            <a:r>
              <a:rPr lang="en-US" sz="1600" dirty="0">
                <a:latin typeface="Verdana" panose="020B0604030504040204" pitchFamily="34" charset="0"/>
                <a:ea typeface="Verdana" panose="020B0604030504040204" pitchFamily="34" charset="0"/>
                <a:cs typeface="Verdana" panose="020B0604030504040204" pitchFamily="34" charset="0"/>
              </a:rPr>
              <a:t>mathematics</a:t>
            </a:r>
          </a:p>
          <a:p>
            <a:pPr marL="342900" indent="-342900">
              <a:lnSpc>
                <a:spcPct val="100000"/>
              </a:lnSpc>
              <a:spcBef>
                <a:spcPts val="300"/>
              </a:spcBef>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Finance and financial markets</a:t>
            </a:r>
          </a:p>
          <a:p>
            <a:pPr marL="342900" indent="-342900">
              <a:lnSpc>
                <a:spcPct val="100000"/>
              </a:lnSpc>
              <a:spcBef>
                <a:spcPts val="300"/>
              </a:spcBef>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Quantitative Risk Management and Solvency</a:t>
            </a:r>
          </a:p>
          <a:p>
            <a:pPr marL="342900" indent="-342900">
              <a:lnSpc>
                <a:spcPct val="100000"/>
              </a:lnSpc>
              <a:spcBef>
                <a:spcPts val="300"/>
              </a:spcBef>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Actuarial Enterprise Risk Management</a:t>
            </a:r>
          </a:p>
          <a:p>
            <a:pPr marL="342900" indent="-342900">
              <a:lnSpc>
                <a:spcPct val="100000"/>
              </a:lnSpc>
              <a:spcBef>
                <a:spcPts val="300"/>
              </a:spcBef>
              <a:buAutoNum type="arabicPeriod"/>
            </a:pPr>
            <a:r>
              <a:rPr lang="en-US" sz="1600" dirty="0" smtClean="0">
                <a:latin typeface="Verdana" panose="020B0604030504040204" pitchFamily="34" charset="0"/>
                <a:ea typeface="Verdana" panose="020B0604030504040204" pitchFamily="34" charset="0"/>
                <a:cs typeface="Verdana" panose="020B0604030504040204" pitchFamily="34" charset="0"/>
              </a:rPr>
              <a:t>Professionalism</a:t>
            </a:r>
            <a:endParaRPr lang="de-DE" sz="1800" dirty="0"/>
          </a:p>
        </p:txBody>
      </p:sp>
      <p:sp>
        <p:nvSpPr>
          <p:cNvPr id="4" name="Inhaltsplatzhalter 3"/>
          <p:cNvSpPr>
            <a:spLocks noGrp="1"/>
          </p:cNvSpPr>
          <p:nvPr>
            <p:ph sz="half" idx="2"/>
          </p:nvPr>
        </p:nvSpPr>
        <p:spPr>
          <a:xfrm>
            <a:off x="6123709" y="1454726"/>
            <a:ext cx="5230091" cy="4680672"/>
          </a:xfrm>
        </p:spPr>
        <p:txBody>
          <a:bodyPr>
            <a:normAutofit fontScale="92500"/>
          </a:bodyPr>
          <a:lstStyle/>
          <a:p>
            <a:pPr marL="0" indent="0">
              <a:lnSpc>
                <a:spcPct val="110000"/>
              </a:lnSpc>
              <a:spcBef>
                <a:spcPts val="300"/>
              </a:spcBef>
              <a:buNone/>
            </a:pPr>
            <a:r>
              <a:rPr lang="en-US" sz="2200" dirty="0" smtClean="0">
                <a:latin typeface="Verdana" panose="020B0604030504040204" pitchFamily="34" charset="0"/>
                <a:ea typeface="Verdana" panose="020B0604030504040204" pitchFamily="34" charset="0"/>
                <a:cs typeface="Verdana" panose="020B0604030504040204" pitchFamily="34" charset="0"/>
              </a:rPr>
              <a:t>Syllabus is kept under review and updated on a regular basis.</a:t>
            </a:r>
          </a:p>
          <a:p>
            <a:pPr marL="0" indent="0">
              <a:lnSpc>
                <a:spcPct val="110000"/>
              </a:lnSpc>
              <a:spcBef>
                <a:spcPts val="300"/>
              </a:spcBef>
              <a:buNone/>
            </a:pPr>
            <a:endParaRPr lang="en-US" sz="22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r>
              <a:rPr lang="en-US" sz="2200" u="sng" dirty="0">
                <a:latin typeface="Verdana" panose="020B0604030504040204" pitchFamily="34" charset="0"/>
                <a:ea typeface="Verdana" panose="020B0604030504040204" pitchFamily="34" charset="0"/>
                <a:cs typeface="Verdana" panose="020B0604030504040204" pitchFamily="34" charset="0"/>
              </a:rPr>
              <a:t>Intention:</a:t>
            </a:r>
            <a:r>
              <a:rPr lang="en-US" sz="2200" dirty="0">
                <a:latin typeface="Verdana" panose="020B0604030504040204" pitchFamily="34" charset="0"/>
                <a:ea typeface="Verdana" panose="020B0604030504040204" pitchFamily="34" charset="0"/>
                <a:cs typeface="Verdana" panose="020B0604030504040204" pitchFamily="34" charset="0"/>
              </a:rPr>
              <a:t> Cover all aspects of the IAA Core Syllabus by the Core syllabus of the </a:t>
            </a:r>
            <a:r>
              <a:rPr lang="en-US" sz="2200" dirty="0" smtClean="0">
                <a:latin typeface="Verdana" panose="020B0604030504040204" pitchFamily="34" charset="0"/>
                <a:ea typeface="Verdana" panose="020B0604030504040204" pitchFamily="34" charset="0"/>
                <a:cs typeface="Verdana" panose="020B0604030504040204" pitchFamily="34" charset="0"/>
              </a:rPr>
              <a:t>AAE.</a:t>
            </a:r>
          </a:p>
          <a:p>
            <a:pPr marL="0" indent="0">
              <a:lnSpc>
                <a:spcPct val="110000"/>
              </a:lnSpc>
              <a:spcBef>
                <a:spcPts val="300"/>
              </a:spcBef>
              <a:buNone/>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r>
              <a:rPr lang="en-US" sz="2200" u="sng" dirty="0">
                <a:latin typeface="Verdana" panose="020B0604030504040204" pitchFamily="34" charset="0"/>
                <a:ea typeface="Verdana" panose="020B0604030504040204" pitchFamily="34" charset="0"/>
                <a:cs typeface="Verdana" panose="020B0604030504040204" pitchFamily="34" charset="0"/>
              </a:rPr>
              <a:t>In </a:t>
            </a:r>
            <a:r>
              <a:rPr lang="en-US" sz="2200" u="sng" dirty="0" smtClean="0">
                <a:latin typeface="Verdana" panose="020B0604030504040204" pitchFamily="34" charset="0"/>
                <a:ea typeface="Verdana" panose="020B0604030504040204" pitchFamily="34" charset="0"/>
                <a:cs typeface="Verdana" panose="020B0604030504040204" pitchFamily="34" charset="0"/>
              </a:rPr>
              <a:t>addition:</a:t>
            </a:r>
            <a:r>
              <a:rPr lang="en-US" sz="2200" dirty="0" smtClean="0">
                <a:latin typeface="Verdana" panose="020B0604030504040204" pitchFamily="34" charset="0"/>
                <a:ea typeface="Verdana" panose="020B0604030504040204" pitchFamily="34" charset="0"/>
                <a:cs typeface="Verdana" panose="020B0604030504040204" pitchFamily="34" charset="0"/>
              </a:rPr>
              <a:t> Provide knowledge </a:t>
            </a:r>
            <a:r>
              <a:rPr lang="en-US" sz="2200" dirty="0">
                <a:latin typeface="Verdana" panose="020B0604030504040204" pitchFamily="34" charset="0"/>
                <a:ea typeface="Verdana" panose="020B0604030504040204" pitchFamily="34" charset="0"/>
                <a:cs typeface="Verdana" panose="020B0604030504040204" pitchFamily="34" charset="0"/>
              </a:rPr>
              <a:t>of a particular area of practice in the relevant </a:t>
            </a:r>
            <a:r>
              <a:rPr lang="en-US" sz="2200" dirty="0" smtClean="0">
                <a:latin typeface="Verdana" panose="020B0604030504040204" pitchFamily="34" charset="0"/>
                <a:ea typeface="Verdana" panose="020B0604030504040204" pitchFamily="34" charset="0"/>
                <a:cs typeface="Verdana" panose="020B0604030504040204" pitchFamily="34" charset="0"/>
              </a:rPr>
              <a:t>country</a:t>
            </a:r>
          </a:p>
          <a:p>
            <a:pPr marL="0" indent="0">
              <a:lnSpc>
                <a:spcPct val="110000"/>
              </a:lnSpc>
              <a:spcBef>
                <a:spcPts val="300"/>
              </a:spcBef>
              <a:buNone/>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r>
              <a:rPr lang="en-US" sz="2200" u="sng" dirty="0" smtClean="0">
                <a:latin typeface="Verdana" panose="020B0604030504040204" pitchFamily="34" charset="0"/>
                <a:ea typeface="Verdana" panose="020B0604030504040204" pitchFamily="34" charset="0"/>
                <a:cs typeface="Verdana" panose="020B0604030504040204" pitchFamily="34" charset="0"/>
              </a:rPr>
              <a:t>Goal:</a:t>
            </a:r>
            <a:r>
              <a:rPr lang="en-US" sz="2200" dirty="0" smtClean="0">
                <a:latin typeface="Verdana" panose="020B0604030504040204" pitchFamily="34" charset="0"/>
                <a:ea typeface="Verdana" panose="020B0604030504040204" pitchFamily="34" charset="0"/>
                <a:cs typeface="Verdana" panose="020B0604030504040204" pitchFamily="34" charset="0"/>
              </a:rPr>
              <a:t> Achieve mutual recognition of fully qualified actuaries within the AAE</a:t>
            </a:r>
          </a:p>
          <a:p>
            <a:pPr marL="0" indent="0">
              <a:lnSpc>
                <a:spcPct val="110000"/>
              </a:lnSpc>
              <a:spcBef>
                <a:spcPts val="300"/>
              </a:spcBef>
              <a:buNone/>
            </a:pPr>
            <a:endParaRPr lang="en-US" sz="21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10000"/>
              </a:lnSpc>
              <a:spcBef>
                <a:spcPts val="300"/>
              </a:spcBef>
              <a:buNone/>
            </a:pPr>
            <a:endParaRPr lang="en-US" sz="2100" dirty="0">
              <a:latin typeface="Verdana" panose="020B0604030504040204" pitchFamily="34" charset="0"/>
              <a:ea typeface="Verdana" panose="020B0604030504040204" pitchFamily="34" charset="0"/>
              <a:cs typeface="Verdana" panose="020B0604030504040204" pitchFamily="34" charset="0"/>
            </a:endParaRPr>
          </a:p>
        </p:txBody>
      </p:sp>
      <p:sp>
        <p:nvSpPr>
          <p:cNvPr id="5" name="Datumsplatzhalter 4"/>
          <p:cNvSpPr>
            <a:spLocks noGrp="1"/>
          </p:cNvSpPr>
          <p:nvPr>
            <p:ph type="dt" sz="half" idx="10"/>
          </p:nvPr>
        </p:nvSpPr>
        <p:spPr/>
        <p:txBody>
          <a:bodyPr/>
          <a:lstStyle/>
          <a:p>
            <a:r>
              <a:rPr lang="de-DE" smtClean="0"/>
              <a:t>17 May 2019</a:t>
            </a:r>
            <a:endParaRPr lang="de-DE"/>
          </a:p>
        </p:txBody>
      </p:sp>
      <p:sp>
        <p:nvSpPr>
          <p:cNvPr id="6" name="Fußzeilenplatzhalter 5"/>
          <p:cNvSpPr>
            <a:spLocks noGrp="1"/>
          </p:cNvSpPr>
          <p:nvPr>
            <p:ph type="ftr" sz="quarter" idx="11"/>
          </p:nvPr>
        </p:nvSpPr>
        <p:spPr/>
        <p:txBody>
          <a:bodyPr/>
          <a:lstStyle/>
          <a:p>
            <a:r>
              <a:rPr lang="en-US" smtClean="0"/>
              <a:t>Actuarial work in the future: evolution, disruption, revolution    Siegbert Baldauf</a:t>
            </a:r>
            <a:endParaRPr lang="de-DE"/>
          </a:p>
        </p:txBody>
      </p:sp>
      <p:sp>
        <p:nvSpPr>
          <p:cNvPr id="7" name="Foliennummernplatzhalter 6"/>
          <p:cNvSpPr>
            <a:spLocks noGrp="1"/>
          </p:cNvSpPr>
          <p:nvPr>
            <p:ph type="sldNum" sz="quarter" idx="12"/>
          </p:nvPr>
        </p:nvSpPr>
        <p:spPr/>
        <p:txBody>
          <a:bodyPr/>
          <a:lstStyle/>
          <a:p>
            <a:fld id="{477B99C6-7464-4296-871D-81A343B7637E}" type="slidenum">
              <a:rPr lang="de-DE" smtClean="0"/>
              <a:pPr/>
              <a:t>5</a:t>
            </a:fld>
            <a:endParaRPr lang="de-DE"/>
          </a:p>
        </p:txBody>
      </p:sp>
    </p:spTree>
    <p:extLst>
      <p:ext uri="{BB962C8B-B14F-4D97-AF65-F5344CB8AC3E}">
        <p14:creationId xmlns:p14="http://schemas.microsoft.com/office/powerpoint/2010/main" val="3232794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1105" y="337415"/>
            <a:ext cx="10356273" cy="852055"/>
          </a:xfrm>
        </p:spPr>
        <p:txBody>
          <a:bodyPr>
            <a:norm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Digitalization, </a:t>
            </a:r>
            <a:r>
              <a:rPr lang="en-GB" sz="2800" dirty="0">
                <a:latin typeface="Verdana" panose="020B0604030504040204" pitchFamily="34" charset="0"/>
                <a:ea typeface="Verdana" panose="020B0604030504040204" pitchFamily="34" charset="0"/>
                <a:cs typeface="Verdana" panose="020B0604030504040204" pitchFamily="34" charset="0"/>
              </a:rPr>
              <a:t>B</a:t>
            </a:r>
            <a:r>
              <a:rPr lang="en-GB" sz="2800" dirty="0" smtClean="0">
                <a:latin typeface="Verdana" panose="020B0604030504040204" pitchFamily="34" charset="0"/>
                <a:ea typeface="Verdana" panose="020B0604030504040204" pitchFamily="34" charset="0"/>
                <a:cs typeface="Verdana" panose="020B0604030504040204" pitchFamily="34" charset="0"/>
              </a:rPr>
              <a:t>ig Data – new challenges for actuaries</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Inhaltsplatzhalter 3"/>
          <p:cNvSpPr>
            <a:spLocks noGrp="1"/>
          </p:cNvSpPr>
          <p:nvPr>
            <p:ph idx="1"/>
          </p:nvPr>
        </p:nvSpPr>
        <p:spPr>
          <a:xfrm>
            <a:off x="561105" y="1330039"/>
            <a:ext cx="11284531" cy="4738252"/>
          </a:xfrm>
        </p:spPr>
        <p:txBody>
          <a:bodyPr>
            <a:normAutofit/>
          </a:bodyPr>
          <a:lstStyle/>
          <a:p>
            <a:pPr marL="0" indent="0">
              <a:buNone/>
            </a:pPr>
            <a:r>
              <a:rPr lang="en-US" sz="1800" dirty="0" smtClean="0">
                <a:latin typeface="Verdana" panose="020B0604030504040204" pitchFamily="34" charset="0"/>
                <a:ea typeface="Verdana" panose="020B0604030504040204" pitchFamily="34" charset="0"/>
                <a:cs typeface="Verdana" panose="020B0604030504040204" pitchFamily="34" charset="0"/>
              </a:rPr>
              <a:t>EIOPA reviews </a:t>
            </a:r>
            <a:r>
              <a:rPr lang="en-US" sz="1800" dirty="0">
                <a:latin typeface="Verdana" panose="020B0604030504040204" pitchFamily="34" charset="0"/>
                <a:ea typeface="Verdana" panose="020B0604030504040204" pitchFamily="34" charset="0"/>
                <a:cs typeface="Verdana" panose="020B0604030504040204" pitchFamily="34" charset="0"/>
              </a:rPr>
              <a:t>the </a:t>
            </a:r>
            <a:r>
              <a:rPr lang="en-US" sz="1800" u="sng" dirty="0">
                <a:latin typeface="Verdana" panose="020B0604030504040204" pitchFamily="34" charset="0"/>
                <a:ea typeface="Verdana" panose="020B0604030504040204" pitchFamily="34" charset="0"/>
                <a:cs typeface="Verdana" panose="020B0604030504040204" pitchFamily="34" charset="0"/>
              </a:rPr>
              <a:t>use of Big Data </a:t>
            </a:r>
            <a:r>
              <a:rPr lang="en-US" sz="1800" u="sng" dirty="0" smtClean="0">
                <a:latin typeface="Verdana" panose="020B0604030504040204" pitchFamily="34" charset="0"/>
                <a:ea typeface="Verdana" panose="020B0604030504040204" pitchFamily="34" charset="0"/>
                <a:cs typeface="Verdana" panose="020B0604030504040204" pitchFamily="34" charset="0"/>
              </a:rPr>
              <a:t>Analytics in </a:t>
            </a:r>
            <a:r>
              <a:rPr lang="en-US" sz="1800" u="sng" dirty="0">
                <a:latin typeface="Verdana" panose="020B0604030504040204" pitchFamily="34" charset="0"/>
                <a:ea typeface="Verdana" panose="020B0604030504040204" pitchFamily="34" charset="0"/>
                <a:cs typeface="Verdana" panose="020B0604030504040204" pitchFamily="34" charset="0"/>
              </a:rPr>
              <a:t>motor and health </a:t>
            </a:r>
            <a:r>
              <a:rPr lang="en-US" sz="1800" u="sng" dirty="0" smtClean="0">
                <a:latin typeface="Verdana" panose="020B0604030504040204" pitchFamily="34" charset="0"/>
                <a:ea typeface="Verdana" panose="020B0604030504040204" pitchFamily="34" charset="0"/>
                <a:cs typeface="Verdana" panose="020B0604030504040204" pitchFamily="34" charset="0"/>
              </a:rPr>
              <a:t>insurance</a:t>
            </a:r>
            <a:r>
              <a:rPr lang="en-US" sz="18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en-US" sz="1800" dirty="0" smtClean="0">
                <a:latin typeface="Verdana" panose="020B0604030504040204" pitchFamily="34" charset="0"/>
                <a:ea typeface="Verdana" panose="020B0604030504040204" pitchFamily="34" charset="0"/>
                <a:cs typeface="Verdana" panose="020B0604030504040204" pitchFamily="34" charset="0"/>
              </a:rPr>
              <a:t>Findings: </a:t>
            </a:r>
          </a:p>
          <a:p>
            <a:pPr>
              <a:buFontTx/>
              <a:buChar char="-"/>
            </a:pPr>
            <a:r>
              <a:rPr lang="en-US" sz="1800" dirty="0" smtClean="0">
                <a:latin typeface="Verdana" panose="020B0604030504040204" pitchFamily="34" charset="0"/>
                <a:ea typeface="Verdana" panose="020B0604030504040204" pitchFamily="34" charset="0"/>
                <a:cs typeface="Verdana" panose="020B0604030504040204" pitchFamily="34" charset="0"/>
              </a:rPr>
              <a:t>A strong </a:t>
            </a:r>
            <a:r>
              <a:rPr lang="en-US" sz="1800" dirty="0">
                <a:latin typeface="Verdana" panose="020B0604030504040204" pitchFamily="34" charset="0"/>
                <a:ea typeface="Verdana" panose="020B0604030504040204" pitchFamily="34" charset="0"/>
                <a:cs typeface="Verdana" panose="020B0604030504040204" pitchFamily="34" charset="0"/>
              </a:rPr>
              <a:t>trend towards </a:t>
            </a:r>
            <a:r>
              <a:rPr lang="en-US" sz="1800" dirty="0" smtClean="0">
                <a:latin typeface="Verdana" panose="020B0604030504040204" pitchFamily="34" charset="0"/>
                <a:ea typeface="Verdana" panose="020B0604030504040204" pitchFamily="34" charset="0"/>
                <a:cs typeface="Verdana" panose="020B0604030504040204" pitchFamily="34" charset="0"/>
              </a:rPr>
              <a:t>data-driven </a:t>
            </a:r>
            <a:r>
              <a:rPr lang="en-US" sz="1800" dirty="0">
                <a:latin typeface="Verdana" panose="020B0604030504040204" pitchFamily="34" charset="0"/>
                <a:ea typeface="Verdana" panose="020B0604030504040204" pitchFamily="34" charset="0"/>
                <a:cs typeface="Verdana" panose="020B0604030504040204" pitchFamily="34" charset="0"/>
              </a:rPr>
              <a:t>business models throughout the insurance value </a:t>
            </a:r>
            <a:r>
              <a:rPr lang="en-US" sz="1800" dirty="0" smtClean="0">
                <a:latin typeface="Verdana" panose="020B0604030504040204" pitchFamily="34" charset="0"/>
                <a:ea typeface="Verdana" panose="020B0604030504040204" pitchFamily="34" charset="0"/>
                <a:cs typeface="Verdana" panose="020B0604030504040204" pitchFamily="34" charset="0"/>
              </a:rPr>
              <a:t>chain</a:t>
            </a:r>
          </a:p>
          <a:p>
            <a:pPr>
              <a:buFontTx/>
              <a:buChar char="-"/>
            </a:pPr>
            <a:r>
              <a:rPr lang="en-US" sz="1800" dirty="0">
                <a:latin typeface="Verdana" panose="020B0604030504040204" pitchFamily="34" charset="0"/>
                <a:ea typeface="Verdana" panose="020B0604030504040204" pitchFamily="34" charset="0"/>
                <a:cs typeface="Verdana" panose="020B0604030504040204" pitchFamily="34" charset="0"/>
              </a:rPr>
              <a:t>T</a:t>
            </a:r>
            <a:r>
              <a:rPr lang="en-US" sz="1800" dirty="0" smtClean="0">
                <a:latin typeface="Verdana" panose="020B0604030504040204" pitchFamily="34" charset="0"/>
                <a:ea typeface="Verdana" panose="020B0604030504040204" pitchFamily="34" charset="0"/>
                <a:cs typeface="Verdana" panose="020B0604030504040204" pitchFamily="34" charset="0"/>
              </a:rPr>
              <a:t>raditional </a:t>
            </a:r>
            <a:r>
              <a:rPr lang="en-US" sz="1800" dirty="0">
                <a:latin typeface="Verdana" panose="020B0604030504040204" pitchFamily="34" charset="0"/>
                <a:ea typeface="Verdana" panose="020B0604030504040204" pitchFamily="34" charset="0"/>
                <a:cs typeface="Verdana" panose="020B0604030504040204" pitchFamily="34" charset="0"/>
              </a:rPr>
              <a:t>data sources </a:t>
            </a:r>
            <a:r>
              <a:rPr lang="en-US" sz="1800" dirty="0" smtClean="0">
                <a:latin typeface="Verdana" panose="020B0604030504040204" pitchFamily="34" charset="0"/>
                <a:ea typeface="Verdana" panose="020B0604030504040204" pitchFamily="34" charset="0"/>
                <a:cs typeface="Verdana" panose="020B0604030504040204" pitchFamily="34" charset="0"/>
              </a:rPr>
              <a:t>increasingly </a:t>
            </a:r>
            <a:r>
              <a:rPr lang="en-US" sz="1800" dirty="0">
                <a:latin typeface="Verdana" panose="020B0604030504040204" pitchFamily="34" charset="0"/>
                <a:ea typeface="Verdana" panose="020B0604030504040204" pitchFamily="34" charset="0"/>
                <a:cs typeface="Verdana" panose="020B0604030504040204" pitchFamily="34" charset="0"/>
              </a:rPr>
              <a:t>combined with new sources such as online or telematics data, providing greater granularity and frequency of information about consumer’s characteristics, </a:t>
            </a:r>
            <a:r>
              <a:rPr lang="en-GB" sz="1800" dirty="0" smtClean="0">
                <a:latin typeface="Verdana" panose="020B0604030504040204" pitchFamily="34" charset="0"/>
                <a:ea typeface="Verdana" panose="020B0604030504040204" pitchFamily="34" charset="0"/>
                <a:cs typeface="Verdana" panose="020B0604030504040204" pitchFamily="34" charset="0"/>
              </a:rPr>
              <a:t>behaviour and lifestyles. </a:t>
            </a:r>
          </a:p>
          <a:p>
            <a:pPr>
              <a:buFontTx/>
              <a:buChar char="-"/>
            </a:pPr>
            <a:r>
              <a:rPr lang="en-US" sz="1800" dirty="0" smtClean="0">
                <a:latin typeface="Verdana" panose="020B0604030504040204" pitchFamily="34" charset="0"/>
                <a:ea typeface="Verdana" panose="020B0604030504040204" pitchFamily="34" charset="0"/>
                <a:cs typeface="Verdana" panose="020B0604030504040204" pitchFamily="34" charset="0"/>
              </a:rPr>
              <a:t>Extended use of data sourced from third-party data vendors.</a:t>
            </a:r>
            <a:r>
              <a:rPr lang="en-US" sz="1800" i="1" dirty="0" smtClean="0">
                <a:latin typeface="Verdana" panose="020B0604030504040204" pitchFamily="34" charset="0"/>
                <a:ea typeface="Verdana" panose="020B0604030504040204" pitchFamily="34" charset="0"/>
                <a:cs typeface="Verdana" panose="020B0604030504040204" pitchFamily="34" charset="0"/>
              </a:rPr>
              <a:t> </a:t>
            </a:r>
            <a:r>
              <a:rPr lang="en-US" sz="1800" dirty="0" smtClean="0">
                <a:latin typeface="Verdana" panose="020B0604030504040204" pitchFamily="34" charset="0"/>
                <a:ea typeface="Verdana" panose="020B0604030504040204" pitchFamily="34" charset="0"/>
                <a:cs typeface="Verdana" panose="020B0604030504040204" pitchFamily="34" charset="0"/>
              </a:rPr>
              <a:t>(Press release 8 May 2019)</a:t>
            </a:r>
          </a:p>
          <a:p>
            <a:pPr marL="0" indent="0">
              <a:buNone/>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18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800" dirty="0" smtClean="0">
                <a:latin typeface="Verdana" panose="020B0604030504040204" pitchFamily="34" charset="0"/>
                <a:ea typeface="Verdana" panose="020B0604030504040204" pitchFamily="34" charset="0"/>
                <a:cs typeface="Verdana" panose="020B0604030504040204" pitchFamily="34" charset="0"/>
              </a:rPr>
              <a:t>The Singapore Actuarial Society Data Analytics Committee states:</a:t>
            </a:r>
            <a:r>
              <a:rPr lang="en-US" sz="1800" dirty="0">
                <a:latin typeface="Verdana" panose="020B0604030504040204" pitchFamily="34" charset="0"/>
                <a:ea typeface="Verdana" panose="020B0604030504040204" pitchFamily="34" charset="0"/>
                <a:cs typeface="Verdana" panose="020B0604030504040204" pitchFamily="34" charset="0"/>
              </a:rPr>
              <a:t> </a:t>
            </a:r>
          </a:p>
          <a:p>
            <a:pPr>
              <a:buFontTx/>
              <a:buChar char="-"/>
            </a:pPr>
            <a:r>
              <a:rPr lang="en-US" sz="1800" dirty="0" smtClean="0">
                <a:latin typeface="Verdana" panose="020B0604030504040204" pitchFamily="34" charset="0"/>
                <a:ea typeface="Verdana" panose="020B0604030504040204" pitchFamily="34" charset="0"/>
                <a:cs typeface="Verdana" panose="020B0604030504040204" pitchFamily="34" charset="0"/>
              </a:rPr>
              <a:t>Actuarial </a:t>
            </a:r>
            <a:r>
              <a:rPr lang="en-US" sz="1800" dirty="0">
                <a:latin typeface="Verdana" panose="020B0604030504040204" pitchFamily="34" charset="0"/>
                <a:ea typeface="Verdana" panose="020B0604030504040204" pitchFamily="34" charset="0"/>
                <a:cs typeface="Verdana" panose="020B0604030504040204" pitchFamily="34" charset="0"/>
              </a:rPr>
              <a:t>profession is going through a transformation in the age of big data and analytics. </a:t>
            </a:r>
            <a:endParaRPr lang="en-US" sz="1800" dirty="0" smtClean="0">
              <a:latin typeface="Verdana" panose="020B0604030504040204" pitchFamily="34" charset="0"/>
              <a:ea typeface="Verdana" panose="020B0604030504040204" pitchFamily="34" charset="0"/>
              <a:cs typeface="Verdana" panose="020B0604030504040204" pitchFamily="34" charset="0"/>
            </a:endParaRPr>
          </a:p>
          <a:p>
            <a:pPr>
              <a:buFontTx/>
              <a:buChar char="-"/>
            </a:pPr>
            <a:r>
              <a:rPr lang="en-US" sz="1800" dirty="0" smtClean="0">
                <a:latin typeface="Verdana" panose="020B0604030504040204" pitchFamily="34" charset="0"/>
                <a:ea typeface="Verdana" panose="020B0604030504040204" pitchFamily="34" charset="0"/>
                <a:cs typeface="Verdana" panose="020B0604030504040204" pitchFamily="34" charset="0"/>
              </a:rPr>
              <a:t>We </a:t>
            </a:r>
            <a:r>
              <a:rPr lang="en-US" sz="1800" dirty="0">
                <a:latin typeface="Verdana" panose="020B0604030504040204" pitchFamily="34" charset="0"/>
                <a:ea typeface="Verdana" panose="020B0604030504040204" pitchFamily="34" charset="0"/>
                <a:cs typeface="Verdana" panose="020B0604030504040204" pitchFamily="34" charset="0"/>
              </a:rPr>
              <a:t>believe now is the time for actuaries of the fifth kind – </a:t>
            </a:r>
            <a:r>
              <a:rPr lang="en-US" sz="1800" u="sng" dirty="0">
                <a:latin typeface="Verdana" panose="020B0604030504040204" pitchFamily="34" charset="0"/>
                <a:ea typeface="Verdana" panose="020B0604030504040204" pitchFamily="34" charset="0"/>
                <a:cs typeface="Verdana" panose="020B0604030504040204" pitchFamily="34" charset="0"/>
              </a:rPr>
              <a:t>a profession that is </a:t>
            </a:r>
            <a:r>
              <a:rPr lang="en-US" sz="1800" u="sng" dirty="0" smtClean="0">
                <a:latin typeface="Verdana" panose="020B0604030504040204" pitchFamily="34" charset="0"/>
                <a:ea typeface="Verdana" panose="020B0604030504040204" pitchFamily="34" charset="0"/>
                <a:cs typeface="Verdana" panose="020B0604030504040204" pitchFamily="34" charset="0"/>
              </a:rPr>
              <a:t>recognized </a:t>
            </a:r>
            <a:r>
              <a:rPr lang="en-US" sz="1800" u="sng" dirty="0">
                <a:latin typeface="Verdana" panose="020B0604030504040204" pitchFamily="34" charset="0"/>
                <a:ea typeface="Verdana" panose="020B0604030504040204" pitchFamily="34" charset="0"/>
                <a:cs typeface="Verdana" panose="020B0604030504040204" pitchFamily="34" charset="0"/>
              </a:rPr>
              <a:t>as a leader in data and analytics across industries</a:t>
            </a:r>
            <a:r>
              <a:rPr lang="en-US" sz="1800" dirty="0" smtClean="0">
                <a:latin typeface="Verdana" panose="020B0604030504040204" pitchFamily="34" charset="0"/>
                <a:ea typeface="Verdana" panose="020B0604030504040204" pitchFamily="34" charset="0"/>
                <a:cs typeface="Verdana" panose="020B0604030504040204" pitchFamily="34" charset="0"/>
              </a:rPr>
              <a:t>. (The Actuary, 7 June 2018)</a:t>
            </a:r>
            <a:endParaRPr lang="de-DE" sz="1900" dirty="0">
              <a:latin typeface="Verdana" panose="020B0604030504040204" pitchFamily="34" charset="0"/>
              <a:ea typeface="Verdana" panose="020B0604030504040204" pitchFamily="34" charset="0"/>
              <a:cs typeface="Verdana" panose="020B0604030504040204" pitchFamily="34" charset="0"/>
            </a:endParaRPr>
          </a:p>
          <a:p>
            <a:pPr>
              <a:spcBef>
                <a:spcPts val="300"/>
              </a:spcBef>
            </a:pPr>
            <a:endParaRPr lang="de-DE" sz="1900" dirty="0">
              <a:latin typeface="Verdana" panose="020B0604030504040204" pitchFamily="34" charset="0"/>
              <a:ea typeface="Verdana" panose="020B0604030504040204" pitchFamily="34" charset="0"/>
              <a:cs typeface="Verdana" panose="020B0604030504040204" pitchFamily="34" charset="0"/>
            </a:endParaRPr>
          </a:p>
        </p:txBody>
      </p:sp>
      <p:sp>
        <p:nvSpPr>
          <p:cNvPr id="3" name="Datumsplatzhalter 2"/>
          <p:cNvSpPr>
            <a:spLocks noGrp="1"/>
          </p:cNvSpPr>
          <p:nvPr>
            <p:ph type="dt" sz="half" idx="10"/>
          </p:nvPr>
        </p:nvSpPr>
        <p:spPr/>
        <p:txBody>
          <a:bodyPr/>
          <a:lstStyle/>
          <a:p>
            <a:r>
              <a:rPr lang="de-DE" smtClean="0"/>
              <a:t>17 May 2019</a:t>
            </a:r>
            <a:endParaRPr lang="de-DE" dirty="0"/>
          </a:p>
        </p:txBody>
      </p:sp>
      <p:sp>
        <p:nvSpPr>
          <p:cNvPr id="5" name="Fußzeilenplatzhalter 4"/>
          <p:cNvSpPr>
            <a:spLocks noGrp="1"/>
          </p:cNvSpPr>
          <p:nvPr>
            <p:ph type="ftr" sz="quarter" idx="11"/>
          </p:nvPr>
        </p:nvSpPr>
        <p:spPr>
          <a:xfrm>
            <a:off x="2549237" y="6356350"/>
            <a:ext cx="7994072"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6</a:t>
            </a:fld>
            <a:endParaRPr lang="de-DE"/>
          </a:p>
        </p:txBody>
      </p:sp>
    </p:spTree>
    <p:extLst>
      <p:ext uri="{BB962C8B-B14F-4D97-AF65-F5344CB8AC3E}">
        <p14:creationId xmlns:p14="http://schemas.microsoft.com/office/powerpoint/2010/main" val="302769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5691" y="337415"/>
            <a:ext cx="10356273" cy="852055"/>
          </a:xfrm>
        </p:spPr>
        <p:txBody>
          <a:bodyPr>
            <a:norm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Development of tasks of actuaries in retrospect </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Inhaltsplatzhalter 3"/>
          <p:cNvSpPr>
            <a:spLocks noGrp="1"/>
          </p:cNvSpPr>
          <p:nvPr>
            <p:ph idx="1"/>
          </p:nvPr>
        </p:nvSpPr>
        <p:spPr>
          <a:xfrm>
            <a:off x="526473" y="1219199"/>
            <a:ext cx="11319163" cy="5137152"/>
          </a:xfrm>
        </p:spPr>
        <p:txBody>
          <a:bodyPr>
            <a:normAutofit fontScale="92500" lnSpcReduction="20000"/>
          </a:bodyPr>
          <a:lstStyle/>
          <a:p>
            <a:pPr marL="0" indent="0">
              <a:buNone/>
            </a:pPr>
            <a:endParaRPr lang="en-US" sz="19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600"/>
              </a:spcBef>
              <a:buNone/>
            </a:pPr>
            <a:r>
              <a:rPr lang="en-US" sz="1900" dirty="0" smtClean="0">
                <a:latin typeface="Verdana" panose="020B0604030504040204" pitchFamily="34" charset="0"/>
                <a:ea typeface="Verdana" panose="020B0604030504040204" pitchFamily="34" charset="0"/>
                <a:cs typeface="Verdana" panose="020B0604030504040204" pitchFamily="34" charset="0"/>
              </a:rPr>
              <a:t>Actuarial work has been subject to changes since the beginning in the 17</a:t>
            </a:r>
            <a:r>
              <a:rPr lang="en-US" sz="1900" baseline="30000" dirty="0" smtClean="0">
                <a:latin typeface="Verdana" panose="020B0604030504040204" pitchFamily="34" charset="0"/>
                <a:ea typeface="Verdana" panose="020B0604030504040204" pitchFamily="34" charset="0"/>
                <a:cs typeface="Verdana" panose="020B0604030504040204" pitchFamily="34" charset="0"/>
              </a:rPr>
              <a:t>th</a:t>
            </a:r>
            <a:r>
              <a:rPr lang="en-US" sz="1900" dirty="0" smtClean="0">
                <a:latin typeface="Verdana" panose="020B0604030504040204" pitchFamily="34" charset="0"/>
                <a:ea typeface="Verdana" panose="020B0604030504040204" pitchFamily="34" charset="0"/>
                <a:cs typeface="Verdana" panose="020B0604030504040204" pitchFamily="34" charset="0"/>
              </a:rPr>
              <a:t> century; but change has sped up:</a:t>
            </a:r>
          </a:p>
          <a:p>
            <a:pPr marL="0" indent="0">
              <a:buNone/>
            </a:pPr>
            <a:endParaRPr lang="en-US" sz="19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900" dirty="0" smtClean="0">
                <a:latin typeface="Verdana" panose="020B0604030504040204" pitchFamily="34" charset="0"/>
                <a:ea typeface="Verdana" panose="020B0604030504040204" pitchFamily="34" charset="0"/>
                <a:cs typeface="Verdana" panose="020B0604030504040204" pitchFamily="34" charset="0"/>
              </a:rPr>
              <a:t>Actuaries of the </a:t>
            </a:r>
            <a:r>
              <a:rPr lang="en-US" sz="1900" b="1" dirty="0" smtClean="0">
                <a:latin typeface="Verdana" panose="020B0604030504040204" pitchFamily="34" charset="0"/>
                <a:ea typeface="Verdana" panose="020B0604030504040204" pitchFamily="34" charset="0"/>
                <a:cs typeface="Verdana" panose="020B0604030504040204" pitchFamily="34" charset="0"/>
              </a:rPr>
              <a:t>first kind</a:t>
            </a:r>
            <a:r>
              <a:rPr lang="en-US" sz="1900" dirty="0" smtClean="0">
                <a:latin typeface="Verdana" panose="020B0604030504040204" pitchFamily="34" charset="0"/>
                <a:ea typeface="Verdana" panose="020B0604030504040204" pitchFamily="34" charset="0"/>
                <a:cs typeface="Verdana" panose="020B0604030504040204" pitchFamily="34" charset="0"/>
              </a:rPr>
              <a:t>: 		life actuaries (17</a:t>
            </a:r>
            <a:r>
              <a:rPr lang="en-US" sz="1900" baseline="30000" dirty="0" smtClean="0">
                <a:latin typeface="Verdana" panose="020B0604030504040204" pitchFamily="34" charset="0"/>
                <a:ea typeface="Verdana" panose="020B0604030504040204" pitchFamily="34" charset="0"/>
                <a:cs typeface="Verdana" panose="020B0604030504040204" pitchFamily="34" charset="0"/>
              </a:rPr>
              <a:t>th</a:t>
            </a:r>
            <a:r>
              <a:rPr lang="en-US" sz="1900" dirty="0" smtClean="0">
                <a:latin typeface="Verdana" panose="020B0604030504040204" pitchFamily="34" charset="0"/>
                <a:ea typeface="Verdana" panose="020B0604030504040204" pitchFamily="34" charset="0"/>
                <a:cs typeface="Verdana" panose="020B0604030504040204" pitchFamily="34" charset="0"/>
              </a:rPr>
              <a:t> century)</a:t>
            </a:r>
          </a:p>
          <a:p>
            <a:pPr marL="0" indent="0">
              <a:buNone/>
            </a:pPr>
            <a:r>
              <a:rPr lang="en-US" sz="1900" dirty="0">
                <a:latin typeface="Verdana" panose="020B0604030504040204" pitchFamily="34" charset="0"/>
                <a:ea typeface="Verdana" panose="020B0604030504040204" pitchFamily="34" charset="0"/>
                <a:cs typeface="Verdana" panose="020B0604030504040204" pitchFamily="34" charset="0"/>
              </a:rPr>
              <a:t>	</a:t>
            </a:r>
            <a:r>
              <a:rPr lang="en-US" sz="1900" dirty="0" smtClean="0">
                <a:latin typeface="Verdana" panose="020B0604030504040204" pitchFamily="34" charset="0"/>
                <a:ea typeface="Verdana" panose="020B0604030504040204" pitchFamily="34" charset="0"/>
                <a:cs typeface="Verdana" panose="020B0604030504040204" pitchFamily="34" charset="0"/>
              </a:rPr>
              <a:t>	</a:t>
            </a:r>
            <a:r>
              <a:rPr lang="en-GB" sz="2000" dirty="0">
                <a:latin typeface="Verdana" panose="020B0604030504040204" pitchFamily="34" charset="0"/>
                <a:ea typeface="Verdana" panose="020B0604030504040204" pitchFamily="34" charset="0"/>
                <a:cs typeface="Verdana" panose="020B0604030504040204" pitchFamily="34" charset="0"/>
              </a:rPr>
              <a:t> </a:t>
            </a:r>
            <a:r>
              <a:rPr lang="en-GB" sz="1900" dirty="0">
                <a:latin typeface="Verdana" panose="020B0604030504040204" pitchFamily="34" charset="0"/>
                <a:ea typeface="Verdana" panose="020B0604030504040204" pitchFamily="34" charset="0"/>
                <a:cs typeface="Verdana" panose="020B0604030504040204" pitchFamily="34" charset="0"/>
              </a:rPr>
              <a:t>primary methods of life actuaries involve deterministic calculations</a:t>
            </a:r>
            <a:endParaRPr lang="en-US" sz="19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900" dirty="0" smtClean="0">
                <a:latin typeface="Verdana" panose="020B0604030504040204" pitchFamily="34" charset="0"/>
                <a:ea typeface="Verdana" panose="020B0604030504040204" pitchFamily="34" charset="0"/>
                <a:cs typeface="Verdana" panose="020B0604030504040204" pitchFamily="34" charset="0"/>
              </a:rPr>
              <a:t>Actuaries of the </a:t>
            </a:r>
            <a:r>
              <a:rPr lang="en-US" sz="1900" b="1" dirty="0" smtClean="0">
                <a:latin typeface="Verdana" panose="020B0604030504040204" pitchFamily="34" charset="0"/>
                <a:ea typeface="Verdana" panose="020B0604030504040204" pitchFamily="34" charset="0"/>
                <a:cs typeface="Verdana" panose="020B0604030504040204" pitchFamily="34" charset="0"/>
              </a:rPr>
              <a:t>second kind</a:t>
            </a:r>
            <a:r>
              <a:rPr lang="en-US" sz="1900" dirty="0" smtClean="0">
                <a:latin typeface="Verdana" panose="020B0604030504040204" pitchFamily="34" charset="0"/>
                <a:ea typeface="Verdana" panose="020B0604030504040204" pitchFamily="34" charset="0"/>
                <a:cs typeface="Verdana" panose="020B0604030504040204" pitchFamily="34" charset="0"/>
              </a:rPr>
              <a:t>:	non-life actuaries (20</a:t>
            </a:r>
            <a:r>
              <a:rPr lang="en-US" sz="1900" baseline="30000" dirty="0" smtClean="0">
                <a:latin typeface="Verdana" panose="020B0604030504040204" pitchFamily="34" charset="0"/>
                <a:ea typeface="Verdana" panose="020B0604030504040204" pitchFamily="34" charset="0"/>
                <a:cs typeface="Verdana" panose="020B0604030504040204" pitchFamily="34" charset="0"/>
              </a:rPr>
              <a:t>th</a:t>
            </a:r>
            <a:r>
              <a:rPr lang="en-US" sz="1900" dirty="0" smtClean="0">
                <a:latin typeface="Verdana" panose="020B0604030504040204" pitchFamily="34" charset="0"/>
                <a:ea typeface="Verdana" panose="020B0604030504040204" pitchFamily="34" charset="0"/>
                <a:cs typeface="Verdana" panose="020B0604030504040204" pitchFamily="34" charset="0"/>
              </a:rPr>
              <a:t> century)	</a:t>
            </a:r>
            <a:endParaRPr lang="en-US" sz="19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900" dirty="0" smtClean="0">
                <a:latin typeface="Verdana" panose="020B0604030504040204" pitchFamily="34" charset="0"/>
                <a:ea typeface="Verdana" panose="020B0604030504040204" pitchFamily="34" charset="0"/>
                <a:cs typeface="Verdana" panose="020B0604030504040204" pitchFamily="34" charset="0"/>
              </a:rPr>
              <a:t>		</a:t>
            </a:r>
            <a:r>
              <a:rPr lang="en-GB" sz="1900" dirty="0">
                <a:latin typeface="Verdana" panose="020B0604030504040204" pitchFamily="34" charset="0"/>
                <a:ea typeface="Verdana" panose="020B0604030504040204" pitchFamily="34" charset="0"/>
                <a:cs typeface="Verdana" panose="020B0604030504040204" pitchFamily="34" charset="0"/>
              </a:rPr>
              <a:t>developed probabilistic methods for dealing with risky situations.</a:t>
            </a:r>
          </a:p>
          <a:p>
            <a:pPr marL="0" indent="0">
              <a:buNone/>
            </a:pPr>
            <a:r>
              <a:rPr lang="en-US" sz="1900" dirty="0" smtClean="0">
                <a:latin typeface="Verdana" panose="020B0604030504040204" pitchFamily="34" charset="0"/>
                <a:ea typeface="Verdana" panose="020B0604030504040204" pitchFamily="34" charset="0"/>
                <a:cs typeface="Verdana" panose="020B0604030504040204" pitchFamily="34" charset="0"/>
              </a:rPr>
              <a:t>Actuaries of the </a:t>
            </a:r>
            <a:r>
              <a:rPr lang="en-US" sz="1900" b="1" dirty="0" smtClean="0">
                <a:latin typeface="Verdana" panose="020B0604030504040204" pitchFamily="34" charset="0"/>
                <a:ea typeface="Verdana" panose="020B0604030504040204" pitchFamily="34" charset="0"/>
                <a:cs typeface="Verdana" panose="020B0604030504040204" pitchFamily="34" charset="0"/>
              </a:rPr>
              <a:t>third kind</a:t>
            </a:r>
            <a:r>
              <a:rPr lang="en-US" sz="1900" dirty="0" smtClean="0">
                <a:latin typeface="Verdana" panose="020B0604030504040204" pitchFamily="34" charset="0"/>
                <a:ea typeface="Verdana" panose="020B0604030504040204" pitchFamily="34" charset="0"/>
                <a:cs typeface="Verdana" panose="020B0604030504040204" pitchFamily="34" charset="0"/>
              </a:rPr>
              <a:t>: 		investment side included (Bühlmann, 1987)		</a:t>
            </a:r>
          </a:p>
          <a:p>
            <a:pPr marL="0" indent="0">
              <a:buNone/>
            </a:pPr>
            <a:r>
              <a:rPr lang="en-GB" sz="2000" dirty="0" smtClean="0">
                <a:latin typeface="Verdana" panose="020B0604030504040204" pitchFamily="34" charset="0"/>
                <a:ea typeface="Verdana" panose="020B0604030504040204" pitchFamily="34" charset="0"/>
                <a:cs typeface="Verdana" panose="020B0604030504040204" pitchFamily="34" charset="0"/>
              </a:rPr>
              <a:t>		</a:t>
            </a:r>
            <a:r>
              <a:rPr lang="en-GB" sz="1900" dirty="0" smtClean="0">
                <a:latin typeface="Verdana" panose="020B0604030504040204" pitchFamily="34" charset="0"/>
                <a:ea typeface="Verdana" panose="020B0604030504040204" pitchFamily="34" charset="0"/>
                <a:cs typeface="Verdana" panose="020B0604030504040204" pitchFamily="34" charset="0"/>
              </a:rPr>
              <a:t>incorporating </a:t>
            </a:r>
            <a:r>
              <a:rPr lang="en-GB" sz="1900" dirty="0">
                <a:latin typeface="Verdana" panose="020B0604030504040204" pitchFamily="34" charset="0"/>
                <a:ea typeface="Verdana" panose="020B0604030504040204" pitchFamily="34" charset="0"/>
                <a:cs typeface="Verdana" panose="020B0604030504040204" pitchFamily="34" charset="0"/>
              </a:rPr>
              <a:t>stochastic </a:t>
            </a:r>
            <a:r>
              <a:rPr lang="en-GB" sz="1900" dirty="0" smtClean="0">
                <a:latin typeface="Verdana" panose="020B0604030504040204" pitchFamily="34" charset="0"/>
                <a:ea typeface="Verdana" panose="020B0604030504040204" pitchFamily="34" charset="0"/>
                <a:cs typeface="Verdana" panose="020B0604030504040204" pitchFamily="34" charset="0"/>
              </a:rPr>
              <a:t>processes </a:t>
            </a:r>
            <a:r>
              <a:rPr lang="en-GB" sz="1900" dirty="0">
                <a:latin typeface="Verdana" panose="020B0604030504040204" pitchFamily="34" charset="0"/>
                <a:ea typeface="Verdana" panose="020B0604030504040204" pitchFamily="34" charset="0"/>
                <a:cs typeface="Verdana" panose="020B0604030504040204" pitchFamily="34" charset="0"/>
              </a:rPr>
              <a:t>into actuarial </a:t>
            </a:r>
            <a:r>
              <a:rPr lang="en-GB" sz="1900" dirty="0" smtClean="0">
                <a:latin typeface="Verdana" panose="020B0604030504040204" pitchFamily="34" charset="0"/>
                <a:ea typeface="Verdana" panose="020B0604030504040204" pitchFamily="34" charset="0"/>
                <a:cs typeface="Verdana" panose="020B0604030504040204" pitchFamily="34" charset="0"/>
              </a:rPr>
              <a:t>calculations</a:t>
            </a:r>
          </a:p>
          <a:p>
            <a:pPr marL="0" indent="0">
              <a:buNone/>
            </a:pPr>
            <a:r>
              <a:rPr lang="en-GB" sz="1900" dirty="0" smtClean="0">
                <a:latin typeface="Verdana" panose="020B0604030504040204" pitchFamily="34" charset="0"/>
                <a:ea typeface="Verdana" panose="020B0604030504040204" pitchFamily="34" charset="0"/>
                <a:cs typeface="Verdana" panose="020B0604030504040204" pitchFamily="34" charset="0"/>
              </a:rPr>
              <a:t>Actuaries of the </a:t>
            </a:r>
            <a:r>
              <a:rPr lang="en-GB" sz="1900" b="1" dirty="0" smtClean="0">
                <a:latin typeface="Verdana" panose="020B0604030504040204" pitchFamily="34" charset="0"/>
                <a:ea typeface="Verdana" panose="020B0604030504040204" pitchFamily="34" charset="0"/>
                <a:cs typeface="Verdana" panose="020B0604030504040204" pitchFamily="34" charset="0"/>
              </a:rPr>
              <a:t>fourth kind</a:t>
            </a:r>
            <a:r>
              <a:rPr lang="en-GB" sz="1900" dirty="0" smtClean="0">
                <a:latin typeface="Verdana" panose="020B0604030504040204" pitchFamily="34" charset="0"/>
                <a:ea typeface="Verdana" panose="020B0604030504040204" pitchFamily="34" charset="0"/>
                <a:cs typeface="Verdana" panose="020B0604030504040204" pitchFamily="34" charset="0"/>
              </a:rPr>
              <a:t>: 		risk management  (</a:t>
            </a:r>
            <a:r>
              <a:rPr lang="en-GB" sz="1900" dirty="0" err="1" smtClean="0">
                <a:latin typeface="Verdana" panose="020B0604030504040204" pitchFamily="34" charset="0"/>
                <a:ea typeface="Verdana" panose="020B0604030504040204" pitchFamily="34" charset="0"/>
                <a:cs typeface="Verdana" panose="020B0604030504040204" pitchFamily="34" charset="0"/>
              </a:rPr>
              <a:t>Embrechts</a:t>
            </a:r>
            <a:r>
              <a:rPr lang="en-GB" sz="1900" dirty="0" smtClean="0">
                <a:latin typeface="Verdana" panose="020B0604030504040204" pitchFamily="34" charset="0"/>
                <a:ea typeface="Verdana" panose="020B0604030504040204" pitchFamily="34" charset="0"/>
                <a:cs typeface="Verdana" panose="020B0604030504040204" pitchFamily="34" charset="0"/>
              </a:rPr>
              <a:t>, 2006)</a:t>
            </a:r>
          </a:p>
          <a:p>
            <a:pPr marL="0" indent="0">
              <a:buNone/>
            </a:pPr>
            <a:r>
              <a:rPr lang="en-GB" sz="1900" dirty="0" smtClean="0">
                <a:latin typeface="Verdana" panose="020B0604030504040204" pitchFamily="34" charset="0"/>
                <a:ea typeface="Verdana" panose="020B0604030504040204" pitchFamily="34" charset="0"/>
                <a:cs typeface="Verdana" panose="020B0604030504040204" pitchFamily="34" charset="0"/>
              </a:rPr>
              <a:t>		dealing with all aspects of risk in insurance</a:t>
            </a:r>
          </a:p>
          <a:p>
            <a:pPr marL="0" indent="0">
              <a:buNone/>
            </a:pPr>
            <a:endParaRPr lang="en-GB" sz="19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sz="19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Actuaries of the </a:t>
            </a:r>
            <a:r>
              <a:rPr lang="en-GB"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fifth kind</a:t>
            </a:r>
            <a:r>
              <a:rPr lang="en-GB" sz="19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9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B.A.U.  </a:t>
            </a:r>
            <a:r>
              <a:rPr lang="en-US" sz="19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r>
              <a:rPr lang="de-DE" sz="19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F. Chan &amp; F. </a:t>
            </a:r>
            <a:r>
              <a:rPr lang="de-DE" sz="1900" dirty="0" err="1">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Devlin</a:t>
            </a:r>
            <a:r>
              <a:rPr lang="de-DE" sz="19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2016)</a:t>
            </a:r>
            <a:endParaRPr lang="en-US" sz="19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9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Big data, Analytics &amp; Unstructured data </a:t>
            </a:r>
            <a:r>
              <a:rPr lang="en-GB" sz="19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en-US" sz="19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Datumsplatzhalter 2"/>
          <p:cNvSpPr>
            <a:spLocks noGrp="1"/>
          </p:cNvSpPr>
          <p:nvPr>
            <p:ph type="dt" sz="half" idx="10"/>
          </p:nvPr>
        </p:nvSpPr>
        <p:spPr/>
        <p:txBody>
          <a:bodyPr/>
          <a:lstStyle/>
          <a:p>
            <a:r>
              <a:rPr lang="de-DE" smtClean="0"/>
              <a:t>17 May 2019</a:t>
            </a:r>
            <a:endParaRPr lang="de-DE" dirty="0"/>
          </a:p>
        </p:txBody>
      </p:sp>
      <p:sp>
        <p:nvSpPr>
          <p:cNvPr id="5" name="Fußzeilenplatzhalter 4"/>
          <p:cNvSpPr>
            <a:spLocks noGrp="1"/>
          </p:cNvSpPr>
          <p:nvPr>
            <p:ph type="ftr" sz="quarter" idx="11"/>
          </p:nvPr>
        </p:nvSpPr>
        <p:spPr>
          <a:xfrm>
            <a:off x="2549237" y="6356350"/>
            <a:ext cx="7994072"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7</a:t>
            </a:fld>
            <a:endParaRPr lang="de-DE"/>
          </a:p>
        </p:txBody>
      </p:sp>
      <p:cxnSp>
        <p:nvCxnSpPr>
          <p:cNvPr id="8" name="Gerader Verbinder 7"/>
          <p:cNvCxnSpPr/>
          <p:nvPr/>
        </p:nvCxnSpPr>
        <p:spPr>
          <a:xfrm flipV="1">
            <a:off x="554181" y="5056909"/>
            <a:ext cx="11291455" cy="554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167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273" y="337415"/>
            <a:ext cx="10813479" cy="852055"/>
          </a:xfrm>
        </p:spPr>
        <p:txBody>
          <a:bodyPr>
            <a:norm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Basics of actuarial work still needed in the future </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Datumsplatzhalter 2"/>
          <p:cNvSpPr>
            <a:spLocks noGrp="1"/>
          </p:cNvSpPr>
          <p:nvPr>
            <p:ph type="dt" sz="half" idx="10"/>
          </p:nvPr>
        </p:nvSpPr>
        <p:spPr/>
        <p:txBody>
          <a:bodyPr/>
          <a:lstStyle/>
          <a:p>
            <a:r>
              <a:rPr lang="de-DE" smtClean="0"/>
              <a:t>17 May 2019</a:t>
            </a:r>
            <a:endParaRPr lang="de-DE" dirty="0"/>
          </a:p>
        </p:txBody>
      </p:sp>
      <p:sp>
        <p:nvSpPr>
          <p:cNvPr id="5" name="Fußzeilenplatzhalter 4"/>
          <p:cNvSpPr>
            <a:spLocks noGrp="1"/>
          </p:cNvSpPr>
          <p:nvPr>
            <p:ph type="ftr" sz="quarter" idx="11"/>
          </p:nvPr>
        </p:nvSpPr>
        <p:spPr>
          <a:xfrm>
            <a:off x="2549237" y="6356350"/>
            <a:ext cx="7994072"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8</a:t>
            </a:fld>
            <a:endParaRPr lang="de-DE"/>
          </a:p>
        </p:txBody>
      </p:sp>
      <p:sp>
        <p:nvSpPr>
          <p:cNvPr id="8" name="Rechteck 7"/>
          <p:cNvSpPr/>
          <p:nvPr/>
        </p:nvSpPr>
        <p:spPr>
          <a:xfrm>
            <a:off x="2189017" y="5209308"/>
            <a:ext cx="8506691" cy="92825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Pricing, reserving, reporting, asset liability management, enterprise risk management, probabilistic methods , stochastic processes, insurance, reinsurance</a:t>
            </a:r>
            <a:endParaRPr lang="en-GB"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hteck 8"/>
          <p:cNvSpPr/>
          <p:nvPr/>
        </p:nvSpPr>
        <p:spPr>
          <a:xfrm>
            <a:off x="2189018" y="2299850"/>
            <a:ext cx="952496" cy="27016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solidFill>
                  <a:schemeClr val="tx1"/>
                </a:solidFill>
                <a:latin typeface="Verdana" panose="020B0604030504040204" pitchFamily="34" charset="0"/>
                <a:ea typeface="Verdana" panose="020B0604030504040204" pitchFamily="34" charset="0"/>
                <a:cs typeface="Verdana" panose="020B0604030504040204" pitchFamily="34" charset="0"/>
              </a:rPr>
              <a:t>Economics</a:t>
            </a: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hteck 9"/>
          <p:cNvSpPr/>
          <p:nvPr/>
        </p:nvSpPr>
        <p:spPr>
          <a:xfrm>
            <a:off x="5030922" y="2299850"/>
            <a:ext cx="1110094" cy="27016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Analytics and unstructured data</a:t>
            </a:r>
            <a:endParaRPr lang="en-GB"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hteck 10"/>
          <p:cNvSpPr/>
          <p:nvPr/>
        </p:nvSpPr>
        <p:spPr>
          <a:xfrm>
            <a:off x="7879772" y="2299850"/>
            <a:ext cx="1097973" cy="26906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Computer Technology</a:t>
            </a:r>
            <a:endParaRPr lang="en-GB"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echteck 11"/>
          <p:cNvSpPr/>
          <p:nvPr/>
        </p:nvSpPr>
        <p:spPr>
          <a:xfrm>
            <a:off x="9611579" y="2272137"/>
            <a:ext cx="1084130" cy="274319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Legal framework, GDPR</a:t>
            </a:r>
            <a:endParaRPr lang="en-GB"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Gleichschenkliges Dreieck 12"/>
          <p:cNvSpPr/>
          <p:nvPr/>
        </p:nvSpPr>
        <p:spPr>
          <a:xfrm>
            <a:off x="2189017" y="1050919"/>
            <a:ext cx="8506691" cy="1082667"/>
          </a:xfrm>
          <a:prstGeom prst="triangl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en-GB"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“Actuary of the fifth kind” </a:t>
            </a:r>
          </a:p>
          <a:p>
            <a:pPr algn="ctr"/>
            <a:endParaRPr lang="en-GB"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chteck 13"/>
          <p:cNvSpPr/>
          <p:nvPr/>
        </p:nvSpPr>
        <p:spPr>
          <a:xfrm>
            <a:off x="3532904" y="2313702"/>
            <a:ext cx="1110094" cy="2701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Big data</a:t>
            </a:r>
            <a:endParaRPr lang="en-GB"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hteck 14"/>
          <p:cNvSpPr/>
          <p:nvPr/>
        </p:nvSpPr>
        <p:spPr>
          <a:xfrm>
            <a:off x="6532405" y="2299850"/>
            <a:ext cx="955977" cy="270161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Mathematics, stochastics</a:t>
            </a:r>
            <a:endParaRPr lang="en-GB"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hteck 3"/>
          <p:cNvSpPr/>
          <p:nvPr/>
        </p:nvSpPr>
        <p:spPr>
          <a:xfrm>
            <a:off x="457200" y="1316182"/>
            <a:ext cx="1039091" cy="482138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Code of professional conduct, professional judgement</a:t>
            </a:r>
            <a:endParaRPr lang="en-GB"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41416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1105" y="337415"/>
            <a:ext cx="10356273" cy="852055"/>
          </a:xfrm>
        </p:spPr>
        <p:txBody>
          <a:bodyPr>
            <a:norm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Availability of data affects insurance business </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Datumsplatzhalter 2"/>
          <p:cNvSpPr>
            <a:spLocks noGrp="1"/>
          </p:cNvSpPr>
          <p:nvPr>
            <p:ph type="dt" sz="half" idx="10"/>
          </p:nvPr>
        </p:nvSpPr>
        <p:spPr/>
        <p:txBody>
          <a:bodyPr/>
          <a:lstStyle/>
          <a:p>
            <a:r>
              <a:rPr lang="de-DE" smtClean="0"/>
              <a:t>17 May 2019</a:t>
            </a:r>
            <a:endParaRPr lang="de-DE" dirty="0"/>
          </a:p>
        </p:txBody>
      </p:sp>
      <p:sp>
        <p:nvSpPr>
          <p:cNvPr id="5" name="Fußzeilenplatzhalter 4"/>
          <p:cNvSpPr>
            <a:spLocks noGrp="1"/>
          </p:cNvSpPr>
          <p:nvPr>
            <p:ph type="ftr" sz="quarter" idx="11"/>
          </p:nvPr>
        </p:nvSpPr>
        <p:spPr>
          <a:xfrm>
            <a:off x="2549237" y="6356350"/>
            <a:ext cx="7994072" cy="365125"/>
          </a:xfrm>
        </p:spPr>
        <p:txBody>
          <a:bodyPr/>
          <a:lstStyle/>
          <a:p>
            <a:r>
              <a:rPr lang="en-US" dirty="0" smtClean="0"/>
              <a:t>Zlatibor      Actuarial work in the future: evolution, disruption, revolution    Siegbert Baldauf</a:t>
            </a:r>
            <a:endParaRPr lang="de-DE" dirty="0"/>
          </a:p>
        </p:txBody>
      </p:sp>
      <p:sp>
        <p:nvSpPr>
          <p:cNvPr id="6" name="Foliennummernplatzhalter 5"/>
          <p:cNvSpPr>
            <a:spLocks noGrp="1"/>
          </p:cNvSpPr>
          <p:nvPr>
            <p:ph type="sldNum" sz="quarter" idx="12"/>
          </p:nvPr>
        </p:nvSpPr>
        <p:spPr/>
        <p:txBody>
          <a:bodyPr/>
          <a:lstStyle/>
          <a:p>
            <a:fld id="{E81C3268-EF83-4E0C-9426-A482A5CB830B}" type="slidenum">
              <a:rPr lang="de-DE" smtClean="0"/>
              <a:pPr/>
              <a:t>9</a:t>
            </a:fld>
            <a:endParaRPr lang="de-DE"/>
          </a:p>
        </p:txBody>
      </p:sp>
      <p:graphicFrame>
        <p:nvGraphicFramePr>
          <p:cNvPr id="8" name="Diagramm 7"/>
          <p:cNvGraphicFramePr/>
          <p:nvPr>
            <p:extLst>
              <p:ext uri="{D42A27DB-BD31-4B8C-83A1-F6EECF244321}">
                <p14:modId xmlns:p14="http://schemas.microsoft.com/office/powerpoint/2010/main" val="4063329990"/>
              </p:ext>
            </p:extLst>
          </p:nvPr>
        </p:nvGraphicFramePr>
        <p:xfrm>
          <a:off x="692727" y="1189471"/>
          <a:ext cx="10224651" cy="4698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8564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TotalTime>
  <Words>1047</Words>
  <Application>Microsoft Office PowerPoint</Application>
  <PresentationFormat>Widescreen</PresentationFormat>
  <Paragraphs>229</Paragraphs>
  <Slides>14</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Symbol</vt:lpstr>
      <vt:lpstr>Verdana</vt:lpstr>
      <vt:lpstr>Wingdings</vt:lpstr>
      <vt:lpstr>Benutzerdefiniertes Design</vt:lpstr>
      <vt:lpstr>            Actuarial work in the future: evolution, disruption, revolution?  XVII. International Symposium on Insurance</vt:lpstr>
      <vt:lpstr>Significant challenges for actuaries ahead</vt:lpstr>
      <vt:lpstr>Being an actuary  </vt:lpstr>
      <vt:lpstr>Development of tasks of actuaries in retrospect </vt:lpstr>
      <vt:lpstr>Becoming an actuary</vt:lpstr>
      <vt:lpstr>Digitalization, Big Data – new challenges for actuaries</vt:lpstr>
      <vt:lpstr>Development of tasks of actuaries in retrospect </vt:lpstr>
      <vt:lpstr>Basics of actuarial work still needed in the future </vt:lpstr>
      <vt:lpstr>Availability of data affects insurance business </vt:lpstr>
      <vt:lpstr>B.A.U. and insurance products </vt:lpstr>
      <vt:lpstr>Tasks of actuaries have gradually developed in the past </vt:lpstr>
      <vt:lpstr>    Impact on actuarial work in the future</vt:lpstr>
      <vt:lpstr>Some links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IMMEDIATE RELEASE:  Thursday, 2 November 2017</dc:title>
  <dc:creator>Siegbert Baldauf</dc:creator>
  <cp:lastModifiedBy>Windows User</cp:lastModifiedBy>
  <cp:revision>332</cp:revision>
  <dcterms:created xsi:type="dcterms:W3CDTF">2018-07-04T16:26:56Z</dcterms:created>
  <dcterms:modified xsi:type="dcterms:W3CDTF">2019-05-17T07:34:45Z</dcterms:modified>
</cp:coreProperties>
</file>