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256" r:id="rId2"/>
    <p:sldId id="441" r:id="rId3"/>
    <p:sldId id="329" r:id="rId4"/>
    <p:sldId id="330" r:id="rId5"/>
    <p:sldId id="331" r:id="rId6"/>
    <p:sldId id="332" r:id="rId7"/>
    <p:sldId id="451" r:id="rId8"/>
    <p:sldId id="283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rbel" panose="020B0503020204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2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EE9CC3-9F50-48BE-ADA5-D286EB99012B}" type="doc">
      <dgm:prSet loTypeId="urn:microsoft.com/office/officeart/2005/8/layout/cycle4#1" loCatId="relationship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hr-BA"/>
        </a:p>
      </dgm:t>
    </dgm:pt>
    <dgm:pt modelId="{FD07D5E2-A809-4D2E-A364-515B987097E8}">
      <dgm:prSet phldrT="[Text]"/>
      <dgm:spPr/>
      <dgm:t>
        <a:bodyPr/>
        <a:lstStyle/>
        <a:p>
          <a:r>
            <a:rPr lang="hr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SNAGE</a:t>
          </a:r>
        </a:p>
      </dgm:t>
    </dgm:pt>
    <dgm:pt modelId="{40BA3C21-A1F6-41D9-81AE-53B99CB06A3F}" type="parTrans" cxnId="{D405C905-AED8-46AD-A46B-8DD4436DA1E9}">
      <dgm:prSet/>
      <dgm:spPr/>
      <dgm:t>
        <a:bodyPr/>
        <a:lstStyle/>
        <a:p>
          <a:endParaRPr lang="hr-BA"/>
        </a:p>
      </dgm:t>
    </dgm:pt>
    <dgm:pt modelId="{DC242188-A952-41DE-97F5-207839F53204}" type="sibTrans" cxnId="{D405C905-AED8-46AD-A46B-8DD4436DA1E9}">
      <dgm:prSet/>
      <dgm:spPr/>
      <dgm:t>
        <a:bodyPr/>
        <a:lstStyle/>
        <a:p>
          <a:endParaRPr lang="hr-BA"/>
        </a:p>
      </dgm:t>
    </dgm:pt>
    <dgm:pt modelId="{CC83A9CF-2EA2-4BCD-AFAE-D5B3C10E5F61}">
      <dgm:prSet phldrT="[Text]" custT="1"/>
      <dgm:spPr/>
      <dgm:t>
        <a:bodyPr/>
        <a:lstStyle/>
        <a:p>
          <a:r>
            <a:rPr lang="hr-BA" sz="1400" b="1" dirty="0"/>
            <a:t>pozitivan trend akademskih i stručno obrazovanih osoba, itd.</a:t>
          </a:r>
        </a:p>
      </dgm:t>
    </dgm:pt>
    <dgm:pt modelId="{066FBA51-12F0-40D4-BB16-9887B2177556}" type="parTrans" cxnId="{E368F803-0655-420C-B6CA-174AE35BD76D}">
      <dgm:prSet/>
      <dgm:spPr/>
      <dgm:t>
        <a:bodyPr/>
        <a:lstStyle/>
        <a:p>
          <a:endParaRPr lang="hr-BA"/>
        </a:p>
      </dgm:t>
    </dgm:pt>
    <dgm:pt modelId="{60674BEA-E71B-4165-A0DE-633D0BF9B4A3}" type="sibTrans" cxnId="{E368F803-0655-420C-B6CA-174AE35BD76D}">
      <dgm:prSet/>
      <dgm:spPr/>
      <dgm:t>
        <a:bodyPr/>
        <a:lstStyle/>
        <a:p>
          <a:endParaRPr lang="hr-BA"/>
        </a:p>
      </dgm:t>
    </dgm:pt>
    <dgm:pt modelId="{B26DFF0B-5AC0-42A5-941A-6C415BB44553}">
      <dgm:prSet phldrT="[Text]"/>
      <dgm:spPr/>
      <dgm:t>
        <a:bodyPr/>
        <a:lstStyle/>
        <a:p>
          <a:r>
            <a:rPr lang="hr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SLABOSTI</a:t>
          </a:r>
        </a:p>
      </dgm:t>
    </dgm:pt>
    <dgm:pt modelId="{8FA7C994-E13A-40D4-9C19-36C69B6B752F}" type="parTrans" cxnId="{D57DC6BB-909D-4AC6-B85C-8DC91D36AC67}">
      <dgm:prSet/>
      <dgm:spPr/>
      <dgm:t>
        <a:bodyPr/>
        <a:lstStyle/>
        <a:p>
          <a:endParaRPr lang="hr-BA"/>
        </a:p>
      </dgm:t>
    </dgm:pt>
    <dgm:pt modelId="{0ED3AB9F-7645-42E6-9023-C1044DBDE0F5}" type="sibTrans" cxnId="{D57DC6BB-909D-4AC6-B85C-8DC91D36AC67}">
      <dgm:prSet/>
      <dgm:spPr/>
      <dgm:t>
        <a:bodyPr/>
        <a:lstStyle/>
        <a:p>
          <a:endParaRPr lang="hr-BA"/>
        </a:p>
      </dgm:t>
    </dgm:pt>
    <dgm:pt modelId="{9122EAB7-BC27-4038-B6B4-97131BB0B022}">
      <dgm:prSet phldrT="[Text]" custT="1"/>
      <dgm:spPr/>
      <dgm:t>
        <a:bodyPr/>
        <a:lstStyle/>
        <a:p>
          <a:r>
            <a:rPr lang="pt-BR" sz="1400" b="1" dirty="0">
              <a:effectLst/>
            </a:rPr>
            <a:t>nedovoljno razvijena svijest i znanje o savremenim trendovima u industriji osiguranja, itd</a:t>
          </a:r>
          <a:r>
            <a:rPr lang="pt-BR" sz="1400" dirty="0"/>
            <a:t>.</a:t>
          </a:r>
          <a:endParaRPr lang="hr-BA" sz="1400" dirty="0"/>
        </a:p>
      </dgm:t>
    </dgm:pt>
    <dgm:pt modelId="{1E9DB529-ABA0-411F-850B-43B4DC35E72E}" type="parTrans" cxnId="{88FB2C3E-E5D1-4669-BD7E-B7F087E1E5FF}">
      <dgm:prSet/>
      <dgm:spPr/>
      <dgm:t>
        <a:bodyPr/>
        <a:lstStyle/>
        <a:p>
          <a:endParaRPr lang="hr-BA"/>
        </a:p>
      </dgm:t>
    </dgm:pt>
    <dgm:pt modelId="{EA785202-73C9-4FB3-98C8-11B5F745C83C}" type="sibTrans" cxnId="{88FB2C3E-E5D1-4669-BD7E-B7F087E1E5FF}">
      <dgm:prSet/>
      <dgm:spPr/>
      <dgm:t>
        <a:bodyPr/>
        <a:lstStyle/>
        <a:p>
          <a:endParaRPr lang="hr-BA"/>
        </a:p>
      </dgm:t>
    </dgm:pt>
    <dgm:pt modelId="{31650D6C-BBEA-443D-97B9-4A0A920AAE44}">
      <dgm:prSet phldrT="[Text]"/>
      <dgm:spPr/>
      <dgm:t>
        <a:bodyPr/>
        <a:lstStyle/>
        <a:p>
          <a:r>
            <a:rPr lang="hr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PRIJETNJE</a:t>
          </a:r>
        </a:p>
      </dgm:t>
    </dgm:pt>
    <dgm:pt modelId="{48A2A19A-ADC1-48CC-9FD5-A886E49490C5}" type="parTrans" cxnId="{AC1ED341-A388-4586-9804-8699DC3E95A2}">
      <dgm:prSet/>
      <dgm:spPr/>
      <dgm:t>
        <a:bodyPr/>
        <a:lstStyle/>
        <a:p>
          <a:endParaRPr lang="hr-BA"/>
        </a:p>
      </dgm:t>
    </dgm:pt>
    <dgm:pt modelId="{69FE160C-B3EF-4965-A005-379C18455F3A}" type="sibTrans" cxnId="{AC1ED341-A388-4586-9804-8699DC3E95A2}">
      <dgm:prSet/>
      <dgm:spPr/>
      <dgm:t>
        <a:bodyPr/>
        <a:lstStyle/>
        <a:p>
          <a:endParaRPr lang="hr-BA"/>
        </a:p>
      </dgm:t>
    </dgm:pt>
    <dgm:pt modelId="{BCA233BF-AC2E-48BE-B483-F460A829824C}">
      <dgm:prSet phldrT="[Text]" custT="1"/>
      <dgm:spPr/>
      <dgm:t>
        <a:bodyPr/>
        <a:lstStyle/>
        <a:p>
          <a:pPr algn="r"/>
          <a:r>
            <a:rPr lang="vi-VN" sz="1000" b="1" dirty="0"/>
            <a:t>značajna odstupanja</a:t>
          </a:r>
          <a:r>
            <a:rPr lang="hr-BA" sz="1000" b="1" dirty="0"/>
            <a:t>  </a:t>
          </a:r>
          <a:r>
            <a:rPr lang="vi-VN" sz="1000" b="1" dirty="0"/>
            <a:t>konkretne </a:t>
          </a:r>
          <a:r>
            <a:rPr lang="hr-BA" sz="1000" b="1" dirty="0"/>
            <a:t>      </a:t>
          </a:r>
          <a:r>
            <a:rPr lang="vi-VN" sz="1000" b="1" dirty="0"/>
            <a:t>prakse društava za osiguranje i </a:t>
          </a:r>
          <a:r>
            <a:rPr lang="hr-BA" sz="1000" b="1" dirty="0"/>
            <a:t>      </a:t>
          </a:r>
          <a:r>
            <a:rPr lang="vi-VN" sz="1000" b="1" dirty="0"/>
            <a:t>drugih institucija industrije osiguranja od zakonskih i stručnih </a:t>
          </a:r>
          <a:r>
            <a:rPr lang="vi-VN" sz="1000" b="1" dirty="0" smtClean="0"/>
            <a:t>odre</a:t>
          </a:r>
          <a:r>
            <a:rPr lang="bs-Latn-BA" sz="1000" b="1" dirty="0" smtClean="0"/>
            <a:t>đ</a:t>
          </a:r>
          <a:r>
            <a:rPr lang="vi-VN" sz="1000" b="1" dirty="0" smtClean="0"/>
            <a:t>enja</a:t>
          </a:r>
          <a:r>
            <a:rPr lang="vi-VN" sz="1000" b="1" dirty="0"/>
            <a:t>, a posebno zakonskih i stručnih određenja od naučnih istina, itd.</a:t>
          </a:r>
          <a:endParaRPr lang="hr-BA" sz="1000" b="1" dirty="0"/>
        </a:p>
      </dgm:t>
    </dgm:pt>
    <dgm:pt modelId="{E5F9B867-5C89-450F-BFEB-69EDB5856EEF}" type="parTrans" cxnId="{0D76D2F6-B7A7-463D-A5A9-DA52FB6DE6D6}">
      <dgm:prSet/>
      <dgm:spPr/>
      <dgm:t>
        <a:bodyPr/>
        <a:lstStyle/>
        <a:p>
          <a:endParaRPr lang="hr-BA"/>
        </a:p>
      </dgm:t>
    </dgm:pt>
    <dgm:pt modelId="{65EE6D7B-E8F2-4AFF-AF7C-2307B73812BD}" type="sibTrans" cxnId="{0D76D2F6-B7A7-463D-A5A9-DA52FB6DE6D6}">
      <dgm:prSet/>
      <dgm:spPr/>
      <dgm:t>
        <a:bodyPr/>
        <a:lstStyle/>
        <a:p>
          <a:endParaRPr lang="hr-BA"/>
        </a:p>
      </dgm:t>
    </dgm:pt>
    <dgm:pt modelId="{A0A608FD-7D69-4CD2-A319-96DA85C02EB6}">
      <dgm:prSet phldrT="[Text]"/>
      <dgm:spPr/>
      <dgm:t>
        <a:bodyPr/>
        <a:lstStyle/>
        <a:p>
          <a:r>
            <a:rPr lang="hr-B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PRILIKE</a:t>
          </a:r>
        </a:p>
      </dgm:t>
    </dgm:pt>
    <dgm:pt modelId="{14A73188-7E74-4E0D-ACFF-C09609946DA2}" type="parTrans" cxnId="{435EC845-F178-42B4-ADF5-7953AF244EDF}">
      <dgm:prSet/>
      <dgm:spPr/>
      <dgm:t>
        <a:bodyPr/>
        <a:lstStyle/>
        <a:p>
          <a:endParaRPr lang="hr-BA"/>
        </a:p>
      </dgm:t>
    </dgm:pt>
    <dgm:pt modelId="{8DBA284F-E252-4BFD-B1AC-364613FED752}" type="sibTrans" cxnId="{435EC845-F178-42B4-ADF5-7953AF244EDF}">
      <dgm:prSet/>
      <dgm:spPr/>
      <dgm:t>
        <a:bodyPr/>
        <a:lstStyle/>
        <a:p>
          <a:endParaRPr lang="hr-BA"/>
        </a:p>
      </dgm:t>
    </dgm:pt>
    <dgm:pt modelId="{9D65A1FA-8A71-4A7B-96EF-9B4209533499}">
      <dgm:prSet phldrT="[Text]" custT="1"/>
      <dgm:spPr/>
      <dgm:t>
        <a:bodyPr/>
        <a:lstStyle/>
        <a:p>
          <a:r>
            <a:rPr lang="hr-BA" sz="1400" b="1" dirty="0"/>
            <a:t>mali broj osiguranih rizika i nezasićenost tržišta, itd</a:t>
          </a:r>
        </a:p>
      </dgm:t>
    </dgm:pt>
    <dgm:pt modelId="{5F722698-641A-450F-9ADE-2AD97620DEDE}" type="parTrans" cxnId="{FE95216E-382C-4BEC-A4DA-F42B55C0845B}">
      <dgm:prSet/>
      <dgm:spPr/>
      <dgm:t>
        <a:bodyPr/>
        <a:lstStyle/>
        <a:p>
          <a:endParaRPr lang="hr-BA"/>
        </a:p>
      </dgm:t>
    </dgm:pt>
    <dgm:pt modelId="{D0CCF1B7-0689-4018-BAA5-392916997E44}" type="sibTrans" cxnId="{FE95216E-382C-4BEC-A4DA-F42B55C0845B}">
      <dgm:prSet/>
      <dgm:spPr/>
      <dgm:t>
        <a:bodyPr/>
        <a:lstStyle/>
        <a:p>
          <a:endParaRPr lang="hr-BA"/>
        </a:p>
      </dgm:t>
    </dgm:pt>
    <dgm:pt modelId="{5CF025E8-A5F5-4AC3-B676-2D122509762D}">
      <dgm:prSet phldrT="[Text]" custT="1"/>
      <dgm:spPr/>
      <dgm:t>
        <a:bodyPr/>
        <a:lstStyle/>
        <a:p>
          <a:endParaRPr lang="hr-BA" sz="1600" b="1" dirty="0"/>
        </a:p>
      </dgm:t>
    </dgm:pt>
    <dgm:pt modelId="{97D85950-B9E3-4801-A938-F622B5968F51}" type="parTrans" cxnId="{0C8B5085-0061-46B8-A081-A6B37A0A0A21}">
      <dgm:prSet/>
      <dgm:spPr/>
      <dgm:t>
        <a:bodyPr/>
        <a:lstStyle/>
        <a:p>
          <a:endParaRPr lang="hr-BA"/>
        </a:p>
      </dgm:t>
    </dgm:pt>
    <dgm:pt modelId="{1E0B529C-E0FC-4D89-9E0B-EAD3ED7B5F84}" type="sibTrans" cxnId="{0C8B5085-0061-46B8-A081-A6B37A0A0A21}">
      <dgm:prSet/>
      <dgm:spPr/>
      <dgm:t>
        <a:bodyPr/>
        <a:lstStyle/>
        <a:p>
          <a:endParaRPr lang="hr-BA"/>
        </a:p>
      </dgm:t>
    </dgm:pt>
    <dgm:pt modelId="{17EBED83-D59A-42D8-822F-A864BCD531EA}" type="pres">
      <dgm:prSet presAssocID="{58EE9CC3-9F50-48BE-ADA5-D286EB99012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FA69BD7A-8682-4B84-9B82-471D2F9759E7}" type="pres">
      <dgm:prSet presAssocID="{58EE9CC3-9F50-48BE-ADA5-D286EB99012B}" presName="children" presStyleCnt="0"/>
      <dgm:spPr/>
    </dgm:pt>
    <dgm:pt modelId="{69DC8CF8-CB7D-42E5-9EF3-7738E7990CC9}" type="pres">
      <dgm:prSet presAssocID="{58EE9CC3-9F50-48BE-ADA5-D286EB99012B}" presName="child1group" presStyleCnt="0"/>
      <dgm:spPr/>
    </dgm:pt>
    <dgm:pt modelId="{3C339742-0F23-4BA4-B00C-DD1B2C36A81E}" type="pres">
      <dgm:prSet presAssocID="{58EE9CC3-9F50-48BE-ADA5-D286EB99012B}" presName="child1" presStyleLbl="bgAcc1" presStyleIdx="0" presStyleCnt="4" custScaleX="129489"/>
      <dgm:spPr/>
      <dgm:t>
        <a:bodyPr/>
        <a:lstStyle/>
        <a:p>
          <a:endParaRPr lang="bs-Latn-BA"/>
        </a:p>
      </dgm:t>
    </dgm:pt>
    <dgm:pt modelId="{5CE55834-DE9B-468E-AE47-6EA87E339FA5}" type="pres">
      <dgm:prSet presAssocID="{58EE9CC3-9F50-48BE-ADA5-D286EB99012B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481E89A-16B0-4B91-B4B9-A2C9736E393C}" type="pres">
      <dgm:prSet presAssocID="{58EE9CC3-9F50-48BE-ADA5-D286EB99012B}" presName="child2group" presStyleCnt="0"/>
      <dgm:spPr/>
    </dgm:pt>
    <dgm:pt modelId="{14FDC303-8866-4BE8-98DC-27D801C38E05}" type="pres">
      <dgm:prSet presAssocID="{58EE9CC3-9F50-48BE-ADA5-D286EB99012B}" presName="child2" presStyleLbl="bgAcc1" presStyleIdx="1" presStyleCnt="4" custScaleX="137803" custLinFactNeighborX="13586" custLinFactNeighborY="-1049"/>
      <dgm:spPr/>
      <dgm:t>
        <a:bodyPr/>
        <a:lstStyle/>
        <a:p>
          <a:endParaRPr lang="bs-Latn-BA"/>
        </a:p>
      </dgm:t>
    </dgm:pt>
    <dgm:pt modelId="{11F91407-252A-4858-9D9E-17026AF36EAD}" type="pres">
      <dgm:prSet presAssocID="{58EE9CC3-9F50-48BE-ADA5-D286EB99012B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5B346F8D-E3DC-4653-A756-82A6FF8C79D3}" type="pres">
      <dgm:prSet presAssocID="{58EE9CC3-9F50-48BE-ADA5-D286EB99012B}" presName="child3group" presStyleCnt="0"/>
      <dgm:spPr/>
    </dgm:pt>
    <dgm:pt modelId="{6C116A9A-E00B-47E7-852A-16DDE0FB8B4B}" type="pres">
      <dgm:prSet presAssocID="{58EE9CC3-9F50-48BE-ADA5-D286EB99012B}" presName="child3" presStyleLbl="bgAcc1" presStyleIdx="2" presStyleCnt="4" custScaleX="153134"/>
      <dgm:spPr/>
      <dgm:t>
        <a:bodyPr/>
        <a:lstStyle/>
        <a:p>
          <a:endParaRPr lang="bs-Latn-BA"/>
        </a:p>
      </dgm:t>
    </dgm:pt>
    <dgm:pt modelId="{C3895C01-E6DF-4389-B41D-7EC9FD4D9FFF}" type="pres">
      <dgm:prSet presAssocID="{58EE9CC3-9F50-48BE-ADA5-D286EB99012B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A29ABFE0-78EF-4887-AC71-286049769701}" type="pres">
      <dgm:prSet presAssocID="{58EE9CC3-9F50-48BE-ADA5-D286EB99012B}" presName="child4group" presStyleCnt="0"/>
      <dgm:spPr/>
    </dgm:pt>
    <dgm:pt modelId="{0AA628B6-FAC7-41BE-AD37-0776EAF66C79}" type="pres">
      <dgm:prSet presAssocID="{58EE9CC3-9F50-48BE-ADA5-D286EB99012B}" presName="child4" presStyleLbl="bgAcc1" presStyleIdx="3" presStyleCnt="4" custScaleX="124641"/>
      <dgm:spPr/>
      <dgm:t>
        <a:bodyPr/>
        <a:lstStyle/>
        <a:p>
          <a:endParaRPr lang="bs-Latn-BA"/>
        </a:p>
      </dgm:t>
    </dgm:pt>
    <dgm:pt modelId="{CFCBC164-BCDF-41FD-9AF3-A1C6AC80634E}" type="pres">
      <dgm:prSet presAssocID="{58EE9CC3-9F50-48BE-ADA5-D286EB99012B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C887FD53-DA65-4789-B271-0DF19FBA33DA}" type="pres">
      <dgm:prSet presAssocID="{58EE9CC3-9F50-48BE-ADA5-D286EB99012B}" presName="childPlaceholder" presStyleCnt="0"/>
      <dgm:spPr/>
    </dgm:pt>
    <dgm:pt modelId="{4ED28557-335B-4D1A-AF16-AF71F27DA8FF}" type="pres">
      <dgm:prSet presAssocID="{58EE9CC3-9F50-48BE-ADA5-D286EB99012B}" presName="circle" presStyleCnt="0"/>
      <dgm:spPr/>
    </dgm:pt>
    <dgm:pt modelId="{55A025EE-529D-4F0A-A5BD-013953AB011E}" type="pres">
      <dgm:prSet presAssocID="{58EE9CC3-9F50-48BE-ADA5-D286EB99012B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3D826D04-90E5-4EDD-9BB6-DE5FB4DE810D}" type="pres">
      <dgm:prSet presAssocID="{58EE9CC3-9F50-48BE-ADA5-D286EB99012B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BF607E28-C4FE-4C67-BDF0-D20D653F0099}" type="pres">
      <dgm:prSet presAssocID="{58EE9CC3-9F50-48BE-ADA5-D286EB99012B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AB4BF990-5E7B-43B2-AA36-EF6159B072E0}" type="pres">
      <dgm:prSet presAssocID="{58EE9CC3-9F50-48BE-ADA5-D286EB99012B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9D91276C-F961-4D1A-98AA-FC14E65D6910}" type="pres">
      <dgm:prSet presAssocID="{58EE9CC3-9F50-48BE-ADA5-D286EB99012B}" presName="quadrantPlaceholder" presStyleCnt="0"/>
      <dgm:spPr/>
    </dgm:pt>
    <dgm:pt modelId="{39368405-E266-4BA7-9511-E6299376505D}" type="pres">
      <dgm:prSet presAssocID="{58EE9CC3-9F50-48BE-ADA5-D286EB99012B}" presName="center1" presStyleLbl="fgShp" presStyleIdx="0" presStyleCnt="2"/>
      <dgm:spPr/>
    </dgm:pt>
    <dgm:pt modelId="{F455CBB1-42D7-49B6-A57C-9EC02F6F9994}" type="pres">
      <dgm:prSet presAssocID="{58EE9CC3-9F50-48BE-ADA5-D286EB99012B}" presName="center2" presStyleLbl="fgShp" presStyleIdx="1" presStyleCnt="2"/>
      <dgm:spPr/>
    </dgm:pt>
  </dgm:ptLst>
  <dgm:cxnLst>
    <dgm:cxn modelId="{01CF4525-5541-46FF-A253-1191027097B6}" type="presOf" srcId="{A0A608FD-7D69-4CD2-A319-96DA85C02EB6}" destId="{AB4BF990-5E7B-43B2-AA36-EF6159B072E0}" srcOrd="0" destOrd="0" presId="urn:microsoft.com/office/officeart/2005/8/layout/cycle4#1"/>
    <dgm:cxn modelId="{4489BE51-54D1-4ECE-B039-B95D8EB0303A}" type="presOf" srcId="{5CF025E8-A5F5-4AC3-B676-2D122509762D}" destId="{0AA628B6-FAC7-41BE-AD37-0776EAF66C79}" srcOrd="0" destOrd="0" presId="urn:microsoft.com/office/officeart/2005/8/layout/cycle4#1"/>
    <dgm:cxn modelId="{D405C905-AED8-46AD-A46B-8DD4436DA1E9}" srcId="{58EE9CC3-9F50-48BE-ADA5-D286EB99012B}" destId="{FD07D5E2-A809-4D2E-A364-515B987097E8}" srcOrd="0" destOrd="0" parTransId="{40BA3C21-A1F6-41D9-81AE-53B99CB06A3F}" sibTransId="{DC242188-A952-41DE-97F5-207839F53204}"/>
    <dgm:cxn modelId="{C141057C-AC9A-455A-B927-47165ED2BD35}" type="presOf" srcId="{58EE9CC3-9F50-48BE-ADA5-D286EB99012B}" destId="{17EBED83-D59A-42D8-822F-A864BCD531EA}" srcOrd="0" destOrd="0" presId="urn:microsoft.com/office/officeart/2005/8/layout/cycle4#1"/>
    <dgm:cxn modelId="{0D76D2F6-B7A7-463D-A5A9-DA52FB6DE6D6}" srcId="{31650D6C-BBEA-443D-97B9-4A0A920AAE44}" destId="{BCA233BF-AC2E-48BE-B483-F460A829824C}" srcOrd="0" destOrd="0" parTransId="{E5F9B867-5C89-450F-BFEB-69EDB5856EEF}" sibTransId="{65EE6D7B-E8F2-4AFF-AF7C-2307B73812BD}"/>
    <dgm:cxn modelId="{9BA3B550-1706-44D8-B529-56953297D7D3}" type="presOf" srcId="{9122EAB7-BC27-4038-B6B4-97131BB0B022}" destId="{14FDC303-8866-4BE8-98DC-27D801C38E05}" srcOrd="0" destOrd="0" presId="urn:microsoft.com/office/officeart/2005/8/layout/cycle4#1"/>
    <dgm:cxn modelId="{7835ADA3-2574-4E2B-80F7-C2688E2BCEE8}" type="presOf" srcId="{9D65A1FA-8A71-4A7B-96EF-9B4209533499}" destId="{0AA628B6-FAC7-41BE-AD37-0776EAF66C79}" srcOrd="0" destOrd="1" presId="urn:microsoft.com/office/officeart/2005/8/layout/cycle4#1"/>
    <dgm:cxn modelId="{FE95216E-382C-4BEC-A4DA-F42B55C0845B}" srcId="{A0A608FD-7D69-4CD2-A319-96DA85C02EB6}" destId="{9D65A1FA-8A71-4A7B-96EF-9B4209533499}" srcOrd="1" destOrd="0" parTransId="{5F722698-641A-450F-9ADE-2AD97620DEDE}" sibTransId="{D0CCF1B7-0689-4018-BAA5-392916997E44}"/>
    <dgm:cxn modelId="{9CCAADE4-A6AB-43B2-80E9-A058AB094432}" type="presOf" srcId="{FD07D5E2-A809-4D2E-A364-515B987097E8}" destId="{55A025EE-529D-4F0A-A5BD-013953AB011E}" srcOrd="0" destOrd="0" presId="urn:microsoft.com/office/officeart/2005/8/layout/cycle4#1"/>
    <dgm:cxn modelId="{AC1ED341-A388-4586-9804-8699DC3E95A2}" srcId="{58EE9CC3-9F50-48BE-ADA5-D286EB99012B}" destId="{31650D6C-BBEA-443D-97B9-4A0A920AAE44}" srcOrd="2" destOrd="0" parTransId="{48A2A19A-ADC1-48CC-9FD5-A886E49490C5}" sibTransId="{69FE160C-B3EF-4965-A005-379C18455F3A}"/>
    <dgm:cxn modelId="{022F6492-B936-4550-8026-C4F510C2BECF}" type="presOf" srcId="{5CF025E8-A5F5-4AC3-B676-2D122509762D}" destId="{CFCBC164-BCDF-41FD-9AF3-A1C6AC80634E}" srcOrd="1" destOrd="0" presId="urn:microsoft.com/office/officeart/2005/8/layout/cycle4#1"/>
    <dgm:cxn modelId="{A1FA0517-6B2C-44B9-8BFF-E3719B107145}" type="presOf" srcId="{9122EAB7-BC27-4038-B6B4-97131BB0B022}" destId="{11F91407-252A-4858-9D9E-17026AF36EAD}" srcOrd="1" destOrd="0" presId="urn:microsoft.com/office/officeart/2005/8/layout/cycle4#1"/>
    <dgm:cxn modelId="{A9A601B0-D6D3-4BB2-9692-A1CD7887930D}" type="presOf" srcId="{BCA233BF-AC2E-48BE-B483-F460A829824C}" destId="{6C116A9A-E00B-47E7-852A-16DDE0FB8B4B}" srcOrd="0" destOrd="0" presId="urn:microsoft.com/office/officeart/2005/8/layout/cycle4#1"/>
    <dgm:cxn modelId="{60BDDD03-0FD2-4718-9D51-112CC4FF9CD1}" type="presOf" srcId="{CC83A9CF-2EA2-4BCD-AFAE-D5B3C10E5F61}" destId="{5CE55834-DE9B-468E-AE47-6EA87E339FA5}" srcOrd="1" destOrd="0" presId="urn:microsoft.com/office/officeart/2005/8/layout/cycle4#1"/>
    <dgm:cxn modelId="{0C8B5085-0061-46B8-A081-A6B37A0A0A21}" srcId="{A0A608FD-7D69-4CD2-A319-96DA85C02EB6}" destId="{5CF025E8-A5F5-4AC3-B676-2D122509762D}" srcOrd="0" destOrd="0" parTransId="{97D85950-B9E3-4801-A938-F622B5968F51}" sibTransId="{1E0B529C-E0FC-4D89-9E0B-EAD3ED7B5F84}"/>
    <dgm:cxn modelId="{7C9CA724-F487-4418-8002-8843910D9D64}" type="presOf" srcId="{31650D6C-BBEA-443D-97B9-4A0A920AAE44}" destId="{BF607E28-C4FE-4C67-BDF0-D20D653F0099}" srcOrd="0" destOrd="0" presId="urn:microsoft.com/office/officeart/2005/8/layout/cycle4#1"/>
    <dgm:cxn modelId="{88FB2C3E-E5D1-4669-BD7E-B7F087E1E5FF}" srcId="{B26DFF0B-5AC0-42A5-941A-6C415BB44553}" destId="{9122EAB7-BC27-4038-B6B4-97131BB0B022}" srcOrd="0" destOrd="0" parTransId="{1E9DB529-ABA0-411F-850B-43B4DC35E72E}" sibTransId="{EA785202-73C9-4FB3-98C8-11B5F745C83C}"/>
    <dgm:cxn modelId="{2ED8839F-629E-400D-94C9-88954CECD190}" type="presOf" srcId="{9D65A1FA-8A71-4A7B-96EF-9B4209533499}" destId="{CFCBC164-BCDF-41FD-9AF3-A1C6AC80634E}" srcOrd="1" destOrd="1" presId="urn:microsoft.com/office/officeart/2005/8/layout/cycle4#1"/>
    <dgm:cxn modelId="{07234C57-6915-4E2C-BDE6-AB192E29A5EF}" type="presOf" srcId="{B26DFF0B-5AC0-42A5-941A-6C415BB44553}" destId="{3D826D04-90E5-4EDD-9BB6-DE5FB4DE810D}" srcOrd="0" destOrd="0" presId="urn:microsoft.com/office/officeart/2005/8/layout/cycle4#1"/>
    <dgm:cxn modelId="{E368F803-0655-420C-B6CA-174AE35BD76D}" srcId="{FD07D5E2-A809-4D2E-A364-515B987097E8}" destId="{CC83A9CF-2EA2-4BCD-AFAE-D5B3C10E5F61}" srcOrd="0" destOrd="0" parTransId="{066FBA51-12F0-40D4-BB16-9887B2177556}" sibTransId="{60674BEA-E71B-4165-A0DE-633D0BF9B4A3}"/>
    <dgm:cxn modelId="{F6C26C0D-4512-482C-9C77-F509007947AF}" type="presOf" srcId="{CC83A9CF-2EA2-4BCD-AFAE-D5B3C10E5F61}" destId="{3C339742-0F23-4BA4-B00C-DD1B2C36A81E}" srcOrd="0" destOrd="0" presId="urn:microsoft.com/office/officeart/2005/8/layout/cycle4#1"/>
    <dgm:cxn modelId="{D57DC6BB-909D-4AC6-B85C-8DC91D36AC67}" srcId="{58EE9CC3-9F50-48BE-ADA5-D286EB99012B}" destId="{B26DFF0B-5AC0-42A5-941A-6C415BB44553}" srcOrd="1" destOrd="0" parTransId="{8FA7C994-E13A-40D4-9C19-36C69B6B752F}" sibTransId="{0ED3AB9F-7645-42E6-9023-C1044DBDE0F5}"/>
    <dgm:cxn modelId="{435EC845-F178-42B4-ADF5-7953AF244EDF}" srcId="{58EE9CC3-9F50-48BE-ADA5-D286EB99012B}" destId="{A0A608FD-7D69-4CD2-A319-96DA85C02EB6}" srcOrd="3" destOrd="0" parTransId="{14A73188-7E74-4E0D-ACFF-C09609946DA2}" sibTransId="{8DBA284F-E252-4BFD-B1AC-364613FED752}"/>
    <dgm:cxn modelId="{A94B0A93-894D-4A99-94B0-03D8279F2F4F}" type="presOf" srcId="{BCA233BF-AC2E-48BE-B483-F460A829824C}" destId="{C3895C01-E6DF-4389-B41D-7EC9FD4D9FFF}" srcOrd="1" destOrd="0" presId="urn:microsoft.com/office/officeart/2005/8/layout/cycle4#1"/>
    <dgm:cxn modelId="{E104FB63-4D9A-418B-8F3E-33CDDF630E84}" type="presParOf" srcId="{17EBED83-D59A-42D8-822F-A864BCD531EA}" destId="{FA69BD7A-8682-4B84-9B82-471D2F9759E7}" srcOrd="0" destOrd="0" presId="urn:microsoft.com/office/officeart/2005/8/layout/cycle4#1"/>
    <dgm:cxn modelId="{085F4154-0305-424F-8E14-69EE29944BBE}" type="presParOf" srcId="{FA69BD7A-8682-4B84-9B82-471D2F9759E7}" destId="{69DC8CF8-CB7D-42E5-9EF3-7738E7990CC9}" srcOrd="0" destOrd="0" presId="urn:microsoft.com/office/officeart/2005/8/layout/cycle4#1"/>
    <dgm:cxn modelId="{24CBAE8B-69E7-47A6-B820-676273E13DD0}" type="presParOf" srcId="{69DC8CF8-CB7D-42E5-9EF3-7738E7990CC9}" destId="{3C339742-0F23-4BA4-B00C-DD1B2C36A81E}" srcOrd="0" destOrd="0" presId="urn:microsoft.com/office/officeart/2005/8/layout/cycle4#1"/>
    <dgm:cxn modelId="{C9C17F4C-B85B-4204-9731-E4BB3C2CB71B}" type="presParOf" srcId="{69DC8CF8-CB7D-42E5-9EF3-7738E7990CC9}" destId="{5CE55834-DE9B-468E-AE47-6EA87E339FA5}" srcOrd="1" destOrd="0" presId="urn:microsoft.com/office/officeart/2005/8/layout/cycle4#1"/>
    <dgm:cxn modelId="{4709B5C0-A014-48BF-A68C-7EEE099C1994}" type="presParOf" srcId="{FA69BD7A-8682-4B84-9B82-471D2F9759E7}" destId="{B481E89A-16B0-4B91-B4B9-A2C9736E393C}" srcOrd="1" destOrd="0" presId="urn:microsoft.com/office/officeart/2005/8/layout/cycle4#1"/>
    <dgm:cxn modelId="{68666094-D6A6-4544-AF35-8C584FE86F30}" type="presParOf" srcId="{B481E89A-16B0-4B91-B4B9-A2C9736E393C}" destId="{14FDC303-8866-4BE8-98DC-27D801C38E05}" srcOrd="0" destOrd="0" presId="urn:microsoft.com/office/officeart/2005/8/layout/cycle4#1"/>
    <dgm:cxn modelId="{6839D2CD-3F99-485A-A1FD-E94E83272FFD}" type="presParOf" srcId="{B481E89A-16B0-4B91-B4B9-A2C9736E393C}" destId="{11F91407-252A-4858-9D9E-17026AF36EAD}" srcOrd="1" destOrd="0" presId="urn:microsoft.com/office/officeart/2005/8/layout/cycle4#1"/>
    <dgm:cxn modelId="{01ABFEC0-B22B-44D2-BD2B-738B9402BD06}" type="presParOf" srcId="{FA69BD7A-8682-4B84-9B82-471D2F9759E7}" destId="{5B346F8D-E3DC-4653-A756-82A6FF8C79D3}" srcOrd="2" destOrd="0" presId="urn:microsoft.com/office/officeart/2005/8/layout/cycle4#1"/>
    <dgm:cxn modelId="{5AF74E80-017A-464C-AB4C-50B29849640B}" type="presParOf" srcId="{5B346F8D-E3DC-4653-A756-82A6FF8C79D3}" destId="{6C116A9A-E00B-47E7-852A-16DDE0FB8B4B}" srcOrd="0" destOrd="0" presId="urn:microsoft.com/office/officeart/2005/8/layout/cycle4#1"/>
    <dgm:cxn modelId="{EB346EDC-E263-432F-AA41-BFB090A33641}" type="presParOf" srcId="{5B346F8D-E3DC-4653-A756-82A6FF8C79D3}" destId="{C3895C01-E6DF-4389-B41D-7EC9FD4D9FFF}" srcOrd="1" destOrd="0" presId="urn:microsoft.com/office/officeart/2005/8/layout/cycle4#1"/>
    <dgm:cxn modelId="{F86EE124-5133-4BCD-B525-B3CD0D7E04D0}" type="presParOf" srcId="{FA69BD7A-8682-4B84-9B82-471D2F9759E7}" destId="{A29ABFE0-78EF-4887-AC71-286049769701}" srcOrd="3" destOrd="0" presId="urn:microsoft.com/office/officeart/2005/8/layout/cycle4#1"/>
    <dgm:cxn modelId="{9FC0BDA9-4F9A-41EE-A3C2-12331D017004}" type="presParOf" srcId="{A29ABFE0-78EF-4887-AC71-286049769701}" destId="{0AA628B6-FAC7-41BE-AD37-0776EAF66C79}" srcOrd="0" destOrd="0" presId="urn:microsoft.com/office/officeart/2005/8/layout/cycle4#1"/>
    <dgm:cxn modelId="{A2E6049E-0E52-4348-8CB7-1A25E5A0625E}" type="presParOf" srcId="{A29ABFE0-78EF-4887-AC71-286049769701}" destId="{CFCBC164-BCDF-41FD-9AF3-A1C6AC80634E}" srcOrd="1" destOrd="0" presId="urn:microsoft.com/office/officeart/2005/8/layout/cycle4#1"/>
    <dgm:cxn modelId="{585F4979-1AD5-4E58-87DE-9A115BF721C5}" type="presParOf" srcId="{FA69BD7A-8682-4B84-9B82-471D2F9759E7}" destId="{C887FD53-DA65-4789-B271-0DF19FBA33DA}" srcOrd="4" destOrd="0" presId="urn:microsoft.com/office/officeart/2005/8/layout/cycle4#1"/>
    <dgm:cxn modelId="{646BF1E4-0F96-4108-B056-E0A818B0833D}" type="presParOf" srcId="{17EBED83-D59A-42D8-822F-A864BCD531EA}" destId="{4ED28557-335B-4D1A-AF16-AF71F27DA8FF}" srcOrd="1" destOrd="0" presId="urn:microsoft.com/office/officeart/2005/8/layout/cycle4#1"/>
    <dgm:cxn modelId="{EC58EC22-5930-4D57-9807-77AB6D40730E}" type="presParOf" srcId="{4ED28557-335B-4D1A-AF16-AF71F27DA8FF}" destId="{55A025EE-529D-4F0A-A5BD-013953AB011E}" srcOrd="0" destOrd="0" presId="urn:microsoft.com/office/officeart/2005/8/layout/cycle4#1"/>
    <dgm:cxn modelId="{A3BC6B37-C300-4291-A8D6-8E63BF254EB3}" type="presParOf" srcId="{4ED28557-335B-4D1A-AF16-AF71F27DA8FF}" destId="{3D826D04-90E5-4EDD-9BB6-DE5FB4DE810D}" srcOrd="1" destOrd="0" presId="urn:microsoft.com/office/officeart/2005/8/layout/cycle4#1"/>
    <dgm:cxn modelId="{27A01F86-5709-4C1B-A917-A050CF5E7148}" type="presParOf" srcId="{4ED28557-335B-4D1A-AF16-AF71F27DA8FF}" destId="{BF607E28-C4FE-4C67-BDF0-D20D653F0099}" srcOrd="2" destOrd="0" presId="urn:microsoft.com/office/officeart/2005/8/layout/cycle4#1"/>
    <dgm:cxn modelId="{EF2A4CC0-315A-478F-9AD0-44A0F2D94E27}" type="presParOf" srcId="{4ED28557-335B-4D1A-AF16-AF71F27DA8FF}" destId="{AB4BF990-5E7B-43B2-AA36-EF6159B072E0}" srcOrd="3" destOrd="0" presId="urn:microsoft.com/office/officeart/2005/8/layout/cycle4#1"/>
    <dgm:cxn modelId="{D1B00866-3BC0-4D55-B520-125F6D54D542}" type="presParOf" srcId="{4ED28557-335B-4D1A-AF16-AF71F27DA8FF}" destId="{9D91276C-F961-4D1A-98AA-FC14E65D6910}" srcOrd="4" destOrd="0" presId="urn:microsoft.com/office/officeart/2005/8/layout/cycle4#1"/>
    <dgm:cxn modelId="{43E081D8-A802-48F3-8919-3676B35DD0C9}" type="presParOf" srcId="{17EBED83-D59A-42D8-822F-A864BCD531EA}" destId="{39368405-E266-4BA7-9511-E6299376505D}" srcOrd="2" destOrd="0" presId="urn:microsoft.com/office/officeart/2005/8/layout/cycle4#1"/>
    <dgm:cxn modelId="{F13204F5-8168-4145-BEED-9FA2B4B25A3D}" type="presParOf" srcId="{17EBED83-D59A-42D8-822F-A864BCD531EA}" destId="{F455CBB1-42D7-49B6-A57C-9EC02F6F9994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C116A9A-E00B-47E7-852A-16DDE0FB8B4B}">
      <dsp:nvSpPr>
        <dsp:cNvPr id="0" name=""/>
        <dsp:cNvSpPr/>
      </dsp:nvSpPr>
      <dsp:spPr>
        <a:xfrm>
          <a:off x="3884948" y="3431371"/>
          <a:ext cx="3817309" cy="1614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57150" lvl="1" indent="-57150" algn="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vi-VN" sz="1000" b="1" kern="1200" dirty="0"/>
            <a:t>značajna odstupanja</a:t>
          </a:r>
          <a:r>
            <a:rPr lang="hr-BA" sz="1000" b="1" kern="1200" dirty="0"/>
            <a:t>  </a:t>
          </a:r>
          <a:r>
            <a:rPr lang="vi-VN" sz="1000" b="1" kern="1200" dirty="0"/>
            <a:t>konkretne </a:t>
          </a:r>
          <a:r>
            <a:rPr lang="hr-BA" sz="1000" b="1" kern="1200" dirty="0"/>
            <a:t>      </a:t>
          </a:r>
          <a:r>
            <a:rPr lang="vi-VN" sz="1000" b="1" kern="1200" dirty="0"/>
            <a:t>prakse društava za osiguranje i </a:t>
          </a:r>
          <a:r>
            <a:rPr lang="hr-BA" sz="1000" b="1" kern="1200" dirty="0"/>
            <a:t>      </a:t>
          </a:r>
          <a:r>
            <a:rPr lang="vi-VN" sz="1000" b="1" kern="1200" dirty="0"/>
            <a:t>drugih institucija industrije osiguranja od zakonskih i stručnih </a:t>
          </a:r>
          <a:r>
            <a:rPr lang="vi-VN" sz="1000" b="1" kern="1200" dirty="0" smtClean="0"/>
            <a:t>odre</a:t>
          </a:r>
          <a:r>
            <a:rPr lang="bs-Latn-BA" sz="1000" b="1" kern="1200" dirty="0" smtClean="0"/>
            <a:t>đ</a:t>
          </a:r>
          <a:r>
            <a:rPr lang="vi-VN" sz="1000" b="1" kern="1200" dirty="0" smtClean="0"/>
            <a:t>enja</a:t>
          </a:r>
          <a:r>
            <a:rPr lang="vi-VN" sz="1000" b="1" kern="1200" dirty="0"/>
            <a:t>, a posebno zakonskih i stručnih određenja od naučnih istina, itd.</a:t>
          </a:r>
          <a:endParaRPr lang="hr-BA" sz="1000" b="1" kern="1200" dirty="0"/>
        </a:p>
      </dsp:txBody>
      <dsp:txXfrm>
        <a:off x="5030141" y="3835061"/>
        <a:ext cx="2672116" cy="1211072"/>
      </dsp:txXfrm>
    </dsp:sp>
    <dsp:sp modelId="{0AA628B6-FAC7-41BE-AD37-0776EAF66C79}">
      <dsp:nvSpPr>
        <dsp:cNvPr id="0" name=""/>
        <dsp:cNvSpPr/>
      </dsp:nvSpPr>
      <dsp:spPr>
        <a:xfrm>
          <a:off x="172900" y="3431371"/>
          <a:ext cx="3107038" cy="1614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BA" sz="16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BA" sz="1400" b="1" kern="1200" dirty="0"/>
            <a:t>mali broj osiguranih rizika i nezasićenost tržišta, itd</a:t>
          </a:r>
        </a:p>
      </dsp:txBody>
      <dsp:txXfrm>
        <a:off x="172900" y="3835061"/>
        <a:ext cx="2174927" cy="1211072"/>
      </dsp:txXfrm>
    </dsp:sp>
    <dsp:sp modelId="{14FDC303-8866-4BE8-98DC-27D801C38E05}">
      <dsp:nvSpPr>
        <dsp:cNvPr id="0" name=""/>
        <dsp:cNvSpPr/>
      </dsp:nvSpPr>
      <dsp:spPr>
        <a:xfrm>
          <a:off x="4379593" y="0"/>
          <a:ext cx="3435139" cy="1614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400" b="1" kern="1200" dirty="0">
              <a:effectLst/>
            </a:rPr>
            <a:t>nedovoljno razvijena svijest i znanje o savremenim trendovima u industriji osiguranja, itd</a:t>
          </a:r>
          <a:r>
            <a:rPr lang="pt-BR" sz="1400" kern="1200" dirty="0"/>
            <a:t>.</a:t>
          </a:r>
          <a:endParaRPr lang="hr-BA" sz="1400" kern="1200" dirty="0"/>
        </a:p>
      </dsp:txBody>
      <dsp:txXfrm>
        <a:off x="5410135" y="0"/>
        <a:ext cx="2404597" cy="1211072"/>
      </dsp:txXfrm>
    </dsp:sp>
    <dsp:sp modelId="{3C339742-0F23-4BA4-B00C-DD1B2C36A81E}">
      <dsp:nvSpPr>
        <dsp:cNvPr id="0" name=""/>
        <dsp:cNvSpPr/>
      </dsp:nvSpPr>
      <dsp:spPr>
        <a:xfrm>
          <a:off x="112474" y="0"/>
          <a:ext cx="3227889" cy="16147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reflection blurRad="12700" stA="26000" endPos="32000" dist="12700" dir="5400000" sy="-100000" rotWithShape="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BA" sz="1400" b="1" kern="1200" dirty="0"/>
            <a:t>pozitivan trend akademskih i stručno obrazovanih osoba, itd.</a:t>
          </a:r>
        </a:p>
      </dsp:txBody>
      <dsp:txXfrm>
        <a:off x="112474" y="0"/>
        <a:ext cx="2259522" cy="1211072"/>
      </dsp:txXfrm>
    </dsp:sp>
    <dsp:sp modelId="{55A025EE-529D-4F0A-A5BD-013953AB011E}">
      <dsp:nvSpPr>
        <dsp:cNvPr id="0" name=""/>
        <dsp:cNvSpPr/>
      </dsp:nvSpPr>
      <dsp:spPr>
        <a:xfrm>
          <a:off x="1671929" y="287629"/>
          <a:ext cx="2184976" cy="2184976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B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SNAGE</a:t>
          </a:r>
        </a:p>
      </dsp:txBody>
      <dsp:txXfrm>
        <a:off x="1671929" y="287629"/>
        <a:ext cx="2184976" cy="2184976"/>
      </dsp:txXfrm>
    </dsp:sp>
    <dsp:sp modelId="{3D826D04-90E5-4EDD-9BB6-DE5FB4DE810D}">
      <dsp:nvSpPr>
        <dsp:cNvPr id="0" name=""/>
        <dsp:cNvSpPr/>
      </dsp:nvSpPr>
      <dsp:spPr>
        <a:xfrm rot="5400000">
          <a:off x="3957827" y="287629"/>
          <a:ext cx="2184976" cy="2184976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B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SLABOSTI</a:t>
          </a:r>
        </a:p>
      </dsp:txBody>
      <dsp:txXfrm rot="5400000">
        <a:off x="3957827" y="287629"/>
        <a:ext cx="2184976" cy="2184976"/>
      </dsp:txXfrm>
    </dsp:sp>
    <dsp:sp modelId="{BF607E28-C4FE-4C67-BDF0-D20D653F0099}">
      <dsp:nvSpPr>
        <dsp:cNvPr id="0" name=""/>
        <dsp:cNvSpPr/>
      </dsp:nvSpPr>
      <dsp:spPr>
        <a:xfrm rot="10800000">
          <a:off x="3957827" y="2573528"/>
          <a:ext cx="2184976" cy="2184976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B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PRIJETNJE</a:t>
          </a:r>
        </a:p>
      </dsp:txBody>
      <dsp:txXfrm rot="10800000">
        <a:off x="3957827" y="2573528"/>
        <a:ext cx="2184976" cy="2184976"/>
      </dsp:txXfrm>
    </dsp:sp>
    <dsp:sp modelId="{AB4BF990-5E7B-43B2-AA36-EF6159B072E0}">
      <dsp:nvSpPr>
        <dsp:cNvPr id="0" name=""/>
        <dsp:cNvSpPr/>
      </dsp:nvSpPr>
      <dsp:spPr>
        <a:xfrm rot="16200000">
          <a:off x="1671929" y="2573528"/>
          <a:ext cx="2184976" cy="2184976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BA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PRILIKE</a:t>
          </a:r>
        </a:p>
      </dsp:txBody>
      <dsp:txXfrm rot="16200000">
        <a:off x="1671929" y="2573528"/>
        <a:ext cx="2184976" cy="2184976"/>
      </dsp:txXfrm>
    </dsp:sp>
    <dsp:sp modelId="{39368405-E266-4BA7-9511-E6299376505D}">
      <dsp:nvSpPr>
        <dsp:cNvPr id="0" name=""/>
        <dsp:cNvSpPr/>
      </dsp:nvSpPr>
      <dsp:spPr>
        <a:xfrm>
          <a:off x="3530167" y="2068914"/>
          <a:ext cx="754397" cy="655997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F455CBB1-42D7-49B6-A57C-9EC02F6F9994}">
      <dsp:nvSpPr>
        <dsp:cNvPr id="0" name=""/>
        <dsp:cNvSpPr/>
      </dsp:nvSpPr>
      <dsp:spPr>
        <a:xfrm rot="10800000">
          <a:off x="3530167" y="2321221"/>
          <a:ext cx="754397" cy="655997"/>
        </a:xfrm>
        <a:prstGeom prst="circular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outerShdw blurRad="38100" dist="25400" dir="5400000" rotWithShape="0">
            <a:srgbClr val="000000">
              <a:alpha val="6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254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77EAFD2D-71DF-4D5C-9C64-760A2631B3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ED28904-7595-4293-8E00-87ACCE5C25F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A69D1AF-E355-419B-9EEA-6B3D427C49B4}" type="datetimeFigureOut">
              <a:rPr lang="bs-Latn-BA"/>
              <a:pPr>
                <a:defRPr/>
              </a:pPr>
              <a:t>11.5.2019.</a:t>
            </a:fld>
            <a:endParaRPr lang="bs-Latn-BA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A53DB0B-95CA-447B-88E8-4B4B464999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A0C059-D5CA-4D1F-BF46-838C731E1E4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B33F6B2-290B-4862-B96D-522B9007332A}" type="slidenum">
              <a:rPr lang="bs-Latn-BA" altLang="en-US"/>
              <a:pPr/>
              <a:t>‹#›</a:t>
            </a:fld>
            <a:endParaRPr lang="bs-Latn-B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2313A6D8-42CF-41CF-8615-23DBBD3034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413696D-6BF5-40C0-98AA-4E2F4D8B16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B505A87-33F6-4793-B384-0A201660467D}" type="datetimeFigureOut">
              <a:rPr lang="hr-BA"/>
              <a:pPr>
                <a:defRPr/>
              </a:pPr>
              <a:t>11. 5. 2019.</a:t>
            </a:fld>
            <a:endParaRPr lang="hr-BA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F5D90A2B-8AE0-4664-B449-FACCA034D2E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B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80CE96C2-8CF9-4622-8AAE-61801F461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B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F433077-50FB-4F2A-A53B-542A571A7F2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BA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1803189-B5C0-456F-8EB9-5357ABEA69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C3BCD3A-10AC-471F-B241-761FB63B92CD}" type="slidenum">
              <a:rPr lang="hr-BA" altLang="en-US"/>
              <a:pPr/>
              <a:t>‹#›</a:t>
            </a:fld>
            <a:endParaRPr lang="hr-B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2">
            <a:extLst>
              <a:ext uri="{FF2B5EF4-FFF2-40B4-BE49-F238E27FC236}">
                <a16:creationId xmlns="" xmlns:a16="http://schemas.microsoft.com/office/drawing/2014/main" id="{F794184B-749D-4473-B30F-F0B11BBD536D}"/>
              </a:ext>
            </a:extLst>
          </p:cNvPr>
          <p:cNvSpPr>
            <a:spLocks/>
          </p:cNvSpPr>
          <p:nvPr/>
        </p:nvSpPr>
        <p:spPr bwMode="auto">
          <a:xfrm>
            <a:off x="203200" y="3771900"/>
            <a:ext cx="361950" cy="90488"/>
          </a:xfrm>
          <a:custGeom>
            <a:avLst/>
            <a:gdLst>
              <a:gd name="T0" fmla="*/ 2147483646 w 228"/>
              <a:gd name="T1" fmla="*/ 2147483646 h 57"/>
              <a:gd name="T2" fmla="*/ 0 w 228"/>
              <a:gd name="T3" fmla="*/ 0 h 57"/>
              <a:gd name="T4" fmla="*/ 2147483646 w 228"/>
              <a:gd name="T5" fmla="*/ 2147483646 h 57"/>
              <a:gd name="T6" fmla="*/ 2147483646 w 228"/>
              <a:gd name="T7" fmla="*/ 2147483646 h 5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bs-Latn-BA"/>
          </a:p>
        </p:txBody>
      </p:sp>
      <p:sp>
        <p:nvSpPr>
          <p:cNvPr id="5" name="Freeform 13">
            <a:extLst>
              <a:ext uri="{FF2B5EF4-FFF2-40B4-BE49-F238E27FC236}">
                <a16:creationId xmlns="" xmlns:a16="http://schemas.microsoft.com/office/drawing/2014/main" id="{F755E811-BA19-4005-804F-DC724810335B}"/>
              </a:ext>
            </a:extLst>
          </p:cNvPr>
          <p:cNvSpPr>
            <a:spLocks/>
          </p:cNvSpPr>
          <p:nvPr/>
        </p:nvSpPr>
        <p:spPr bwMode="auto">
          <a:xfrm>
            <a:off x="560388" y="3867150"/>
            <a:ext cx="61912" cy="80963"/>
          </a:xfrm>
          <a:custGeom>
            <a:avLst/>
            <a:gdLst>
              <a:gd name="T0" fmla="*/ 0 w 39"/>
              <a:gd name="T1" fmla="*/ 0 h 51"/>
              <a:gd name="T2" fmla="*/ 2147483646 w 39"/>
              <a:gd name="T3" fmla="*/ 2147483646 h 51"/>
              <a:gd name="T4" fmla="*/ 2147483646 w 39"/>
              <a:gd name="T5" fmla="*/ 0 h 51"/>
              <a:gd name="T6" fmla="*/ 0 w 39"/>
              <a:gd name="T7" fmla="*/ 0 h 51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bs-Latn-BA"/>
          </a:p>
        </p:txBody>
      </p:sp>
      <p:grpSp>
        <p:nvGrpSpPr>
          <p:cNvPr id="6" name="Group 19">
            <a:extLst>
              <a:ext uri="{FF2B5EF4-FFF2-40B4-BE49-F238E27FC236}">
                <a16:creationId xmlns="" xmlns:a16="http://schemas.microsoft.com/office/drawing/2014/main" id="{A08998EC-6A31-4F5F-96CB-D58465D5AD71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9375" y="-4763"/>
            <a:ext cx="5014913" cy="6862763"/>
            <a:chOff x="2928938" y="-4763"/>
            <a:chExt cx="5014912" cy="6862763"/>
          </a:xfrm>
        </p:grpSpPr>
        <p:sp>
          <p:nvSpPr>
            <p:cNvPr id="7" name="Freeform 21">
              <a:extLst>
                <a:ext uri="{FF2B5EF4-FFF2-40B4-BE49-F238E27FC236}">
                  <a16:creationId xmlns="" xmlns:a16="http://schemas.microsoft.com/office/drawing/2014/main" id="{13775AC9-B36C-4B9F-BE02-AF789B2FAD8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>
                <a:gd name="T0" fmla="*/ 0 w 670"/>
                <a:gd name="T1" fmla="*/ 2147483646 h 1753"/>
                <a:gd name="T2" fmla="*/ 2147483646 w 670"/>
                <a:gd name="T3" fmla="*/ 2147483646 h 1753"/>
                <a:gd name="T4" fmla="*/ 2147483646 w 670"/>
                <a:gd name="T5" fmla="*/ 0 h 1753"/>
                <a:gd name="T6" fmla="*/ 2147483646 w 670"/>
                <a:gd name="T7" fmla="*/ 0 h 1753"/>
                <a:gd name="T8" fmla="*/ 0 w 670"/>
                <a:gd name="T9" fmla="*/ 2147483646 h 175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8" name="Freeform 22">
              <a:extLst>
                <a:ext uri="{FF2B5EF4-FFF2-40B4-BE49-F238E27FC236}">
                  <a16:creationId xmlns="" xmlns:a16="http://schemas.microsoft.com/office/drawing/2014/main" id="{08B62E39-2AB3-4DF4-AA9C-B2911F28DAD6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-4763"/>
              <a:ext cx="1035050" cy="2673351"/>
            </a:xfrm>
            <a:custGeom>
              <a:avLst/>
              <a:gdLst>
                <a:gd name="T0" fmla="*/ 2147483646 w 652"/>
                <a:gd name="T1" fmla="*/ 2147483646 h 1684"/>
                <a:gd name="T2" fmla="*/ 2147483646 w 652"/>
                <a:gd name="T3" fmla="*/ 0 h 1684"/>
                <a:gd name="T4" fmla="*/ 2147483646 w 652"/>
                <a:gd name="T5" fmla="*/ 0 h 1684"/>
                <a:gd name="T6" fmla="*/ 0 w 652"/>
                <a:gd name="T7" fmla="*/ 2147483646 h 1684"/>
                <a:gd name="T8" fmla="*/ 2147483646 w 652"/>
                <a:gd name="T9" fmla="*/ 2147483646 h 1684"/>
                <a:gd name="T10" fmla="*/ 2147483646 w 652"/>
                <a:gd name="T11" fmla="*/ 2147483646 h 1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9" name="Freeform 23">
              <a:extLst>
                <a:ext uri="{FF2B5EF4-FFF2-40B4-BE49-F238E27FC236}">
                  <a16:creationId xmlns="" xmlns:a16="http://schemas.microsoft.com/office/drawing/2014/main" id="{E3FAAA33-0A85-44DD-A3D4-C5D08D19852E}"/>
                </a:ext>
              </a:extLst>
            </p:cNvPr>
            <p:cNvSpPr/>
            <p:nvPr/>
          </p:nvSpPr>
          <p:spPr bwMode="auto">
            <a:xfrm>
              <a:off x="2928938" y="2582863"/>
              <a:ext cx="2693987" cy="4275137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" name="Freeform 24">
              <a:extLst>
                <a:ext uri="{FF2B5EF4-FFF2-40B4-BE49-F238E27FC236}">
                  <a16:creationId xmlns="" xmlns:a16="http://schemas.microsoft.com/office/drawing/2014/main" id="{9F2552BE-4473-446D-AAC0-4B350E4FA13F}"/>
                </a:ext>
              </a:extLst>
            </p:cNvPr>
            <p:cNvSpPr/>
            <p:nvPr/>
          </p:nvSpPr>
          <p:spPr bwMode="auto">
            <a:xfrm>
              <a:off x="3371851" y="2692400"/>
              <a:ext cx="3332161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1" name="Freeform 29">
              <a:extLst>
                <a:ext uri="{FF2B5EF4-FFF2-40B4-BE49-F238E27FC236}">
                  <a16:creationId xmlns="" xmlns:a16="http://schemas.microsoft.com/office/drawing/2014/main" id="{1CBDD4C9-E9FC-48D5-A1E4-DF078A959F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7088" y="2687638"/>
              <a:ext cx="4576762" cy="4170362"/>
            </a:xfrm>
            <a:custGeom>
              <a:avLst/>
              <a:gdLst>
                <a:gd name="T0" fmla="*/ 0 w 2883"/>
                <a:gd name="T1" fmla="*/ 0 h 2627"/>
                <a:gd name="T2" fmla="*/ 2147483646 w 2883"/>
                <a:gd name="T3" fmla="*/ 2147483646 h 2627"/>
                <a:gd name="T4" fmla="*/ 2147483646 w 2883"/>
                <a:gd name="T5" fmla="*/ 2147483646 h 2627"/>
                <a:gd name="T6" fmla="*/ 2147483646 w 2883"/>
                <a:gd name="T7" fmla="*/ 2147483646 h 2627"/>
                <a:gd name="T8" fmla="*/ 2147483646 w 2883"/>
                <a:gd name="T9" fmla="*/ 2147483646 h 2627"/>
                <a:gd name="T10" fmla="*/ 0 w 2883"/>
                <a:gd name="T11" fmla="*/ 0 h 26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12" name="Freeform 30">
              <a:extLst>
                <a:ext uri="{FF2B5EF4-FFF2-40B4-BE49-F238E27FC236}">
                  <a16:creationId xmlns="" xmlns:a16="http://schemas.microsoft.com/office/drawing/2014/main" id="{C280C626-645C-4648-A773-811DDE5098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8938" y="2578100"/>
              <a:ext cx="3584574" cy="4279900"/>
            </a:xfrm>
            <a:custGeom>
              <a:avLst/>
              <a:gdLst>
                <a:gd name="T0" fmla="*/ 2147483646 w 2258"/>
                <a:gd name="T1" fmla="*/ 2147483646 h 2696"/>
                <a:gd name="T2" fmla="*/ 2147483646 w 2258"/>
                <a:gd name="T3" fmla="*/ 2147483646 h 2696"/>
                <a:gd name="T4" fmla="*/ 2147483646 w 2258"/>
                <a:gd name="T5" fmla="*/ 2147483646 h 2696"/>
                <a:gd name="T6" fmla="*/ 2147483646 w 2258"/>
                <a:gd name="T7" fmla="*/ 2147483646 h 2696"/>
                <a:gd name="T8" fmla="*/ 0 w 2258"/>
                <a:gd name="T9" fmla="*/ 0 h 2696"/>
                <a:gd name="T10" fmla="*/ 0 w 2258"/>
                <a:gd name="T11" fmla="*/ 2147483646 h 2696"/>
                <a:gd name="T12" fmla="*/ 2147483646 w 2258"/>
                <a:gd name="T13" fmla="*/ 2147483646 h 2696"/>
                <a:gd name="T14" fmla="*/ 2147483646 w 2258"/>
                <a:gd name="T15" fmla="*/ 2147483646 h 26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</p:grpSp>
      <p:pic>
        <p:nvPicPr>
          <p:cNvPr id="13" name="Picture 18">
            <a:extLst>
              <a:ext uri="{FF2B5EF4-FFF2-40B4-BE49-F238E27FC236}">
                <a16:creationId xmlns="" xmlns:a16="http://schemas.microsoft.com/office/drawing/2014/main" id="{28689BCB-A4FE-4C58-A5BB-F651ED7325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6381750"/>
            <a:ext cx="4349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9">
            <a:extLst>
              <a:ext uri="{FF2B5EF4-FFF2-40B4-BE49-F238E27FC236}">
                <a16:creationId xmlns="" xmlns:a16="http://schemas.microsoft.com/office/drawing/2014/main" id="{A60EF825-2ED3-4696-B06C-AC0BBDE6674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6383338"/>
            <a:ext cx="2476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0">
            <a:extLst>
              <a:ext uri="{FF2B5EF4-FFF2-40B4-BE49-F238E27FC236}">
                <a16:creationId xmlns="" xmlns:a16="http://schemas.microsoft.com/office/drawing/2014/main" id="{12C105B5-9DAD-489F-B30F-83604613FE3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397625"/>
            <a:ext cx="223837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1">
            <a:extLst>
              <a:ext uri="{FF2B5EF4-FFF2-40B4-BE49-F238E27FC236}">
                <a16:creationId xmlns="" xmlns:a16="http://schemas.microsoft.com/office/drawing/2014/main" id="{B8F0A75B-4698-4D9E-A808-ABDA47718E7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6386513"/>
            <a:ext cx="3190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37">
            <a:extLst>
              <a:ext uri="{FF2B5EF4-FFF2-40B4-BE49-F238E27FC236}">
                <a16:creationId xmlns="" xmlns:a16="http://schemas.microsoft.com/office/drawing/2014/main" id="{FE58D1D2-9E47-433A-A0A8-E720AE5EE77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6270625"/>
            <a:ext cx="1778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8" name="Date Placeholder 3">
            <a:extLst>
              <a:ext uri="{FF2B5EF4-FFF2-40B4-BE49-F238E27FC236}">
                <a16:creationId xmlns="" xmlns:a16="http://schemas.microsoft.com/office/drawing/2014/main" id="{4C674768-580B-417B-82A2-43E35699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26313" y="6116638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3E735-5BB9-4CC8-B557-445E303805A0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="" xmlns:a16="http://schemas.microsoft.com/office/drawing/2014/main" id="{7DBADE9F-EEE3-4A03-8238-815A60C06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24263" y="6116638"/>
            <a:ext cx="36083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5">
            <a:extLst>
              <a:ext uri="{FF2B5EF4-FFF2-40B4-BE49-F238E27FC236}">
                <a16:creationId xmlns="" xmlns:a16="http://schemas.microsoft.com/office/drawing/2014/main" id="{5FF7B961-06D6-4407-BB52-AA59AD7A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5638" y="6116638"/>
            <a:ext cx="411162" cy="365125"/>
          </a:xfrm>
        </p:spPr>
        <p:txBody>
          <a:bodyPr/>
          <a:lstStyle>
            <a:lvl1pPr>
              <a:defRPr/>
            </a:lvl1pPr>
          </a:lstStyle>
          <a:p>
            <a:fld id="{B8F0E20A-CB16-4788-9A31-044941637D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2134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C542E412-F488-4F04-A1AA-E1828D1C4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4B0E-4EA7-4F18-B154-4316CF7FF805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AE5190A-A498-4253-86CF-F8CB4A68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58CD7E8-3651-473F-98FE-A37F6FB1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0EEC1-8CDB-42F5-BE93-28B7BD721F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49901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0C25708-3E89-4171-A50B-C48EBF5C0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540F3-E2C5-47AA-8EE9-30D714204D93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9D1FB3-A27D-4CF3-9DC8-607917AB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AF6199-8AEC-4BC6-96A8-8CFAB8FC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8A6812-43EC-4AFB-904F-C2D6C1A29F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4824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3C88D2D-8C62-45C1-B651-3878D59AEC68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A8E194F-F270-4F6C-8964-D0F82BFDD680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80F435A9-7DEF-4AA2-8D57-80E8B35FFB8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1A2C1-DD3B-46EA-8F3C-8587E331CB0D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AFE6F3C7-12B1-4FB5-AE9F-13B729FB69E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36384D50-DD14-406B-9F21-C81D03E2626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25EE30C-A439-4E69-BA20-3D794E88B7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190482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1AE6DE-EB90-4DAC-B118-E291ED770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60EC3-D25E-4CC4-AA0D-66EF7841164D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1614FC4-9FC5-4F5C-88AD-C4091354E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084E72-DB32-444E-9CEA-6A18CAE30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818B5-1DBD-43D4-AEDD-974AA831C9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87735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2A21A57-D76E-4C7D-A9CD-6CA09A301A41}"/>
              </a:ext>
            </a:extLst>
          </p:cNvPr>
          <p:cNvSpPr txBox="1"/>
          <p:nvPr/>
        </p:nvSpPr>
        <p:spPr>
          <a:xfrm>
            <a:off x="969963" y="8636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8000" dirty="0">
                <a:effectLst/>
              </a:rPr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350558C-5FA4-4A0A-9997-971A2982981E}"/>
              </a:ext>
            </a:extLst>
          </p:cNvPr>
          <p:cNvSpPr txBox="1"/>
          <p:nvPr/>
        </p:nvSpPr>
        <p:spPr>
          <a:xfrm>
            <a:off x="8172450" y="2819400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>
              <a:defRPr/>
            </a:pPr>
            <a:r>
              <a:rPr lang="en-US" sz="80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CAAC8E40-6593-471B-81CA-7B57905A2D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0870-E078-4729-9795-1070E13FA97F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1D0772AB-8EB8-44EC-8B23-218BB75F861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00DD1CF2-7989-4702-BF3B-FF52A29CBE6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9B59252-2E7D-407A-8662-71B226E068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30539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rtlCol="0">
            <a:normAutofit/>
          </a:bodyPr>
          <a:lstStyle>
            <a:lvl1pPr>
              <a:defRPr lang="en-US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ADFE29A8-94C5-407E-A35A-E5B20A78FD3D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F67E1-8FD9-4043-A8D2-6150C7740DCA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80EEF906-F90E-4FFB-9154-67338ADE2D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C38646-0982-4328-8592-2B8E5B9D863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5E17778-5001-4F22-B963-413003757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611410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A77F2EA-66D1-4E71-A2E6-E892CFAF2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D351-FF6D-4488-8C20-B2346E655156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4F780DD-CD7D-4012-9FBA-22454DCE8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BA3755F-922C-4711-AAAC-DCD68CBEA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E9876B-0463-42FA-85C1-FC8E9CEDF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461854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1611DC-5CCE-466A-BF3F-FB5AC368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5A2B-E6DC-4557-9F88-484F9EF2EE83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D087C6A-E00F-47D1-91B7-2EBF63F4F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56EEEE0-325C-4F52-AE67-934EC1876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5954-B346-4DC2-AE1A-CF2061F4AB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90020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74" y="220125"/>
            <a:ext cx="7704667" cy="6265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41" y="948267"/>
            <a:ext cx="7704667" cy="5051549"/>
          </a:xfrm>
        </p:spPr>
        <p:txBody>
          <a:bodyPr anchor="t"/>
          <a:lstStyle>
            <a:lvl1pPr>
              <a:buSzPct val="100000"/>
              <a:buFont typeface="Wingdings" pitchFamily="2" charset="2"/>
              <a:buChar char="Ø"/>
              <a:defRPr/>
            </a:lvl1pPr>
            <a:lvl2pPr>
              <a:buSzPct val="100000"/>
              <a:buFont typeface="Wingdings" pitchFamily="2" charset="2"/>
              <a:buChar char="v"/>
              <a:defRPr sz="2400"/>
            </a:lvl2pPr>
            <a:lvl3pPr>
              <a:buSzPct val="100000"/>
              <a:buFont typeface="Wingdings" pitchFamily="2" charset="2"/>
              <a:buChar char="§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36CEA0-8737-4158-903C-020A421D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43775" y="6108700"/>
            <a:ext cx="8572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D7F0E-170F-4070-A0EC-19420E732042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14DEE4F-2FF6-4F9A-8F40-10F78C7E3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73263" y="6108700"/>
            <a:ext cx="53133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63566E4-9063-4C5D-AF57-E8B8B1169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58175" y="6108700"/>
            <a:ext cx="428625" cy="365125"/>
          </a:xfrm>
        </p:spPr>
        <p:txBody>
          <a:bodyPr/>
          <a:lstStyle>
            <a:lvl1pPr>
              <a:defRPr/>
            </a:lvl1pPr>
          </a:lstStyle>
          <a:p>
            <a:fld id="{A2EE9A7C-F21D-41DD-8FF9-9B9CEC0B03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64106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B2C126-D03B-4ECF-BEE3-DFF39AF9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BA18-D555-43AC-94AB-C3D449C39F72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D31A2F-D8D0-42F4-B694-58F0C6B3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0D50B99-3B5D-4299-95E7-6D821C7EF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2005-DFC4-4E58-8E63-F8AAFAA3AD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3840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BF7F723A-5A66-4CA8-BDB0-9804655A9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DE49D-FC1C-4CA4-B2B8-4AA849908DBF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A79AC678-B48B-4595-9857-9B374661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83A029D4-35D6-474F-ADE0-E47CE5B68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ABE9B-6240-4E7E-A31A-3A51E222BC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24108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7DE346D6-7BCE-409A-8C48-FDE35975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A7B-390C-4FCC-BC02-B682A1072C6B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C42EE66-7E0A-4B20-A566-BD813AE23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272DA172-6C95-4820-A4DC-2703B307B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2C781-AC6F-44B0-A201-40EEB2970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2203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C914F260-76DA-4604-A39C-756D10AD6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7F4ED-868B-43F2-A7BB-0979AE5A3649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44E8B080-B172-407B-B445-547FAAEC1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52AD765B-9686-448B-8EEC-2972113D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6E6A0-DE44-492E-B05B-20858DE8E8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4407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669F0301-1712-4679-A348-17D59B30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3F029-3182-4933-A817-3C473F13A886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2A01ED30-4662-457F-BDE9-F67651A4B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3D2E73AC-10DA-42B6-826B-5C622991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3500B-61E8-4569-A0D9-A611609E34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87620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926F48F-B961-45DA-A1EF-E246586D2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D5865-3FC0-4FE2-A3F8-EEB696338DD3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3EA60405-FAC0-4571-AF07-3DE3CC5B1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C398CDFF-F8B3-4DEF-B887-CB474DFD3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D2DD5-27A1-41E9-B801-E345DF703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4117447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7AC5F23-A828-4D6E-B01A-CDB7BD37A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9F76-A225-4E36-AF6A-D0468A104F6E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737F501-DB64-4B26-AB6E-60C4B2EBE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FEDC9C-47CE-406A-BDAD-94471AA9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93F95-D08C-43FA-B8E7-5E933D2190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10526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FF"/>
            </a:gs>
            <a:gs pos="100000">
              <a:srgbClr val="CDCDCD"/>
            </a:gs>
          </a:gsLst>
          <a:lin ang="17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43240363-7BDD-40A2-B7F3-6D83BA0C2E7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982663" y="457200"/>
            <a:ext cx="770413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9D2D93C6-6C1B-4751-BE02-FFAEC56523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82663" y="2667000"/>
            <a:ext cx="7704137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92DC99D-1A04-4430-81A9-632ABCC2BB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58063" y="6116638"/>
            <a:ext cx="858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6FBC6B7-6846-42A3-898B-FC8E6A1E6E50}" type="datetimeFigureOut">
              <a:rPr lang="en-US"/>
              <a:pPr>
                <a:defRPr/>
              </a:pPr>
              <a:t>5/11/2019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E2B8217-970F-4C15-B69D-054174D246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87550" y="6116638"/>
            <a:ext cx="53133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F1BCCCF-4B11-40E6-AF81-DFB3CBCFE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4050" y="6116638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E507E99-0098-414E-B282-7E1D6B1BB5A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6">
            <a:extLst>
              <a:ext uri="{FF2B5EF4-FFF2-40B4-BE49-F238E27FC236}">
                <a16:creationId xmlns="" xmlns:a16="http://schemas.microsoft.com/office/drawing/2014/main" id="{5E1D4AA7-7853-4D37-82CB-7B0BA3998A22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27038" y="0"/>
            <a:ext cx="2436813" cy="6858000"/>
            <a:chOff x="1320800" y="0"/>
            <a:chExt cx="2436813" cy="6858001"/>
          </a:xfrm>
        </p:grpSpPr>
        <p:sp>
          <p:nvSpPr>
            <p:cNvPr id="1037" name="Freeform 6">
              <a:extLst>
                <a:ext uri="{FF2B5EF4-FFF2-40B4-BE49-F238E27FC236}">
                  <a16:creationId xmlns="" xmlns:a16="http://schemas.microsoft.com/office/drawing/2014/main" id="{582DE0FA-A0C9-4A43-9AEB-0B1528B715A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0"/>
              <a:ext cx="1122363" cy="5329239"/>
            </a:xfrm>
            <a:custGeom>
              <a:avLst/>
              <a:gdLst>
                <a:gd name="T0" fmla="*/ 0 w 707"/>
                <a:gd name="T1" fmla="*/ 2147483646 h 3357"/>
                <a:gd name="T2" fmla="*/ 2147483646 w 707"/>
                <a:gd name="T3" fmla="*/ 2147483646 h 3357"/>
                <a:gd name="T4" fmla="*/ 2147483646 w 707"/>
                <a:gd name="T5" fmla="*/ 0 h 3357"/>
                <a:gd name="T6" fmla="*/ 2147483646 w 707"/>
                <a:gd name="T7" fmla="*/ 0 h 3357"/>
                <a:gd name="T8" fmla="*/ 0 w 707"/>
                <a:gd name="T9" fmla="*/ 2147483646 h 335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1038" name="Freeform 7">
              <a:extLst>
                <a:ext uri="{FF2B5EF4-FFF2-40B4-BE49-F238E27FC236}">
                  <a16:creationId xmlns="" xmlns:a16="http://schemas.microsoft.com/office/drawing/2014/main" id="{067BD9A5-9F79-4C52-8955-8AD69FECC2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0"/>
              <a:ext cx="1117601" cy="5276851"/>
            </a:xfrm>
            <a:custGeom>
              <a:avLst/>
              <a:gdLst>
                <a:gd name="T0" fmla="*/ 2147483646 w 704"/>
                <a:gd name="T1" fmla="*/ 0 h 3324"/>
                <a:gd name="T2" fmla="*/ 2147483646 w 704"/>
                <a:gd name="T3" fmla="*/ 0 h 3324"/>
                <a:gd name="T4" fmla="*/ 0 w 704"/>
                <a:gd name="T5" fmla="*/ 2147483646 h 3324"/>
                <a:gd name="T6" fmla="*/ 2147483646 w 704"/>
                <a:gd name="T7" fmla="*/ 2147483646 h 3324"/>
                <a:gd name="T8" fmla="*/ 2147483646 w 704"/>
                <a:gd name="T9" fmla="*/ 0 h 33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34" name="Freeform 8">
              <a:extLst>
                <a:ext uri="{FF2B5EF4-FFF2-40B4-BE49-F238E27FC236}">
                  <a16:creationId xmlns="" xmlns:a16="http://schemas.microsoft.com/office/drawing/2014/main" id="{6132D951-5469-41D1-912C-B616ABA8C12C}"/>
                </a:ext>
              </a:extLst>
            </p:cNvPr>
            <p:cNvSpPr/>
            <p:nvPr/>
          </p:nvSpPr>
          <p:spPr bwMode="auto">
            <a:xfrm>
              <a:off x="1320800" y="5238751"/>
              <a:ext cx="1228726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5" name="Freeform 9">
              <a:extLst>
                <a:ext uri="{FF2B5EF4-FFF2-40B4-BE49-F238E27FC236}">
                  <a16:creationId xmlns="" xmlns:a16="http://schemas.microsoft.com/office/drawing/2014/main" id="{05A77D18-1F9C-4B28-8B02-45F22C0C8A8B}"/>
                </a:ext>
              </a:extLst>
            </p:cNvPr>
            <p:cNvSpPr/>
            <p:nvPr/>
          </p:nvSpPr>
          <p:spPr bwMode="auto">
            <a:xfrm>
              <a:off x="1627188" y="5291139"/>
              <a:ext cx="1495425" cy="1566862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041" name="Freeform 10">
              <a:extLst>
                <a:ext uri="{FF2B5EF4-FFF2-40B4-BE49-F238E27FC236}">
                  <a16:creationId xmlns="" xmlns:a16="http://schemas.microsoft.com/office/drawing/2014/main" id="{16C9E162-2B03-436F-BCDF-F503950CBE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7188" y="5286376"/>
              <a:ext cx="2130425" cy="1571625"/>
            </a:xfrm>
            <a:custGeom>
              <a:avLst/>
              <a:gdLst>
                <a:gd name="T0" fmla="*/ 0 w 1342"/>
                <a:gd name="T1" fmla="*/ 2147483646 h 990"/>
                <a:gd name="T2" fmla="*/ 2147483646 w 1342"/>
                <a:gd name="T3" fmla="*/ 2147483646 h 990"/>
                <a:gd name="T4" fmla="*/ 2147483646 w 1342"/>
                <a:gd name="T5" fmla="*/ 2147483646 h 990"/>
                <a:gd name="T6" fmla="*/ 2147483646 w 1342"/>
                <a:gd name="T7" fmla="*/ 2147483646 h 990"/>
                <a:gd name="T8" fmla="*/ 0 w 1342"/>
                <a:gd name="T9" fmla="*/ 0 h 990"/>
                <a:gd name="T10" fmla="*/ 0 w 1342"/>
                <a:gd name="T11" fmla="*/ 2147483646 h 99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  <p:sp>
          <p:nvSpPr>
            <p:cNvPr id="1042" name="Freeform 11">
              <a:extLst>
                <a:ext uri="{FF2B5EF4-FFF2-40B4-BE49-F238E27FC236}">
                  <a16:creationId xmlns="" xmlns:a16="http://schemas.microsoft.com/office/drawing/2014/main" id="{6ED8CD6A-CBE8-441C-9A77-C0B623F3CA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20800" y="5238751"/>
              <a:ext cx="1695451" cy="1619250"/>
            </a:xfrm>
            <a:custGeom>
              <a:avLst/>
              <a:gdLst>
                <a:gd name="T0" fmla="*/ 2147483646 w 1068"/>
                <a:gd name="T1" fmla="*/ 2147483646 h 1020"/>
                <a:gd name="T2" fmla="*/ 2147483646 w 1068"/>
                <a:gd name="T3" fmla="*/ 2147483646 h 1020"/>
                <a:gd name="T4" fmla="*/ 2147483646 w 1068"/>
                <a:gd name="T5" fmla="*/ 2147483646 h 1020"/>
                <a:gd name="T6" fmla="*/ 2147483646 w 1068"/>
                <a:gd name="T7" fmla="*/ 2147483646 h 1020"/>
                <a:gd name="T8" fmla="*/ 2147483646 w 1068"/>
                <a:gd name="T9" fmla="*/ 2147483646 h 1020"/>
                <a:gd name="T10" fmla="*/ 2147483646 w 1068"/>
                <a:gd name="T11" fmla="*/ 2147483646 h 1020"/>
                <a:gd name="T12" fmla="*/ 0 w 1068"/>
                <a:gd name="T13" fmla="*/ 0 h 1020"/>
                <a:gd name="T14" fmla="*/ 0 w 1068"/>
                <a:gd name="T15" fmla="*/ 0 h 1020"/>
                <a:gd name="T16" fmla="*/ 2147483646 w 1068"/>
                <a:gd name="T17" fmla="*/ 2147483646 h 1020"/>
                <a:gd name="T18" fmla="*/ 2147483646 w 1068"/>
                <a:gd name="T19" fmla="*/ 2147483646 h 10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0020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s-Latn-BA"/>
            </a:p>
          </p:txBody>
        </p:sp>
      </p:grpSp>
      <p:pic>
        <p:nvPicPr>
          <p:cNvPr id="1032" name="Picture 18">
            <a:extLst>
              <a:ext uri="{FF2B5EF4-FFF2-40B4-BE49-F238E27FC236}">
                <a16:creationId xmlns="" xmlns:a16="http://schemas.microsoft.com/office/drawing/2014/main" id="{91AB39EE-65AE-4DB6-AF42-79B695BB45B6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8338" y="6381750"/>
            <a:ext cx="43497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9">
            <a:extLst>
              <a:ext uri="{FF2B5EF4-FFF2-40B4-BE49-F238E27FC236}">
                <a16:creationId xmlns="" xmlns:a16="http://schemas.microsoft.com/office/drawing/2014/main" id="{4042F092-046C-42E4-B410-09A207F3C4E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2900" y="6383338"/>
            <a:ext cx="2476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>
            <a:extLst>
              <a:ext uri="{FF2B5EF4-FFF2-40B4-BE49-F238E27FC236}">
                <a16:creationId xmlns="" xmlns:a16="http://schemas.microsoft.com/office/drawing/2014/main" id="{17571AA3-D5DC-4FFB-A1D1-1A0CF734B70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397625"/>
            <a:ext cx="223837" cy="22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21">
            <a:extLst>
              <a:ext uri="{FF2B5EF4-FFF2-40B4-BE49-F238E27FC236}">
                <a16:creationId xmlns="" xmlns:a16="http://schemas.microsoft.com/office/drawing/2014/main" id="{9AD686C4-2E96-48C7-A357-D954FCB935C0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925" y="6386513"/>
            <a:ext cx="3190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">
            <a:extLst>
              <a:ext uri="{FF2B5EF4-FFF2-40B4-BE49-F238E27FC236}">
                <a16:creationId xmlns="" xmlns:a16="http://schemas.microsoft.com/office/drawing/2014/main" id="{F6005C07-DA48-459E-A4F3-58C57E6A6408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6397625"/>
            <a:ext cx="145732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4066" r:id="rId12"/>
    <p:sldLayoutId id="2147484060" r:id="rId13"/>
    <p:sldLayoutId id="2147484067" r:id="rId14"/>
    <p:sldLayoutId id="2147484061" r:id="rId15"/>
    <p:sldLayoutId id="2147484062" r:id="rId16"/>
    <p:sldLayoutId id="2147484063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rgbClr val="1287C3"/>
        </a:buClr>
        <a:buSzPct val="14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zeljko.sain@efsa.unsa.b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2">
            <a:extLst>
              <a:ext uri="{FF2B5EF4-FFF2-40B4-BE49-F238E27FC236}">
                <a16:creationId xmlns="" xmlns:a16="http://schemas.microsoft.com/office/drawing/2014/main" id="{C1EF41A1-31F5-4B6B-A6CC-EBD70D53F2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6138" y="4514850"/>
            <a:ext cx="5241925" cy="1041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bs-Latn-BA" b="1" dirty="0">
                <a:latin typeface="Arial" charset="0"/>
                <a:cs typeface="Arial" charset="0"/>
              </a:rPr>
              <a:t>Dr. Željko Šain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bs-Latn-BA" b="1" dirty="0">
                <a:latin typeface="Arial" charset="0"/>
                <a:cs typeface="Arial" charset="0"/>
              </a:rPr>
              <a:t>Dr. Jasmina Selimović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bs-Latn-BA" b="1" dirty="0">
                <a:latin typeface="Arial" charset="0"/>
                <a:cs typeface="Arial" charset="0"/>
              </a:rPr>
              <a:t>Dr. Edin Taso</a:t>
            </a:r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C2EBB469-2F47-4028-A477-A1BEDADAAEF9}"/>
              </a:ext>
            </a:extLst>
          </p:cNvPr>
          <p:cNvSpPr txBox="1">
            <a:spLocks/>
          </p:cNvSpPr>
          <p:nvPr/>
        </p:nvSpPr>
        <p:spPr bwMode="auto">
          <a:xfrm>
            <a:off x="1803400" y="2324100"/>
            <a:ext cx="7035800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1" hangingPunct="1">
              <a:defRPr/>
            </a:pPr>
            <a:r>
              <a:rPr lang="bs-Latn-BA" sz="30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INDUSTRIJA OSIGURANJA U BOSNI I HERCEGOVINI NA PRAGU ČETVRTE INDUSTRIJSKE REVOLUCIJE</a:t>
            </a:r>
          </a:p>
          <a:p>
            <a:pPr algn="ctr" eaLnBrk="1" hangingPunct="1">
              <a:defRPr/>
            </a:pPr>
            <a:endParaRPr lang="bs-Latn-BA" sz="28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Arial" charset="0"/>
            </a:endParaRPr>
          </a:p>
          <a:p>
            <a:pPr algn="ctr" eaLnBrk="1" hangingPunct="1">
              <a:defRPr/>
            </a:pPr>
            <a:r>
              <a:rPr lang="bs-Latn-B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XVII </a:t>
            </a:r>
            <a:r>
              <a:rPr lang="vi-V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Međunarodni</a:t>
            </a:r>
            <a:r>
              <a:rPr lang="bs-Latn-B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 simpozijum</a:t>
            </a:r>
          </a:p>
          <a:p>
            <a:pPr algn="ctr" eaLnBrk="1" hangingPunct="1">
              <a:defRPr/>
            </a:pPr>
            <a:endParaRPr lang="bs-Latn-BA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Arial" charset="0"/>
            </a:endParaRPr>
          </a:p>
          <a:p>
            <a:pPr algn="ctr" eaLnBrk="1" hangingPunct="1">
              <a:defRPr/>
            </a:pPr>
            <a:r>
              <a:rPr lang="bs-Latn-BA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</a:rPr>
              <a:t>Zlatibor, maj 2019. godine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A8F93978-81B3-491B-B857-8087290C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338" y="220663"/>
            <a:ext cx="7705725" cy="625475"/>
          </a:xfrm>
        </p:spPr>
        <p:txBody>
          <a:bodyPr/>
          <a:lstStyle/>
          <a:p>
            <a:r>
              <a:rPr lang="hr-BA" altLang="en-US" b="1">
                <a:ln>
                  <a:noFill/>
                </a:ln>
              </a:rPr>
              <a:t>SADRŽAJ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="" xmlns:a16="http://schemas.microsoft.com/office/drawing/2014/main" id="{58C575BA-0511-4B28-AA67-529286B0E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863" y="947738"/>
            <a:ext cx="7704137" cy="5051425"/>
          </a:xfrm>
        </p:spPr>
        <p:txBody>
          <a:bodyPr/>
          <a:lstStyle/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hr-BA" altLang="en-US" dirty="0"/>
              <a:t>Predgovor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hr-BA" altLang="en-US" dirty="0"/>
              <a:t>Uvod – osnovne karakteristike Bosne i Hercegovine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hr-BA" altLang="en-US" dirty="0"/>
              <a:t>Digitalizacija poslovanja i industrija 4.0 u industriji osiguranja u okruženju 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hr-BA" altLang="en-US" dirty="0"/>
              <a:t>Digitalizacija poslovanja u industriji osiguranja u Bosni i Hercegovini</a:t>
            </a:r>
          </a:p>
          <a:p>
            <a:pPr marL="457200" indent="-457200" algn="just">
              <a:buFont typeface="Corbel" panose="020B0503020204020204" pitchFamily="34" charset="0"/>
              <a:buAutoNum type="arabicPeriod"/>
            </a:pPr>
            <a:r>
              <a:rPr lang="hr-BA" altLang="en-US" dirty="0"/>
              <a:t>Zaključne konstatacije uz </a:t>
            </a:r>
            <a:r>
              <a:rPr lang="hr-BA" altLang="en-US" dirty="0" smtClean="0"/>
              <a:t>primjerenu </a:t>
            </a:r>
            <a:r>
              <a:rPr lang="hr-BA" altLang="en-US" dirty="0"/>
              <a:t>SWOT </a:t>
            </a:r>
            <a:r>
              <a:rPr lang="hr-BA" altLang="en-US" dirty="0" smtClean="0"/>
              <a:t>analizu </a:t>
            </a:r>
            <a:r>
              <a:rPr lang="hr-BA" altLang="en-US" dirty="0"/>
              <a:t>industrije osiguranja u BiH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="" xmlns:a16="http://schemas.microsoft.com/office/drawing/2014/main" id="{A22A4B18-92F3-4C95-BCA8-076B9F8D2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9BF65BE2-7BBF-4D22-9158-9E9F8F7F1773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="" xmlns:a16="http://schemas.microsoft.com/office/drawing/2014/main" id="{8E06BC92-30B8-47F8-9415-D822ACDACF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6338" y="381000"/>
            <a:ext cx="7705725" cy="627063"/>
          </a:xfrm>
        </p:spPr>
        <p:txBody>
          <a:bodyPr/>
          <a:lstStyle/>
          <a:p>
            <a:pPr>
              <a:defRPr/>
            </a:pPr>
            <a:r>
              <a:rPr lang="hr-HR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1. PREDGOVOR</a:t>
            </a:r>
            <a:endParaRPr lang="en-US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="" xmlns:a16="http://schemas.microsoft.com/office/drawing/2014/main" id="{632978AD-F442-4FAD-884B-C21A6D6F8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1538" y="1582738"/>
            <a:ext cx="8102600" cy="4360862"/>
          </a:xfrm>
        </p:spPr>
        <p:txBody>
          <a:bodyPr/>
          <a:lstStyle/>
          <a:p>
            <a:pPr marL="609600" indent="-609600" algn="just">
              <a:lnSpc>
                <a:spcPct val="90000"/>
              </a:lnSpc>
              <a:buFontTx/>
              <a:buAutoNum type="arabicParenBoth"/>
            </a:pPr>
            <a:r>
              <a:rPr lang="hr-HR" altLang="en-US" sz="2800"/>
              <a:t>Historijat rizika osiguranja</a:t>
            </a:r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None/>
            </a:pPr>
            <a:endParaRPr lang="hr-HR" altLang="en-US" sz="2800"/>
          </a:p>
          <a:p>
            <a:pPr marL="609600" indent="-609600" algn="just">
              <a:lnSpc>
                <a:spcPct val="90000"/>
              </a:lnSpc>
              <a:buFont typeface="Wingdings" pitchFamily="2" charset="2"/>
              <a:buAutoNum type="arabicParenBoth" startAt="2"/>
            </a:pPr>
            <a:r>
              <a:rPr lang="hr-HR" altLang="en-US" sz="2800"/>
              <a:t>Svaka industrijska revolucija je stvarala nove i/ili mutirala postojeće rizike</a:t>
            </a:r>
            <a:endParaRPr lang="en-US" altLang="en-US" sz="2800"/>
          </a:p>
        </p:txBody>
      </p:sp>
      <p:sp>
        <p:nvSpPr>
          <p:cNvPr id="8196" name="Slide Number Placeholder 3">
            <a:extLst>
              <a:ext uri="{FF2B5EF4-FFF2-40B4-BE49-F238E27FC236}">
                <a16:creationId xmlns="" xmlns:a16="http://schemas.microsoft.com/office/drawing/2014/main" id="{0F1BD286-C3CD-40A1-82F6-5B0BA0EE4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884CB9A8-34F2-4927-B09E-6E45681F69AE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="" xmlns:a16="http://schemas.microsoft.com/office/drawing/2014/main" id="{DD6B4EBA-028E-4BEF-B6EA-B9787C0C00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33475" y="373063"/>
            <a:ext cx="7705725" cy="625475"/>
          </a:xfrm>
        </p:spPr>
        <p:txBody>
          <a:bodyPr/>
          <a:lstStyle/>
          <a:p>
            <a:pPr>
              <a:defRPr/>
            </a:pPr>
            <a:r>
              <a:rPr lang="hr-HR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2. UVOD – OSNOVNE KARAKTERISTIKE BIH</a:t>
            </a:r>
            <a:endParaRPr lang="en-US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A89E6C98-849E-42BA-88A6-827157A0A2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5863" y="947738"/>
            <a:ext cx="7704137" cy="5051425"/>
          </a:xfrm>
        </p:spPr>
        <p:txBody>
          <a:bodyPr/>
          <a:lstStyle/>
          <a:p>
            <a:endParaRPr lang="hr-HR" altLang="en-US" dirty="0"/>
          </a:p>
          <a:p>
            <a:pPr algn="just"/>
            <a:r>
              <a:rPr lang="hr-HR" altLang="en-US" dirty="0"/>
              <a:t>Pozicioniranost prema The Global Competitiveness Reportu 2018 (Klaus Schwab, World Economic Forum) 91. mjesto od 140 analiziranih država</a:t>
            </a:r>
          </a:p>
          <a:p>
            <a:pPr algn="just"/>
            <a:r>
              <a:rPr lang="hr-HR" altLang="en-US" dirty="0"/>
              <a:t>Rejting BiH sredinom marta 2019.:</a:t>
            </a:r>
          </a:p>
          <a:p>
            <a:pPr lvl="1" algn="just"/>
            <a:r>
              <a:rPr lang="hr-HR" altLang="en-US" dirty="0" smtClean="0"/>
              <a:t>“Standard and Poor’s</a:t>
            </a:r>
            <a:r>
              <a:rPr lang="hr-HR" altLang="en-US" dirty="0"/>
              <a:t>” – “B”</a:t>
            </a:r>
          </a:p>
          <a:p>
            <a:pPr lvl="1" algn="just"/>
            <a:r>
              <a:rPr lang="hr-HR" altLang="en-US" dirty="0"/>
              <a:t>“</a:t>
            </a:r>
            <a:r>
              <a:rPr lang="hr-HR" altLang="en-US" dirty="0" smtClean="0"/>
              <a:t>Moody’s</a:t>
            </a:r>
            <a:r>
              <a:rPr lang="hr-HR" altLang="en-US" dirty="0"/>
              <a:t>” – B3</a:t>
            </a:r>
          </a:p>
          <a:p>
            <a:pPr lvl="1" algn="just"/>
            <a:endParaRPr lang="hr-HR" altLang="en-US" dirty="0"/>
          </a:p>
          <a:p>
            <a:pPr lvl="1" algn="just"/>
            <a:endParaRPr lang="en-US" altLang="en-US" dirty="0"/>
          </a:p>
        </p:txBody>
      </p:sp>
      <p:sp>
        <p:nvSpPr>
          <p:cNvPr id="9220" name="Slide Number Placeholder 3">
            <a:extLst>
              <a:ext uri="{FF2B5EF4-FFF2-40B4-BE49-F238E27FC236}">
                <a16:creationId xmlns="" xmlns:a16="http://schemas.microsoft.com/office/drawing/2014/main" id="{D190B2D6-B8D0-40A6-AAD2-E3E36B91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087E7857-0E9D-4A3B-8F05-B67CFA19E2CB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="" xmlns:a16="http://schemas.microsoft.com/office/drawing/2014/main" id="{C9DB93AD-2977-465F-B0FE-90C1DC8850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466725"/>
            <a:ext cx="7705725" cy="625475"/>
          </a:xfrm>
        </p:spPr>
        <p:txBody>
          <a:bodyPr/>
          <a:lstStyle/>
          <a:p>
            <a:pPr>
              <a:defRPr/>
            </a:pPr>
            <a:r>
              <a:rPr lang="hr-HR" sz="2800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3. DIGITALIZACIJA POSLOVANJA I INDUSTRIJA OSIGURANJA 4.0 U INDUSTRIJI OSIGURANJA U OKRUŽENJU</a:t>
            </a:r>
            <a:endParaRPr lang="en-US" sz="2800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="" xmlns:a16="http://schemas.microsoft.com/office/drawing/2014/main" id="{2C1F3786-9E83-4F4D-AFF0-CF2FDC1EB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1400" y="1336675"/>
            <a:ext cx="7704138" cy="5051425"/>
          </a:xfrm>
        </p:spPr>
        <p:txBody>
          <a:bodyPr/>
          <a:lstStyle/>
          <a:p>
            <a:endParaRPr lang="hr-HR" altLang="en-US" sz="2600" dirty="0"/>
          </a:p>
          <a:p>
            <a:pPr algn="just"/>
            <a:r>
              <a:rPr lang="hr-HR" altLang="en-US" sz="2600" dirty="0"/>
              <a:t>Dobri </a:t>
            </a:r>
            <a:r>
              <a:rPr lang="hr-HR" altLang="en-US" sz="2600" dirty="0" smtClean="0"/>
              <a:t>primjeri </a:t>
            </a:r>
            <a:r>
              <a:rPr lang="hr-HR" altLang="en-US" sz="2600" dirty="0"/>
              <a:t>iz okruženja i uticaj preko kapitalnih povezivanja i vlasničke strukture društava za osiguranje u BiH iz okruženja</a:t>
            </a:r>
          </a:p>
          <a:p>
            <a:pPr>
              <a:buFontTx/>
              <a:buNone/>
            </a:pPr>
            <a:endParaRPr lang="en-US" altLang="en-US" sz="2600" dirty="0"/>
          </a:p>
        </p:txBody>
      </p:sp>
      <p:sp>
        <p:nvSpPr>
          <p:cNvPr id="10244" name="Slide Number Placeholder 3">
            <a:extLst>
              <a:ext uri="{FF2B5EF4-FFF2-40B4-BE49-F238E27FC236}">
                <a16:creationId xmlns="" xmlns:a16="http://schemas.microsoft.com/office/drawing/2014/main" id="{43DC441A-9671-4CE9-8EF3-A16AA000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FF69E74C-75F3-4503-8FB1-A14FECC4A1DB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D95C078B-9F71-48A4-9557-2EDD9FFD53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76338" y="584200"/>
            <a:ext cx="7705725" cy="625475"/>
          </a:xfrm>
        </p:spPr>
        <p:txBody>
          <a:bodyPr/>
          <a:lstStyle/>
          <a:p>
            <a:pPr>
              <a:defRPr/>
            </a:pPr>
            <a:r>
              <a:rPr lang="hr-HR" sz="3000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4. DIGITALIZACIJA POSLOVANJA U INDUSTRIJI OSIGURANJA U BOSNI I HERCEGOVINI</a:t>
            </a:r>
            <a:endParaRPr lang="en-US" sz="3000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="" xmlns:a16="http://schemas.microsoft.com/office/drawing/2014/main" id="{CCB90FCA-67E0-4DEF-B9BF-EA4980BF8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938" y="1887538"/>
            <a:ext cx="788035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57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1287C3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altLang="en-US" sz="2600">
                <a:latin typeface="Arial" panose="020B0604020202020204" pitchFamily="34" charset="0"/>
                <a:cs typeface="Arial" panose="020B0604020202020204" pitchFamily="34" charset="0"/>
              </a:rPr>
              <a:t>“Moć politike nad industrijom osiguranja je nepodnošljivo velika”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1287C3"/>
              </a:buClr>
              <a:buSzPct val="100000"/>
            </a:pPr>
            <a:endParaRPr lang="hr-HR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1287C3"/>
              </a:buClr>
              <a:buSzPct val="100000"/>
              <a:buFont typeface="Wingdings" panose="05000000000000000000" pitchFamily="2" charset="2"/>
              <a:buChar char="Ø"/>
            </a:pPr>
            <a:r>
              <a:rPr lang="hr-HR" altLang="en-US" sz="2600">
                <a:latin typeface="Arial" panose="020B0604020202020204" pitchFamily="34" charset="0"/>
                <a:cs typeface="Arial" panose="020B0604020202020204" pitchFamily="34" charset="0"/>
              </a:rPr>
              <a:t>Nove tehnologije u radu industrije osigurnja u BiH su conditio sine qua non!</a:t>
            </a:r>
            <a:endParaRPr lang="en-US" altLang="en-US" sz="2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="" xmlns:a16="http://schemas.microsoft.com/office/drawing/2014/main" id="{C69FC5D2-B8E9-4BFC-98D5-AA830E226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anose="020B0503020204020204" pitchFamily="34" charset="0"/>
              </a:defRPr>
            </a:lvl9pPr>
          </a:lstStyle>
          <a:p>
            <a:fld id="{BEE44768-C560-4A64-A39E-FEBEC822A4C3}" type="slidenum">
              <a:rPr lang="en-US" altLang="en-US">
                <a:latin typeface="Arial" panose="020B0604020202020204" pitchFamily="34" charset="0"/>
              </a:rPr>
              <a:pPr/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="" xmlns:a16="http://schemas.microsoft.com/office/drawing/2014/main" id="{915AAAF3-3B6E-46B8-9AB9-8FB4D16A7715}"/>
              </a:ext>
            </a:extLst>
          </p:cNvPr>
          <p:cNvGraphicFramePr/>
          <p:nvPr/>
        </p:nvGraphicFramePr>
        <p:xfrm>
          <a:off x="1159934" y="1236133"/>
          <a:ext cx="7814733" cy="5046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FF160326-267A-4EB2-BCB5-1BB79ECBE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93800" y="271463"/>
            <a:ext cx="7705725" cy="625475"/>
          </a:xfrm>
        </p:spPr>
        <p:txBody>
          <a:bodyPr/>
          <a:lstStyle/>
          <a:p>
            <a:pPr>
              <a:defRPr/>
            </a:pPr>
            <a:r>
              <a:rPr lang="hr-HR" sz="2000" b="1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5. ZAKLJUČNE KONSTATACIJE UZ PRIMJERENU SWOT ANALIZU INDUSTRIJE OSIGURANJA U BIH</a:t>
            </a:r>
            <a:endParaRPr lang="en-US" sz="2000" b="1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="" xmlns:a16="http://schemas.microsoft.com/office/drawing/2014/main" id="{84162523-019F-4FC3-B668-B22BF05A5F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9400" y="833438"/>
            <a:ext cx="7035800" cy="1962150"/>
          </a:xfrm>
        </p:spPr>
        <p:txBody>
          <a:bodyPr/>
          <a:lstStyle/>
          <a:p>
            <a:pPr algn="ctr" eaLnBrk="1" hangingPunct="1"/>
            <a:r>
              <a:rPr lang="bs-Latn-BA" altLang="en-US" sz="4000" b="1">
                <a:ln>
                  <a:noFill/>
                </a:ln>
              </a:rPr>
              <a:t>HVALA NA PAŽNJI !</a:t>
            </a:r>
            <a:endParaRPr lang="bs-Latn-BA" altLang="en-US" sz="4000">
              <a:ln>
                <a:noFill/>
              </a:ln>
            </a:endParaRPr>
          </a:p>
        </p:txBody>
      </p:sp>
      <p:sp>
        <p:nvSpPr>
          <p:cNvPr id="15363" name="Subtitle 2">
            <a:extLst>
              <a:ext uri="{FF2B5EF4-FFF2-40B4-BE49-F238E27FC236}">
                <a16:creationId xmlns="" xmlns:a16="http://schemas.microsoft.com/office/drawing/2014/main" id="{6C7B33C6-FAB7-40A7-B9BB-7D9E7A5D55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6138" y="3854450"/>
            <a:ext cx="5241925" cy="1041400"/>
          </a:xfrm>
        </p:spPr>
        <p:txBody>
          <a:bodyPr/>
          <a:lstStyle/>
          <a:p>
            <a:pPr eaLnBrk="1" hangingPunct="1"/>
            <a:r>
              <a:rPr lang="bs-Latn-BA" altLang="en-US"/>
              <a:t>Prof. dr. Željko Šain</a:t>
            </a:r>
          </a:p>
          <a:p>
            <a:pPr eaLnBrk="1" hangingPunct="1"/>
            <a:r>
              <a:rPr lang="bs-Latn-BA" altLang="en-US">
                <a:hlinkClick r:id="rId2"/>
              </a:rPr>
              <a:t>zeljko.sain@efsa.unsa.ba</a:t>
            </a:r>
            <a:r>
              <a:rPr lang="bs-Latn-BA" altLang="en-US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2504</TotalTime>
  <Words>299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Parallax</vt:lpstr>
      <vt:lpstr>Slide 1</vt:lpstr>
      <vt:lpstr>SADRŽAJ</vt:lpstr>
      <vt:lpstr>1. PREDGOVOR</vt:lpstr>
      <vt:lpstr>2. UVOD – OSNOVNE KARAKTERISTIKE BIH</vt:lpstr>
      <vt:lpstr>3. DIGITALIZACIJA POSLOVANJA I INDUSTRIJA OSIGURANJA 4.0 U INDUSTRIJI OSIGURANJA U OKRUŽENJU</vt:lpstr>
      <vt:lpstr>4. DIGITALIZACIJA POSLOVANJA U INDUSTRIJI OSIGURANJA U BOSNI I HERCEGOVINI</vt:lpstr>
      <vt:lpstr>5. ZAKLJUČNE KONSTATACIJE UZ PRIMJERENU SWOT ANALIZU INDUSTRIJE OSIGURANJA U BIH</vt:lpstr>
      <vt:lpstr>HVALA NA PAŽNJI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Anel</dc:creator>
  <cp:lastModifiedBy>Redaktor</cp:lastModifiedBy>
  <cp:revision>48</cp:revision>
  <dcterms:created xsi:type="dcterms:W3CDTF">2015-09-28T03:23:06Z</dcterms:created>
  <dcterms:modified xsi:type="dcterms:W3CDTF">2019-05-11T17:14:56Z</dcterms:modified>
</cp:coreProperties>
</file>