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handoutMasterIdLst>
    <p:handoutMasterId r:id="rId18"/>
  </p:handoutMasterIdLst>
  <p:sldIdLst>
    <p:sldId id="256" r:id="rId2"/>
    <p:sldId id="265" r:id="rId3"/>
    <p:sldId id="275" r:id="rId4"/>
    <p:sldId id="266" r:id="rId5"/>
    <p:sldId id="268" r:id="rId6"/>
    <p:sldId id="276" r:id="rId7"/>
    <p:sldId id="277" r:id="rId8"/>
    <p:sldId id="278" r:id="rId9"/>
    <p:sldId id="270" r:id="rId10"/>
    <p:sldId id="279" r:id="rId11"/>
    <p:sldId id="271" r:id="rId12"/>
    <p:sldId id="280" r:id="rId13"/>
    <p:sldId id="281" r:id="rId14"/>
    <p:sldId id="282" r:id="rId15"/>
    <p:sldId id="286" r:id="rId16"/>
    <p:sldId id="285" r:id="rId17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581" autoAdjust="0"/>
  </p:normalViewPr>
  <p:slideViewPr>
    <p:cSldViewPr>
      <p:cViewPr>
        <p:scale>
          <a:sx n="125" d="100"/>
          <a:sy n="125" d="100"/>
        </p:scale>
        <p:origin x="-734" y="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DB9E7EA-97A5-49E6-9D75-F3029642409E}" type="datetimeFigureOut">
              <a:rPr lang="sr-Latn-ME"/>
              <a:pPr>
                <a:defRPr/>
              </a:pPr>
              <a:t>10.5.2019.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237BA6-63A7-4B0E-9A8C-37E80F728B11}" type="slidenum">
              <a:rPr lang="sr-Latn-ME"/>
              <a:pPr>
                <a:defRPr/>
              </a:pPr>
              <a:t>‹#›</a:t>
            </a:fld>
            <a:endParaRPr lang="sr-Latn-M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403CB8-CCB0-49AD-9700-459C3EA7E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95CB5-7325-4ADA-8964-6C18CECDA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648A-8751-4CFC-A5B7-6F26D1BB0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FBC8-A0D1-4353-B6A3-51143E0EA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B5DC99-92D2-4FDA-B6FF-46CE9773E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BD1117-C0D2-4460-82D0-781F998C29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14D4A6-B1AB-4E16-AF96-532BB06C9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132ED-7077-45DB-84DF-BD4632F8E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AE89-50B6-4F74-9FA6-154EA3140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F0FAA-4875-4760-825E-E30DFB3D7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499711-4BE8-426F-9D00-51CDE2064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BEC92-B42A-4DD7-BA1C-18DA29FD1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26" r:id="rId2"/>
    <p:sldLayoutId id="2147483931" r:id="rId3"/>
    <p:sldLayoutId id="2147483932" r:id="rId4"/>
    <p:sldLayoutId id="2147483933" r:id="rId5"/>
    <p:sldLayoutId id="2147483934" r:id="rId6"/>
    <p:sldLayoutId id="2147483927" r:id="rId7"/>
    <p:sldLayoutId id="2147483935" r:id="rId8"/>
    <p:sldLayoutId id="2147483936" r:id="rId9"/>
    <p:sldLayoutId id="2147483928" r:id="rId10"/>
    <p:sldLayoutId id="21474839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8" y="260350"/>
            <a:ext cx="8963025" cy="5184775"/>
          </a:xfrm>
        </p:spPr>
        <p:txBody>
          <a:bodyPr/>
          <a:lstStyle/>
          <a:p>
            <a:pPr marR="0" algn="l" eaLnBrk="1" hangingPunct="1"/>
            <a:r>
              <a:rPr lang="en-US" sz="2100" b="1" smtClean="0"/>
              <a:t>Autori: 	Vladimir Kašćelan</a:t>
            </a:r>
          </a:p>
          <a:p>
            <a:pPr marR="0" algn="l" eaLnBrk="1" hangingPunct="1"/>
            <a:r>
              <a:rPr lang="en-US" sz="2100" b="1" smtClean="0"/>
              <a:t>		Milijana Novović– Burić </a:t>
            </a:r>
          </a:p>
          <a:p>
            <a:pPr marR="0" algn="l" eaLnBrk="1" hangingPunct="1"/>
            <a:r>
              <a:rPr lang="en-US" sz="2100" b="1" smtClean="0"/>
              <a:t>		Milena Lipovina- Božović </a:t>
            </a:r>
          </a:p>
          <a:p>
            <a:pPr marR="0" algn="l" eaLnBrk="1" hangingPunct="1"/>
            <a:r>
              <a:rPr lang="en-US" sz="2100" b="1" smtClean="0"/>
              <a:t>		Ljiljana Kašćelan</a:t>
            </a:r>
          </a:p>
          <a:p>
            <a:pPr marR="0" eaLnBrk="1" hangingPunct="1"/>
            <a:endParaRPr lang="en-US" sz="2100" b="1" smtClean="0"/>
          </a:p>
          <a:p>
            <a:pPr marR="0" eaLnBrk="1" hangingPunct="1"/>
            <a:endParaRPr lang="en-US" b="1" smtClean="0"/>
          </a:p>
          <a:p>
            <a:pPr marR="0" algn="ctr" eaLnBrk="1" hangingPunct="1"/>
            <a:r>
              <a:rPr lang="sr-Latn-CS" b="1" smtClean="0"/>
              <a:t>ANALIZA INFORMISANOSTI I POV</a:t>
            </a:r>
            <a:r>
              <a:rPr lang="en-US" b="1" smtClean="0"/>
              <a:t>J</a:t>
            </a:r>
            <a:r>
              <a:rPr lang="sr-Latn-CS" b="1" smtClean="0"/>
              <a:t>ERENJA CRNOGORSKIH GRAĐANA U INDUSTRIJU OSIGURANJA PRIMJENOM KOMPJUTERSKIH METOD</a:t>
            </a:r>
            <a:r>
              <a:rPr lang="en-US" b="1" smtClean="0"/>
              <a:t>A</a:t>
            </a:r>
            <a:endParaRPr lang="en-US" altLang="en-US" sz="3400" smtClean="0"/>
          </a:p>
          <a:p>
            <a:pPr marR="0" algn="ctr" eaLnBrk="1" hangingPunct="1">
              <a:buFontTx/>
              <a:buNone/>
            </a:pPr>
            <a:endParaRPr lang="en-US" altLang="en-US" sz="3400" smtClean="0"/>
          </a:p>
          <a:p>
            <a:pPr marR="0" eaLnBrk="1" hangingPunct="1">
              <a:buFontTx/>
              <a:buNone/>
            </a:pPr>
            <a:r>
              <a:rPr lang="en-US" altLang="en-US" smtClean="0"/>
              <a:t>Zlatibor</a:t>
            </a:r>
            <a:r>
              <a:rPr lang="sr-Latn-CS" altLang="en-US" smtClean="0"/>
              <a:t>, </a:t>
            </a:r>
            <a:r>
              <a:rPr lang="en-US" altLang="en-US" smtClean="0"/>
              <a:t>maj</a:t>
            </a:r>
            <a:r>
              <a:rPr lang="sr-Latn-CS" altLang="en-US" smtClean="0"/>
              <a:t> 201</a:t>
            </a:r>
            <a:r>
              <a:rPr lang="en-US" altLang="en-US" smtClean="0"/>
              <a:t>9</a:t>
            </a:r>
            <a:r>
              <a:rPr lang="sr-Latn-CS" altLang="en-US" smtClean="0"/>
              <a:t>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88938" y="1052513"/>
            <a:ext cx="8229600" cy="6607175"/>
          </a:xfrm>
        </p:spPr>
        <p:txBody>
          <a:bodyPr>
            <a:sp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sr-Latn-RS" sz="2000" dirty="0" err="1" smtClean="0"/>
              <a:t>Ispitanici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su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mogli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imati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uvid</a:t>
            </a:r>
            <a:r>
              <a:rPr lang="en-US" altLang="sr-Latn-RS" sz="2000" dirty="0" smtClean="0"/>
              <a:t> u </a:t>
            </a:r>
            <a:r>
              <a:rPr lang="en-US" altLang="sr-Latn-RS" sz="2000" dirty="0" err="1" smtClean="0"/>
              <a:t>ponude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osiguranja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jedan</a:t>
            </a:r>
            <a:r>
              <a:rPr lang="en-US" altLang="sr-Latn-RS" sz="2000" dirty="0" smtClean="0"/>
              <a:t> od </a:t>
            </a:r>
            <a:r>
              <a:rPr lang="en-US" altLang="sr-Latn-RS" sz="2000" dirty="0" err="1" smtClean="0"/>
              <a:t>sljedećih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načina</a:t>
            </a:r>
            <a:r>
              <a:rPr lang="en-US" altLang="sr-Latn-RS" sz="2000" dirty="0" smtClean="0"/>
              <a:t>: a)</a:t>
            </a:r>
            <a:r>
              <a:rPr lang="pl-PL" altLang="sr-Latn-RS" sz="2000" dirty="0" smtClean="0"/>
              <a:t>Lična prezentacija prodavca osiguranja,</a:t>
            </a:r>
            <a:r>
              <a:rPr lang="en-US" altLang="sr-Latn-RS" sz="2000" dirty="0" smtClean="0"/>
              <a:t> b)</a:t>
            </a:r>
            <a:r>
              <a:rPr lang="pl-PL" altLang="sr-Latn-RS" sz="2000" dirty="0" smtClean="0"/>
              <a:t>Flajer osiguranja,</a:t>
            </a:r>
            <a:r>
              <a:rPr lang="en-US" altLang="sr-Latn-RS" sz="2000" dirty="0" smtClean="0"/>
              <a:t> c)</a:t>
            </a:r>
            <a:r>
              <a:rPr lang="pl-PL" altLang="sr-Latn-RS" sz="2000" dirty="0" smtClean="0"/>
              <a:t>Preporuka poznanika,</a:t>
            </a:r>
            <a:r>
              <a:rPr lang="en-US" altLang="sr-Latn-RS" sz="2000" dirty="0" smtClean="0"/>
              <a:t> d)</a:t>
            </a:r>
            <a:r>
              <a:rPr lang="pl-PL" altLang="sr-Latn-RS" sz="2000" dirty="0" smtClean="0"/>
              <a:t>TV, Bilbord ili radio reklama,</a:t>
            </a:r>
            <a:r>
              <a:rPr lang="en-US" altLang="sr-Latn-RS" sz="2000" dirty="0" smtClean="0"/>
              <a:t> e)</a:t>
            </a:r>
            <a:r>
              <a:rPr lang="pl-PL" altLang="sr-Latn-RS" sz="2000" dirty="0" smtClean="0"/>
              <a:t>Web prezentacije osiguravajućih društava</a:t>
            </a:r>
            <a:r>
              <a:rPr lang="en-US" altLang="sr-Latn-RS" sz="2000" dirty="0" smtClean="0"/>
              <a:t>, f)</a:t>
            </a:r>
            <a:r>
              <a:rPr lang="sr-Latn-ME" altLang="sr-Latn-RS" sz="2000" dirty="0" smtClean="0"/>
              <a:t>M</a:t>
            </a:r>
            <a:r>
              <a:rPr lang="pl-PL" altLang="sr-Latn-RS" sz="2000" dirty="0" smtClean="0"/>
              <a:t>edijski natpisi, reportaže o osig. imovine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</a:t>
            </a:r>
            <a:r>
              <a:rPr lang="en-US" altLang="sr-Latn-RS" sz="2000" dirty="0" smtClean="0"/>
              <a:t> g)</a:t>
            </a:r>
            <a:r>
              <a:rPr lang="pl-PL" altLang="sr-Latn-RS" sz="2000" dirty="0" smtClean="0"/>
              <a:t>Ne sjećam se.</a:t>
            </a:r>
          </a:p>
          <a:p>
            <a:pPr marL="109537" indent="0" algn="just" eaLnBrk="1" hangingPunct="1">
              <a:buFont typeface="Wingdings 3" pitchFamily="18" charset="2"/>
              <a:buNone/>
              <a:defRPr/>
            </a:pPr>
            <a:endParaRPr lang="en-US" altLang="sr-Latn-RS" sz="2000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sr-Latn-RS" sz="2000" dirty="0" smtClean="0"/>
              <a:t>Od 1061 </a:t>
            </a:r>
            <a:r>
              <a:rPr lang="en-US" altLang="sr-Latn-RS" sz="2000" dirty="0" err="1" smtClean="0"/>
              <a:t>ispitanika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koji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su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dali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odgovor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postavljeno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pitanje</a:t>
            </a:r>
            <a:r>
              <a:rPr lang="en-US" altLang="sr-Latn-RS" sz="2000" dirty="0" smtClean="0"/>
              <a:t>, </a:t>
            </a:r>
            <a:r>
              <a:rPr lang="en-US" altLang="sr-Latn-RS" sz="2000" dirty="0" err="1" smtClean="0"/>
              <a:t>uvid</a:t>
            </a:r>
            <a:r>
              <a:rPr lang="en-US" altLang="sr-Latn-RS" sz="2000" dirty="0" smtClean="0"/>
              <a:t> u </a:t>
            </a:r>
            <a:r>
              <a:rPr lang="en-US" altLang="sr-Latn-RS" sz="2000" dirty="0" err="1" smtClean="0"/>
              <a:t>ponude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osiguranja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putem</a:t>
            </a:r>
            <a:r>
              <a:rPr lang="en-US" altLang="sr-Latn-RS" sz="2000" dirty="0" smtClean="0"/>
              <a:t> TV-a, </a:t>
            </a:r>
            <a:r>
              <a:rPr lang="en-US" altLang="sr-Latn-RS" sz="2000" dirty="0" err="1" smtClean="0"/>
              <a:t>Bilborda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</a:t>
            </a:r>
            <a:r>
              <a:rPr lang="en-US" altLang="sr-Latn-RS" sz="2000" dirty="0" smtClean="0"/>
              <a:t> radio </a:t>
            </a:r>
            <a:r>
              <a:rPr lang="en-US" altLang="sr-Latn-RS" sz="2000" dirty="0" err="1" smtClean="0"/>
              <a:t>reklama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imalo</a:t>
            </a:r>
            <a:r>
              <a:rPr lang="en-US" altLang="sr-Latn-RS" sz="2000" dirty="0" smtClean="0"/>
              <a:t> je 22.8% </a:t>
            </a:r>
            <a:r>
              <a:rPr lang="en-US" altLang="sr-Latn-RS" sz="2000" dirty="0" err="1" smtClean="0"/>
              <a:t>ispitanika</a:t>
            </a:r>
            <a:r>
              <a:rPr lang="en-US" altLang="sr-Latn-RS" sz="2000" dirty="0" smtClean="0"/>
              <a:t> (242), </a:t>
            </a:r>
            <a:r>
              <a:rPr lang="en-US" altLang="sr-Latn-RS" sz="2000" dirty="0" err="1" smtClean="0"/>
              <a:t>putem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flajera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njih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skoro</a:t>
            </a:r>
            <a:r>
              <a:rPr lang="en-US" altLang="sr-Latn-RS" sz="2000" dirty="0" smtClean="0"/>
              <a:t> 18% (190), </a:t>
            </a:r>
            <a:r>
              <a:rPr lang="en-US" altLang="sr-Latn-RS" sz="2000" dirty="0" err="1" smtClean="0"/>
              <a:t>putem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preporuke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poznanika</a:t>
            </a:r>
            <a:r>
              <a:rPr lang="en-US" altLang="sr-Latn-RS" sz="2000" dirty="0" smtClean="0"/>
              <a:t> 17.1%(181), a 14% </a:t>
            </a:r>
            <a:r>
              <a:rPr lang="en-US" altLang="sr-Latn-RS" sz="2000" dirty="0" err="1" smtClean="0"/>
              <a:t>njih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putem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lične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prezentacije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prodav</a:t>
            </a:r>
            <a:r>
              <a:rPr lang="sr-Latn-ME" altLang="sr-Latn-RS" sz="2000" dirty="0" smtClean="0"/>
              <a:t>c</a:t>
            </a:r>
            <a:r>
              <a:rPr lang="en-US" altLang="sr-Latn-RS" sz="2000" dirty="0" smtClean="0"/>
              <a:t>a </a:t>
            </a:r>
            <a:r>
              <a:rPr lang="en-US" altLang="sr-Latn-RS" sz="2000" dirty="0" err="1" smtClean="0"/>
              <a:t>osiguranja</a:t>
            </a:r>
            <a:r>
              <a:rPr lang="en-US" altLang="sr-Latn-RS" sz="2000" dirty="0" smtClean="0"/>
              <a:t> (149). </a:t>
            </a:r>
            <a:endParaRPr lang="sr-Latn-ME" altLang="sr-Latn-RS" sz="2000" dirty="0" smtClean="0"/>
          </a:p>
          <a:p>
            <a:pPr marL="109537" indent="0" algn="just" eaLnBrk="1" hangingPunct="1">
              <a:buFont typeface="Wingdings 3" pitchFamily="18" charset="2"/>
              <a:buNone/>
              <a:defRPr/>
            </a:pPr>
            <a:endParaRPr lang="en-US" altLang="sr-Latn-RS" sz="2000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sr-Latn-RS" sz="2000" dirty="0" err="1" smtClean="0"/>
              <a:t>Upoznavanje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sa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ponudama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osiguranja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putem</a:t>
            </a:r>
            <a:r>
              <a:rPr lang="en-US" altLang="sr-Latn-RS" sz="2000" dirty="0" smtClean="0"/>
              <a:t> web</a:t>
            </a:r>
            <a:r>
              <a:rPr lang="sr-Latn-ME" altLang="sr-Latn-RS" sz="2000" dirty="0" smtClean="0"/>
              <a:t>-a</a:t>
            </a:r>
            <a:r>
              <a:rPr lang="sr-Latn-ME" altLang="sr-Latn-RS" sz="2000" dirty="0"/>
              <a:t> </a:t>
            </a:r>
            <a:r>
              <a:rPr lang="en-US" altLang="sr-Latn-RS" sz="2000" dirty="0" err="1" smtClean="0"/>
              <a:t>kao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medijskih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natpisa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reportaža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imalo</a:t>
            </a:r>
            <a:r>
              <a:rPr lang="en-US" altLang="sr-Latn-RS" sz="2000" dirty="0" smtClean="0"/>
              <a:t> je </a:t>
            </a:r>
            <a:r>
              <a:rPr lang="en-US" altLang="sr-Latn-RS" sz="2000" dirty="0" err="1" smtClean="0"/>
              <a:t>oko</a:t>
            </a:r>
            <a:r>
              <a:rPr lang="en-US" altLang="sr-Latn-RS" sz="2000" dirty="0" smtClean="0"/>
              <a:t> 9% </a:t>
            </a:r>
            <a:r>
              <a:rPr lang="en-US" altLang="sr-Latn-RS" sz="2000" dirty="0" err="1" smtClean="0"/>
              <a:t>ispitanika</a:t>
            </a:r>
            <a:r>
              <a:rPr lang="en-US" altLang="sr-Latn-RS" sz="2000" dirty="0" smtClean="0"/>
              <a:t>, </a:t>
            </a:r>
            <a:r>
              <a:rPr lang="en-US" altLang="sr-Latn-RS" sz="2000" dirty="0" err="1" smtClean="0"/>
              <a:t>dok</a:t>
            </a:r>
            <a:r>
              <a:rPr lang="en-US" altLang="sr-Latn-RS" sz="2000" dirty="0" smtClean="0"/>
              <a:t> se </a:t>
            </a:r>
            <a:r>
              <a:rPr lang="en-US" altLang="sr-Latn-RS" sz="2000" dirty="0" err="1" smtClean="0"/>
              <a:t>njih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nešto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manje</a:t>
            </a:r>
            <a:r>
              <a:rPr lang="en-US" altLang="sr-Latn-RS" sz="2000" dirty="0" smtClean="0"/>
              <a:t> od 10% ne </a:t>
            </a:r>
            <a:r>
              <a:rPr lang="en-US" altLang="sr-Latn-RS" sz="2000" dirty="0" err="1" smtClean="0"/>
              <a:t>sjeća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 smtClean="0"/>
              <a:t>način</a:t>
            </a:r>
            <a:r>
              <a:rPr lang="sr-Latn-ME" altLang="sr-Latn-RS" sz="2000" dirty="0" smtClean="0"/>
              <a:t>a uvida</a:t>
            </a:r>
            <a:r>
              <a:rPr lang="en-US" altLang="sr-Latn-RS" sz="2000" dirty="0" smtClean="0"/>
              <a:t>. </a:t>
            </a:r>
            <a:r>
              <a:rPr lang="en-US" altLang="sr-Latn-RS" sz="2000" b="1" i="1" dirty="0" smtClean="0"/>
              <a:t/>
            </a:r>
            <a:br>
              <a:rPr lang="en-US" altLang="sr-Latn-RS" sz="2000" b="1" i="1" dirty="0" smtClean="0"/>
            </a:br>
            <a:endParaRPr lang="sr-Latn-CS" altLang="en-US" sz="2000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endParaRPr lang="sr-Latn-CS" altLang="en-US" sz="2000" dirty="0" smtClean="0"/>
          </a:p>
          <a:p>
            <a:pPr eaLnBrk="1" hangingPunct="1">
              <a:defRPr/>
            </a:pPr>
            <a:endParaRPr lang="sr-Latn-CS" altLang="en-US" sz="2000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endParaRPr lang="sr-Latn-CS" altLang="en-US" sz="2000" dirty="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8064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>
              <a:defRPr/>
            </a:pPr>
            <a:r>
              <a:rPr lang="en-US" altLang="en-US" sz="3200" b="1" kern="0" dirty="0" err="1" smtClean="0">
                <a:effectLst/>
              </a:rPr>
              <a:t>Informisanost</a:t>
            </a:r>
            <a:r>
              <a:rPr lang="en-US" altLang="en-US" sz="3200" b="1" kern="0" dirty="0" smtClean="0">
                <a:effectLst/>
              </a:rPr>
              <a:t> </a:t>
            </a:r>
            <a:r>
              <a:rPr lang="en-US" altLang="en-US" sz="3200" b="1" kern="0" dirty="0" err="1" smtClean="0">
                <a:effectLst/>
              </a:rPr>
              <a:t>ispitanika</a:t>
            </a:r>
            <a:endParaRPr lang="en-US" altLang="en-US" sz="3200" b="1" kern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78829" y="130734"/>
            <a:ext cx="7920038" cy="720725"/>
          </a:xfrm>
        </p:spPr>
        <p:txBody>
          <a:bodyPr/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>
                <a:effectLst/>
              </a:rPr>
              <a:t>Upoznatost</a:t>
            </a:r>
            <a:r>
              <a:rPr lang="en-US" altLang="en-US" sz="3200" dirty="0" smtClean="0">
                <a:effectLst/>
              </a:rPr>
              <a:t> sa </a:t>
            </a:r>
            <a:r>
              <a:rPr lang="en-US" altLang="en-US" sz="3200" dirty="0" err="1" smtClean="0">
                <a:effectLst/>
              </a:rPr>
              <a:t>uslovima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 err="1" smtClean="0">
                <a:effectLst/>
              </a:rPr>
              <a:t>osiguranja</a:t>
            </a:r>
            <a:endParaRPr lang="en-US" altLang="en-US" sz="3200" dirty="0" smtClean="0"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36613"/>
            <a:ext cx="8497888" cy="1601787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n"/>
            </a:pPr>
            <a:endParaRPr lang="sr-Latn-CS" altLang="en-US" sz="1400" smtClean="0"/>
          </a:p>
          <a:p>
            <a:pPr eaLnBrk="1" hangingPunct="1"/>
            <a:endParaRPr lang="sr-Latn-CS" altLang="en-US" sz="14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14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1400" smtClean="0"/>
          </a:p>
          <a:p>
            <a:pPr eaLnBrk="1" hangingPunct="1"/>
            <a:endParaRPr lang="sr-Latn-CS" altLang="en-US" sz="14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1400" smtClean="0"/>
          </a:p>
        </p:txBody>
      </p:sp>
      <p:pic>
        <p:nvPicPr>
          <p:cNvPr id="19460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855663"/>
            <a:ext cx="4654550" cy="5851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908050"/>
            <a:ext cx="8964612" cy="3375025"/>
          </a:xfrm>
        </p:spPr>
        <p:txBody>
          <a:bodyPr>
            <a:spAutoFit/>
          </a:bodyPr>
          <a:lstStyle/>
          <a:p>
            <a:pPr marL="109538" indent="0" eaLnBrk="1" hangingPunct="1">
              <a:buFont typeface="Wingdings 3" pitchFamily="18" charset="2"/>
              <a:buNone/>
            </a:pPr>
            <a:endParaRPr lang="sr-Latn-CS" altLang="en-US" sz="2000" smtClean="0"/>
          </a:p>
          <a:p>
            <a:pPr marL="109538" indent="0" algn="just" eaLnBrk="1" hangingPunct="1">
              <a:buFont typeface="Wingdings" pitchFamily="2" charset="2"/>
              <a:buChar char="n"/>
            </a:pPr>
            <a:r>
              <a:rPr lang="en-US" sz="2000" smtClean="0"/>
              <a:t>Da bi se utvrdilo koliki je nivo povjerenja građana u rad osiguravajućih društava u Crnoj Gori, ocjenjujući od 1 do 5 (1-nemam povjerenja, 2- imam djelimično povjerenja, 3- povjerenje je osrednje, 4-veoma vjerujem u rad osiguravajućih kuća, 5- u potpunosti vjerujem osiguravajućim kućama) sprovedena je ordinalna logistička regresija, a rezultati su dati u narednoj tabeli.</a:t>
            </a:r>
          </a:p>
          <a:p>
            <a:pPr marL="109538" indent="0" eaLnBrk="1" hangingPunct="1">
              <a:buFont typeface="Wingdings" pitchFamily="2" charset="2"/>
              <a:buChar char="n"/>
            </a:pPr>
            <a:endParaRPr lang="sr-Latn-CS" altLang="en-US" sz="2000" smtClean="0"/>
          </a:p>
          <a:p>
            <a:pPr marL="109538" indent="0" eaLnBrk="1" hangingPunct="1"/>
            <a:endParaRPr lang="sr-Latn-CS" altLang="en-US" sz="2000" smtClean="0"/>
          </a:p>
          <a:p>
            <a:pPr marL="109538" indent="0" eaLnBrk="1" hangingPunct="1">
              <a:buFont typeface="Wingdings" pitchFamily="2" charset="2"/>
              <a:buChar char="n"/>
            </a:pPr>
            <a:endParaRPr lang="sr-Latn-CS" altLang="en-US" sz="200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8280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>
              <a:defRPr/>
            </a:pPr>
            <a:r>
              <a:rPr lang="en-US" altLang="en-US" sz="3200" b="1" kern="0" dirty="0" err="1" smtClean="0">
                <a:effectLst/>
              </a:rPr>
              <a:t>Rezultati</a:t>
            </a:r>
            <a:r>
              <a:rPr lang="en-US" altLang="en-US" sz="3200" b="1" kern="0" dirty="0" smtClean="0">
                <a:effectLst/>
              </a:rPr>
              <a:t> </a:t>
            </a:r>
            <a:r>
              <a:rPr lang="en-US" altLang="en-US" sz="3200" b="1" kern="0" dirty="0" err="1" smtClean="0">
                <a:effectLst/>
              </a:rPr>
              <a:t>logističke</a:t>
            </a:r>
            <a:r>
              <a:rPr lang="en-US" altLang="en-US" sz="3200" b="1" kern="0" dirty="0" smtClean="0">
                <a:effectLst/>
              </a:rPr>
              <a:t> </a:t>
            </a:r>
            <a:r>
              <a:rPr lang="en-US" altLang="en-US" sz="3200" b="1" kern="0" dirty="0" err="1" smtClean="0">
                <a:effectLst/>
              </a:rPr>
              <a:t>regresije</a:t>
            </a:r>
            <a:r>
              <a:rPr lang="en-US" altLang="en-US" sz="3200" b="1" kern="0" dirty="0" smtClean="0">
                <a:effectLst/>
              </a:rPr>
              <a:t>- </a:t>
            </a:r>
            <a:r>
              <a:rPr lang="en-US" altLang="en-US" sz="3200" b="1" kern="0" dirty="0" err="1" smtClean="0">
                <a:effectLst/>
              </a:rPr>
              <a:t>povjerenje</a:t>
            </a:r>
            <a:endParaRPr lang="en-US" altLang="en-US" sz="3200" b="1" kern="0" dirty="0" smtClean="0"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5500" y="3357563"/>
          <a:ext cx="7772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1749"/>
                <a:gridCol w="968441"/>
                <a:gridCol w="968441"/>
                <a:gridCol w="968441"/>
                <a:gridCol w="968441"/>
                <a:gridCol w="96688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Estimate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Std. Error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Wald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Sig.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Exp(B)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Intercept 1 | 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.420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6.570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Intercept 2 |3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2.525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.424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35.392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Intercept 3 |4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.431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86.945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Intercept 4 |5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5.310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.441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145.079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Pol_muški (ženski)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36.443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Obrazovanje_V (O)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102.505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10.837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Obrazovanje_S (O)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22.310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Primanja_&lt;250 (&gt;1200)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Primanja_250-500 (&gt;1200)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Primanja_500-800 (&gt;1200)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Primanja_800-1200 (&gt;1200)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9.149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.002*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2.622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Regija_centar (sjever)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.435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9.579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.002*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Regija_jug (sjever)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18.563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.000*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Starost_18-25 (&gt;65)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Starost_25-50 (&gt;65)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Starost_50-65 (&gt;65)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.783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Brak_ Ne, bez djece (Ne, sa djecom)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-.078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Brak_ Da, bez djece (Ne, sa djecom)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-.184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Brak_ Da, sa djecom (Ne, sa djecom)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.413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6.157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.013**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1.511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549275"/>
            <a:ext cx="8964612" cy="6783388"/>
          </a:xfrm>
        </p:spPr>
        <p:txBody>
          <a:bodyPr>
            <a:spAutoFit/>
          </a:bodyPr>
          <a:lstStyle/>
          <a:p>
            <a:pPr marL="109538" indent="0" eaLnBrk="1" hangingPunct="1">
              <a:buFont typeface="Wingdings 3" pitchFamily="18" charset="2"/>
              <a:buNone/>
            </a:pPr>
            <a:endParaRPr lang="sr-Latn-CS" altLang="en-US" sz="2000" smtClean="0"/>
          </a:p>
          <a:p>
            <a:pPr marL="109538" indent="0" algn="just" eaLnBrk="1" hangingPunct="1"/>
            <a:r>
              <a:rPr lang="en-US" sz="1900" smtClean="0"/>
              <a:t>Na bazi ocjena modela, može se zaključiti da šansa, da će preći na veći nivo povjerenja, kod muškaraca raste za preko 86% u odnosu na žene. Drugim riječima, model predviđa da su šanse za većim nivoom povjerenja 1.86 puta veće kod muškaraca u odnosu na žene. </a:t>
            </a:r>
          </a:p>
          <a:p>
            <a:pPr marL="109538" indent="0" algn="just" eaLnBrk="1" hangingPunct="1"/>
            <a:r>
              <a:rPr lang="en-US" sz="1900" smtClean="0"/>
              <a:t>Visoko obrazovanje u odnosu na osnovno, kao i srednje u odnosu na osnovno obrazovanje, povećava šanse prelaska na veći nivo povjerenja u rad osiguravajućih kompanija, i to za preko 10 puta kod najobrazovanijih i preko dva puta kod onih sa srednjim obrazovanjem. Drugim riječima, šanse da ispitanici imaju veće povjerenje u rad osiguravajućih kompanija, veće su kod onih koji su formalno obrazovaniji.</a:t>
            </a:r>
          </a:p>
          <a:p>
            <a:pPr marL="109538" indent="0" algn="just" eaLnBrk="1" hangingPunct="1"/>
            <a:r>
              <a:rPr lang="en-US" sz="1900" smtClean="0"/>
              <a:t>Centralna regija, kao i južna regija, povećava šanse da će stepen povjerenja da raste na veći nivo, u odnosu na sjever i to od 54% do 93%, respektivno. </a:t>
            </a:r>
          </a:p>
          <a:p>
            <a:pPr marL="109538" indent="0" algn="just" eaLnBrk="1" hangingPunct="1"/>
            <a:r>
              <a:rPr lang="en-US" sz="1900" smtClean="0"/>
              <a:t>Kod osoba koje su u braku i imaju djece, za preko 50% veća je vjerovatnoća da će povjerenje u osiguravajuće kuće da se poveća, u odnosu na one koji nijesu u braku, a imaju djecu.</a:t>
            </a:r>
          </a:p>
          <a:p>
            <a:pPr marL="109538" indent="0" eaLnBrk="1" hangingPunct="1">
              <a:buFont typeface="Wingdings" pitchFamily="2" charset="2"/>
              <a:buChar char="n"/>
            </a:pPr>
            <a:endParaRPr lang="sr-Latn-CS" altLang="en-US" sz="2000" smtClean="0"/>
          </a:p>
          <a:p>
            <a:pPr marL="109538" indent="0" eaLnBrk="1" hangingPunct="1"/>
            <a:endParaRPr lang="sr-Latn-CS" altLang="en-US" sz="2000" smtClean="0"/>
          </a:p>
          <a:p>
            <a:pPr marL="109538" indent="0" eaLnBrk="1" hangingPunct="1">
              <a:buFont typeface="Wingdings" pitchFamily="2" charset="2"/>
              <a:buChar char="n"/>
            </a:pPr>
            <a:endParaRPr lang="sr-Latn-CS" altLang="en-US" sz="200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-7938"/>
            <a:ext cx="8064500" cy="107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>
              <a:defRPr/>
            </a:pPr>
            <a:r>
              <a:rPr lang="en-US" altLang="en-US" sz="2800" b="1" kern="0" dirty="0" err="1" smtClean="0">
                <a:effectLst/>
              </a:rPr>
              <a:t>Rezultati</a:t>
            </a:r>
            <a:r>
              <a:rPr lang="en-US" altLang="en-US" sz="2800" b="1" kern="0" dirty="0" smtClean="0">
                <a:effectLst/>
              </a:rPr>
              <a:t> </a:t>
            </a:r>
            <a:r>
              <a:rPr lang="en-US" altLang="en-US" sz="2800" b="1" kern="0" dirty="0" err="1" smtClean="0">
                <a:effectLst/>
              </a:rPr>
              <a:t>logističke</a:t>
            </a:r>
            <a:r>
              <a:rPr lang="en-US" altLang="en-US" sz="2800" b="1" kern="0" dirty="0" smtClean="0">
                <a:effectLst/>
              </a:rPr>
              <a:t> </a:t>
            </a:r>
            <a:r>
              <a:rPr lang="en-US" altLang="en-US" sz="2800" b="1" kern="0" dirty="0" err="1" smtClean="0">
                <a:effectLst/>
              </a:rPr>
              <a:t>regresije</a:t>
            </a:r>
            <a:r>
              <a:rPr lang="en-US" altLang="en-US" sz="2800" b="1" kern="0" dirty="0" smtClean="0">
                <a:effectLst/>
              </a:rPr>
              <a:t>- </a:t>
            </a:r>
            <a:r>
              <a:rPr lang="en-US" altLang="en-US" sz="2800" b="1" kern="0" dirty="0" err="1" smtClean="0">
                <a:effectLst/>
              </a:rPr>
              <a:t>povjerenje</a:t>
            </a:r>
            <a:endParaRPr lang="en-US" altLang="en-US" sz="2800" b="1" kern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33363" y="692150"/>
            <a:ext cx="8893175" cy="5935663"/>
          </a:xfrm>
        </p:spPr>
        <p:txBody>
          <a:bodyPr>
            <a:spAutoFit/>
          </a:bodyPr>
          <a:lstStyle/>
          <a:p>
            <a:pPr eaLnBrk="1" hangingPunct="1"/>
            <a:endParaRPr lang="sr-Latn-CS" altLang="en-US" sz="2000" smtClean="0"/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1900" smtClean="0"/>
              <a:t>Ocijenjen je model kojim se provjerilo da li se na osnovu osnovnih socio-demografskih karakteristika mogu predvidjeti razlozi nepovjerenja u institucije osiguranja. Istraživanje je  bazirano na lošem ličnom iskustvu, lošem iskustvu poznanika i drugo, a sprovedena je multinomna logistička regresija.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1900" smtClean="0"/>
              <a:t>Muškarci u odnosu na žene će skoro 3 puta vjerovatnije kao razlog za nepovjerenje navesti loše lično iskustvo u odnosu na druge razloge. 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1900" smtClean="0"/>
              <a:t>Lica sa srednjim ali i visokim nivoom obrazovanja imaju preko 5 puta veće šanse da kao razlog nepovjerenja u osiguravajuće društvo odaberu loše lično iskustvo nego lica sa osnovnim nivoom obrazovanja. Posebno izaženu šansu da navedu loše lično iskustvo kao razlog nepovjerenja, i to preko 6 ipo puta, imaju osobe sa visokim obrazovanjem u odnosu na one sa osnovnim obrazovanjem.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1900" smtClean="0"/>
              <a:t>U poredjenju sa najstarijom grupom ispitanika, vjerovatnoća da će mlađe grupe ispitanika (posebno oni između 25 i 50 godina) navesti loše lično iskustvo u odnosu na druge razloge kao nepovjerenje, veća je za 3 do 5 puta.</a:t>
            </a:r>
          </a:p>
          <a:p>
            <a:pPr eaLnBrk="1" hangingPunct="1">
              <a:buFont typeface="Wingdings" pitchFamily="2" charset="2"/>
              <a:buChar char="n"/>
            </a:pPr>
            <a:endParaRPr lang="sr-Latn-CS" altLang="en-US" sz="200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8064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>
              <a:defRPr/>
            </a:pPr>
            <a:r>
              <a:rPr lang="en-US" altLang="en-US" sz="3000" b="1" kern="0" dirty="0" err="1" smtClean="0">
                <a:effectLst/>
              </a:rPr>
              <a:t>Rezutati</a:t>
            </a:r>
            <a:r>
              <a:rPr lang="en-US" altLang="en-US" sz="3000" b="1" kern="0" dirty="0" smtClean="0">
                <a:effectLst/>
              </a:rPr>
              <a:t> </a:t>
            </a:r>
            <a:r>
              <a:rPr lang="en-US" altLang="en-US" sz="3000" b="1" kern="0" dirty="0" err="1" smtClean="0">
                <a:effectLst/>
              </a:rPr>
              <a:t>logističke</a:t>
            </a:r>
            <a:r>
              <a:rPr lang="en-US" altLang="en-US" sz="3000" b="1" kern="0" dirty="0" smtClean="0">
                <a:effectLst/>
              </a:rPr>
              <a:t> </a:t>
            </a:r>
            <a:r>
              <a:rPr lang="en-US" altLang="en-US" sz="3000" b="1" kern="0" dirty="0" err="1" smtClean="0">
                <a:effectLst/>
              </a:rPr>
              <a:t>regresije</a:t>
            </a:r>
            <a:r>
              <a:rPr lang="en-US" altLang="en-US" sz="3000" b="1" kern="0" dirty="0" smtClean="0">
                <a:effectLst/>
              </a:rPr>
              <a:t>- </a:t>
            </a:r>
            <a:r>
              <a:rPr lang="en-US" altLang="en-US" sz="3000" b="1" kern="0" dirty="0" err="1" smtClean="0">
                <a:effectLst/>
              </a:rPr>
              <a:t>razlozi</a:t>
            </a:r>
            <a:r>
              <a:rPr lang="en-US" altLang="en-US" sz="3000" b="1" kern="0" dirty="0" smtClean="0">
                <a:effectLst/>
              </a:rPr>
              <a:t> </a:t>
            </a:r>
            <a:r>
              <a:rPr lang="en-US" altLang="en-US" sz="3000" b="1" kern="0" dirty="0" err="1" smtClean="0">
                <a:effectLst/>
              </a:rPr>
              <a:t>nepovjerenja</a:t>
            </a:r>
            <a:endParaRPr lang="en-US" altLang="en-US" sz="3000" b="1" kern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950" y="908050"/>
            <a:ext cx="9036050" cy="5437188"/>
          </a:xfrm>
        </p:spPr>
        <p:txBody>
          <a:bodyPr>
            <a:spAutoFit/>
          </a:bodyPr>
          <a:lstStyle/>
          <a:p>
            <a:pPr eaLnBrk="1" hangingPunct="1"/>
            <a:r>
              <a:rPr lang="en-US" sz="1800" smtClean="0"/>
              <a:t>Kako bismo provjerili da li se može predvidjeti jesu li korisnici, prilikom potpisivanja ugovora o osiguranju, upoznati sa tekstom uslova ugovora o osiguranju, sprovedena je multinomna logistička regresija.</a:t>
            </a:r>
          </a:p>
          <a:p>
            <a:pPr eaLnBrk="1" hangingPunct="1"/>
            <a:r>
              <a:rPr lang="en-US" sz="1800" smtClean="0"/>
              <a:t>Osobe muškog pola su za čak 90% sklonije da detaljno pročitaju uslove prilikom zaključivanja ugovora nego osobe ženskog pola. </a:t>
            </a:r>
          </a:p>
          <a:p>
            <a:pPr eaLnBrk="1" hangingPunct="1"/>
            <a:r>
              <a:rPr lang="en-US" sz="1800" smtClean="0"/>
              <a:t>Oni ispitanici koji imaju viši nivo obrazovanja će se od 2 do 8 puta vjerovatnije odlučiti da pročitaju uslove osiguranja.</a:t>
            </a:r>
          </a:p>
          <a:p>
            <a:pPr eaLnBrk="1" hangingPunct="1"/>
            <a:r>
              <a:rPr lang="en-US" sz="1800" smtClean="0"/>
              <a:t>Ispitanici iz kategorije sa mjesečnim primanjima od 800 do 1200 eura imaju 4 puta veće šanse da pročitaju uslove ugovora osiguranja nego oni sa nižim mjesečnim primanjima. </a:t>
            </a:r>
          </a:p>
          <a:p>
            <a:pPr eaLnBrk="1" hangingPunct="1"/>
            <a:r>
              <a:rPr lang="en-US" sz="1800" smtClean="0"/>
              <a:t>Centralni i južni region će dati prednost opciji da se pročitaju detaljno uslovi u odnosu na sjeverni i to nekoliko puta (4-6 puta češće). </a:t>
            </a:r>
          </a:p>
          <a:p>
            <a:pPr eaLnBrk="1" hangingPunct="1"/>
            <a:r>
              <a:rPr lang="en-US" sz="1800" smtClean="0"/>
              <a:t>Dodatno, šansa da će se izabrati ova opcija veća je preko 10 puta kod kategorija ispitanika mlađih od 65 godina.</a:t>
            </a:r>
          </a:p>
          <a:p>
            <a:pPr eaLnBrk="1" hangingPunct="1"/>
            <a:r>
              <a:rPr lang="en-US" sz="1800" smtClean="0"/>
              <a:t>Osobe koje su u braku i imaju djecu, u odnosu na one koje nijesu u braku i nemaju djecu, vjerovatnije će odabrati da pročitaju uslove (čak 4 puta veće šanse).</a:t>
            </a:r>
          </a:p>
          <a:p>
            <a:pPr eaLnBrk="1" hangingPunct="1"/>
            <a:endParaRPr lang="sr-Latn-CS" altLang="en-US" sz="180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115888"/>
            <a:ext cx="8064500" cy="1079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 algn="l">
              <a:defRPr/>
            </a:pPr>
            <a:r>
              <a:rPr lang="en-US" altLang="en-US" sz="3000" b="1" kern="0" dirty="0" err="1" smtClean="0">
                <a:effectLst/>
              </a:rPr>
              <a:t>Rezultati</a:t>
            </a:r>
            <a:r>
              <a:rPr lang="en-US" altLang="en-US" sz="3000" b="1" kern="0" dirty="0" smtClean="0">
                <a:effectLst/>
              </a:rPr>
              <a:t> </a:t>
            </a:r>
            <a:r>
              <a:rPr lang="en-US" altLang="en-US" sz="3000" b="1" kern="0" dirty="0" err="1" smtClean="0">
                <a:effectLst/>
              </a:rPr>
              <a:t>logističke</a:t>
            </a:r>
            <a:r>
              <a:rPr lang="en-US" altLang="en-US" sz="3000" b="1" kern="0" dirty="0" smtClean="0">
                <a:effectLst/>
              </a:rPr>
              <a:t> </a:t>
            </a:r>
            <a:r>
              <a:rPr lang="en-US" altLang="en-US" sz="3000" b="1" kern="0" dirty="0" err="1" smtClean="0">
                <a:effectLst/>
              </a:rPr>
              <a:t>regresije</a:t>
            </a:r>
            <a:r>
              <a:rPr lang="en-US" altLang="en-US" sz="3000" b="1" kern="0" dirty="0" smtClean="0">
                <a:effectLst/>
              </a:rPr>
              <a:t> –</a:t>
            </a:r>
            <a:r>
              <a:rPr lang="en-US" altLang="en-US" sz="3000" b="1" kern="0" dirty="0" err="1" smtClean="0">
                <a:effectLst/>
              </a:rPr>
              <a:t>uslovi</a:t>
            </a:r>
            <a:r>
              <a:rPr lang="en-US" altLang="en-US" sz="3000" b="1" kern="0" dirty="0" smtClean="0">
                <a:effectLst/>
              </a:rPr>
              <a:t> </a:t>
            </a:r>
            <a:r>
              <a:rPr lang="en-US" altLang="en-US" sz="3000" b="1" kern="0" dirty="0" err="1" smtClean="0">
                <a:effectLst/>
              </a:rPr>
              <a:t>osig</a:t>
            </a:r>
            <a:r>
              <a:rPr lang="en-US" altLang="en-US" sz="3000" b="1" kern="0" dirty="0" smtClean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908050"/>
            <a:ext cx="8748712" cy="5370513"/>
          </a:xfrm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1900" smtClean="0"/>
              <a:t>Povjerenje ispitanika prema osiguravajućim društvima u Crnoj Gori je  na slabom nivou.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900" smtClean="0"/>
              <a:t>Nepovjerenje u rad osiguravajućih kompanija više je izraženo u okviru ženske populacije, kao i kod ispitanika sa sjevera Crne Gore.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900" smtClean="0"/>
              <a:t>Stepen obrazovanja direktno proporcionalno utiče na stepen povjerenja ispitanika, a najveće nepovjerenje u rad osiguravajućih kompanija prisutno je kod najmlađe i najstarije populacije.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900" smtClean="0"/>
              <a:t>Veliko povjerenje u rad osiguravajućih kompanija prisutno je kod ispitanika koji su u braku i povećava se sa rastom primanja.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900" smtClean="0"/>
              <a:t>Najveća informisanost građana Crne Gore ostvaruje se putem TV-a, radija i bilborda, a najmanja putem Interneta.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en-US" sz="1900" smtClean="0"/>
              <a:t>Ispitanici nemaju dovoljno razvijenu svijest o značaju opštih i posebnih uslova osiguranja, jer je oko 41% njih navelo da ih uopšte ne čitaju.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en-US" sz="1900" smtClean="0"/>
              <a:t>Rezultati ovog istraživanja mogu pomoći pri kreiranju edukativnih kampanja, koje bi podigle nivo kulture osiguranja odnosno edukacije građana o samoj djelatnosti osiguranja.</a:t>
            </a:r>
            <a:endParaRPr lang="sr-Latn-CS" altLang="en-US" sz="190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0"/>
            <a:ext cx="8064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>
              <a:defRPr/>
            </a:pPr>
            <a:r>
              <a:rPr lang="en-US" altLang="en-US" sz="3200" b="1" kern="0" dirty="0" err="1" smtClean="0">
                <a:effectLst/>
              </a:rPr>
              <a:t>Zaključak</a:t>
            </a:r>
            <a:endParaRPr lang="en-US" altLang="en-US" sz="3200" b="1" kern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60351"/>
            <a:ext cx="7848600" cy="864394"/>
          </a:xfrm>
        </p:spPr>
        <p:txBody>
          <a:bodyPr/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/>
              <a:t>Cilj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istraživanja</a:t>
            </a:r>
            <a:endParaRPr lang="en-US" altLang="en-US" sz="32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484313"/>
            <a:ext cx="7777163" cy="5030787"/>
          </a:xfrm>
        </p:spPr>
        <p:txBody>
          <a:bodyPr>
            <a:spAutoFit/>
          </a:bodyPr>
          <a:lstStyle/>
          <a:p>
            <a:pPr marR="0" algn="just" eaLnBrk="1" hangingPunct="1">
              <a:lnSpc>
                <a:spcPct val="80000"/>
              </a:lnSpc>
              <a:buSzPct val="80000"/>
              <a:buFont typeface="Wingdings" pitchFamily="2" charset="2"/>
              <a:buChar char="n"/>
            </a:pPr>
            <a:r>
              <a:rPr lang="en-US" altLang="en-US" sz="2400" smtClean="0"/>
              <a:t> </a:t>
            </a:r>
            <a:r>
              <a:rPr lang="en-US" altLang="en-US" sz="2200" smtClean="0"/>
              <a:t>C</a:t>
            </a:r>
            <a:r>
              <a:rPr lang="en-US" sz="2200" smtClean="0"/>
              <a:t>ilj rada jeste </a:t>
            </a:r>
            <a:r>
              <a:rPr lang="pl-PL" sz="2200" smtClean="0"/>
              <a:t>ocjen</a:t>
            </a:r>
            <a:r>
              <a:rPr lang="en-US" sz="2200" smtClean="0"/>
              <a:t>a informisanosti i</a:t>
            </a:r>
            <a:r>
              <a:rPr lang="pl-PL" sz="2200" smtClean="0"/>
              <a:t> povjerenja građana u crnogorska društva za osiguranje</a:t>
            </a:r>
            <a:r>
              <a:rPr lang="en-US" sz="2200" smtClean="0"/>
              <a:t>. Radom se želi ispitati </a:t>
            </a:r>
            <a:r>
              <a:rPr lang="pl-PL" sz="2200" smtClean="0"/>
              <a:t>koliko određeni demografsko-sociološki faktori utiču na stepen povjerenja građana, </a:t>
            </a:r>
            <a:r>
              <a:rPr lang="en-US" sz="2200" smtClean="0"/>
              <a:t>njihovu informisanost, odnosno </a:t>
            </a:r>
            <a:r>
              <a:rPr lang="pl-PL" sz="2200" smtClean="0"/>
              <a:t>na kvalitet odnosa osiguravača i osiguranika, te koliko ograničavaju rast i razvoj tržišta.</a:t>
            </a:r>
            <a:endParaRPr lang="en-US" sz="2200" smtClean="0"/>
          </a:p>
          <a:p>
            <a:pPr marR="0" algn="just" eaLnBrk="1" hangingPunct="1">
              <a:lnSpc>
                <a:spcPct val="80000"/>
              </a:lnSpc>
              <a:buSzPct val="80000"/>
            </a:pPr>
            <a:endParaRPr lang="en-US" sz="2200" smtClean="0"/>
          </a:p>
          <a:p>
            <a:pPr marR="0" algn="just" eaLnBrk="1" hangingPunct="1">
              <a:lnSpc>
                <a:spcPct val="80000"/>
              </a:lnSpc>
              <a:buSzPct val="80000"/>
              <a:buFont typeface="Wingdings" pitchFamily="2" charset="2"/>
              <a:buChar char="n"/>
            </a:pPr>
            <a:r>
              <a:rPr lang="en-US" sz="2200" smtClean="0"/>
              <a:t> Do rezulata i zaključaka došlo se anketiranjem građana Crne Gore. Analiza je sprovedena korišćenjem modela logističke regresije. Svi rezultati prezentirani ovim radom dobijeni su primjenom statističkog softvera IBM SPSS Statistics. </a:t>
            </a:r>
          </a:p>
          <a:p>
            <a:pPr marR="0" algn="just" eaLnBrk="1" hangingPunct="1">
              <a:lnSpc>
                <a:spcPct val="80000"/>
              </a:lnSpc>
              <a:buSzPct val="80000"/>
            </a:pPr>
            <a:endParaRPr lang="en-US" altLang="en-US" sz="2400" smtClean="0"/>
          </a:p>
          <a:p>
            <a:pPr marR="0" algn="just" eaLnBrk="1" hangingPunct="1">
              <a:lnSpc>
                <a:spcPct val="80000"/>
              </a:lnSpc>
              <a:buSzPct val="80000"/>
            </a:pPr>
            <a:endParaRPr lang="en-US" altLang="en-US" sz="2400" smtClean="0"/>
          </a:p>
          <a:p>
            <a:pPr marR="0" algn="just" eaLnBrk="1" hangingPunct="1">
              <a:lnSpc>
                <a:spcPct val="80000"/>
              </a:lnSpc>
              <a:buSzPct val="80000"/>
            </a:pPr>
            <a:endParaRPr lang="sr-Latn-CS" altLang="en-US" sz="2200" smtClean="0"/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sr-Latn-CS" altLang="en-US" sz="1800" smtClean="0"/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8496300" cy="5111750"/>
          </a:xfrm>
        </p:spPr>
        <p:txBody>
          <a:bodyPr/>
          <a:lstStyle/>
          <a:p>
            <a:pPr algn="just" eaLnBrk="1" hangingPunct="1"/>
            <a:r>
              <a:rPr lang="en-US" sz="2000" smtClean="0"/>
              <a:t>Na pragu četvrte industrijske revolucije, rastuće potrebe savremenog poslovanja za informacijama i znanjem, dovode do sve veće primjene inteligentnih komjuterskih metoda.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n-US" sz="2000" smtClean="0"/>
              <a:t> </a:t>
            </a:r>
          </a:p>
          <a:p>
            <a:pPr algn="just" eaLnBrk="1" hangingPunct="1"/>
            <a:r>
              <a:rPr lang="en-US" sz="2000" smtClean="0"/>
              <a:t>Ove metode su posebno važne u oblastima gdje je neizvjesnost i rizik u poslovanju veliki. Pošto je osiguranje oblast koja se bavi rizikom, primjena kompjuterskih metoda za ocjenu i predviđanje rizika može osiguravajućim kompanijama obezbijediti  konkurentsku prednost.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 sz="2000" smtClean="0"/>
          </a:p>
          <a:p>
            <a:pPr algn="just" eaLnBrk="1" hangingPunct="1"/>
            <a:r>
              <a:rPr lang="en-US" sz="2000" smtClean="0"/>
              <a:t>Za analizu anketnih podataka uglavnom se koristi faktorska analiza koja spada u klasične statističke metode. Međutim, u literaturi, u novije vrijeme, postoje dokazi da inteligentne kompjuterske metode, kao što su decision tree, logistička regresija i slično, mogu biti uspješna alternativa i nadmašiti mogućnosti faktorske analize.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/>
              <a:t>Primjena</a:t>
            </a:r>
            <a:r>
              <a:rPr lang="en-US" sz="3200" dirty="0"/>
              <a:t> </a:t>
            </a:r>
            <a:r>
              <a:rPr lang="en-US" sz="3200" dirty="0" err="1" smtClean="0"/>
              <a:t>kompjuterskih</a:t>
            </a:r>
            <a:r>
              <a:rPr lang="en-US" sz="3200" dirty="0" smtClean="0"/>
              <a:t> </a:t>
            </a:r>
            <a:r>
              <a:rPr lang="sr-Latn-ME" sz="3200" dirty="0" smtClean="0"/>
              <a:t>metoda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31788"/>
            <a:ext cx="7848600" cy="504825"/>
          </a:xfrm>
        </p:spPr>
        <p:txBody>
          <a:bodyPr>
            <a:noAutofit/>
          </a:bodyPr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/>
              <a:t>Tržište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osiguranja</a:t>
            </a:r>
            <a:r>
              <a:rPr lang="en-US" altLang="en-US" sz="3200" dirty="0" smtClean="0"/>
              <a:t> u CG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08050"/>
            <a:ext cx="8713787" cy="4786313"/>
          </a:xfrm>
        </p:spPr>
        <p:txBody>
          <a:bodyPr>
            <a:spAutoFit/>
          </a:bodyPr>
          <a:lstStyle/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200" smtClean="0"/>
              <a:t>U toku 2018. na crnogorskom tržištu osiguranja poslovima životnih osiguranja bavilo se četiri društava za osiguranje, dok je pet društava nudilo proizvode neživotnih osiguranja.</a:t>
            </a: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en-US" sz="2200" smtClean="0"/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200" smtClean="0"/>
              <a:t>Ukupna bruto fakturisana premija na crnogorskom tržištu osiguranja u 2017. iznosila je 81,7 mil.€, dok je prema preliminarnim pokazateljima Agencije za nadzor osiguranja njen iznos u 2018. procijenjen na 86,8 mil.€.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en-US" sz="2200" smtClean="0"/>
              <a:t> </a:t>
            </a: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200" smtClean="0"/>
              <a:t>Premija životnih osiguranja činila je oko 17% ukupnog portfelja u 2017. i 2018. godini. </a:t>
            </a:r>
          </a:p>
          <a:p>
            <a:pPr marR="0" algn="just" eaLnBrk="1" hangingPunct="1">
              <a:lnSpc>
                <a:spcPct val="80000"/>
              </a:lnSpc>
            </a:pPr>
            <a:endParaRPr lang="en-US" sz="2200" smtClean="0"/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200" smtClean="0"/>
              <a:t>Ukupna penetracija tržišta u 2017. iznosila je 1,9%, dok je gustina osiguranja zabilježila rast od 2% u poređenju sa 2016. i iznosila je 131,4€.</a:t>
            </a:r>
            <a:endParaRPr lang="sr-Latn-CS" altLang="en-US" sz="2200" smtClean="0"/>
          </a:p>
          <a:p>
            <a:pPr marR="0" algn="l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748712" cy="6248400"/>
          </a:xfrm>
        </p:spPr>
        <p:txBody>
          <a:bodyPr>
            <a:spAutoFit/>
          </a:bodyPr>
          <a:lstStyle/>
          <a:p>
            <a:pPr algn="just" eaLnBrk="1" hangingPunct="1">
              <a:buSzPct val="80000"/>
              <a:buFont typeface="Wingdings" pitchFamily="2" charset="2"/>
              <a:buChar char="n"/>
            </a:pPr>
            <a:r>
              <a:rPr lang="en-US" altLang="en-US" sz="2000" smtClean="0"/>
              <a:t>Istraživanje povjerenja građana u osiguravajuća društva urađeno je na teritoriji Crne Gore. Anketirano je 1500 građana u toku 2018.godine.</a:t>
            </a:r>
          </a:p>
          <a:p>
            <a:pPr algn="just" eaLnBrk="1" hangingPunct="1">
              <a:buSzPct val="80000"/>
              <a:buFont typeface="Wingdings" pitchFamily="2" charset="2"/>
              <a:buChar char="n"/>
            </a:pPr>
            <a:r>
              <a:rPr lang="en-US" altLang="en-US" sz="2000" smtClean="0"/>
              <a:t>Stratifikacija uzorka sprovedena je na osnovu pola, starosti, regiona, stepena obrazovanja, bračnog statusa i mjesečnih primjanja građana. </a:t>
            </a:r>
          </a:p>
          <a:p>
            <a:pPr algn="just" eaLnBrk="1" hangingPunct="1">
              <a:buSzPct val="80000"/>
              <a:buFont typeface="Wingdings" pitchFamily="2" charset="2"/>
              <a:buChar char="n"/>
            </a:pPr>
            <a:r>
              <a:rPr lang="en-US" altLang="en-US" sz="2000" smtClean="0"/>
              <a:t>Došlo se do zaključaka da </a:t>
            </a:r>
            <a:r>
              <a:rPr lang="en-US" sz="2000" smtClean="0"/>
              <a:t>najveći procenat ispitanika i to 30.5% nema povjerenja u rad osiguravajućih kompanija dok najmanji procenat, samo 8.9% ispitanika u potpunosti vjeruje osiguravajućim kompanijama u Crnoj Gori. Djelimično, odnosno osrednje povjerenje iskazalo je ukupno 48.2% ispitanika (26.1%-djelimično i 22.1%-osrednje), dok veliko povjerenje u rad osiguravajućih društava ima njih12.4%.</a:t>
            </a:r>
          </a:p>
          <a:p>
            <a:pPr algn="just" eaLnBrk="1" hangingPunct="1">
              <a:buSzPct val="80000"/>
              <a:buFont typeface="Wingdings" pitchFamily="2" charset="2"/>
              <a:buChar char="n"/>
            </a:pPr>
            <a:r>
              <a:rPr lang="en-US" sz="2000" smtClean="0"/>
              <a:t>Na narednim grafikonima dat je prikaz povjerenja građana u rad osiguravajućih društava u okviru pojedinih demografsko-socioloških karakteristika.</a:t>
            </a:r>
          </a:p>
          <a:p>
            <a:pPr eaLnBrk="1" hangingPunct="1"/>
            <a:r>
              <a:rPr lang="en-US" sz="2000" smtClean="0"/>
              <a:t> </a:t>
            </a:r>
          </a:p>
          <a:p>
            <a:pPr eaLnBrk="1" hangingPunct="1">
              <a:buSzPct val="80000"/>
              <a:buFont typeface="Wingdings" pitchFamily="2" charset="2"/>
              <a:buChar char="n"/>
            </a:pPr>
            <a:endParaRPr lang="en-US" altLang="en-US" sz="2000" smtClean="0"/>
          </a:p>
          <a:p>
            <a:pPr eaLnBrk="1" hangingPunct="1">
              <a:buSzPct val="80000"/>
              <a:buFont typeface="Wingdings" pitchFamily="2" charset="2"/>
              <a:buChar char="n"/>
            </a:pPr>
            <a:endParaRPr lang="en-US" altLang="en-US" sz="200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/>
              <a:t>Istraživanje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povjerenja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ispitanika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5888"/>
            <a:ext cx="8064500" cy="792832"/>
          </a:xfrm>
        </p:spPr>
        <p:txBody>
          <a:bodyPr/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/>
              <a:t>Istraživanje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povjerenja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ispitanika</a:t>
            </a:r>
            <a:endParaRPr lang="en-US" alt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712200" cy="769937"/>
          </a:xfrm>
          <a:noFill/>
        </p:spPr>
        <p:txBody>
          <a:bodyPr>
            <a:spAutoFit/>
          </a:bodyPr>
          <a:lstStyle/>
          <a:p>
            <a:pPr marR="0" algn="l" eaLnBrk="1" hangingPunct="1">
              <a:buSzPct val="80000"/>
            </a:pPr>
            <a:endParaRPr lang="en-US" altLang="en-US" sz="2000" smtClean="0"/>
          </a:p>
          <a:p>
            <a:pPr marR="0" algn="l" eaLnBrk="1" hangingPunct="1">
              <a:buSzPct val="80000"/>
              <a:buFont typeface="Wingdings" pitchFamily="2" charset="2"/>
              <a:buChar char="n"/>
            </a:pPr>
            <a:endParaRPr lang="en-US" altLang="en-US" sz="2000" smtClean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4221163"/>
            <a:ext cx="6756400" cy="2465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268413"/>
            <a:ext cx="6840538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5888"/>
            <a:ext cx="8064500" cy="864840"/>
          </a:xfrm>
        </p:spPr>
        <p:txBody>
          <a:bodyPr/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/>
              <a:t>Istraživanje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povjerenja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ispitanika</a:t>
            </a:r>
            <a:endParaRPr lang="en-US" alt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712200" cy="769937"/>
          </a:xfrm>
          <a:noFill/>
        </p:spPr>
        <p:txBody>
          <a:bodyPr>
            <a:spAutoFit/>
          </a:bodyPr>
          <a:lstStyle/>
          <a:p>
            <a:pPr marR="0" algn="l" eaLnBrk="1" hangingPunct="1">
              <a:buSzPct val="80000"/>
            </a:pPr>
            <a:endParaRPr lang="en-US" altLang="en-US" sz="2000" smtClean="0"/>
          </a:p>
          <a:p>
            <a:pPr marR="0" algn="l" eaLnBrk="1" hangingPunct="1">
              <a:buSzPct val="80000"/>
              <a:buFont typeface="Wingdings" pitchFamily="2" charset="2"/>
              <a:buChar char="n"/>
            </a:pPr>
            <a:endParaRPr lang="en-US" altLang="en-US" sz="200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341438"/>
            <a:ext cx="6697662" cy="2200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238" y="4365625"/>
            <a:ext cx="6696075" cy="2159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5888"/>
            <a:ext cx="8065269" cy="792832"/>
          </a:xfrm>
        </p:spPr>
        <p:txBody>
          <a:bodyPr/>
          <a:lstStyle/>
          <a:p>
            <a:pPr marL="838200" indent="-838200"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err="1" smtClean="0"/>
              <a:t>Istraživanje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povjerenja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ispitanika</a:t>
            </a:r>
            <a:endParaRPr lang="en-US" altLang="en-US" sz="3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712200" cy="769937"/>
          </a:xfrm>
          <a:noFill/>
        </p:spPr>
        <p:txBody>
          <a:bodyPr>
            <a:spAutoFit/>
          </a:bodyPr>
          <a:lstStyle/>
          <a:p>
            <a:pPr marR="0" algn="l" eaLnBrk="1" hangingPunct="1">
              <a:buSzPct val="80000"/>
            </a:pPr>
            <a:endParaRPr lang="en-US" altLang="en-US" sz="2000" smtClean="0"/>
          </a:p>
          <a:p>
            <a:pPr marR="0" algn="l" eaLnBrk="1" hangingPunct="1">
              <a:buSzPct val="80000"/>
              <a:buFont typeface="Wingdings" pitchFamily="2" charset="2"/>
              <a:buChar char="n"/>
            </a:pPr>
            <a:endParaRPr lang="en-US" altLang="en-US" sz="200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25538"/>
            <a:ext cx="6842125" cy="2447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895725"/>
            <a:ext cx="6913562" cy="2962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5765800"/>
          </a:xfrm>
        </p:spPr>
        <p:txBody>
          <a:bodyPr>
            <a:spAutoFit/>
          </a:bodyPr>
          <a:lstStyle/>
          <a:p>
            <a:pPr algn="just" eaLnBrk="1" hangingPunct="1"/>
            <a:r>
              <a:rPr lang="en-US" sz="2200" smtClean="0"/>
              <a:t>Rezultati ankete su pokazali da 851 ispitanik navodi razloge nepovjerenja u rad osiguravajućih društava u Crnoj Gori, odnosno 649 ispitanika se nije izjasnilo po ovom pitanju.  </a:t>
            </a:r>
          </a:p>
          <a:p>
            <a:pPr algn="just" eaLnBrk="1" hangingPunct="1"/>
            <a:r>
              <a:rPr lang="en-US" sz="2200" smtClean="0"/>
              <a:t>Loše iskustvo poznanika važan je faktor nepovjerenja ispitanika u Crnoj Gori, kako je navelo 42,5% ispitanika </a:t>
            </a:r>
          </a:p>
          <a:p>
            <a:pPr algn="just" eaLnBrk="1" hangingPunct="1"/>
            <a:r>
              <a:rPr lang="en-US" sz="2200" smtClean="0"/>
              <a:t>Od ukupnog broja ispitanika koji su dali odgovor na postavljeno pitanje, 21,5 % njih je dalo odgovor da je loše lično iskustvo razlog nepovjerenja, dok je 36% ispitanika označilo neke druge razloge.</a:t>
            </a:r>
          </a:p>
          <a:p>
            <a:pPr algn="just" eaLnBrk="1" hangingPunct="1"/>
            <a:endParaRPr lang="sr-Latn-CS" altLang="en-US" sz="20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20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20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2000" smtClean="0"/>
          </a:p>
          <a:p>
            <a:pPr eaLnBrk="1" hangingPunct="1"/>
            <a:endParaRPr lang="sr-Latn-CS" altLang="en-US" sz="2000" smtClean="0"/>
          </a:p>
          <a:p>
            <a:pPr eaLnBrk="1" hangingPunct="1">
              <a:buFont typeface="Wingdings" pitchFamily="2" charset="2"/>
              <a:buChar char="n"/>
            </a:pPr>
            <a:endParaRPr lang="sr-Latn-CS" altLang="en-US" sz="2000" smtClean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8064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838200" indent="-838200">
              <a:defRPr/>
            </a:pPr>
            <a:r>
              <a:rPr lang="en-US" altLang="en-US" sz="3200" b="1" kern="0" dirty="0" err="1" smtClean="0">
                <a:effectLst/>
              </a:rPr>
              <a:t>Razlozi</a:t>
            </a:r>
            <a:r>
              <a:rPr lang="en-US" altLang="en-US" sz="3200" b="1" kern="0" dirty="0" smtClean="0">
                <a:effectLst/>
              </a:rPr>
              <a:t> </a:t>
            </a:r>
            <a:r>
              <a:rPr lang="en-US" altLang="en-US" sz="3200" b="1" kern="0" dirty="0" err="1" smtClean="0">
                <a:effectLst/>
              </a:rPr>
              <a:t>nepovjerenja</a:t>
            </a:r>
            <a:r>
              <a:rPr lang="en-US" altLang="en-US" sz="3200" b="1" kern="0" dirty="0" smtClean="0">
                <a:effectLst/>
              </a:rPr>
              <a:t> </a:t>
            </a:r>
            <a:r>
              <a:rPr lang="en-US" altLang="en-US" sz="3200" b="1" kern="0" dirty="0" err="1" smtClean="0">
                <a:effectLst/>
              </a:rPr>
              <a:t>ispitanika</a:t>
            </a:r>
            <a:endParaRPr lang="en-US" altLang="en-US" sz="3200" b="1" kern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1252</TotalTime>
  <Words>1619</Words>
  <Application>Microsoft Office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Times New Roman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Slide 1</vt:lpstr>
      <vt:lpstr>Cilj istraživanja</vt:lpstr>
      <vt:lpstr>Primjena kompjuterskih metoda </vt:lpstr>
      <vt:lpstr>Tržište osiguranja u CG</vt:lpstr>
      <vt:lpstr>Istraživanje povjerenja ispitanika</vt:lpstr>
      <vt:lpstr>Istraživanje povjerenja ispitanika</vt:lpstr>
      <vt:lpstr>Istraživanje povjerenja ispitanika</vt:lpstr>
      <vt:lpstr>Istraživanje povjerenja ispitanika</vt:lpstr>
      <vt:lpstr>Slide 9</vt:lpstr>
      <vt:lpstr>Slide 10</vt:lpstr>
      <vt:lpstr>Upoznatost sa uslovima osiguranja</vt:lpstr>
      <vt:lpstr>Slide 12</vt:lpstr>
      <vt:lpstr>Slide 13</vt:lpstr>
      <vt:lpstr>Slide 14</vt:lpstr>
      <vt:lpstr>Slide 15</vt:lpstr>
      <vt:lpstr>Slide 16</vt:lpstr>
    </vt:vector>
  </TitlesOfParts>
  <Company>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boniteta preduzeća</dc:title>
  <dc:creator>Milan Lakicevic</dc:creator>
  <cp:lastModifiedBy>Redaktor</cp:lastModifiedBy>
  <cp:revision>114</cp:revision>
  <cp:lastPrinted>2019-05-10T11:07:27Z</cp:lastPrinted>
  <dcterms:created xsi:type="dcterms:W3CDTF">2004-11-22T08:16:50Z</dcterms:created>
  <dcterms:modified xsi:type="dcterms:W3CDTF">2019-05-10T20:26:36Z</dcterms:modified>
</cp:coreProperties>
</file>