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16.5.2019.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10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16.5.2019.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0725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16.5.2019.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46197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16.5.2019.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27488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16.5.2019.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27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16.5.2019.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0867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16.5.2019.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05195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16.5.2019.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39741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16.5.2019.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43586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95EB143-DC6C-420A-9F3D-B0C1D8BBA21A}" type="datetimeFigureOut">
              <a:rPr lang="sr-Latn-CS" smtClean="0"/>
              <a:t>16.5.2019.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90696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16.5.2019.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96175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95EB143-DC6C-420A-9F3D-B0C1D8BBA21A}" type="datetimeFigureOut">
              <a:rPr lang="sr-Latn-CS" smtClean="0"/>
              <a:t>16.5.2019.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96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AF476-E85C-4FA3-B4E7-EF64B5FB2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2" y="2728690"/>
            <a:ext cx="7416824" cy="1348382"/>
          </a:xfrm>
        </p:spPr>
        <p:txBody>
          <a:bodyPr>
            <a:normAutofit/>
          </a:bodyPr>
          <a:lstStyle/>
          <a:p>
            <a:pPr algn="ctr"/>
            <a:r>
              <a:rPr lang="sr-Latn-RS" sz="3200" b="1" cap="all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Tehnološka revolucija i njen uticaj na izbor kanala prodaje usluga osiguranja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A96B96E-BCDD-4D6E-A4D8-90B945EF51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3728" y="4437112"/>
            <a:ext cx="5040560" cy="151216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sr-Latn-RS" sz="2000" b="1" cap="none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Prof</a:t>
            </a:r>
            <a:r>
              <a:rPr lang="en-US" sz="2000" b="1" cap="none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sr-Latn-RS" sz="2000" b="1" cap="none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dr Evica Petrović</a:t>
            </a:r>
          </a:p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2000" cap="none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</a:t>
            </a:r>
            <a:r>
              <a:rPr lang="sr-Latn-RS" sz="2000" cap="none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vica</a:t>
            </a:r>
            <a:r>
              <a:rPr lang="en-US" sz="2000" cap="none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sr-Latn-RS" sz="2000" cap="none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petrovic@eknfak</a:t>
            </a:r>
            <a:r>
              <a:rPr lang="en-US" sz="2000" cap="none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sr-Latn-RS" sz="2000" cap="none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ni</a:t>
            </a:r>
            <a:r>
              <a:rPr lang="en-US" sz="2000" cap="none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sr-Latn-RS" sz="2000" cap="none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</a:t>
            </a:r>
            <a:r>
              <a:rPr lang="en-US" sz="2000" cap="none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sr-Latn-RS" sz="2000" cap="none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rs</a:t>
            </a:r>
            <a:endParaRPr lang="sr-Latn-RS" sz="2000" cap="none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sr-Latn-RS" sz="2000" b="1" cap="none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Doc</a:t>
            </a:r>
            <a:r>
              <a:rPr lang="en-US" sz="2000" b="1" cap="none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sr-Latn-RS" sz="2000" b="1" cap="none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dr Jelena Z</a:t>
            </a:r>
            <a:r>
              <a:rPr lang="en-US" sz="2000" b="1" cap="none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sr-Latn-RS" sz="2000" b="1" cap="none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Stanković</a:t>
            </a:r>
          </a:p>
          <a:p>
            <a:pPr algn="ctr">
              <a:spcBef>
                <a:spcPts val="0"/>
              </a:spcBef>
            </a:pPr>
            <a:r>
              <a:rPr lang="sr-Latn-RS" sz="2000" cap="none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jelenas@eknfak</a:t>
            </a:r>
            <a:r>
              <a:rPr lang="en-US" sz="2000" cap="none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sr-Latn-RS" sz="2000" cap="none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ni</a:t>
            </a:r>
            <a:r>
              <a:rPr lang="en-US" sz="2000" cap="none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sr-Latn-RS" sz="2000" cap="none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</a:t>
            </a:r>
            <a:r>
              <a:rPr lang="en-US" sz="2000" cap="none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sr-Latn-RS" sz="2000" cap="none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rs</a:t>
            </a:r>
            <a:endParaRPr lang="sr-Latn-RS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6" name="Picture 2" descr="Main Page">
            <a:extLst>
              <a:ext uri="{FF2B5EF4-FFF2-40B4-BE49-F238E27FC236}">
                <a16:creationId xmlns:a16="http://schemas.microsoft.com/office/drawing/2014/main" id="{9249E151-274C-48AF-95C3-412B34EFD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3777"/>
            <a:ext cx="476250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ekonomski fakultet beograd logo">
            <a:extLst>
              <a:ext uri="{FF2B5EF4-FFF2-40B4-BE49-F238E27FC236}">
                <a16:creationId xmlns:a16="http://schemas.microsoft.com/office/drawing/2014/main" id="{8E2CFBD7-ADF2-444A-8536-F5AFC50C6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753" y="116632"/>
            <a:ext cx="320173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568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1yn1kh78jj1rr.cloudfront.net/image/preview/qEue9C6/graphicstock-insurance-word-in-3d-red-letters-and-four-tires-for-a-car-or-truck-to-illustrate-insured-driving-and-protection-from-accidents-or-injury_Spxf1fu1Z_SB_PM.jpg">
            <a:extLst>
              <a:ext uri="{FF2B5EF4-FFF2-40B4-BE49-F238E27FC236}">
                <a16:creationId xmlns:a16="http://schemas.microsoft.com/office/drawing/2014/main" id="{43C4DB9D-6481-42EE-80D1-40A9D9FF3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752" y="3850042"/>
            <a:ext cx="2743200" cy="231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QW-y2THQFkdNJ2PIjqJTaNeKrLAcwbOAbZEI13jMRahkXWDkEY3g">
            <a:extLst>
              <a:ext uri="{FF2B5EF4-FFF2-40B4-BE49-F238E27FC236}">
                <a16:creationId xmlns:a16="http://schemas.microsoft.com/office/drawing/2014/main" id="{8F1AFBB8-7BA9-4C1C-82CE-1F272DEB9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584" y="1906488"/>
            <a:ext cx="1152144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rrow: Pentagon 4">
            <a:extLst>
              <a:ext uri="{FF2B5EF4-FFF2-40B4-BE49-F238E27FC236}">
                <a16:creationId xmlns:a16="http://schemas.microsoft.com/office/drawing/2014/main" id="{3ADB4693-81C6-4C8E-AC2E-C3AE81F1918B}"/>
              </a:ext>
            </a:extLst>
          </p:cNvPr>
          <p:cNvSpPr/>
          <p:nvPr/>
        </p:nvSpPr>
        <p:spPr>
          <a:xfrm>
            <a:off x="5364088" y="1936256"/>
            <a:ext cx="1597496" cy="484632"/>
          </a:xfrm>
          <a:prstGeom prst="homePlate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Poverenje</a:t>
            </a:r>
            <a:endPara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1D308215-98F3-4158-AB0A-FF47024755D2}"/>
              </a:ext>
            </a:extLst>
          </p:cNvPr>
          <p:cNvSpPr/>
          <p:nvPr/>
        </p:nvSpPr>
        <p:spPr>
          <a:xfrm>
            <a:off x="4139952" y="2584328"/>
            <a:ext cx="2821632" cy="484632"/>
          </a:xfrm>
          <a:prstGeom prst="homePlate">
            <a:avLst/>
          </a:prstGeom>
          <a:solidFill>
            <a:srgbClr val="FFC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Obrazovanje, digitalne kompetencije</a:t>
            </a:r>
            <a:endPara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256F999E-B8F6-41E2-8E9E-E23F0783290C}"/>
              </a:ext>
            </a:extLst>
          </p:cNvPr>
          <p:cNvSpPr/>
          <p:nvPr/>
        </p:nvSpPr>
        <p:spPr>
          <a:xfrm>
            <a:off x="1396752" y="3212975"/>
            <a:ext cx="5564832" cy="576065"/>
          </a:xfrm>
          <a:prstGeom prst="homePlat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Telekomunikaciona infrastruktura, razvijenost IT industrije, unapređen sistem bezgotovinskog plaćanja, regulativa</a:t>
            </a:r>
            <a:endParaRPr lang="en-US" sz="1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5D31B3A-08E0-4F01-9CA4-BD40E4C4A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808337"/>
            <a:ext cx="7543800" cy="748455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STANJE E-TRGOVANJA U OSIGURANJU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5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DFDEE-22B8-4652-ABB4-26F47BECE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808337"/>
            <a:ext cx="7543800" cy="74845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UVODNE NAPOMENE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B9FF3-3CE0-4E7D-83C0-8BC87351B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1957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Rast konkurencije, koji pojačava uticaj globalizacije tržišta, i sve kraći životni ciklus proizvoda ističe više nego ikada značaj prodaje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Tehničke i tehnološke inovacije i modernizacija dovele su do pojave novih kanala prodaje, koji su omogućili da poslovni poduhvati brže i uz niže troškove dobiju potvrdu na tržištu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Preduzeća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u EU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 su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putem e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trgovine, kao modela e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poslovanja, dopunjujući konvencionalne aktivnosti prodaje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 u 2017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 godini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r>
              <a:rPr lang="sr-Latn-R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stvarila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 dobitak od preko EUR 530 milijardi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Prema statističkim podacima svako peto preduzeće u EU ostvaruje deo prodaje putem e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trgovine, što im obezbeđuje do 17% ukupnog dobitka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Stopa rasta e-trgovanja je </a:t>
            </a:r>
            <a:r>
              <a:rPr lang="sr-Latn-R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dvocifena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 i stabilna već pet godina unazad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Međutim, specifičnosti usluge osiguranja</a:t>
            </a:r>
            <a:r>
              <a:rPr lang="en-GB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dodatno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apostrofiraju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značaj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problematike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prodaje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655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DFDEE-22B8-4652-ABB4-26F47BECE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620689"/>
            <a:ext cx="7543800" cy="936104"/>
          </a:xfrm>
        </p:spPr>
        <p:txBody>
          <a:bodyPr>
            <a:noAutofit/>
          </a:bodyPr>
          <a:lstStyle/>
          <a:p>
            <a:pPr algn="ctr"/>
            <a:r>
              <a:rPr lang="sr-Latn-RS" sz="2800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Premija osiguranja po kanalima prodaje tokom 2016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sr-Latn-RS" sz="2800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godine u državama Evrope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CE65297-71D8-4B74-97BB-22A3D36F05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252698"/>
              </p:ext>
            </p:extLst>
          </p:nvPr>
        </p:nvGraphicFramePr>
        <p:xfrm>
          <a:off x="822326" y="1916832"/>
          <a:ext cx="7543801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2757">
                  <a:extLst>
                    <a:ext uri="{9D8B030D-6E8A-4147-A177-3AD203B41FA5}">
                      <a16:colId xmlns:a16="http://schemas.microsoft.com/office/drawing/2014/main" val="3327860919"/>
                    </a:ext>
                  </a:extLst>
                </a:gridCol>
                <a:gridCol w="985220">
                  <a:extLst>
                    <a:ext uri="{9D8B030D-6E8A-4147-A177-3AD203B41FA5}">
                      <a16:colId xmlns:a16="http://schemas.microsoft.com/office/drawing/2014/main" val="2409017494"/>
                    </a:ext>
                  </a:extLst>
                </a:gridCol>
                <a:gridCol w="938449">
                  <a:extLst>
                    <a:ext uri="{9D8B030D-6E8A-4147-A177-3AD203B41FA5}">
                      <a16:colId xmlns:a16="http://schemas.microsoft.com/office/drawing/2014/main" val="1239159375"/>
                    </a:ext>
                  </a:extLst>
                </a:gridCol>
                <a:gridCol w="1059150">
                  <a:extLst>
                    <a:ext uri="{9D8B030D-6E8A-4147-A177-3AD203B41FA5}">
                      <a16:colId xmlns:a16="http://schemas.microsoft.com/office/drawing/2014/main" val="2972997938"/>
                    </a:ext>
                  </a:extLst>
                </a:gridCol>
                <a:gridCol w="1813530">
                  <a:extLst>
                    <a:ext uri="{9D8B030D-6E8A-4147-A177-3AD203B41FA5}">
                      <a16:colId xmlns:a16="http://schemas.microsoft.com/office/drawing/2014/main" val="1183127435"/>
                    </a:ext>
                  </a:extLst>
                </a:gridCol>
                <a:gridCol w="894695">
                  <a:extLst>
                    <a:ext uri="{9D8B030D-6E8A-4147-A177-3AD203B41FA5}">
                      <a16:colId xmlns:a16="http://schemas.microsoft.com/office/drawing/2014/main" val="2386965260"/>
                    </a:ext>
                  </a:extLst>
                </a:gridCol>
              </a:tblGrid>
              <a:tr h="414398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Država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Direktna prodaja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Agenti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Brokeri</a:t>
                      </a:r>
                      <a:endParaRPr lang="sr-Latn-RS" sz="1500" noProof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Bankoosiguranje</a:t>
                      </a:r>
                      <a:endParaRPr lang="sr-Latn-RS" sz="1500" noProof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Ostalo</a:t>
                      </a:r>
                      <a:endParaRPr lang="sr-Latn-RS" sz="1500" noProof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2960736"/>
                  </a:ext>
                </a:extLst>
              </a:tr>
              <a:tr h="207199"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Belgija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19,1%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11,4%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61,0%</a:t>
                      </a:r>
                      <a:endParaRPr lang="sr-Latn-RS" sz="1500" noProof="0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8,1%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0,3%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0906008"/>
                  </a:ext>
                </a:extLst>
              </a:tr>
              <a:tr h="207199"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Španija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19,8%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35,7%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25,5%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12,2%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6,9%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0060310"/>
                  </a:ext>
                </a:extLst>
              </a:tr>
              <a:tr h="207199"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Finska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50,6%</a:t>
                      </a:r>
                      <a:endParaRPr lang="sr-Latn-RS" sz="1500" noProof="0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40,0%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3,7%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5,7%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5009760"/>
                  </a:ext>
                </a:extLst>
              </a:tr>
              <a:tr h="207199"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Francuska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33,0%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33,0%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3057496"/>
                  </a:ext>
                </a:extLst>
              </a:tr>
              <a:tr h="207199"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Hrvatska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60,8%</a:t>
                      </a:r>
                      <a:endParaRPr lang="sr-Latn-RS" sz="1500" noProof="0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19,3%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6,7%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2,5%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6747000"/>
                  </a:ext>
                </a:extLst>
              </a:tr>
              <a:tr h="207199"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Italija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77,1%</a:t>
                      </a:r>
                      <a:endParaRPr lang="sr-Latn-RS" sz="1500" noProof="0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9,2%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5,7%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802537"/>
                  </a:ext>
                </a:extLst>
              </a:tr>
              <a:tr h="207199"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Luksemburg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53,2%</a:t>
                      </a:r>
                      <a:endParaRPr lang="sr-Latn-RS" sz="1500" noProof="0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34,0%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0,3%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0,1%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5485761"/>
                  </a:ext>
                </a:extLst>
              </a:tr>
              <a:tr h="207199"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Malta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31,4%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42,2%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24,4%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1,3%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0,7%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1255833"/>
                  </a:ext>
                </a:extLst>
              </a:tr>
              <a:tr h="207199"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Poljska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62,0%</a:t>
                      </a:r>
                      <a:endParaRPr lang="sr-Latn-RS" sz="1500" noProof="0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2928229"/>
                  </a:ext>
                </a:extLst>
              </a:tr>
              <a:tr h="207199"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Portugal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7,9%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55,4%</a:t>
                      </a:r>
                      <a:endParaRPr lang="sr-Latn-RS" sz="1500" noProof="0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19,5%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16,7%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0,5%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5879823"/>
                  </a:ext>
                </a:extLst>
              </a:tr>
              <a:tr h="207199"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Slovenija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65,9%</a:t>
                      </a:r>
                      <a:endParaRPr lang="sr-Latn-RS" sz="1500" noProof="0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6,4%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1,7%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5846641"/>
                  </a:ext>
                </a:extLst>
              </a:tr>
              <a:tr h="207199"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Turska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68,9%</a:t>
                      </a:r>
                      <a:endParaRPr lang="sr-Latn-RS" sz="1500" noProof="0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11,7%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13,2%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7003943"/>
                  </a:ext>
                </a:extLst>
              </a:tr>
              <a:tr h="207199"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UK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52,0%</a:t>
                      </a:r>
                      <a:endParaRPr lang="sr-Latn-RS" sz="1500" noProof="0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9,0%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2864958"/>
                  </a:ext>
                </a:extLst>
              </a:tr>
              <a:tr h="217559">
                <a:tc>
                  <a:txBody>
                    <a:bodyPr/>
                    <a:lstStyle/>
                    <a:p>
                      <a:pPr algn="jus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Srbija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61,3%</a:t>
                      </a:r>
                      <a:endParaRPr lang="sr-Latn-RS" sz="1500" noProof="0" dirty="0">
                        <a:solidFill>
                          <a:srgbClr val="C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10,7%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7,8%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12,5%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297587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A3ECACA-A0FC-4FDD-83B5-276AD3C050C2}"/>
              </a:ext>
            </a:extLst>
          </p:cNvPr>
          <p:cNvSpPr txBox="1"/>
          <p:nvPr/>
        </p:nvSpPr>
        <p:spPr>
          <a:xfrm>
            <a:off x="822326" y="5661248"/>
            <a:ext cx="75438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i="1" dirty="0" err="1"/>
              <a:t>Izvor</a:t>
            </a:r>
            <a:r>
              <a:rPr lang="en-US" sz="1500" i="1" dirty="0"/>
              <a:t>: Insurance Europe (2016). European Insurance in Figures, 2016 data. </a:t>
            </a:r>
          </a:p>
          <a:p>
            <a:pPr algn="ctr"/>
            <a:r>
              <a:rPr lang="en-US" sz="1500" i="1" dirty="0"/>
              <a:t>NBS (2016). Insurance Sector in Serbia – Report for 2016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303668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DFDEE-22B8-4652-ABB4-26F47BECE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620689"/>
            <a:ext cx="7543800" cy="93610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DIREKTNA ONLINE PRODAJA USLUGA OSIGURANJA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B9FF3-3CE0-4E7D-83C0-8BC87351B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129523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1800" dirty="0">
                <a:latin typeface="Cambria" panose="02040503050406030204" pitchFamily="18" charset="0"/>
                <a:ea typeface="Cambria" panose="02040503050406030204" pitchFamily="18" charset="0"/>
              </a:rPr>
              <a:t>Uvođenje novih kanala distribucije posledica je rasprostranjenosti IT.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Informacione tehnologije ne samo da su pružile podršku i olakšale prodaju usluga osiguranja, već su se nametnule kao nezavisni </a:t>
            </a:r>
            <a:r>
              <a:rPr lang="sr-Latn-R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samoodrživi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 prodajni kanal.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sr-Latn-R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79B3EE-7DD9-4E94-928F-965F6960E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3212976"/>
            <a:ext cx="6855333" cy="28232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4C2705-04B7-4095-894F-7464CBEA85A4}"/>
              </a:ext>
            </a:extLst>
          </p:cNvPr>
          <p:cNvSpPr txBox="1"/>
          <p:nvPr/>
        </p:nvSpPr>
        <p:spPr>
          <a:xfrm>
            <a:off x="899592" y="6036186"/>
            <a:ext cx="7543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i="1" dirty="0" err="1"/>
              <a:t>Izvor</a:t>
            </a:r>
            <a:r>
              <a:rPr lang="en-US" sz="1500" i="1" dirty="0"/>
              <a:t>: </a:t>
            </a:r>
            <a:r>
              <a:rPr lang="sr-Latn-RS" sz="1500" i="1" dirty="0" err="1"/>
              <a:t>Swiss</a:t>
            </a:r>
            <a:r>
              <a:rPr lang="sr-Latn-RS" sz="1500" i="1" dirty="0"/>
              <a:t> </a:t>
            </a:r>
            <a:r>
              <a:rPr lang="sr-Latn-RS" sz="1500" i="1" dirty="0" err="1"/>
              <a:t>Re</a:t>
            </a:r>
            <a:r>
              <a:rPr lang="sr-Latn-RS" sz="1500" i="1" dirty="0"/>
              <a:t> (2017). </a:t>
            </a:r>
            <a:r>
              <a:rPr lang="sr-Latn-RS" sz="1500" i="1" dirty="0" err="1"/>
              <a:t>World</a:t>
            </a:r>
            <a:r>
              <a:rPr lang="sr-Latn-RS" sz="1500" i="1" dirty="0"/>
              <a:t> </a:t>
            </a:r>
            <a:r>
              <a:rPr lang="sr-Latn-RS" sz="1500" i="1" dirty="0" err="1"/>
              <a:t>insurance</a:t>
            </a:r>
            <a:r>
              <a:rPr lang="sr-Latn-RS" sz="1500" i="1" dirty="0"/>
              <a:t> in 2016: </a:t>
            </a:r>
            <a:r>
              <a:rPr lang="sr-Latn-RS" sz="1500" i="1" dirty="0" err="1"/>
              <a:t>the</a:t>
            </a:r>
            <a:r>
              <a:rPr lang="sr-Latn-RS" sz="1500" i="1" dirty="0"/>
              <a:t> </a:t>
            </a:r>
            <a:r>
              <a:rPr lang="sr-Latn-RS" sz="1500" i="1" dirty="0" err="1"/>
              <a:t>China</a:t>
            </a:r>
            <a:r>
              <a:rPr lang="sr-Latn-RS" sz="1500" i="1" dirty="0"/>
              <a:t> </a:t>
            </a:r>
            <a:r>
              <a:rPr lang="sr-Latn-RS" sz="1500" i="1" dirty="0" err="1"/>
              <a:t>growth</a:t>
            </a:r>
            <a:r>
              <a:rPr lang="sr-Latn-RS" sz="1500" i="1" dirty="0"/>
              <a:t> </a:t>
            </a:r>
            <a:r>
              <a:rPr lang="sr-Latn-RS" sz="1500" i="1" dirty="0" err="1"/>
              <a:t>engine</a:t>
            </a:r>
            <a:r>
              <a:rPr lang="sr-Latn-RS" sz="1500" i="1" dirty="0"/>
              <a:t> </a:t>
            </a:r>
            <a:r>
              <a:rPr lang="sr-Latn-RS" sz="1500" i="1" dirty="0" err="1"/>
              <a:t>steams</a:t>
            </a:r>
            <a:r>
              <a:rPr lang="sr-Latn-RS" sz="1500" i="1" dirty="0"/>
              <a:t> </a:t>
            </a:r>
            <a:r>
              <a:rPr lang="sr-Latn-RS" sz="1500" i="1" dirty="0" err="1"/>
              <a:t>ahead</a:t>
            </a:r>
            <a:r>
              <a:rPr lang="sr-Latn-RS" sz="1500" i="1" dirty="0"/>
              <a:t>. </a:t>
            </a:r>
            <a:r>
              <a:rPr lang="sr-Latn-RS" sz="1500" i="1" dirty="0" err="1"/>
              <a:t>Sigm</a:t>
            </a:r>
            <a:r>
              <a:rPr lang="en-US" sz="1500" i="1" dirty="0"/>
              <a:t>a.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130429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DFDEE-22B8-4652-ABB4-26F47BECE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808337"/>
            <a:ext cx="7543800" cy="74845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UVOĐENJE E-TRGOVANJA U OSIGURANJU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F77307-8732-417E-926E-610AC1BACC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58" y="1852182"/>
            <a:ext cx="8782230" cy="438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220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DFDEE-22B8-4652-ABB4-26F47BECE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808337"/>
            <a:ext cx="7543800" cy="748455"/>
          </a:xfrm>
        </p:spPr>
        <p:txBody>
          <a:bodyPr>
            <a:noAutofit/>
          </a:bodyPr>
          <a:lstStyle/>
          <a:p>
            <a:pPr algn="ctr"/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Online </a:t>
            </a:r>
            <a:r>
              <a:rPr lang="sr-Latn-RS" sz="2800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usluge društava za osiguranje </a:t>
            </a:r>
            <a:br>
              <a:rPr lang="en-US" sz="2800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800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 Republici Srbiji</a:t>
            </a:r>
            <a:endParaRPr lang="sr-Latn-RS" sz="28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7387181-AC50-4E94-A7BE-784AA3E2D2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003242"/>
              </p:ext>
            </p:extLst>
          </p:nvPr>
        </p:nvGraphicFramePr>
        <p:xfrm>
          <a:off x="849248" y="1916832"/>
          <a:ext cx="7467168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6808">
                  <a:extLst>
                    <a:ext uri="{9D8B030D-6E8A-4147-A177-3AD203B41FA5}">
                      <a16:colId xmlns:a16="http://schemas.microsoft.com/office/drawing/2014/main" val="11562009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878383997"/>
                    </a:ext>
                  </a:extLst>
                </a:gridCol>
                <a:gridCol w="885817">
                  <a:extLst>
                    <a:ext uri="{9D8B030D-6E8A-4147-A177-3AD203B41FA5}">
                      <a16:colId xmlns:a16="http://schemas.microsoft.com/office/drawing/2014/main" val="4209893084"/>
                    </a:ext>
                  </a:extLst>
                </a:gridCol>
                <a:gridCol w="893073">
                  <a:extLst>
                    <a:ext uri="{9D8B030D-6E8A-4147-A177-3AD203B41FA5}">
                      <a16:colId xmlns:a16="http://schemas.microsoft.com/office/drawing/2014/main" val="2181129916"/>
                    </a:ext>
                  </a:extLst>
                </a:gridCol>
                <a:gridCol w="597374">
                  <a:extLst>
                    <a:ext uri="{9D8B030D-6E8A-4147-A177-3AD203B41FA5}">
                      <a16:colId xmlns:a16="http://schemas.microsoft.com/office/drawing/2014/main" val="3195710313"/>
                    </a:ext>
                  </a:extLst>
                </a:gridCol>
              </a:tblGrid>
              <a:tr h="211788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Društvo za osiguranje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E-mail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Web site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Online </a:t>
                      </a:r>
                      <a:r>
                        <a:rPr lang="sr-Latn-RS" sz="15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prodaja</a:t>
                      </a:r>
                      <a:endParaRPr lang="sr-Latn-RS" sz="15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App.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3140344"/>
                  </a:ext>
                </a:extLst>
              </a:tr>
              <a:tr h="21178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AMS OSIGURANJE A.D.O. </a:t>
                      </a:r>
                      <a:endParaRPr lang="en-US" sz="15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3210090"/>
                  </a:ext>
                </a:extLst>
              </a:tr>
              <a:tr h="21178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DDOR NOVI SAD A.D.O. 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0241406"/>
                  </a:ext>
                </a:extLst>
              </a:tr>
              <a:tr h="21178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GENERALI OSIGURANJE SRBIJA A.D.O.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4442764"/>
                  </a:ext>
                </a:extLst>
              </a:tr>
              <a:tr h="21178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GLOBOS OSIGURANJE A.D.O.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5579520"/>
                  </a:ext>
                </a:extLst>
              </a:tr>
              <a:tr h="21178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GRAWE OSIGURANJE A.D.O.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5123960"/>
                  </a:ext>
                </a:extLst>
              </a:tr>
              <a:tr h="21178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MILENIJUM OSIGURANJE A.D.O. 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1834755"/>
                  </a:ext>
                </a:extLst>
              </a:tr>
              <a:tr h="21178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SOGAZ A.D.O.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8462431"/>
                  </a:ext>
                </a:extLst>
              </a:tr>
              <a:tr h="21178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TRIGLAV OSIGURANJE A.D.O.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2143462"/>
                  </a:ext>
                </a:extLst>
              </a:tr>
              <a:tr h="21178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UNIQA NEŽIVOTNO OSIGURANJE A.D.O.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5784596"/>
                  </a:ext>
                </a:extLst>
              </a:tr>
              <a:tr h="21178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UNIQA ŽIVOTNO OSIGURANJE A.D.O.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6491899"/>
                  </a:ext>
                </a:extLst>
              </a:tr>
              <a:tr h="21178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MERKUR OSIGURANJE A.D.O.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52204847"/>
                  </a:ext>
                </a:extLst>
              </a:tr>
              <a:tr h="21178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DUNAV OSIGURANJE A.D.O.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5445153"/>
                  </a:ext>
                </a:extLst>
              </a:tr>
              <a:tr h="21178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SAVA NEŽIVOTNO OSIGURANJE A.D.O.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0348309"/>
                  </a:ext>
                </a:extLst>
              </a:tr>
              <a:tr h="21178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SAVA ŽIVOTNO OSIGURANJE A.D.O. 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33620578"/>
                  </a:ext>
                </a:extLst>
              </a:tr>
              <a:tr h="21178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SOCIETE GENERALE OSIGURANJE A.D.O.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80165204"/>
                  </a:ext>
                </a:extLst>
              </a:tr>
              <a:tr h="21178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WIENER STÄDTISCHE OSIGURANJE A.D.O. 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276850" algn="l"/>
                        </a:tabLst>
                      </a:pPr>
                      <a:r>
                        <a:rPr lang="en-US" sz="15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5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0387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233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DFDEE-22B8-4652-ABB4-26F47BECE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808337"/>
            <a:ext cx="7543800" cy="7484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DETERMINANTE PRIHVATANJA E-TRGOVANJA U OSIGURANJU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B9FF3-3CE0-4E7D-83C0-8BC87351B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916832"/>
            <a:ext cx="7543801" cy="4248472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Teorijske i empirijske studije su pokazale da je TOE (engl. </a:t>
            </a:r>
            <a:r>
              <a:rPr lang="sr-Latn-R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Technological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sr-Latn-R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Organizational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Environmental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) okvir koristan analitički alat za proučavanje determinanti prihvatanja e-poslovanja, kao i drugih različitih tipova IT inovacija. TOE okvir sagledava tri aspekta poslovanja preduzeća, koja mogu uticati na prihvatanje i implementaciju tehnoloških inovacija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to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633413" indent="-176213" algn="just">
              <a:buFont typeface="+mj-lt"/>
              <a:buAutoNum type="arabicPeriod"/>
            </a:pP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 tehnološki aspekt – obuhvata interne tehnologije koje preduzeće već koristi, kao i eksterne, nove tehnologije čiju primenu razmatra;</a:t>
            </a:r>
          </a:p>
          <a:p>
            <a:pPr marL="633413" indent="-176213" algn="just">
              <a:buFont typeface="+mj-lt"/>
              <a:buAutoNum type="arabicPeriod"/>
            </a:pP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 organizacioni aspekt – odnosi se na organizaciju preduzeća i to: obim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poslovanja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, veličinu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preduzeća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 i menadžment strukturu, i</a:t>
            </a:r>
          </a:p>
          <a:p>
            <a:pPr marL="633413" indent="-176213" algn="just">
              <a:buFont typeface="+mj-lt"/>
              <a:buAutoNum type="arabicPeriod"/>
            </a:pP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 okruženje – odnosi se na karakteristike industrije i odnose sa partnerima, konkurentima i državom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Koristeći opisani okvir i </a:t>
            </a:r>
            <a:r>
              <a:rPr lang="sr-Latn-R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logit</a:t>
            </a:r>
            <a:r>
              <a:rPr lang="sr-Latn-RS" sz="1800" dirty="0">
                <a:latin typeface="Cambria" panose="02040503050406030204" pitchFamily="18" charset="0"/>
                <a:ea typeface="Cambria" panose="02040503050406030204" pitchFamily="18" charset="0"/>
              </a:rPr>
              <a:t> analizu nad panel podacima 16 društava za osiguranje, koja su u periodu 2015-2017. godine poslovala na teritoriji Republike Srbije, utvrđene su determinante prihvatanja e-trgovanja.</a:t>
            </a:r>
          </a:p>
        </p:txBody>
      </p:sp>
    </p:spTree>
    <p:extLst>
      <p:ext uri="{BB962C8B-B14F-4D97-AF65-F5344CB8AC3E}">
        <p14:creationId xmlns:p14="http://schemas.microsoft.com/office/powerpoint/2010/main" val="1894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DFDEE-22B8-4652-ABB4-26F47BECE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808337"/>
            <a:ext cx="7543800" cy="7484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ODREĐIVANJE DETERMINANTI PRIHVATANJA             E-TRGOVANJA U OSIGURANJU U REPUBLICI SRBIJI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1D139DE-DAF7-4D45-9D7B-742BEB424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1932221"/>
            <a:ext cx="72728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sr-Latn-R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Definisanje </a:t>
            </a:r>
            <a:r>
              <a:rPr lang="sr-Latn-RS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determinanti</a:t>
            </a:r>
            <a:endParaRPr kumimoji="0" lang="sr-Latn-R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0E33F00-BFBC-44C5-8E7B-7EDC0B198A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608125"/>
              </p:ext>
            </p:extLst>
          </p:nvPr>
        </p:nvGraphicFramePr>
        <p:xfrm>
          <a:off x="822960" y="2420888"/>
          <a:ext cx="7543800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1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2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3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Promenljiva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Opis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31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b="0" i="1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Tehnološki aspekt</a:t>
                      </a:r>
                      <a:endParaRPr lang="sr-Latn-RS" sz="1800" b="0" i="1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3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S/A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Učešće vrednosti softvera u ukupnoj imovini društva za osiguranje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31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b="0" i="1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Organizacioni aspekt</a:t>
                      </a:r>
                      <a:endParaRPr lang="sr-Latn-RS" sz="1800" b="0" i="1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3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C/A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Odnos kapitala i imovine (finansijska snaga)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3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NR/A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Odnos neto dobitka i imovine (profitabilnost</a:t>
                      </a:r>
                      <a:r>
                        <a:rPr lang="en-US" sz="18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8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poslovanja)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3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/E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Premija</a:t>
                      </a: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po </a:t>
                      </a:r>
                      <a:r>
                        <a:rPr lang="sr-Latn-RS" sz="18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zaposlenom</a:t>
                      </a: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sr-Latn-RS" sz="18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efikasnost poslovanja</a:t>
                      </a:r>
                      <a:r>
                        <a:rPr lang="en-GB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31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b="0" i="1" noProof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Okruženje</a:t>
                      </a:r>
                      <a:endParaRPr lang="sr-Latn-RS" sz="1800" b="0" i="1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3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Tržišno učešće društva</a:t>
                      </a: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za </a:t>
                      </a:r>
                      <a:r>
                        <a:rPr lang="sr-Latn-RS" sz="18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osiguranje</a:t>
                      </a: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3DA9820A-0A41-4848-90FD-880779C12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5394702"/>
            <a:ext cx="813690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sr-Latn-R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Izvor: Narodna</a:t>
            </a:r>
            <a:r>
              <a:rPr kumimoji="0" lang="sr-Latn-RS" sz="16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banka Srbije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84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DFDEE-22B8-4652-ABB4-26F47BECE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808337"/>
            <a:ext cx="7543800" cy="74845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REZULTATI PRIMENJENOG LOGIT MODELA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4837344-D9CB-4A1C-B479-C21B78C6CC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418428"/>
              </p:ext>
            </p:extLst>
          </p:nvPr>
        </p:nvGraphicFramePr>
        <p:xfrm>
          <a:off x="844623" y="1896224"/>
          <a:ext cx="7543801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9636">
                  <a:extLst>
                    <a:ext uri="{9D8B030D-6E8A-4147-A177-3AD203B41FA5}">
                      <a16:colId xmlns:a16="http://schemas.microsoft.com/office/drawing/2014/main" val="563353645"/>
                    </a:ext>
                  </a:extLst>
                </a:gridCol>
                <a:gridCol w="1359393">
                  <a:extLst>
                    <a:ext uri="{9D8B030D-6E8A-4147-A177-3AD203B41FA5}">
                      <a16:colId xmlns:a16="http://schemas.microsoft.com/office/drawing/2014/main" val="172230337"/>
                    </a:ext>
                  </a:extLst>
                </a:gridCol>
                <a:gridCol w="1377498">
                  <a:extLst>
                    <a:ext uri="{9D8B030D-6E8A-4147-A177-3AD203B41FA5}">
                      <a16:colId xmlns:a16="http://schemas.microsoft.com/office/drawing/2014/main" val="3715918522"/>
                    </a:ext>
                  </a:extLst>
                </a:gridCol>
                <a:gridCol w="1480094">
                  <a:extLst>
                    <a:ext uri="{9D8B030D-6E8A-4147-A177-3AD203B41FA5}">
                      <a16:colId xmlns:a16="http://schemas.microsoft.com/office/drawing/2014/main" val="3139970145"/>
                    </a:ext>
                  </a:extLst>
                </a:gridCol>
                <a:gridCol w="1667180">
                  <a:extLst>
                    <a:ext uri="{9D8B030D-6E8A-4147-A177-3AD203B41FA5}">
                      <a16:colId xmlns:a16="http://schemas.microsoft.com/office/drawing/2014/main" val="1685963600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8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Promenljiva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β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8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Standardna greška</a:t>
                      </a:r>
                      <a:endParaRPr lang="sr-Latn-RS" sz="18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t-</a:t>
                      </a:r>
                      <a:r>
                        <a:rPr lang="sr-Latn-RS" sz="18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vrednost</a:t>
                      </a:r>
                      <a:endParaRPr lang="sr-Latn-RS" sz="1800" noProof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Pr(&gt;t)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246785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sr-Latn-RS" sz="1800" noProof="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Konstanta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4,1480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3,5250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1,177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0,2393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556488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S/A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-2.682,773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1.425,3712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-1,882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0,0598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606003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C/A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-5,0064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2,4975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-0,565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0,5720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693909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NR/A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44,0872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32,9226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1,339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0,1805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954848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Pr/E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-15,4141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6,9774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-2,209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0,0272</a:t>
                      </a:r>
                      <a:r>
                        <a:rPr lang="en-US" sz="1800" baseline="30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272761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MS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405,0917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174,5343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2,321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8100"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0,0203</a:t>
                      </a:r>
                      <a:r>
                        <a:rPr lang="en-US" sz="1800" baseline="30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0859418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Log-likelihood</a:t>
                      </a:r>
                      <a:endParaRPr lang="en-US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indent="38100" algn="r">
                        <a:spcAft>
                          <a:spcPts val="0"/>
                        </a:spcAft>
                        <a:tabLst>
                          <a:tab pos="527685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-8,0989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82187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F6DF1AF-ABC7-4644-808E-01D6A561BAFC}"/>
              </a:ext>
            </a:extLst>
          </p:cNvPr>
          <p:cNvSpPr txBox="1"/>
          <p:nvPr/>
        </p:nvSpPr>
        <p:spPr>
          <a:xfrm>
            <a:off x="844623" y="4509120"/>
            <a:ext cx="75438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Kako e-trgovanje zamagljuje razlike između “malih” i “velikih” osiguravača, ali takođe i “malih” i “velikih” osiguranika, može se zaključiti da je konkurencija između društava za osiguranje osnovna determinanta prihvatanja e-trgovanja. S obzirom na nivo premija ostvaren ovim kanalom prodaje u Republici Srbiji, društva za osiguranje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koriste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e-trgovanje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kako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bi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uvećala</a:t>
            </a:r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 konkurentsku prednost. </a:t>
            </a:r>
          </a:p>
        </p:txBody>
      </p:sp>
    </p:spTree>
    <p:extLst>
      <p:ext uri="{BB962C8B-B14F-4D97-AF65-F5344CB8AC3E}">
        <p14:creationId xmlns:p14="http://schemas.microsoft.com/office/powerpoint/2010/main" val="27075591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387</TotalTime>
  <Words>1029</Words>
  <Application>Microsoft Office PowerPoint</Application>
  <PresentationFormat>On-screen Show (4:3)</PresentationFormat>
  <Paragraphs>263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Retrospect</vt:lpstr>
      <vt:lpstr>Tehnološka revolucija i njen uticaj na izbor kanala prodaje usluga osiguranja</vt:lpstr>
      <vt:lpstr>UVODNE NAPOMENE</vt:lpstr>
      <vt:lpstr>Premija osiguranja po kanalima prodaje tokom 2016. godine u državama Evrope</vt:lpstr>
      <vt:lpstr>DIREKTNA ONLINE PRODAJA USLUGA OSIGURANJA</vt:lpstr>
      <vt:lpstr>UVOĐENJE E-TRGOVANJA U OSIGURANJU</vt:lpstr>
      <vt:lpstr>Online usluge društava za osiguranje  u Republici Srbiji</vt:lpstr>
      <vt:lpstr>DETERMINANTE PRIHVATANJA E-TRGOVANJA U OSIGURANJU</vt:lpstr>
      <vt:lpstr>ODREĐIVANJE DETERMINANTI PRIHVATANJA             E-TRGOVANJA U OSIGURANJU U REPUBLICI SRBIJI</vt:lpstr>
      <vt:lpstr>REZULTATI PRIMENJENOG LOGIT MODELA</vt:lpstr>
      <vt:lpstr>STANJE E-TRGOVANJA U OSIGURANJU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</dc:creator>
  <cp:lastModifiedBy>Jelena</cp:lastModifiedBy>
  <cp:revision>40</cp:revision>
  <dcterms:created xsi:type="dcterms:W3CDTF">2019-05-12T18:01:21Z</dcterms:created>
  <dcterms:modified xsi:type="dcterms:W3CDTF">2019-05-16T21:32:16Z</dcterms:modified>
</cp:coreProperties>
</file>