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56" r:id="rId2"/>
    <p:sldId id="301" r:id="rId3"/>
    <p:sldId id="303" r:id="rId4"/>
    <p:sldId id="304" r:id="rId5"/>
    <p:sldId id="294" r:id="rId6"/>
    <p:sldId id="300" r:id="rId7"/>
    <p:sldId id="298" r:id="rId8"/>
    <p:sldId id="305" r:id="rId9"/>
    <p:sldId id="306" r:id="rId10"/>
    <p:sldId id="307" r:id="rId11"/>
    <p:sldId id="309" r:id="rId12"/>
    <p:sldId id="310" r:id="rId13"/>
    <p:sldId id="312" r:id="rId14"/>
    <p:sldId id="314" r:id="rId15"/>
    <p:sldId id="31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712588-04B1-427B-82EE-E8DB90309F08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781" y="1911475"/>
            <a:ext cx="9552641" cy="1646302"/>
          </a:xfrm>
        </p:spPr>
        <p:txBody>
          <a:bodyPr>
            <a:normAutofit fontScale="90000"/>
          </a:bodyPr>
          <a:lstStyle/>
          <a:p>
            <a:r>
              <a:rPr lang="sr-Latn-RS" sz="4400" dirty="0" smtClean="0"/>
              <a:t>SAVREMENI IZAZOVI I PERSPEKTIVE  RAZVOJA  TRŽIŠTA</a:t>
            </a:r>
            <a:r>
              <a:rPr lang="en-US" sz="4400" dirty="0" smtClean="0"/>
              <a:t> </a:t>
            </a:r>
            <a:r>
              <a:rPr lang="sr-Latn-RS" sz="4400" dirty="0" smtClean="0"/>
              <a:t> OSIGURANJA U SVETU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767" y="5016033"/>
            <a:ext cx="7766936" cy="1096899"/>
          </a:xfrm>
        </p:spPr>
        <p:txBody>
          <a:bodyPr>
            <a:normAutofit/>
          </a:bodyPr>
          <a:lstStyle/>
          <a:p>
            <a:r>
              <a:rPr lang="sr-Latn-RS" dirty="0" smtClean="0"/>
              <a:t>Prof. dr Jelena Kočović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29267" y="215433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Očuvanje poverenja osiguranika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4094" y="1600200"/>
            <a:ext cx="11203970" cy="4495800"/>
          </a:xfrm>
        </p:spPr>
        <p:txBody>
          <a:bodyPr>
            <a:normAutofit fontScale="92500"/>
          </a:bodyPr>
          <a:lstStyle/>
          <a:p>
            <a:r>
              <a:rPr lang="en-GB" sz="2500" dirty="0" err="1" smtClean="0"/>
              <a:t>Pandemija</a:t>
            </a:r>
            <a:r>
              <a:rPr lang="en-GB" sz="2500" dirty="0" smtClean="0"/>
              <a:t> COVID-19 je </a:t>
            </a:r>
            <a:r>
              <a:rPr lang="en-GB" sz="2500" dirty="0" err="1" smtClean="0"/>
              <a:t>skrenula</a:t>
            </a:r>
            <a:r>
              <a:rPr lang="en-GB" sz="2500" dirty="0" smtClean="0"/>
              <a:t> </a:t>
            </a:r>
            <a:r>
              <a:rPr lang="en-GB" sz="2500" dirty="0" err="1" smtClean="0"/>
              <a:t>pažnju</a:t>
            </a:r>
            <a:r>
              <a:rPr lang="en-GB" sz="2500" dirty="0" smtClean="0"/>
              <a:t> </a:t>
            </a:r>
            <a:r>
              <a:rPr lang="en-GB" sz="2500" dirty="0" err="1" smtClean="0"/>
              <a:t>na</a:t>
            </a:r>
            <a:r>
              <a:rPr lang="en-GB" sz="2500" dirty="0" smtClean="0"/>
              <a:t> </a:t>
            </a:r>
            <a:r>
              <a:rPr lang="en-GB" sz="2500" dirty="0" err="1" smtClean="0"/>
              <a:t>važnu</a:t>
            </a:r>
            <a:r>
              <a:rPr lang="en-GB" sz="2500" dirty="0" smtClean="0"/>
              <a:t> </a:t>
            </a:r>
            <a:r>
              <a:rPr lang="en-GB" sz="2500" dirty="0" err="1" smtClean="0"/>
              <a:t>ulogu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 u </a:t>
            </a:r>
            <a:r>
              <a:rPr lang="en-GB" sz="2500" dirty="0" err="1" smtClean="0"/>
              <a:t>apsorbovanju</a:t>
            </a:r>
            <a:r>
              <a:rPr lang="en-GB" sz="2500" dirty="0" smtClean="0"/>
              <a:t> </a:t>
            </a:r>
            <a:r>
              <a:rPr lang="en-GB" sz="2500" dirty="0" err="1" smtClean="0"/>
              <a:t>rizika</a:t>
            </a:r>
            <a:r>
              <a:rPr lang="en-GB" sz="2500" dirty="0" smtClean="0"/>
              <a:t> </a:t>
            </a:r>
            <a:r>
              <a:rPr lang="en-GB" sz="2500" dirty="0" err="1" smtClean="0"/>
              <a:t>kojima</a:t>
            </a:r>
            <a:r>
              <a:rPr lang="en-GB" sz="2500" dirty="0" smtClean="0"/>
              <a:t> </a:t>
            </a:r>
            <a:r>
              <a:rPr lang="en-GB" sz="2500" dirty="0" err="1" smtClean="0"/>
              <a:t>su</a:t>
            </a:r>
            <a:r>
              <a:rPr lang="en-GB" sz="2500" dirty="0" smtClean="0"/>
              <a:t> u </a:t>
            </a:r>
            <a:r>
              <a:rPr lang="en-GB" sz="2500" dirty="0" err="1" smtClean="0"/>
              <a:t>uslovima</a:t>
            </a:r>
            <a:r>
              <a:rPr lang="en-GB" sz="2500" dirty="0" smtClean="0"/>
              <a:t> </a:t>
            </a:r>
            <a:r>
              <a:rPr lang="en-GB" sz="2500" dirty="0" err="1" smtClean="0"/>
              <a:t>krize</a:t>
            </a:r>
            <a:r>
              <a:rPr lang="en-GB" sz="2500" dirty="0" smtClean="0"/>
              <a:t> </a:t>
            </a:r>
            <a:r>
              <a:rPr lang="en-GB" sz="2500" dirty="0" err="1" smtClean="0"/>
              <a:t>izloženi</a:t>
            </a:r>
            <a:r>
              <a:rPr lang="en-GB" sz="2500" dirty="0" smtClean="0"/>
              <a:t> </a:t>
            </a:r>
            <a:r>
              <a:rPr lang="en-GB" sz="2500" dirty="0" err="1" smtClean="0"/>
              <a:t>domaćinstva</a:t>
            </a:r>
            <a:r>
              <a:rPr lang="en-GB" sz="2500" dirty="0" smtClean="0"/>
              <a:t>, </a:t>
            </a:r>
            <a:r>
              <a:rPr lang="en-GB" sz="2500" dirty="0" err="1" smtClean="0"/>
              <a:t>privreda</a:t>
            </a:r>
            <a:r>
              <a:rPr lang="en-GB" sz="2500" dirty="0" smtClean="0"/>
              <a:t> i </a:t>
            </a:r>
            <a:r>
              <a:rPr lang="en-GB" sz="2500" dirty="0" err="1" smtClean="0"/>
              <a:t>državni</a:t>
            </a:r>
            <a:r>
              <a:rPr lang="en-GB" sz="2500" dirty="0" smtClean="0"/>
              <a:t> se</a:t>
            </a:r>
            <a:r>
              <a:rPr lang="sr-Latn-RS" sz="2500" dirty="0" smtClean="0"/>
              <a:t>k</a:t>
            </a:r>
            <a:r>
              <a:rPr lang="en-GB" sz="2500" dirty="0" smtClean="0"/>
              <a:t>tor. </a:t>
            </a:r>
            <a:endParaRPr lang="sr-Latn-RS" sz="2500" dirty="0" smtClean="0"/>
          </a:p>
          <a:p>
            <a:endParaRPr lang="sr-Latn-RS" sz="500" dirty="0" smtClean="0"/>
          </a:p>
          <a:p>
            <a:r>
              <a:rPr lang="en-GB" sz="2500" dirty="0" smtClean="0"/>
              <a:t>Time je </a:t>
            </a:r>
            <a:r>
              <a:rPr lang="en-GB" sz="2500" dirty="0" err="1" smtClean="0"/>
              <a:t>sektoru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 </a:t>
            </a:r>
            <a:r>
              <a:rPr lang="en-GB" sz="2500" dirty="0" err="1" smtClean="0"/>
              <a:t>pružena</a:t>
            </a:r>
            <a:r>
              <a:rPr lang="en-GB" sz="2500" dirty="0" smtClean="0"/>
              <a:t> </a:t>
            </a:r>
            <a:r>
              <a:rPr lang="en-GB" sz="2500" dirty="0" err="1" smtClean="0"/>
              <a:t>prilika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dokaže</a:t>
            </a:r>
            <a:r>
              <a:rPr lang="en-GB" sz="2500" dirty="0" smtClean="0"/>
              <a:t> </a:t>
            </a:r>
            <a:r>
              <a:rPr lang="en-GB" sz="2500" dirty="0" err="1" smtClean="0"/>
              <a:t>svoju</a:t>
            </a:r>
            <a:r>
              <a:rPr lang="en-GB" sz="2500" dirty="0" smtClean="0"/>
              <a:t> </a:t>
            </a:r>
            <a:r>
              <a:rPr lang="en-GB" sz="2500" dirty="0" err="1" smtClean="0"/>
              <a:t>vrednost</a:t>
            </a:r>
            <a:r>
              <a:rPr lang="en-GB" sz="2500" dirty="0" smtClean="0"/>
              <a:t>, </a:t>
            </a:r>
            <a:r>
              <a:rPr lang="en-GB" sz="2500" dirty="0" err="1" smtClean="0"/>
              <a:t>ali</a:t>
            </a:r>
            <a:r>
              <a:rPr lang="en-GB" sz="2500" dirty="0" smtClean="0"/>
              <a:t> je </a:t>
            </a:r>
            <a:r>
              <a:rPr lang="en-GB" sz="2500" dirty="0" err="1" smtClean="0"/>
              <a:t>istovremeno</a:t>
            </a:r>
            <a:r>
              <a:rPr lang="en-GB" sz="2500" dirty="0" smtClean="0"/>
              <a:t> </a:t>
            </a:r>
            <a:r>
              <a:rPr lang="sr-Latn-RS" sz="2500" dirty="0" smtClean="0"/>
              <a:t>pokazano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ovaj</a:t>
            </a:r>
            <a:r>
              <a:rPr lang="en-GB" sz="2500" dirty="0" smtClean="0"/>
              <a:t> </a:t>
            </a:r>
            <a:r>
              <a:rPr lang="en-GB" sz="2500" dirty="0" err="1" smtClean="0"/>
              <a:t>sektor</a:t>
            </a:r>
            <a:r>
              <a:rPr lang="en-GB" sz="2500" dirty="0" smtClean="0"/>
              <a:t> </a:t>
            </a:r>
            <a:r>
              <a:rPr lang="en-GB" sz="2500" dirty="0" err="1" smtClean="0"/>
              <a:t>mora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bude</a:t>
            </a:r>
            <a:r>
              <a:rPr lang="en-GB" sz="2500" dirty="0" smtClean="0"/>
              <a:t> </a:t>
            </a:r>
            <a:r>
              <a:rPr lang="en-GB" sz="2500" dirty="0" err="1" smtClean="0"/>
              <a:t>agilniji</a:t>
            </a:r>
            <a:r>
              <a:rPr lang="en-GB" sz="2500" dirty="0" smtClean="0"/>
              <a:t> u </a:t>
            </a:r>
            <a:r>
              <a:rPr lang="en-GB" sz="2500" dirty="0" err="1" smtClean="0"/>
              <a:t>prepoznavanju</a:t>
            </a:r>
            <a:r>
              <a:rPr lang="en-GB" sz="2500" dirty="0" smtClean="0"/>
              <a:t> i </a:t>
            </a:r>
            <a:r>
              <a:rPr lang="en-GB" sz="2500" dirty="0" err="1" smtClean="0"/>
              <a:t>zadovoljavanju</a:t>
            </a:r>
            <a:r>
              <a:rPr lang="en-GB" sz="2500" dirty="0" smtClean="0"/>
              <a:t> </a:t>
            </a:r>
            <a:r>
              <a:rPr lang="en-GB" sz="2500" dirty="0" err="1" smtClean="0"/>
              <a:t>potreba</a:t>
            </a:r>
            <a:r>
              <a:rPr lang="en-GB" sz="2500" dirty="0" smtClean="0"/>
              <a:t> </a:t>
            </a:r>
            <a:r>
              <a:rPr lang="en-GB" sz="2500" dirty="0" err="1" smtClean="0"/>
              <a:t>klijenata</a:t>
            </a:r>
            <a:r>
              <a:rPr lang="en-GB" sz="2500" dirty="0" smtClean="0"/>
              <a:t>. </a:t>
            </a:r>
            <a:endParaRPr lang="sr-Latn-RS" sz="2500" dirty="0" smtClean="0"/>
          </a:p>
          <a:p>
            <a:endParaRPr lang="sr-Latn-RS" sz="500" dirty="0" smtClean="0"/>
          </a:p>
          <a:p>
            <a:r>
              <a:rPr lang="en-GB" sz="2500" dirty="0" err="1" smtClean="0"/>
              <a:t>Jedna</a:t>
            </a:r>
            <a:r>
              <a:rPr lang="en-GB" sz="2500" dirty="0" smtClean="0"/>
              <a:t> </a:t>
            </a:r>
            <a:r>
              <a:rPr lang="en-GB" sz="2500" dirty="0" err="1" smtClean="0"/>
              <a:t>od</a:t>
            </a:r>
            <a:r>
              <a:rPr lang="en-GB" sz="2500" dirty="0" smtClean="0"/>
              <a:t> </a:t>
            </a:r>
            <a:r>
              <a:rPr lang="en-GB" sz="2500" dirty="0" err="1" smtClean="0"/>
              <a:t>važnih</a:t>
            </a:r>
            <a:r>
              <a:rPr lang="en-GB" sz="2500" dirty="0" smtClean="0"/>
              <a:t> </a:t>
            </a:r>
            <a:r>
              <a:rPr lang="en-GB" sz="2500" dirty="0" err="1" smtClean="0"/>
              <a:t>pouka</a:t>
            </a:r>
            <a:r>
              <a:rPr lang="en-GB" sz="2500" dirty="0" smtClean="0"/>
              <a:t> </a:t>
            </a:r>
            <a:r>
              <a:rPr lang="en-GB" sz="2500" dirty="0" err="1" smtClean="0"/>
              <a:t>pandemije</a:t>
            </a:r>
            <a:r>
              <a:rPr lang="en-GB" sz="2500" dirty="0" smtClean="0"/>
              <a:t> </a:t>
            </a:r>
            <a:r>
              <a:rPr lang="en-GB" sz="2500" dirty="0" err="1" smtClean="0"/>
              <a:t>jeste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osiguravači</a:t>
            </a:r>
            <a:r>
              <a:rPr lang="en-GB" sz="2500" dirty="0" smtClean="0"/>
              <a:t> </a:t>
            </a:r>
            <a:r>
              <a:rPr lang="en-GB" sz="2500" dirty="0" err="1" smtClean="0"/>
              <a:t>moraju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se </a:t>
            </a:r>
            <a:r>
              <a:rPr lang="en-GB" sz="2500" dirty="0" err="1" smtClean="0"/>
              <a:t>postaraju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osiguranicima</a:t>
            </a:r>
            <a:r>
              <a:rPr lang="en-GB" sz="2500" dirty="0" smtClean="0"/>
              <a:t> </a:t>
            </a:r>
            <a:r>
              <a:rPr lang="en-GB" sz="2500" dirty="0" err="1" smtClean="0"/>
              <a:t>bude</a:t>
            </a:r>
            <a:r>
              <a:rPr lang="en-GB" sz="2500" dirty="0" smtClean="0"/>
              <a:t> u </a:t>
            </a:r>
            <a:r>
              <a:rPr lang="en-GB" sz="2500" dirty="0" err="1" smtClean="0"/>
              <a:t>potpunosti</a:t>
            </a:r>
            <a:r>
              <a:rPr lang="en-GB" sz="2500" dirty="0" smtClean="0"/>
              <a:t> </a:t>
            </a:r>
            <a:r>
              <a:rPr lang="en-GB" sz="2500" dirty="0" err="1" smtClean="0"/>
              <a:t>jasno</a:t>
            </a:r>
            <a:r>
              <a:rPr lang="en-GB" sz="2500" dirty="0" smtClean="0"/>
              <a:t> </a:t>
            </a:r>
            <a:r>
              <a:rPr lang="en-GB" sz="2500" dirty="0" err="1" smtClean="0"/>
              <a:t>šta</a:t>
            </a:r>
            <a:r>
              <a:rPr lang="en-GB" sz="2500" dirty="0" smtClean="0"/>
              <a:t> </a:t>
            </a:r>
            <a:r>
              <a:rPr lang="en-GB" sz="2500" dirty="0" err="1" smtClean="0"/>
              <a:t>kupuju</a:t>
            </a:r>
            <a:r>
              <a:rPr lang="en-GB" sz="2500" dirty="0" smtClean="0"/>
              <a:t>, </a:t>
            </a:r>
            <a:r>
              <a:rPr lang="en-GB" sz="2500" dirty="0" err="1" smtClean="0"/>
              <a:t>šta</a:t>
            </a:r>
            <a:r>
              <a:rPr lang="en-GB" sz="2500" dirty="0" smtClean="0"/>
              <a:t> </a:t>
            </a:r>
            <a:r>
              <a:rPr lang="en-GB" sz="2500" dirty="0" err="1" smtClean="0"/>
              <a:t>mogu</a:t>
            </a:r>
            <a:r>
              <a:rPr lang="en-GB" sz="2500" dirty="0" smtClean="0"/>
              <a:t> </a:t>
            </a:r>
            <a:r>
              <a:rPr lang="en-GB" sz="2500" dirty="0" err="1" smtClean="0"/>
              <a:t>očekivati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dobiju</a:t>
            </a:r>
            <a:r>
              <a:rPr lang="en-GB" sz="2500" dirty="0" smtClean="0"/>
              <a:t> </a:t>
            </a:r>
            <a:r>
              <a:rPr lang="en-GB" sz="2500" dirty="0" err="1" smtClean="0"/>
              <a:t>i</a:t>
            </a:r>
            <a:r>
              <a:rPr lang="en-GB" sz="2500" dirty="0" smtClean="0"/>
              <a:t> </a:t>
            </a:r>
            <a:r>
              <a:rPr lang="en-GB" sz="2500" dirty="0" err="1" smtClean="0"/>
              <a:t>koji</a:t>
            </a:r>
            <a:r>
              <a:rPr lang="en-GB" sz="2500" dirty="0" smtClean="0"/>
              <a:t> </a:t>
            </a:r>
            <a:r>
              <a:rPr lang="en-GB" sz="2500" dirty="0" err="1" smtClean="0"/>
              <a:t>su</a:t>
            </a:r>
            <a:r>
              <a:rPr lang="en-GB" sz="2500" dirty="0" smtClean="0"/>
              <a:t> </a:t>
            </a:r>
            <a:r>
              <a:rPr lang="en-GB" sz="2500" dirty="0" err="1" smtClean="0"/>
              <a:t>rizici</a:t>
            </a:r>
            <a:r>
              <a:rPr lang="en-GB" sz="2500" dirty="0" smtClean="0"/>
              <a:t> </a:t>
            </a:r>
            <a:r>
              <a:rPr lang="en-GB" sz="2500" dirty="0" err="1" smtClean="0"/>
              <a:t>pokriveni</a:t>
            </a:r>
            <a:r>
              <a:rPr lang="en-GB" sz="2500" dirty="0" smtClean="0"/>
              <a:t>, a </a:t>
            </a:r>
            <a:r>
              <a:rPr lang="en-GB" sz="2500" dirty="0" err="1" smtClean="0"/>
              <a:t>koji</a:t>
            </a:r>
            <a:r>
              <a:rPr lang="en-GB" sz="2500" dirty="0" smtClean="0"/>
              <a:t> </a:t>
            </a:r>
            <a:r>
              <a:rPr lang="en-GB" sz="2500" dirty="0" err="1" smtClean="0"/>
              <a:t>nisu</a:t>
            </a:r>
            <a:r>
              <a:rPr lang="en-GB" sz="2500" dirty="0" smtClean="0"/>
              <a:t> </a:t>
            </a:r>
            <a:r>
              <a:rPr lang="en-GB" sz="2500" dirty="0" err="1" smtClean="0"/>
              <a:t>pokriveni</a:t>
            </a:r>
            <a:r>
              <a:rPr lang="en-GB" sz="2500" dirty="0" smtClean="0"/>
              <a:t> </a:t>
            </a:r>
            <a:r>
              <a:rPr lang="en-GB" sz="2500" dirty="0" err="1" smtClean="0"/>
              <a:t>njihovom</a:t>
            </a:r>
            <a:r>
              <a:rPr lang="en-GB" sz="2500" dirty="0" smtClean="0"/>
              <a:t> </a:t>
            </a:r>
            <a:r>
              <a:rPr lang="en-GB" sz="2500" dirty="0" err="1" smtClean="0"/>
              <a:t>polisom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.</a:t>
            </a:r>
            <a:endParaRPr lang="sr-Latn-RS" sz="2500" dirty="0" smtClean="0"/>
          </a:p>
          <a:p>
            <a:endParaRPr lang="sr-Latn-RS" sz="500" dirty="0" smtClean="0"/>
          </a:p>
          <a:p>
            <a:r>
              <a:rPr lang="en-GB" sz="2500" dirty="0" err="1" smtClean="0"/>
              <a:t>Supervizori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 </a:t>
            </a:r>
            <a:r>
              <a:rPr lang="en-GB" sz="2500" dirty="0" err="1" smtClean="0"/>
              <a:t>takođe</a:t>
            </a:r>
            <a:r>
              <a:rPr lang="en-GB" sz="2500" dirty="0" smtClean="0"/>
              <a:t> </a:t>
            </a:r>
            <a:r>
              <a:rPr lang="en-GB" sz="2500" dirty="0" err="1" smtClean="0"/>
              <a:t>imaju</a:t>
            </a:r>
            <a:r>
              <a:rPr lang="en-GB" sz="2500" dirty="0" smtClean="0"/>
              <a:t> </a:t>
            </a:r>
            <a:r>
              <a:rPr lang="en-GB" sz="2500" dirty="0" err="1" smtClean="0"/>
              <a:t>važnu</a:t>
            </a:r>
            <a:r>
              <a:rPr lang="en-GB" sz="2500" dirty="0" smtClean="0"/>
              <a:t> </a:t>
            </a:r>
            <a:r>
              <a:rPr lang="en-GB" sz="2500" dirty="0" err="1" smtClean="0"/>
              <a:t>ulogu</a:t>
            </a:r>
            <a:r>
              <a:rPr lang="en-GB" sz="2500" dirty="0" smtClean="0"/>
              <a:t> u </a:t>
            </a:r>
            <a:r>
              <a:rPr lang="en-GB" sz="2500" dirty="0" err="1" smtClean="0"/>
              <a:t>zaštiti</a:t>
            </a:r>
            <a:r>
              <a:rPr lang="en-GB" sz="2500" dirty="0" smtClean="0"/>
              <a:t> </a:t>
            </a:r>
            <a:r>
              <a:rPr lang="en-GB" sz="2500" dirty="0" err="1" smtClean="0"/>
              <a:t>prava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osiguranika</a:t>
            </a:r>
            <a:r>
              <a:rPr lang="sr-Latn-RS" sz="2500" dirty="0" smtClean="0"/>
              <a:t>.</a:t>
            </a:r>
            <a:endParaRPr lang="en-GB" sz="2500" dirty="0" smtClean="0"/>
          </a:p>
          <a:p>
            <a:endParaRPr lang="sr-Latn-RS" sz="2500" dirty="0" smtClean="0"/>
          </a:p>
          <a:p>
            <a:endParaRPr lang="en-GB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Tehnološke promene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1341" y="1600200"/>
            <a:ext cx="11266723" cy="4495800"/>
          </a:xfrm>
        </p:spPr>
        <p:txBody>
          <a:bodyPr>
            <a:normAutofit/>
          </a:bodyPr>
          <a:lstStyle/>
          <a:p>
            <a:endParaRPr lang="sr-Latn-RS" sz="500" dirty="0" smtClean="0"/>
          </a:p>
          <a:p>
            <a:r>
              <a:rPr lang="en-US" sz="2500" dirty="0" smtClean="0"/>
              <a:t> COVID-19 je </a:t>
            </a:r>
            <a:r>
              <a:rPr lang="en-US" sz="2500" dirty="0" err="1" smtClean="0"/>
              <a:t>ubrzao</a:t>
            </a:r>
            <a:r>
              <a:rPr lang="en-US" sz="2500" dirty="0" smtClean="0"/>
              <a:t> </a:t>
            </a:r>
            <a:r>
              <a:rPr lang="sr-Latn-RS" sz="2500" dirty="0" smtClean="0"/>
              <a:t>primenu </a:t>
            </a:r>
            <a:r>
              <a:rPr lang="en-US" sz="2500" dirty="0" err="1" smtClean="0"/>
              <a:t>naprednih</a:t>
            </a:r>
            <a:r>
              <a:rPr lang="en-US" sz="2500" dirty="0" smtClean="0"/>
              <a:t> </a:t>
            </a:r>
            <a:r>
              <a:rPr lang="en-US" sz="2500" dirty="0" err="1" smtClean="0"/>
              <a:t>tehnoloških</a:t>
            </a:r>
            <a:r>
              <a:rPr lang="en-US" sz="2500" dirty="0" smtClean="0"/>
              <a:t> </a:t>
            </a:r>
            <a:r>
              <a:rPr lang="en-US" sz="2500" dirty="0" err="1" smtClean="0"/>
              <a:t>rešenja</a:t>
            </a:r>
            <a:r>
              <a:rPr lang="en-US" sz="2500" dirty="0" smtClean="0"/>
              <a:t> i u </a:t>
            </a:r>
            <a:r>
              <a:rPr lang="en-US" sz="2500" dirty="0" err="1" smtClean="0"/>
              <a:t>pružanju</a:t>
            </a:r>
            <a:r>
              <a:rPr lang="en-US" sz="2500" dirty="0" smtClean="0"/>
              <a:t> </a:t>
            </a:r>
            <a:r>
              <a:rPr lang="en-US" sz="2500" dirty="0" err="1" smtClean="0"/>
              <a:t>usluga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osiguranja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endParaRPr lang="sr-Latn-RS" sz="500" dirty="0" smtClean="0"/>
          </a:p>
          <a:p>
            <a:r>
              <a:rPr lang="sr-Latn-RS" sz="2500" dirty="0" smtClean="0"/>
              <a:t>T</a:t>
            </a:r>
            <a:r>
              <a:rPr lang="en-US" sz="2500" dirty="0" err="1" smtClean="0"/>
              <a:t>okom</a:t>
            </a:r>
            <a:r>
              <a:rPr lang="en-US" sz="2500" dirty="0" smtClean="0"/>
              <a:t> </a:t>
            </a:r>
            <a:r>
              <a:rPr lang="en-US" sz="2500" dirty="0" err="1" smtClean="0"/>
              <a:t>meseci</a:t>
            </a:r>
            <a:r>
              <a:rPr lang="en-US" sz="2500" dirty="0" smtClean="0"/>
              <a:t> </a:t>
            </a:r>
            <a:r>
              <a:rPr lang="en-US" sz="2500" dirty="0" err="1" smtClean="0"/>
              <a:t>pandemije</a:t>
            </a:r>
            <a:r>
              <a:rPr lang="en-US" sz="2500" dirty="0" smtClean="0"/>
              <a:t> </a:t>
            </a:r>
            <a:r>
              <a:rPr lang="en-US" sz="2500" dirty="0" err="1" smtClean="0"/>
              <a:t>načinjen</a:t>
            </a:r>
            <a:r>
              <a:rPr lang="en-US" sz="2500" dirty="0" smtClean="0"/>
              <a:t> </a:t>
            </a:r>
            <a:r>
              <a:rPr lang="sr-Latn-RS" sz="2500" dirty="0" smtClean="0"/>
              <a:t>je </a:t>
            </a:r>
            <a:r>
              <a:rPr lang="en-US" sz="2500" dirty="0" err="1" smtClean="0"/>
              <a:t>toliko</a:t>
            </a:r>
            <a:r>
              <a:rPr lang="en-US" sz="2500" dirty="0" smtClean="0"/>
              <a:t> </a:t>
            </a:r>
            <a:r>
              <a:rPr lang="en-US" sz="2500" dirty="0" err="1" smtClean="0"/>
              <a:t>veliki</a:t>
            </a:r>
            <a:r>
              <a:rPr lang="en-US" sz="2500" dirty="0" smtClean="0"/>
              <a:t> </a:t>
            </a:r>
            <a:r>
              <a:rPr lang="en-US" sz="2500" dirty="0" err="1" smtClean="0"/>
              <a:t>progres</a:t>
            </a:r>
            <a:r>
              <a:rPr lang="en-US" sz="2500" dirty="0" smtClean="0"/>
              <a:t> u </a:t>
            </a:r>
            <a:r>
              <a:rPr lang="en-US" sz="2500" dirty="0" err="1" smtClean="0"/>
              <a:t>implementaciji</a:t>
            </a:r>
            <a:r>
              <a:rPr lang="en-US" sz="2500" dirty="0" smtClean="0"/>
              <a:t> </a:t>
            </a:r>
            <a:r>
              <a:rPr lang="en-US" sz="2500" dirty="0" err="1" smtClean="0"/>
              <a:t>novih</a:t>
            </a:r>
            <a:r>
              <a:rPr lang="en-US" sz="2500" dirty="0" smtClean="0"/>
              <a:t> </a:t>
            </a:r>
            <a:r>
              <a:rPr lang="en-US" sz="2500" dirty="0" err="1" smtClean="0"/>
              <a:t>tehnologija</a:t>
            </a:r>
            <a:r>
              <a:rPr lang="en-US" sz="2500" dirty="0" smtClean="0"/>
              <a:t> </a:t>
            </a:r>
            <a:r>
              <a:rPr lang="en-US" sz="2500" dirty="0" err="1" smtClean="0"/>
              <a:t>da</a:t>
            </a:r>
            <a:r>
              <a:rPr lang="en-US" sz="2500" dirty="0" smtClean="0"/>
              <a:t> </a:t>
            </a:r>
            <a:r>
              <a:rPr lang="en-US" sz="2500" dirty="0" err="1" smtClean="0"/>
              <a:t>povratak</a:t>
            </a:r>
            <a:r>
              <a:rPr lang="en-US" sz="2500" dirty="0" smtClean="0"/>
              <a:t> </a:t>
            </a:r>
            <a:r>
              <a:rPr lang="en-US" sz="2500" dirty="0" err="1" smtClean="0"/>
              <a:t>na</a:t>
            </a:r>
            <a:r>
              <a:rPr lang="en-US" sz="2500" dirty="0" smtClean="0"/>
              <a:t> </a:t>
            </a:r>
            <a:r>
              <a:rPr lang="en-US" sz="2500" dirty="0" err="1" smtClean="0"/>
              <a:t>staro</a:t>
            </a:r>
            <a:r>
              <a:rPr lang="en-US" sz="2500" dirty="0" smtClean="0"/>
              <a:t> </a:t>
            </a:r>
            <a:r>
              <a:rPr lang="en-US" sz="2500" dirty="0" err="1" smtClean="0"/>
              <a:t>više</a:t>
            </a:r>
            <a:r>
              <a:rPr lang="en-US" sz="2500" dirty="0" smtClean="0"/>
              <a:t> </a:t>
            </a:r>
            <a:r>
              <a:rPr lang="en-US" sz="2500" dirty="0" err="1" smtClean="0"/>
              <a:t>nije</a:t>
            </a:r>
            <a:r>
              <a:rPr lang="en-US" sz="2500" dirty="0" smtClean="0"/>
              <a:t> </a:t>
            </a:r>
            <a:r>
              <a:rPr lang="en-US" sz="2500" dirty="0" err="1" smtClean="0"/>
              <a:t>moguć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endParaRPr lang="sr-Latn-RS" sz="500" dirty="0" smtClean="0"/>
          </a:p>
          <a:p>
            <a:r>
              <a:rPr lang="sr-Latn-RS" sz="2500" dirty="0" smtClean="0"/>
              <a:t>A</a:t>
            </a:r>
            <a:r>
              <a:rPr lang="en-GB" sz="2500" dirty="0" err="1" smtClean="0"/>
              <a:t>rgument</a:t>
            </a:r>
            <a:r>
              <a:rPr lang="en-GB" sz="2500" dirty="0" smtClean="0"/>
              <a:t>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osiguravači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treba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da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ubrzaju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svoju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digitalnu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transformaciju</a:t>
            </a:r>
            <a:r>
              <a:rPr lang="en-GB" sz="2500" dirty="0" smtClean="0"/>
              <a:t> </a:t>
            </a:r>
            <a:r>
              <a:rPr lang="en-GB" sz="2500" dirty="0" err="1" smtClean="0"/>
              <a:t>postaje</a:t>
            </a:r>
            <a:r>
              <a:rPr lang="en-GB" sz="2500" dirty="0" smtClean="0"/>
              <a:t> u post-</a:t>
            </a:r>
            <a:r>
              <a:rPr lang="en-GB" sz="2500" dirty="0" err="1" smtClean="0"/>
              <a:t>kovid</a:t>
            </a:r>
            <a:r>
              <a:rPr lang="en-GB" sz="2500" dirty="0" smtClean="0"/>
              <a:t> </a:t>
            </a:r>
            <a:r>
              <a:rPr lang="en-GB" sz="2500" dirty="0" err="1" smtClean="0"/>
              <a:t>svetu</a:t>
            </a:r>
            <a:r>
              <a:rPr lang="en-GB" sz="2500" dirty="0" smtClean="0"/>
              <a:t> </a:t>
            </a:r>
            <a:r>
              <a:rPr lang="en-GB" sz="2500" dirty="0" err="1" smtClean="0"/>
              <a:t>ubedljiviji</a:t>
            </a:r>
            <a:r>
              <a:rPr lang="en-GB" sz="2500" dirty="0" smtClean="0"/>
              <a:t> </a:t>
            </a:r>
            <a:r>
              <a:rPr lang="en-GB" sz="2500" dirty="0" err="1" smtClean="0"/>
              <a:t>nego</a:t>
            </a:r>
            <a:r>
              <a:rPr lang="en-GB" sz="2500" dirty="0" smtClean="0"/>
              <a:t> </a:t>
            </a:r>
            <a:r>
              <a:rPr lang="en-GB" sz="2500" dirty="0" err="1" smtClean="0"/>
              <a:t>ikada</a:t>
            </a:r>
            <a:r>
              <a:rPr lang="en-GB" sz="2500" dirty="0" smtClean="0"/>
              <a:t> pre. </a:t>
            </a:r>
            <a:endParaRPr lang="sr-Latn-RS" sz="2500" dirty="0" smtClean="0"/>
          </a:p>
          <a:p>
            <a:endParaRPr lang="en-GB" sz="2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Regulatorne promene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294" y="1600199"/>
            <a:ext cx="11833412" cy="4791635"/>
          </a:xfrm>
        </p:spPr>
        <p:txBody>
          <a:bodyPr>
            <a:normAutofit fontScale="92500" lnSpcReduction="20000"/>
          </a:bodyPr>
          <a:lstStyle/>
          <a:p>
            <a:r>
              <a:rPr lang="en-GB" sz="2700" dirty="0" err="1" smtClean="0"/>
              <a:t>Rastući</a:t>
            </a:r>
            <a:r>
              <a:rPr lang="en-GB" sz="2700" dirty="0" smtClean="0"/>
              <a:t> </a:t>
            </a:r>
            <a:r>
              <a:rPr lang="en-GB" sz="2700" dirty="0" err="1" smtClean="0"/>
              <a:t>obim</a:t>
            </a:r>
            <a:r>
              <a:rPr lang="en-GB" sz="2700" dirty="0" smtClean="0"/>
              <a:t> i </a:t>
            </a:r>
            <a:r>
              <a:rPr lang="en-GB" sz="2700" dirty="0" err="1" smtClean="0"/>
              <a:t>kompleknost</a:t>
            </a:r>
            <a:r>
              <a:rPr lang="en-GB" sz="2700" dirty="0" smtClean="0"/>
              <a:t> regulative </a:t>
            </a:r>
            <a:r>
              <a:rPr lang="en-GB" sz="2700" dirty="0" err="1" smtClean="0"/>
              <a:t>sektora</a:t>
            </a:r>
            <a:r>
              <a:rPr lang="en-GB" sz="2700" dirty="0" smtClean="0"/>
              <a:t> </a:t>
            </a:r>
            <a:r>
              <a:rPr lang="en-GB" sz="2700" dirty="0" err="1" smtClean="0"/>
              <a:t>osiguranja</a:t>
            </a:r>
            <a:r>
              <a:rPr lang="en-GB" sz="2700" dirty="0" smtClean="0"/>
              <a:t> </a:t>
            </a:r>
            <a:r>
              <a:rPr lang="en-GB" sz="2700" dirty="0" err="1" smtClean="0"/>
              <a:t>poslednjih</a:t>
            </a:r>
            <a:r>
              <a:rPr lang="en-GB" sz="2700" dirty="0" smtClean="0"/>
              <a:t> </a:t>
            </a:r>
            <a:r>
              <a:rPr lang="en-GB" sz="2700" dirty="0" err="1" smtClean="0"/>
              <a:t>godina</a:t>
            </a:r>
            <a:r>
              <a:rPr lang="sr-Latn-RS" sz="2700" dirty="0" smtClean="0"/>
              <a:t>       </a:t>
            </a:r>
            <a:r>
              <a:rPr lang="en-GB" sz="2700" dirty="0" smtClean="0"/>
              <a:t> </a:t>
            </a:r>
            <a:r>
              <a:rPr lang="sr-Latn-RS" sz="2700" dirty="0" smtClean="0"/>
              <a:t>    privlači</a:t>
            </a:r>
            <a:r>
              <a:rPr lang="en-GB" sz="2700" dirty="0" smtClean="0"/>
              <a:t> </a:t>
            </a:r>
            <a:r>
              <a:rPr lang="en-GB" sz="2700" dirty="0" err="1" smtClean="0"/>
              <a:t>sve</a:t>
            </a:r>
            <a:r>
              <a:rPr lang="en-GB" sz="2700" dirty="0" smtClean="0"/>
              <a:t> </a:t>
            </a:r>
            <a:r>
              <a:rPr lang="en-GB" sz="2700" dirty="0" err="1" smtClean="0"/>
              <a:t>veću</a:t>
            </a:r>
            <a:r>
              <a:rPr lang="en-GB" sz="2700" dirty="0" smtClean="0"/>
              <a:t> </a:t>
            </a:r>
            <a:r>
              <a:rPr lang="en-GB" sz="2700" dirty="0" err="1" smtClean="0"/>
              <a:t>pažnju</a:t>
            </a:r>
            <a:r>
              <a:rPr lang="en-GB" sz="2700" dirty="0" smtClean="0"/>
              <a:t> </a:t>
            </a:r>
            <a:r>
              <a:rPr lang="en-GB" sz="2700" dirty="0" err="1" smtClean="0"/>
              <a:t>naučne</a:t>
            </a:r>
            <a:r>
              <a:rPr lang="en-GB" sz="2700" dirty="0" smtClean="0"/>
              <a:t> i </a:t>
            </a:r>
            <a:r>
              <a:rPr lang="en-GB" sz="2700" dirty="0" err="1" smtClean="0"/>
              <a:t>stručne</a:t>
            </a:r>
            <a:r>
              <a:rPr lang="en-GB" sz="2700" dirty="0" smtClean="0"/>
              <a:t> </a:t>
            </a:r>
            <a:r>
              <a:rPr lang="en-GB" sz="2700" dirty="0" err="1" smtClean="0"/>
              <a:t>javnosti</a:t>
            </a:r>
            <a:r>
              <a:rPr lang="en-GB" sz="2700" dirty="0" smtClean="0"/>
              <a:t>. </a:t>
            </a:r>
            <a:endParaRPr lang="sr-Latn-RS" sz="2700" dirty="0" smtClean="0"/>
          </a:p>
          <a:p>
            <a:r>
              <a:rPr lang="sr-Latn-RS" sz="2700" dirty="0" smtClean="0"/>
              <a:t>R</a:t>
            </a:r>
            <a:r>
              <a:rPr lang="en-GB" sz="2700" dirty="0" err="1" smtClean="0"/>
              <a:t>egulatorni</a:t>
            </a:r>
            <a:r>
              <a:rPr lang="en-GB" sz="2700" dirty="0" smtClean="0"/>
              <a:t> </a:t>
            </a:r>
            <a:r>
              <a:rPr lang="en-GB" sz="2700" dirty="0" err="1" smtClean="0"/>
              <a:t>rizik</a:t>
            </a:r>
            <a:r>
              <a:rPr lang="en-GB" sz="2700" dirty="0" smtClean="0"/>
              <a:t> se </a:t>
            </a:r>
            <a:r>
              <a:rPr lang="en-GB" sz="2700" dirty="0" err="1" smtClean="0"/>
              <a:t>sve</a:t>
            </a:r>
            <a:r>
              <a:rPr lang="en-GB" sz="2700" dirty="0" smtClean="0"/>
              <a:t> </a:t>
            </a:r>
            <a:r>
              <a:rPr lang="en-GB" sz="2700" dirty="0" err="1" smtClean="0"/>
              <a:t>češće</a:t>
            </a:r>
            <a:r>
              <a:rPr lang="en-GB" sz="2700" dirty="0" smtClean="0"/>
              <a:t> </a:t>
            </a:r>
            <a:r>
              <a:rPr lang="en-GB" sz="2700" dirty="0" err="1" smtClean="0"/>
              <a:t>označava</a:t>
            </a:r>
            <a:r>
              <a:rPr lang="en-GB" sz="2700" dirty="0" smtClean="0"/>
              <a:t> </a:t>
            </a:r>
            <a:r>
              <a:rPr lang="en-GB" sz="2700" dirty="0" err="1" smtClean="0"/>
              <a:t>jednim</a:t>
            </a:r>
            <a:r>
              <a:rPr lang="en-GB" sz="2700" dirty="0" smtClean="0"/>
              <a:t> </a:t>
            </a:r>
            <a:r>
              <a:rPr lang="en-GB" sz="2700" dirty="0" err="1" smtClean="0"/>
              <a:t>od</a:t>
            </a:r>
            <a:r>
              <a:rPr lang="en-GB" sz="2700" dirty="0" smtClean="0"/>
              <a:t> </a:t>
            </a:r>
            <a:r>
              <a:rPr lang="en-GB" sz="2700" dirty="0" err="1" smtClean="0"/>
              <a:t>najvećih</a:t>
            </a:r>
            <a:r>
              <a:rPr lang="en-GB" sz="2700" dirty="0" smtClean="0"/>
              <a:t> </a:t>
            </a:r>
            <a:r>
              <a:rPr lang="en-GB" sz="2700" dirty="0" err="1" smtClean="0"/>
              <a:t>rizika</a:t>
            </a:r>
            <a:r>
              <a:rPr lang="en-GB" sz="2700" dirty="0" smtClean="0"/>
              <a:t> </a:t>
            </a:r>
            <a:r>
              <a:rPr lang="en-GB" sz="2700" dirty="0" err="1" smtClean="0"/>
              <a:t>današnjice</a:t>
            </a:r>
            <a:r>
              <a:rPr lang="en-GB" sz="2700" dirty="0" smtClean="0"/>
              <a:t> za </a:t>
            </a:r>
            <a:r>
              <a:rPr lang="en-GB" sz="2700" dirty="0" err="1" smtClean="0"/>
              <a:t>osiguravajuće</a:t>
            </a:r>
            <a:r>
              <a:rPr lang="en-GB" sz="2700" dirty="0" smtClean="0"/>
              <a:t> </a:t>
            </a:r>
            <a:r>
              <a:rPr lang="en-GB" sz="2700" dirty="0" err="1" smtClean="0"/>
              <a:t>kompanije</a:t>
            </a:r>
            <a:r>
              <a:rPr lang="en-GB" sz="2700" dirty="0" smtClean="0"/>
              <a:t>.</a:t>
            </a:r>
            <a:endParaRPr lang="sr-Latn-RS" sz="2700" dirty="0" smtClean="0"/>
          </a:p>
          <a:p>
            <a:r>
              <a:rPr lang="sr-Latn-RS" sz="2700" b="1" dirty="0" smtClean="0">
                <a:solidFill>
                  <a:srgbClr val="002060"/>
                </a:solidFill>
              </a:rPr>
              <a:t>D</a:t>
            </a:r>
            <a:r>
              <a:rPr lang="en-GB" sz="2700" b="1" dirty="0" smtClean="0">
                <a:solidFill>
                  <a:srgbClr val="002060"/>
                </a:solidFill>
              </a:rPr>
              <a:t>a </a:t>
            </a:r>
            <a:r>
              <a:rPr lang="en-GB" sz="2700" b="1" dirty="0" err="1" smtClean="0">
                <a:solidFill>
                  <a:srgbClr val="002060"/>
                </a:solidFill>
              </a:rPr>
              <a:t>li</a:t>
            </a:r>
            <a:r>
              <a:rPr lang="en-GB" sz="2700" b="1" dirty="0" smtClean="0">
                <a:solidFill>
                  <a:srgbClr val="002060"/>
                </a:solidFill>
              </a:rPr>
              <a:t> je </a:t>
            </a:r>
            <a:r>
              <a:rPr lang="en-GB" sz="2700" b="1" dirty="0" err="1" smtClean="0">
                <a:solidFill>
                  <a:srgbClr val="002060"/>
                </a:solidFill>
              </a:rPr>
              <a:t>obimna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kompleksna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regulativa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najprikladniji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odgovor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na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rastuću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složenost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finansijskog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sistema</a:t>
            </a:r>
            <a:r>
              <a:rPr lang="en-GB" sz="2700" b="1" dirty="0" smtClean="0">
                <a:solidFill>
                  <a:srgbClr val="002060"/>
                </a:solidFill>
              </a:rPr>
              <a:t>? </a:t>
            </a:r>
            <a:endParaRPr lang="sr-Latn-RS" sz="2700" b="1" dirty="0" smtClean="0">
              <a:solidFill>
                <a:srgbClr val="002060"/>
              </a:solidFill>
            </a:endParaRPr>
          </a:p>
          <a:p>
            <a:r>
              <a:rPr lang="en-GB" sz="2700" b="1" dirty="0" err="1" smtClean="0">
                <a:solidFill>
                  <a:srgbClr val="002060"/>
                </a:solidFill>
              </a:rPr>
              <a:t>Da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li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su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složeni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propisi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nužno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efektivniji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efikasniji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od</a:t>
            </a:r>
            <a:r>
              <a:rPr lang="en-GB" sz="2700" b="1" dirty="0" smtClean="0">
                <a:solidFill>
                  <a:srgbClr val="002060"/>
                </a:solidFill>
              </a:rPr>
              <a:t> </a:t>
            </a:r>
            <a:r>
              <a:rPr lang="en-GB" sz="2700" b="1" dirty="0" err="1" smtClean="0">
                <a:solidFill>
                  <a:srgbClr val="002060"/>
                </a:solidFill>
              </a:rPr>
              <a:t>jednostavnih</a:t>
            </a:r>
            <a:r>
              <a:rPr lang="en-GB" sz="2700" b="1" dirty="0" smtClean="0">
                <a:solidFill>
                  <a:srgbClr val="002060"/>
                </a:solidFill>
              </a:rPr>
              <a:t>? </a:t>
            </a:r>
            <a:endParaRPr lang="sr-Latn-RS" sz="2700" b="1" dirty="0" smtClean="0">
              <a:solidFill>
                <a:srgbClr val="002060"/>
              </a:solidFill>
            </a:endParaRPr>
          </a:p>
          <a:p>
            <a:r>
              <a:rPr lang="en-GB" sz="2700" dirty="0" smtClean="0"/>
              <a:t>Na </a:t>
            </a:r>
            <a:r>
              <a:rPr lang="sr-Latn-RS" sz="2700" dirty="0" smtClean="0"/>
              <a:t>ova</a:t>
            </a:r>
            <a:r>
              <a:rPr lang="en-GB" sz="2700" dirty="0" smtClean="0"/>
              <a:t> </a:t>
            </a:r>
            <a:r>
              <a:rPr lang="en-GB" sz="2700" dirty="0" err="1" smtClean="0"/>
              <a:t>pitanja</a:t>
            </a:r>
            <a:r>
              <a:rPr lang="en-GB" sz="2700" dirty="0" smtClean="0"/>
              <a:t> </a:t>
            </a:r>
            <a:r>
              <a:rPr lang="en-GB" sz="2700" dirty="0" err="1" smtClean="0"/>
              <a:t>nije</a:t>
            </a:r>
            <a:r>
              <a:rPr lang="en-GB" sz="2700" dirty="0" smtClean="0"/>
              <a:t> </a:t>
            </a:r>
            <a:r>
              <a:rPr lang="en-GB" sz="2700" dirty="0" err="1" smtClean="0"/>
              <a:t>lako</a:t>
            </a:r>
            <a:r>
              <a:rPr lang="en-GB" sz="2700" dirty="0" smtClean="0"/>
              <a:t> </a:t>
            </a:r>
            <a:r>
              <a:rPr lang="en-GB" sz="2700" dirty="0" err="1" smtClean="0"/>
              <a:t>odgovoriti</a:t>
            </a:r>
            <a:r>
              <a:rPr lang="en-GB" sz="2700" dirty="0" smtClean="0"/>
              <a:t> </a:t>
            </a:r>
            <a:r>
              <a:rPr lang="en-GB" sz="2700" dirty="0" err="1" smtClean="0"/>
              <a:t>jer</a:t>
            </a:r>
            <a:r>
              <a:rPr lang="en-GB" sz="2700" dirty="0" smtClean="0"/>
              <a:t> je </a:t>
            </a:r>
            <a:r>
              <a:rPr lang="en-GB" sz="2700" dirty="0" err="1" smtClean="0"/>
              <a:t>teško</a:t>
            </a:r>
            <a:r>
              <a:rPr lang="en-GB" sz="2700" dirty="0" smtClean="0"/>
              <a:t> </a:t>
            </a:r>
            <a:r>
              <a:rPr lang="en-GB" sz="2700" dirty="0" err="1" smtClean="0"/>
              <a:t>izmeriti</a:t>
            </a:r>
            <a:r>
              <a:rPr lang="en-GB" sz="2700" dirty="0" smtClean="0"/>
              <a:t> </a:t>
            </a:r>
            <a:r>
              <a:rPr lang="en-GB" sz="2700" dirty="0" err="1" smtClean="0"/>
              <a:t>troškove</a:t>
            </a:r>
            <a:r>
              <a:rPr lang="en-GB" sz="2700" dirty="0" smtClean="0"/>
              <a:t> </a:t>
            </a:r>
            <a:r>
              <a:rPr lang="en-GB" sz="2700" dirty="0" err="1" smtClean="0"/>
              <a:t>finansijske</a:t>
            </a:r>
            <a:r>
              <a:rPr lang="en-GB" sz="2700" dirty="0" smtClean="0"/>
              <a:t> regulative. </a:t>
            </a:r>
            <a:endParaRPr lang="sr-Latn-RS" sz="2700" dirty="0" smtClean="0"/>
          </a:p>
          <a:p>
            <a:pPr lvl="1"/>
            <a:r>
              <a:rPr lang="sr-Latn-RS" sz="2400" dirty="0" smtClean="0"/>
              <a:t>I</a:t>
            </a:r>
            <a:r>
              <a:rPr lang="en-GB" sz="2400" dirty="0" err="1" smtClean="0"/>
              <a:t>nicijalni</a:t>
            </a:r>
            <a:r>
              <a:rPr lang="en-GB" sz="2400" dirty="0" smtClean="0"/>
              <a:t> </a:t>
            </a:r>
            <a:r>
              <a:rPr lang="en-GB" sz="2400" dirty="0" err="1" smtClean="0"/>
              <a:t>neto</a:t>
            </a:r>
            <a:r>
              <a:rPr lang="en-GB" sz="2400" dirty="0" smtClean="0"/>
              <a:t> </a:t>
            </a:r>
            <a:r>
              <a:rPr lang="en-GB" sz="2400" dirty="0" err="1" smtClean="0"/>
              <a:t>trošak</a:t>
            </a:r>
            <a:r>
              <a:rPr lang="en-GB" sz="2400" dirty="0" smtClean="0"/>
              <a:t> </a:t>
            </a:r>
            <a:r>
              <a:rPr lang="en-GB" sz="2400" dirty="0" err="1" smtClean="0"/>
              <a:t>uvođenja</a:t>
            </a:r>
            <a:r>
              <a:rPr lang="en-GB" sz="2400" dirty="0" smtClean="0"/>
              <a:t> </a:t>
            </a:r>
            <a:r>
              <a:rPr lang="en-GB" sz="2400" dirty="0" err="1" smtClean="0"/>
              <a:t>Solventnosti</a:t>
            </a:r>
            <a:r>
              <a:rPr lang="en-GB" sz="2400" dirty="0" smtClean="0"/>
              <a:t> II </a:t>
            </a:r>
            <a:r>
              <a:rPr lang="en-GB" sz="2400" dirty="0" err="1" smtClean="0"/>
              <a:t>za</a:t>
            </a:r>
            <a:r>
              <a:rPr lang="en-GB" sz="2400" dirty="0" smtClean="0"/>
              <a:t> EU </a:t>
            </a:r>
            <a:r>
              <a:rPr lang="en-GB" sz="2400" dirty="0" err="1" smtClean="0"/>
              <a:t>sektor</a:t>
            </a:r>
            <a:r>
              <a:rPr lang="en-GB" sz="2400" dirty="0" smtClean="0"/>
              <a:t> </a:t>
            </a:r>
            <a:r>
              <a:rPr lang="en-GB" sz="2400" dirty="0" err="1" smtClean="0"/>
              <a:t>osiguranja</a:t>
            </a:r>
            <a:r>
              <a:rPr lang="en-GB" sz="2400" dirty="0" smtClean="0"/>
              <a:t> je </a:t>
            </a:r>
            <a:r>
              <a:rPr lang="sr-Latn-RS" sz="2400" dirty="0" smtClean="0"/>
              <a:t>procenjen na</a:t>
            </a:r>
            <a:r>
              <a:rPr lang="en-GB" sz="2400" dirty="0" smtClean="0"/>
              <a:t> 3-4 </a:t>
            </a:r>
            <a:r>
              <a:rPr lang="sr-Latn-RS" sz="2400" dirty="0" smtClean="0"/>
              <a:t>mlrd</a:t>
            </a:r>
            <a:r>
              <a:rPr lang="en-GB" sz="2400" dirty="0" smtClean="0"/>
              <a:t> EUR. </a:t>
            </a:r>
            <a:endParaRPr lang="sr-Latn-RS" sz="2400" dirty="0" smtClean="0"/>
          </a:p>
          <a:p>
            <a:pPr lvl="1"/>
            <a:r>
              <a:rPr lang="en-GB" sz="2400" dirty="0" err="1" smtClean="0"/>
              <a:t>Procenjuje</a:t>
            </a:r>
            <a:r>
              <a:rPr lang="en-GB" sz="2400" dirty="0" smtClean="0"/>
              <a:t> se </a:t>
            </a:r>
            <a:r>
              <a:rPr lang="en-GB" sz="2400" dirty="0" err="1" smtClean="0"/>
              <a:t>da</a:t>
            </a:r>
            <a:r>
              <a:rPr lang="en-GB" sz="2400" dirty="0" smtClean="0"/>
              <a:t> </a:t>
            </a:r>
            <a:r>
              <a:rPr lang="en-GB" sz="2400" dirty="0" err="1" smtClean="0"/>
              <a:t>će</a:t>
            </a:r>
            <a:r>
              <a:rPr lang="en-GB" sz="2400" dirty="0" smtClean="0"/>
              <a:t> </a:t>
            </a:r>
            <a:r>
              <a:rPr lang="en-GB" sz="2400" dirty="0" err="1" smtClean="0"/>
              <a:t>ukupni</a:t>
            </a:r>
            <a:r>
              <a:rPr lang="en-GB" sz="2400" dirty="0" smtClean="0"/>
              <a:t> </a:t>
            </a:r>
            <a:r>
              <a:rPr lang="en-GB" sz="2400" dirty="0" err="1" smtClean="0"/>
              <a:t>troškovi</a:t>
            </a:r>
            <a:r>
              <a:rPr lang="en-GB" sz="2400" dirty="0" smtClean="0"/>
              <a:t> </a:t>
            </a:r>
            <a:r>
              <a:rPr lang="en-GB" sz="2400" dirty="0" err="1" smtClean="0"/>
              <a:t>implementacije</a:t>
            </a:r>
            <a:r>
              <a:rPr lang="en-GB" sz="2400" dirty="0" smtClean="0"/>
              <a:t> IFRS 17 </a:t>
            </a:r>
            <a:r>
              <a:rPr lang="en-GB" sz="2400" dirty="0" err="1" smtClean="0"/>
              <a:t>za</a:t>
            </a:r>
            <a:r>
              <a:rPr lang="en-GB" sz="2400" dirty="0" smtClean="0"/>
              <a:t> </a:t>
            </a:r>
            <a:r>
              <a:rPr lang="en-GB" sz="2400" dirty="0" err="1" smtClean="0"/>
              <a:t>sektor</a:t>
            </a:r>
            <a:r>
              <a:rPr lang="en-GB" sz="2400" dirty="0" smtClean="0"/>
              <a:t> </a:t>
            </a:r>
            <a:r>
              <a:rPr lang="en-GB" sz="2400" dirty="0" err="1" smtClean="0"/>
              <a:t>osiguranja</a:t>
            </a:r>
            <a:r>
              <a:rPr lang="en-GB" sz="2400" dirty="0" smtClean="0"/>
              <a:t> </a:t>
            </a:r>
            <a:r>
              <a:rPr lang="sr-Latn-RS" sz="2400" dirty="0" smtClean="0"/>
              <a:t>u svetu </a:t>
            </a:r>
            <a:r>
              <a:rPr lang="en-GB" sz="2400" dirty="0" err="1" smtClean="0"/>
              <a:t>biti</a:t>
            </a:r>
            <a:r>
              <a:rPr lang="en-GB" sz="2400" dirty="0" smtClean="0"/>
              <a:t> </a:t>
            </a:r>
            <a:r>
              <a:rPr lang="sr-Latn-RS" sz="2400" dirty="0" smtClean="0"/>
              <a:t>      </a:t>
            </a:r>
            <a:r>
              <a:rPr lang="en-GB" sz="2400" dirty="0" smtClean="0"/>
              <a:t>15</a:t>
            </a:r>
            <a:r>
              <a:rPr lang="sr-Latn-RS" sz="2400" dirty="0" smtClean="0"/>
              <a:t>-</a:t>
            </a:r>
            <a:r>
              <a:rPr lang="en-GB" sz="2400" dirty="0" smtClean="0"/>
              <a:t>20 </a:t>
            </a:r>
            <a:r>
              <a:rPr lang="en-GB" sz="2400" dirty="0" err="1" smtClean="0"/>
              <a:t>mlrd</a:t>
            </a:r>
            <a:r>
              <a:rPr lang="en-GB" sz="2400" dirty="0" smtClean="0"/>
              <a:t> USD.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Izazovi na tržištu osiguranja AO i kasko osiguranja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5280"/>
            <a:ext cx="11887199" cy="3576320"/>
          </a:xfrm>
        </p:spPr>
        <p:txBody>
          <a:bodyPr>
            <a:normAutofit/>
          </a:bodyPr>
          <a:lstStyle/>
          <a:p>
            <a:r>
              <a:rPr lang="en-US" sz="2500" dirty="0" err="1" smtClean="0"/>
              <a:t>Tokom</a:t>
            </a:r>
            <a:r>
              <a:rPr lang="en-US" sz="2500" dirty="0" smtClean="0"/>
              <a:t> </a:t>
            </a:r>
            <a:r>
              <a:rPr lang="en-US" sz="2500" dirty="0" err="1" smtClean="0"/>
              <a:t>prethodne</a:t>
            </a:r>
            <a:r>
              <a:rPr lang="en-US" sz="2500" dirty="0" smtClean="0"/>
              <a:t> </a:t>
            </a:r>
            <a:r>
              <a:rPr lang="en-US" sz="2500" dirty="0" err="1" smtClean="0"/>
              <a:t>dekade</a:t>
            </a:r>
            <a:r>
              <a:rPr lang="en-US" sz="2500" dirty="0" smtClean="0"/>
              <a:t> </a:t>
            </a:r>
            <a:r>
              <a:rPr lang="en-US" sz="2500" dirty="0" err="1" smtClean="0"/>
              <a:t>štete</a:t>
            </a:r>
            <a:r>
              <a:rPr lang="en-US" sz="2500" dirty="0" smtClean="0"/>
              <a:t> u </a:t>
            </a:r>
            <a:r>
              <a:rPr lang="sr-Latn-RS" sz="2500" dirty="0" smtClean="0"/>
              <a:t>AO i </a:t>
            </a:r>
            <a:r>
              <a:rPr lang="en-US" sz="2500" dirty="0" err="1" smtClean="0"/>
              <a:t>kasko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osiguranju</a:t>
            </a:r>
            <a:r>
              <a:rPr lang="en-US" sz="2500" dirty="0" smtClean="0"/>
              <a:t> </a:t>
            </a:r>
            <a:r>
              <a:rPr lang="en-US" sz="2500" dirty="0" err="1" smtClean="0"/>
              <a:t>na</a:t>
            </a:r>
            <a:r>
              <a:rPr lang="en-US" sz="2500" dirty="0" smtClean="0"/>
              <a:t> </a:t>
            </a:r>
            <a:r>
              <a:rPr lang="en-US" sz="2500" dirty="0" err="1" smtClean="0"/>
              <a:t>globalnom</a:t>
            </a:r>
            <a:r>
              <a:rPr lang="en-US" sz="2500" dirty="0" smtClean="0"/>
              <a:t> </a:t>
            </a:r>
            <a:r>
              <a:rPr lang="en-US" sz="2500" dirty="0" err="1" smtClean="0"/>
              <a:t>nivou</a:t>
            </a:r>
            <a:r>
              <a:rPr lang="en-US" sz="2500" dirty="0" smtClean="0"/>
              <a:t> </a:t>
            </a:r>
            <a:r>
              <a:rPr lang="sr-Latn-RS" sz="2500" dirty="0" smtClean="0"/>
              <a:t>postepeno rastu</a:t>
            </a:r>
            <a:r>
              <a:rPr lang="en-US" sz="2500" dirty="0" smtClean="0"/>
              <a:t>, </a:t>
            </a:r>
            <a:r>
              <a:rPr lang="en-US" sz="2500" dirty="0" err="1" smtClean="0"/>
              <a:t>prvenstveno</a:t>
            </a:r>
            <a:r>
              <a:rPr lang="en-US" sz="2500" dirty="0" smtClean="0"/>
              <a:t> </a:t>
            </a:r>
            <a:r>
              <a:rPr lang="sr-Latn-RS" sz="2500" dirty="0" smtClean="0"/>
              <a:t>zbog </a:t>
            </a:r>
            <a:r>
              <a:rPr lang="en-US" sz="2500" dirty="0" err="1" smtClean="0"/>
              <a:t>napretk</a:t>
            </a:r>
            <a:r>
              <a:rPr lang="sr-Latn-RS" sz="2500" dirty="0" smtClean="0"/>
              <a:t>a</a:t>
            </a:r>
            <a:r>
              <a:rPr lang="en-US" sz="2500" dirty="0" smtClean="0"/>
              <a:t> </a:t>
            </a:r>
            <a:r>
              <a:rPr lang="en-US" sz="2500" dirty="0" err="1" smtClean="0"/>
              <a:t>automobilske</a:t>
            </a:r>
            <a:r>
              <a:rPr lang="en-US" sz="2500" dirty="0" smtClean="0"/>
              <a:t> </a:t>
            </a:r>
            <a:r>
              <a:rPr lang="en-US" sz="2500" dirty="0" err="1" smtClean="0"/>
              <a:t>tehnologije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r>
              <a:rPr lang="en-US" sz="2500" dirty="0" err="1" smtClean="0"/>
              <a:t>Međutim</a:t>
            </a:r>
            <a:r>
              <a:rPr lang="en-US" sz="2500" dirty="0" smtClean="0"/>
              <a:t>, </a:t>
            </a:r>
            <a:r>
              <a:rPr lang="en-US" sz="2500" dirty="0" err="1" smtClean="0"/>
              <a:t>nastupanjem</a:t>
            </a:r>
            <a:r>
              <a:rPr lang="en-US" sz="2500" dirty="0" smtClean="0"/>
              <a:t> </a:t>
            </a:r>
            <a:r>
              <a:rPr lang="en-US" sz="2500" dirty="0" err="1" smtClean="0"/>
              <a:t>pandemije</a:t>
            </a:r>
            <a:r>
              <a:rPr lang="en-US" sz="2500" dirty="0" smtClean="0"/>
              <a:t> COVID-19 </a:t>
            </a:r>
            <a:r>
              <a:rPr lang="en-US" sz="2500" dirty="0" err="1" smtClean="0"/>
              <a:t>došlo</a:t>
            </a:r>
            <a:r>
              <a:rPr lang="en-US" sz="2500" dirty="0" smtClean="0"/>
              <a:t> je do </a:t>
            </a:r>
            <a:r>
              <a:rPr lang="en-US" sz="2500" dirty="0" err="1" smtClean="0"/>
              <a:t>poremećaja</a:t>
            </a:r>
            <a:r>
              <a:rPr lang="en-US" sz="2500" dirty="0" smtClean="0"/>
              <a:t> u </a:t>
            </a:r>
            <a:r>
              <a:rPr lang="en-US" sz="2500" dirty="0" err="1" smtClean="0"/>
              <a:t>globalnom</a:t>
            </a:r>
            <a:r>
              <a:rPr lang="en-US" sz="2500" dirty="0" smtClean="0"/>
              <a:t> </a:t>
            </a:r>
            <a:r>
              <a:rPr lang="en-US" sz="2500" dirty="0" err="1" smtClean="0"/>
              <a:t>lancu</a:t>
            </a:r>
            <a:r>
              <a:rPr lang="en-US" sz="2500" dirty="0" smtClean="0"/>
              <a:t> </a:t>
            </a:r>
            <a:r>
              <a:rPr lang="en-US" sz="2500" dirty="0" err="1" smtClean="0"/>
              <a:t>snadbevanja</a:t>
            </a:r>
            <a:r>
              <a:rPr lang="en-US" sz="2500" dirty="0" smtClean="0"/>
              <a:t> </a:t>
            </a:r>
            <a:r>
              <a:rPr lang="en-US" sz="2500" dirty="0" err="1" smtClean="0"/>
              <a:t>kojim</a:t>
            </a:r>
            <a:r>
              <a:rPr lang="en-US" sz="2500" dirty="0" smtClean="0"/>
              <a:t> je </a:t>
            </a:r>
            <a:r>
              <a:rPr lang="en-US" sz="2500" dirty="0" err="1" smtClean="0"/>
              <a:t>rast</a:t>
            </a:r>
            <a:r>
              <a:rPr lang="en-US" sz="2500" dirty="0" smtClean="0"/>
              <a:t> </a:t>
            </a:r>
            <a:r>
              <a:rPr lang="en-US" sz="2500" dirty="0" err="1" smtClean="0"/>
              <a:t>šteta</a:t>
            </a:r>
            <a:r>
              <a:rPr lang="en-US" sz="2500" dirty="0" smtClean="0"/>
              <a:t>, i </a:t>
            </a:r>
            <a:r>
              <a:rPr lang="en-US" sz="2500" dirty="0" err="1" smtClean="0"/>
              <a:t>samim</a:t>
            </a:r>
            <a:r>
              <a:rPr lang="en-US" sz="2500" dirty="0" smtClean="0"/>
              <a:t> </a:t>
            </a:r>
            <a:r>
              <a:rPr lang="en-US" sz="2500" dirty="0" err="1" smtClean="0"/>
              <a:t>tim</a:t>
            </a:r>
            <a:r>
              <a:rPr lang="en-US" sz="2500" dirty="0" smtClean="0"/>
              <a:t>, </a:t>
            </a:r>
            <a:r>
              <a:rPr lang="en-US" sz="2500" dirty="0" err="1" smtClean="0"/>
              <a:t>troškova</a:t>
            </a:r>
            <a:r>
              <a:rPr lang="en-US" sz="2500" dirty="0" smtClean="0"/>
              <a:t> za </a:t>
            </a:r>
            <a:r>
              <a:rPr lang="en-US" sz="2500" dirty="0" err="1" smtClean="0"/>
              <a:t>osiguravače</a:t>
            </a:r>
            <a:r>
              <a:rPr lang="en-US" sz="2500" dirty="0" smtClean="0"/>
              <a:t>, </a:t>
            </a:r>
            <a:r>
              <a:rPr lang="en-US" sz="2500" dirty="0" err="1" smtClean="0"/>
              <a:t>multiplikovan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308" y="3864386"/>
            <a:ext cx="4347651" cy="43307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Grafikon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pokazuje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drastičan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skok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automobil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a,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delova</a:t>
            </a:r>
            <a:r>
              <a:rPr kumimoji="0" lang="sr-Latn-R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popravki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primeru SA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D-a u 2021.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g.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6080" y="3860800"/>
            <a:ext cx="6410960" cy="288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861622" y="3538974"/>
            <a:ext cx="5955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 smtClean="0">
                <a:solidFill>
                  <a:srgbClr val="002060"/>
                </a:solidFill>
              </a:rPr>
              <a:t>Grafikon 1. Inflacija šteta u osiguranju motornih vozila u SAD-u</a:t>
            </a: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3" y="1600199"/>
            <a:ext cx="11052407" cy="4666129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>
                <a:solidFill>
                  <a:srgbClr val="002060"/>
                </a:solidFill>
              </a:rPr>
              <a:t>Z</a:t>
            </a:r>
            <a:r>
              <a:rPr lang="en-US" b="1" dirty="0" err="1" smtClean="0">
                <a:solidFill>
                  <a:srgbClr val="002060"/>
                </a:solidFill>
              </a:rPr>
              <a:t>ašto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cene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automobila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njihovih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popravki</a:t>
            </a:r>
            <a:r>
              <a:rPr lang="en-US" b="1" dirty="0" smtClean="0">
                <a:solidFill>
                  <a:srgbClr val="002060"/>
                </a:solidFill>
              </a:rPr>
              <a:t> i </a:t>
            </a:r>
            <a:r>
              <a:rPr lang="en-US" b="1" dirty="0" err="1" smtClean="0">
                <a:solidFill>
                  <a:srgbClr val="002060"/>
                </a:solidFill>
              </a:rPr>
              <a:t>delova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rastu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brže</a:t>
            </a:r>
            <a:r>
              <a:rPr lang="sr-Latn-RS" b="1" dirty="0" smtClean="0">
                <a:solidFill>
                  <a:srgbClr val="002060"/>
                </a:solidFill>
              </a:rPr>
              <a:t> od ostalih proizvoda i usluga</a:t>
            </a:r>
            <a:r>
              <a:rPr lang="en-US" b="1" dirty="0" smtClean="0">
                <a:solidFill>
                  <a:srgbClr val="002060"/>
                </a:solidFill>
              </a:rPr>
              <a:t>? </a:t>
            </a:r>
            <a:endParaRPr lang="sr-Latn-RS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500" dirty="0" smtClean="0"/>
              <a:t>COVID</a:t>
            </a:r>
            <a:r>
              <a:rPr lang="sr-Latn-RS" sz="2500" dirty="0" smtClean="0"/>
              <a:t>-19</a:t>
            </a:r>
            <a:r>
              <a:rPr lang="en-US" sz="2500" dirty="0" smtClean="0"/>
              <a:t> je </a:t>
            </a:r>
            <a:r>
              <a:rPr lang="en-US" sz="2500" dirty="0" err="1" smtClean="0"/>
              <a:t>uzrokovao</a:t>
            </a:r>
            <a:r>
              <a:rPr lang="en-US" sz="2500" dirty="0" smtClean="0"/>
              <a:t> </a:t>
            </a:r>
            <a:r>
              <a:rPr lang="en-US" sz="2500" dirty="0" err="1" smtClean="0"/>
              <a:t>kašnjenja</a:t>
            </a:r>
            <a:r>
              <a:rPr lang="en-US" sz="2500" dirty="0" smtClean="0"/>
              <a:t> u </a:t>
            </a:r>
            <a:r>
              <a:rPr lang="en-US" sz="2500" dirty="0" err="1" smtClean="0"/>
              <a:t>lancu</a:t>
            </a:r>
            <a:r>
              <a:rPr lang="en-US" sz="2500" dirty="0" smtClean="0"/>
              <a:t> s</a:t>
            </a:r>
            <a:r>
              <a:rPr lang="sr-Latn-RS" sz="2500" dirty="0" smtClean="0"/>
              <a:t>n</a:t>
            </a:r>
            <a:r>
              <a:rPr lang="en-US" sz="2500" dirty="0" err="1" smtClean="0"/>
              <a:t>abdevanja</a:t>
            </a:r>
            <a:r>
              <a:rPr lang="en-US" sz="2500" dirty="0" smtClean="0"/>
              <a:t> </a:t>
            </a:r>
            <a:r>
              <a:rPr lang="en-US" sz="2500" dirty="0" err="1" smtClean="0"/>
              <a:t>delovima</a:t>
            </a:r>
            <a:r>
              <a:rPr lang="sr-Latn-R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manjak</a:t>
            </a:r>
            <a:r>
              <a:rPr lang="en-US" sz="2500" dirty="0" smtClean="0"/>
              <a:t> </a:t>
            </a:r>
            <a:r>
              <a:rPr lang="en-US" sz="2500" dirty="0" err="1" smtClean="0"/>
              <a:t>kvalifikovanih</a:t>
            </a:r>
            <a:r>
              <a:rPr lang="en-US" sz="2500" dirty="0" smtClean="0"/>
              <a:t> </a:t>
            </a:r>
            <a:r>
              <a:rPr lang="en-US" sz="2500" dirty="0" err="1" smtClean="0"/>
              <a:t>mehaničara</a:t>
            </a:r>
            <a:r>
              <a:rPr lang="en-US" sz="2500" dirty="0" smtClean="0"/>
              <a:t>, </a:t>
            </a:r>
            <a:r>
              <a:rPr lang="en-US" sz="2500" dirty="0" err="1" smtClean="0"/>
              <a:t>što</a:t>
            </a:r>
            <a:r>
              <a:rPr lang="en-US" sz="2500" dirty="0" smtClean="0"/>
              <a:t> je </a:t>
            </a:r>
            <a:r>
              <a:rPr lang="en-US" sz="2500" dirty="0" err="1" smtClean="0"/>
              <a:t>smanjilo</a:t>
            </a:r>
            <a:r>
              <a:rPr lang="en-US" sz="2500" dirty="0" smtClean="0"/>
              <a:t> </a:t>
            </a:r>
            <a:r>
              <a:rPr lang="en-US" sz="2500" dirty="0" err="1" smtClean="0"/>
              <a:t>produktivnost</a:t>
            </a:r>
            <a:r>
              <a:rPr lang="en-US" sz="2500" dirty="0" smtClean="0"/>
              <a:t> </a:t>
            </a:r>
            <a:r>
              <a:rPr lang="en-US" sz="2500" dirty="0" err="1" smtClean="0"/>
              <a:t>radionica</a:t>
            </a:r>
            <a:r>
              <a:rPr lang="en-US" sz="2500" dirty="0" smtClean="0"/>
              <a:t> za </a:t>
            </a:r>
            <a:r>
              <a:rPr lang="en-US" sz="2500" dirty="0" err="1" smtClean="0"/>
              <a:t>popravke</a:t>
            </a:r>
            <a:r>
              <a:rPr lang="en-US" sz="2500" dirty="0" smtClean="0"/>
              <a:t>.</a:t>
            </a:r>
            <a:endParaRPr lang="sr-Latn-RS" sz="2500" dirty="0" smtClean="0"/>
          </a:p>
          <a:p>
            <a:pPr marL="514350" indent="-514350">
              <a:buNone/>
            </a:pPr>
            <a:r>
              <a:rPr lang="en-US" sz="2500" dirty="0" smtClean="0"/>
              <a:t> </a:t>
            </a:r>
            <a:endParaRPr lang="sr-Latn-RS" sz="2500" dirty="0" smtClean="0"/>
          </a:p>
          <a:p>
            <a:pPr marL="514350" indent="-514350">
              <a:buFont typeface="+mj-lt"/>
              <a:buAutoNum type="arabicParenR" startAt="2"/>
            </a:pPr>
            <a:r>
              <a:rPr lang="sr-Latn-RS" sz="2500" dirty="0" smtClean="0"/>
              <a:t>U</a:t>
            </a:r>
            <a:r>
              <a:rPr lang="en-US" sz="2500" dirty="0" smtClean="0"/>
              <a:t> </a:t>
            </a:r>
            <a:r>
              <a:rPr lang="en-US" sz="2500" dirty="0" err="1" smtClean="0"/>
              <a:t>vrednosti</a:t>
            </a:r>
            <a:r>
              <a:rPr lang="en-US" sz="2500" dirty="0" smtClean="0"/>
              <a:t> </a:t>
            </a:r>
            <a:r>
              <a:rPr lang="en-US" sz="2500" dirty="0" err="1" smtClean="0"/>
              <a:t>vozila</a:t>
            </a:r>
            <a:r>
              <a:rPr lang="en-US" sz="2500" dirty="0" smtClean="0"/>
              <a:t> </a:t>
            </a:r>
            <a:r>
              <a:rPr lang="en-US" sz="2500" dirty="0" err="1" smtClean="0"/>
              <a:t>sve</a:t>
            </a:r>
            <a:r>
              <a:rPr lang="en-US" sz="2500" dirty="0" smtClean="0"/>
              <a:t> </a:t>
            </a:r>
            <a:r>
              <a:rPr lang="en-US" sz="2500" dirty="0" err="1" smtClean="0"/>
              <a:t>više</a:t>
            </a:r>
            <a:r>
              <a:rPr lang="en-US" sz="2500" dirty="0" smtClean="0"/>
              <a:t> </a:t>
            </a:r>
            <a:r>
              <a:rPr lang="en-US" sz="2500" dirty="0" err="1" smtClean="0"/>
              <a:t>učestvuje</a:t>
            </a:r>
            <a:r>
              <a:rPr lang="en-US" sz="2500" dirty="0" smtClean="0"/>
              <a:t> </a:t>
            </a:r>
            <a:r>
              <a:rPr lang="en-US" sz="2500" dirty="0" err="1" smtClean="0"/>
              <a:t>softver</a:t>
            </a:r>
            <a:r>
              <a:rPr lang="en-US" sz="2500" dirty="0" smtClean="0"/>
              <a:t> </a:t>
            </a:r>
            <a:r>
              <a:rPr lang="en-US" sz="2500" dirty="0" err="1" smtClean="0"/>
              <a:t>nego</a:t>
            </a:r>
            <a:r>
              <a:rPr lang="en-US" sz="2500" dirty="0" smtClean="0"/>
              <a:t> </a:t>
            </a:r>
            <a:r>
              <a:rPr lang="en-US" sz="2500" dirty="0" err="1" smtClean="0"/>
              <a:t>hardver</a:t>
            </a:r>
            <a:r>
              <a:rPr lang="en-US" sz="2500" dirty="0" smtClean="0"/>
              <a:t>, </a:t>
            </a:r>
            <a:r>
              <a:rPr lang="en-US" sz="2500" dirty="0" err="1" smtClean="0"/>
              <a:t>što</a:t>
            </a:r>
            <a:r>
              <a:rPr lang="en-US" sz="2500" dirty="0" smtClean="0"/>
              <a:t> </a:t>
            </a:r>
            <a:r>
              <a:rPr lang="en-US" sz="2500" dirty="0" err="1" smtClean="0"/>
              <a:t>celokupan</a:t>
            </a:r>
            <a:r>
              <a:rPr lang="en-US" sz="2500" dirty="0" smtClean="0"/>
              <a:t> </a:t>
            </a:r>
            <a:r>
              <a:rPr lang="en-US" sz="2500" dirty="0" err="1" smtClean="0"/>
              <a:t>proces</a:t>
            </a:r>
            <a:r>
              <a:rPr lang="en-US" sz="2500" dirty="0" smtClean="0"/>
              <a:t> </a:t>
            </a:r>
            <a:r>
              <a:rPr lang="en-US" sz="2500" dirty="0" err="1" smtClean="0"/>
              <a:t>popravke</a:t>
            </a:r>
            <a:r>
              <a:rPr lang="en-US" sz="2500" dirty="0" smtClean="0"/>
              <a:t> </a:t>
            </a:r>
            <a:r>
              <a:rPr lang="en-US" sz="2500" dirty="0" err="1" smtClean="0"/>
              <a:t>čini</a:t>
            </a:r>
            <a:r>
              <a:rPr lang="en-US" sz="2500" dirty="0" smtClean="0"/>
              <a:t> </a:t>
            </a:r>
            <a:r>
              <a:rPr lang="en-US" sz="2500" dirty="0" err="1" smtClean="0"/>
              <a:t>kompleksnijim</a:t>
            </a:r>
            <a:r>
              <a:rPr lang="en-US" sz="2500" dirty="0" smtClean="0"/>
              <a:t> i </a:t>
            </a:r>
            <a:r>
              <a:rPr lang="en-US" sz="2500" dirty="0" err="1" smtClean="0"/>
              <a:t>skupljim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pPr marL="514350" indent="-514350">
              <a:buNone/>
            </a:pPr>
            <a:endParaRPr lang="sr-Latn-RS" sz="2500" dirty="0" smtClean="0"/>
          </a:p>
          <a:p>
            <a:pPr marL="514350" indent="-514350">
              <a:buFont typeface="+mj-lt"/>
              <a:buAutoNum type="arabicParenR" startAt="3"/>
            </a:pPr>
            <a:r>
              <a:rPr lang="en-US" sz="2500" dirty="0" err="1" smtClean="0"/>
              <a:t>Zastoji</a:t>
            </a:r>
            <a:r>
              <a:rPr lang="en-US" sz="2500" dirty="0" smtClean="0"/>
              <a:t> u </a:t>
            </a:r>
            <a:r>
              <a:rPr lang="en-US" sz="2500" dirty="0" err="1" smtClean="0"/>
              <a:t>lancu</a:t>
            </a:r>
            <a:r>
              <a:rPr lang="en-US" sz="2500" dirty="0" smtClean="0"/>
              <a:t> </a:t>
            </a:r>
            <a:r>
              <a:rPr lang="en-US" sz="2500" dirty="0" err="1" smtClean="0"/>
              <a:t>snadbevanja</a:t>
            </a:r>
            <a:r>
              <a:rPr lang="en-US" sz="2500" dirty="0" smtClean="0"/>
              <a:t> </a:t>
            </a:r>
            <a:r>
              <a:rPr lang="en-US" sz="2500" dirty="0" err="1" smtClean="0"/>
              <a:t>su</a:t>
            </a:r>
            <a:r>
              <a:rPr lang="en-US" sz="2500" dirty="0" smtClean="0"/>
              <a:t> </a:t>
            </a:r>
            <a:r>
              <a:rPr lang="en-US" sz="2500" dirty="0" err="1" smtClean="0"/>
              <a:t>takođe</a:t>
            </a:r>
            <a:r>
              <a:rPr lang="en-US" sz="2500" dirty="0" smtClean="0"/>
              <a:t> </a:t>
            </a:r>
            <a:r>
              <a:rPr lang="en-US" sz="2500" dirty="0" err="1" smtClean="0"/>
              <a:t>izazvali</a:t>
            </a:r>
            <a:r>
              <a:rPr lang="en-US" sz="2500" dirty="0" smtClean="0"/>
              <a:t> i </a:t>
            </a:r>
            <a:r>
              <a:rPr lang="en-US" sz="2500" dirty="0" err="1" smtClean="0"/>
              <a:t>dramatičan</a:t>
            </a:r>
            <a:r>
              <a:rPr lang="en-US" sz="2500" dirty="0" smtClean="0"/>
              <a:t> pad </a:t>
            </a:r>
            <a:r>
              <a:rPr lang="en-US" sz="2500" dirty="0" err="1" smtClean="0"/>
              <a:t>prometa</a:t>
            </a:r>
            <a:r>
              <a:rPr lang="en-US" sz="2500" dirty="0" smtClean="0"/>
              <a:t> </a:t>
            </a:r>
            <a:r>
              <a:rPr lang="en-US" sz="2500" dirty="0" err="1" smtClean="0"/>
              <a:t>novih</a:t>
            </a:r>
            <a:r>
              <a:rPr lang="en-US" sz="2500" dirty="0" smtClean="0"/>
              <a:t> </a:t>
            </a:r>
            <a:r>
              <a:rPr lang="en-US" sz="2500" dirty="0" err="1" smtClean="0"/>
              <a:t>vozila</a:t>
            </a:r>
            <a:r>
              <a:rPr lang="en-US" sz="2500" dirty="0" smtClean="0"/>
              <a:t>. </a:t>
            </a:r>
            <a:endParaRPr lang="sr-Latn-RS" sz="2500" dirty="0" smtClean="0"/>
          </a:p>
          <a:p>
            <a:pPr marL="514350" indent="-514350">
              <a:buFont typeface="+mj-lt"/>
              <a:buAutoNum type="arabicParenR" startAt="3"/>
            </a:pPr>
            <a:endParaRPr lang="sr-Latn-RS" dirty="0" smtClean="0"/>
          </a:p>
          <a:p>
            <a:pPr marL="514350" indent="-514350">
              <a:buFont typeface="+mj-lt"/>
              <a:buAutoNum type="arabicParenR" startAt="3"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Izazovi na tržištu osiguranja AO i kasko osiguranja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024" y="1600200"/>
            <a:ext cx="11186040" cy="4495800"/>
          </a:xfrm>
        </p:spPr>
        <p:txBody>
          <a:bodyPr>
            <a:normAutofit/>
          </a:bodyPr>
          <a:lstStyle/>
          <a:p>
            <a:pPr lvl="1"/>
            <a:endParaRPr lang="sr-Latn-RS" sz="2200" dirty="0" smtClean="0"/>
          </a:p>
          <a:p>
            <a:pPr lvl="0"/>
            <a:r>
              <a:rPr lang="en-US" sz="2500" dirty="0" smtClean="0"/>
              <a:t>Ne </a:t>
            </a:r>
            <a:r>
              <a:rPr lang="en-US" sz="2500" dirty="0" err="1" smtClean="0"/>
              <a:t>treba</a:t>
            </a:r>
            <a:r>
              <a:rPr lang="en-US" sz="2500" dirty="0" smtClean="0"/>
              <a:t> </a:t>
            </a:r>
            <a:r>
              <a:rPr lang="en-US" sz="2500" dirty="0" err="1" smtClean="0"/>
              <a:t>zaboraviti</a:t>
            </a:r>
            <a:r>
              <a:rPr lang="en-US" sz="2500" dirty="0" smtClean="0"/>
              <a:t> </a:t>
            </a:r>
            <a:r>
              <a:rPr lang="en-US" sz="2500" dirty="0" err="1" smtClean="0"/>
              <a:t>da</a:t>
            </a:r>
            <a:r>
              <a:rPr lang="en-US" sz="2500" dirty="0" smtClean="0"/>
              <a:t> se </a:t>
            </a:r>
            <a:r>
              <a:rPr lang="en-US" sz="2500" dirty="0" err="1" smtClean="0"/>
              <a:t>korišćenje</a:t>
            </a:r>
            <a:r>
              <a:rPr lang="en-US" sz="2500" dirty="0" smtClean="0"/>
              <a:t> </a:t>
            </a:r>
            <a:r>
              <a:rPr lang="en-US" sz="2500" dirty="0" err="1" smtClean="0"/>
              <a:t>automobil</a:t>
            </a:r>
            <a:r>
              <a:rPr lang="sr-Latn-RS" sz="2500" dirty="0" smtClean="0"/>
              <a:t>a</a:t>
            </a:r>
            <a:r>
              <a:rPr lang="en-US" sz="2500" dirty="0" smtClean="0"/>
              <a:t> u 2022. g</a:t>
            </a:r>
            <a:r>
              <a:rPr lang="sr-Latn-RS" sz="2500" dirty="0" smtClean="0"/>
              <a:t>. </a:t>
            </a:r>
            <a:r>
              <a:rPr lang="en-GB" sz="2500" dirty="0" smtClean="0"/>
              <a:t>v</a:t>
            </a:r>
            <a:r>
              <a:rPr lang="sr-Latn-RS" sz="2500" dirty="0" smtClean="0"/>
              <a:t>ratilo na pre-pandemijski nivo</a:t>
            </a:r>
            <a:r>
              <a:rPr lang="en-US" sz="2500" dirty="0" smtClean="0"/>
              <a:t>, pa je </a:t>
            </a:r>
            <a:r>
              <a:rPr lang="en-US" sz="2500" dirty="0" err="1" smtClean="0"/>
              <a:t>samim</a:t>
            </a:r>
            <a:r>
              <a:rPr lang="en-US" sz="2500" dirty="0" smtClean="0"/>
              <a:t> </a:t>
            </a:r>
            <a:r>
              <a:rPr lang="en-US" sz="2500" dirty="0" err="1" smtClean="0"/>
              <a:t>tim</a:t>
            </a:r>
            <a:r>
              <a:rPr lang="en-US" sz="2500" dirty="0" smtClean="0"/>
              <a:t> </a:t>
            </a:r>
            <a:r>
              <a:rPr lang="en-US" sz="2500" dirty="0" err="1" smtClean="0"/>
              <a:t>logično</a:t>
            </a:r>
            <a:r>
              <a:rPr lang="en-US" sz="2500" dirty="0" smtClean="0"/>
              <a:t> </a:t>
            </a:r>
            <a:r>
              <a:rPr lang="en-US" sz="2500" dirty="0" err="1" smtClean="0"/>
              <a:t>očekivati</a:t>
            </a:r>
            <a:r>
              <a:rPr lang="en-US" sz="2500" dirty="0" smtClean="0"/>
              <a:t> </a:t>
            </a:r>
            <a:r>
              <a:rPr lang="en-US" sz="2500" dirty="0" err="1" smtClean="0"/>
              <a:t>dalji</a:t>
            </a:r>
            <a:r>
              <a:rPr lang="en-US" sz="2500" dirty="0" smtClean="0"/>
              <a:t> </a:t>
            </a:r>
            <a:r>
              <a:rPr lang="en-US" sz="2500" dirty="0" err="1" smtClean="0"/>
              <a:t>rast</a:t>
            </a:r>
            <a:r>
              <a:rPr lang="en-US" sz="2500" dirty="0" smtClean="0"/>
              <a:t> </a:t>
            </a:r>
            <a:r>
              <a:rPr lang="en-US" sz="2500" dirty="0" err="1" smtClean="0"/>
              <a:t>troškova</a:t>
            </a:r>
            <a:r>
              <a:rPr lang="en-US" sz="2500" dirty="0" smtClean="0"/>
              <a:t> za </a:t>
            </a:r>
            <a:r>
              <a:rPr lang="en-US" sz="2500" dirty="0" err="1" smtClean="0"/>
              <a:t>osigurače</a:t>
            </a:r>
            <a:r>
              <a:rPr lang="en-US" sz="2500" dirty="0" smtClean="0"/>
              <a:t> u </a:t>
            </a:r>
            <a:r>
              <a:rPr lang="en-US" sz="2500" dirty="0" err="1" smtClean="0"/>
              <a:t>osiguranju</a:t>
            </a:r>
            <a:r>
              <a:rPr lang="en-US" sz="2500" dirty="0" smtClean="0"/>
              <a:t> </a:t>
            </a:r>
            <a:r>
              <a:rPr lang="en-US" sz="2500" dirty="0" err="1" smtClean="0"/>
              <a:t>motornih</a:t>
            </a:r>
            <a:r>
              <a:rPr lang="en-US" sz="2500" dirty="0" smtClean="0"/>
              <a:t> </a:t>
            </a:r>
            <a:r>
              <a:rPr lang="en-US" sz="2500" dirty="0" err="1" smtClean="0"/>
              <a:t>vozila</a:t>
            </a:r>
            <a:r>
              <a:rPr lang="en-US" sz="2500" dirty="0" smtClean="0"/>
              <a:t>.</a:t>
            </a:r>
          </a:p>
          <a:p>
            <a:pPr lvl="0"/>
            <a:r>
              <a:rPr lang="en-US" sz="2500" dirty="0" err="1" smtClean="0"/>
              <a:t>Od</a:t>
            </a:r>
            <a:r>
              <a:rPr lang="en-US" sz="2500" dirty="0" smtClean="0"/>
              <a:t> 2014</a:t>
            </a:r>
            <a:r>
              <a:rPr lang="sr-Latn-RS" sz="2500" dirty="0" smtClean="0"/>
              <a:t>.</a:t>
            </a:r>
            <a:r>
              <a:rPr lang="en-US" sz="2500" dirty="0" smtClean="0"/>
              <a:t> do </a:t>
            </a:r>
            <a:r>
              <a:rPr lang="en-US" sz="2500" dirty="0" err="1" smtClean="0"/>
              <a:t>kraja</a:t>
            </a:r>
            <a:r>
              <a:rPr lang="en-US" sz="2500" dirty="0" smtClean="0"/>
              <a:t> 2021</a:t>
            </a:r>
            <a:r>
              <a:rPr lang="sr-Latn-RS" sz="2500" dirty="0" smtClean="0"/>
              <a:t>.</a:t>
            </a:r>
            <a:r>
              <a:rPr lang="en-US" sz="2500" dirty="0" smtClean="0"/>
              <a:t> </a:t>
            </a:r>
            <a:r>
              <a:rPr lang="en-US" sz="2500" dirty="0" err="1" smtClean="0"/>
              <a:t>inflacija</a:t>
            </a:r>
            <a:r>
              <a:rPr lang="en-US" sz="2500" dirty="0" smtClean="0"/>
              <a:t> u </a:t>
            </a:r>
            <a:r>
              <a:rPr lang="en-US" sz="2500" dirty="0" err="1" smtClean="0"/>
              <a:t>Srbiji</a:t>
            </a:r>
            <a:r>
              <a:rPr lang="en-US" sz="2500" dirty="0" smtClean="0"/>
              <a:t>  je </a:t>
            </a:r>
            <a:r>
              <a:rPr lang="en-US" sz="2500" dirty="0" err="1" smtClean="0"/>
              <a:t>iznosila</a:t>
            </a:r>
            <a:r>
              <a:rPr lang="en-US" sz="2500" dirty="0" smtClean="0"/>
              <a:t>  </a:t>
            </a:r>
            <a:r>
              <a:rPr lang="sr-Latn-RS" sz="2500" dirty="0" smtClean="0"/>
              <a:t>20,5</a:t>
            </a:r>
            <a:r>
              <a:rPr lang="en-US" sz="2500" dirty="0" smtClean="0"/>
              <a:t>%. </a:t>
            </a:r>
            <a:r>
              <a:rPr lang="en-US" sz="2500" dirty="0" err="1" smtClean="0"/>
              <a:t>Efekti</a:t>
            </a:r>
            <a:r>
              <a:rPr lang="en-US" sz="2500" dirty="0" smtClean="0"/>
              <a:t> bonus </a:t>
            </a:r>
            <a:r>
              <a:rPr lang="en-US" sz="2500" dirty="0" err="1" smtClean="0"/>
              <a:t>malus</a:t>
            </a:r>
            <a:r>
              <a:rPr lang="en-US" sz="2500" dirty="0" smtClean="0"/>
              <a:t> </a:t>
            </a:r>
            <a:r>
              <a:rPr lang="en-US" sz="2500" dirty="0" err="1" smtClean="0"/>
              <a:t>sistema</a:t>
            </a:r>
            <a:r>
              <a:rPr lang="en-US" sz="2500" dirty="0" smtClean="0"/>
              <a:t> </a:t>
            </a:r>
            <a:r>
              <a:rPr lang="en-US" sz="2500" dirty="0" err="1" smtClean="0"/>
              <a:t>su</a:t>
            </a:r>
            <a:r>
              <a:rPr lang="en-US" sz="2500" dirty="0" smtClean="0"/>
              <a:t> 6%.</a:t>
            </a:r>
            <a:r>
              <a:rPr lang="sr-Latn-RS" sz="2500" dirty="0" smtClean="0"/>
              <a:t> </a:t>
            </a:r>
            <a:r>
              <a:rPr lang="en-US" sz="2500" dirty="0" err="1" smtClean="0"/>
              <a:t>Samo</a:t>
            </a:r>
            <a:r>
              <a:rPr lang="en-US" sz="2500" dirty="0" smtClean="0"/>
              <a:t> </a:t>
            </a:r>
            <a:r>
              <a:rPr lang="en-US" sz="2500" dirty="0" err="1" smtClean="0"/>
              <a:t>po</a:t>
            </a:r>
            <a:r>
              <a:rPr lang="en-US" sz="2500" dirty="0" smtClean="0"/>
              <a:t> tom </a:t>
            </a:r>
            <a:r>
              <a:rPr lang="en-US" sz="2500" dirty="0" err="1" smtClean="0"/>
              <a:t>osnovu</a:t>
            </a:r>
            <a:r>
              <a:rPr lang="en-US" sz="2500" dirty="0" smtClean="0"/>
              <a:t> bi </a:t>
            </a:r>
            <a:r>
              <a:rPr lang="en-US" sz="2500" dirty="0" err="1" smtClean="0"/>
              <a:t>trebalo</a:t>
            </a:r>
            <a:r>
              <a:rPr lang="en-US" sz="2500" dirty="0" smtClean="0"/>
              <a:t> </a:t>
            </a:r>
            <a:r>
              <a:rPr lang="en-US" sz="2500" dirty="0" err="1" smtClean="0"/>
              <a:t>povecati</a:t>
            </a:r>
            <a:r>
              <a:rPr lang="en-US" sz="2500" dirty="0" smtClean="0"/>
              <a:t> </a:t>
            </a:r>
            <a:r>
              <a:rPr lang="en-US" sz="2500" dirty="0" err="1" smtClean="0"/>
              <a:t>premiju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osiguranja</a:t>
            </a:r>
            <a:r>
              <a:rPr lang="en-US" sz="2500" dirty="0" smtClean="0"/>
              <a:t> za </a:t>
            </a:r>
            <a:r>
              <a:rPr lang="sr-Latn-RS" sz="2500" dirty="0" smtClean="0"/>
              <a:t> oko </a:t>
            </a:r>
            <a:r>
              <a:rPr lang="en-US" sz="2500" dirty="0" smtClean="0"/>
              <a:t>2</a:t>
            </a:r>
            <a:r>
              <a:rPr lang="sr-Latn-RS" sz="2500" dirty="0" smtClean="0"/>
              <a:t>6</a:t>
            </a:r>
            <a:r>
              <a:rPr lang="en-US" sz="2500" dirty="0" smtClean="0"/>
              <a:t> </a:t>
            </a:r>
            <a:r>
              <a:rPr lang="en-US" sz="2500" dirty="0" err="1" smtClean="0"/>
              <a:t>procenata</a:t>
            </a:r>
            <a:r>
              <a:rPr lang="en-US" sz="2500" dirty="0" smtClean="0"/>
              <a:t>.</a:t>
            </a:r>
            <a:endParaRPr lang="en-GB" sz="2500" dirty="0" smtClean="0"/>
          </a:p>
          <a:p>
            <a:endParaRPr lang="en-GB" sz="2500" dirty="0" smtClean="0"/>
          </a:p>
          <a:p>
            <a:r>
              <a:rPr lang="en-US" sz="2500" dirty="0" err="1" smtClean="0"/>
              <a:t>Iz</a:t>
            </a:r>
            <a:r>
              <a:rPr lang="en-US" sz="2500" dirty="0" smtClean="0"/>
              <a:t> </a:t>
            </a:r>
            <a:r>
              <a:rPr lang="en-US" sz="2500" dirty="0" err="1" smtClean="0"/>
              <a:t>navedenih</a:t>
            </a:r>
            <a:r>
              <a:rPr lang="en-US" sz="2500" dirty="0" smtClean="0"/>
              <a:t> </a:t>
            </a:r>
            <a:r>
              <a:rPr lang="en-US" sz="2500" dirty="0" err="1" smtClean="0"/>
              <a:t>razloga</a:t>
            </a:r>
            <a:r>
              <a:rPr lang="en-US" sz="2500" dirty="0" smtClean="0"/>
              <a:t> </a:t>
            </a:r>
            <a:r>
              <a:rPr lang="en-US" sz="2500" dirty="0" err="1" smtClean="0"/>
              <a:t>proizilazi</a:t>
            </a:r>
            <a:r>
              <a:rPr lang="en-US" sz="2500" dirty="0" smtClean="0"/>
              <a:t> i </a:t>
            </a:r>
            <a:r>
              <a:rPr lang="en-US" sz="2500" dirty="0" err="1" smtClean="0"/>
              <a:t>potreba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osiguravača</a:t>
            </a:r>
            <a:r>
              <a:rPr lang="en-US" sz="2500" dirty="0" smtClean="0"/>
              <a:t> </a:t>
            </a:r>
            <a:r>
              <a:rPr lang="en-US" sz="2500" dirty="0" err="1" smtClean="0"/>
              <a:t>da</a:t>
            </a:r>
            <a:r>
              <a:rPr lang="en-US" sz="2500" dirty="0" smtClean="0"/>
              <a:t> </a:t>
            </a:r>
            <a:r>
              <a:rPr lang="en-US" sz="2500" dirty="0" err="1" smtClean="0"/>
              <a:t>povećaju</a:t>
            </a:r>
            <a:r>
              <a:rPr lang="en-US" sz="2500" dirty="0" smtClean="0"/>
              <a:t> </a:t>
            </a:r>
            <a:r>
              <a:rPr lang="en-US" sz="2500" dirty="0" err="1" smtClean="0"/>
              <a:t>cene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osiguranja</a:t>
            </a:r>
            <a:r>
              <a:rPr lang="en-US" sz="2500" dirty="0" smtClean="0"/>
              <a:t> </a:t>
            </a:r>
            <a:r>
              <a:rPr lang="sr-Latn-RS" sz="2500" dirty="0" smtClean="0"/>
              <a:t> AO</a:t>
            </a:r>
            <a:r>
              <a:rPr lang="en-US" sz="2500" dirty="0" smtClean="0"/>
              <a:t>, </a:t>
            </a:r>
            <a:r>
              <a:rPr lang="en-US" sz="2500" dirty="0" err="1" smtClean="0"/>
              <a:t>što</a:t>
            </a:r>
            <a:r>
              <a:rPr lang="en-US" sz="2500" dirty="0" smtClean="0"/>
              <a:t> je </a:t>
            </a:r>
            <a:r>
              <a:rPr lang="en-US" sz="2500" dirty="0" err="1" smtClean="0"/>
              <a:t>već</a:t>
            </a:r>
            <a:r>
              <a:rPr lang="en-US" sz="2500" dirty="0" smtClean="0"/>
              <a:t> </a:t>
            </a:r>
            <a:r>
              <a:rPr lang="en-US" sz="2500" dirty="0" err="1" smtClean="0"/>
              <a:t>primetan</a:t>
            </a:r>
            <a:r>
              <a:rPr lang="en-US" sz="2500" dirty="0" smtClean="0"/>
              <a:t> trend </a:t>
            </a:r>
            <a:r>
              <a:rPr lang="en-US" sz="2500" dirty="0" err="1" smtClean="0"/>
              <a:t>na</a:t>
            </a:r>
            <a:r>
              <a:rPr lang="en-US" sz="2500" dirty="0" smtClean="0"/>
              <a:t> </a:t>
            </a:r>
            <a:r>
              <a:rPr lang="en-US" sz="2500" dirty="0" err="1" smtClean="0"/>
              <a:t>mnogim</a:t>
            </a:r>
            <a:r>
              <a:rPr lang="en-US" sz="2500" dirty="0" smtClean="0"/>
              <a:t> </a:t>
            </a:r>
            <a:r>
              <a:rPr lang="en-US" sz="2500" dirty="0" err="1" smtClean="0"/>
              <a:t>tržištima</a:t>
            </a:r>
            <a:r>
              <a:rPr lang="en-US" sz="2500" dirty="0" smtClean="0"/>
              <a:t> </a:t>
            </a:r>
            <a:r>
              <a:rPr lang="en-US" sz="2500" dirty="0" err="1" smtClean="0"/>
              <a:t>osiguranja</a:t>
            </a:r>
            <a:r>
              <a:rPr lang="en-US" sz="2500" dirty="0" smtClean="0"/>
              <a:t>.</a:t>
            </a:r>
            <a:endParaRPr lang="en-GB" sz="2500" dirty="0" smtClean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9264" y="381000"/>
            <a:ext cx="10871200" cy="990600"/>
          </a:xfrm>
          <a:prstGeom prst="rect">
            <a:avLst/>
          </a:prstGeom>
        </p:spPr>
        <p:txBody>
          <a:bodyPr vert="horz" anchor="ctr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Izazovi na tržištu osiguranja AO i kasko osiguranja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/>
              <a:t>Osiguranje i COVID-19 kriza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6141" y="1600200"/>
            <a:ext cx="10961923" cy="4755776"/>
          </a:xfrm>
        </p:spPr>
        <p:txBody>
          <a:bodyPr>
            <a:normAutofit fontScale="92500" lnSpcReduction="20000"/>
          </a:bodyPr>
          <a:lstStyle/>
          <a:p>
            <a:r>
              <a:rPr lang="sr-Latn-RS" sz="2700" dirty="0" smtClean="0"/>
              <a:t>U periodu od </a:t>
            </a:r>
            <a:r>
              <a:rPr lang="sr-Latn-RS" sz="2700" b="1" dirty="0" smtClean="0"/>
              <a:t>samo dve godine</a:t>
            </a:r>
            <a:r>
              <a:rPr lang="sr-Latn-RS" sz="2700" dirty="0" smtClean="0"/>
              <a:t>, s</a:t>
            </a:r>
            <a:r>
              <a:rPr lang="en-GB" sz="2700" dirty="0" err="1" smtClean="0"/>
              <a:t>vetska</a:t>
            </a:r>
            <a:r>
              <a:rPr lang="en-GB" sz="2700" dirty="0" smtClean="0"/>
              <a:t> </a:t>
            </a:r>
            <a:r>
              <a:rPr lang="en-GB" sz="2700" dirty="0" err="1" smtClean="0"/>
              <a:t>ekonomija</a:t>
            </a:r>
            <a:r>
              <a:rPr lang="en-GB" sz="2700" dirty="0" smtClean="0"/>
              <a:t> se </a:t>
            </a:r>
            <a:r>
              <a:rPr lang="en-GB" sz="2700" dirty="0" err="1" smtClean="0"/>
              <a:t>suočila</a:t>
            </a:r>
            <a:r>
              <a:rPr lang="en-GB" sz="2700" dirty="0" smtClean="0"/>
              <a:t> </a:t>
            </a:r>
            <a:r>
              <a:rPr lang="en-GB" sz="2700" dirty="0" err="1" smtClean="0"/>
              <a:t>sa</a:t>
            </a:r>
            <a:r>
              <a:rPr lang="en-GB" sz="2700" dirty="0" smtClean="0"/>
              <a:t> </a:t>
            </a:r>
            <a:r>
              <a:rPr lang="en-GB" sz="2700" b="1" dirty="0" err="1" smtClean="0"/>
              <a:t>dubokom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recesijom</a:t>
            </a:r>
            <a:r>
              <a:rPr lang="sr-Latn-RS" sz="2700" b="1" dirty="0" smtClean="0"/>
              <a:t> i ubrzanim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oporavkom</a:t>
            </a:r>
            <a:r>
              <a:rPr lang="en-GB" sz="2700" dirty="0" smtClean="0"/>
              <a:t>. </a:t>
            </a:r>
          </a:p>
          <a:p>
            <a:pPr lvl="1"/>
            <a:r>
              <a:rPr lang="sr-Latn-RS" sz="2400" dirty="0" smtClean="0"/>
              <a:t>Globalna ekonomska kriza pokrenuta p</a:t>
            </a:r>
            <a:r>
              <a:rPr lang="en-GB" sz="2400" dirty="0" err="1" smtClean="0"/>
              <a:t>andemij</a:t>
            </a:r>
            <a:r>
              <a:rPr lang="sr-Latn-RS" sz="2400" dirty="0" smtClean="0"/>
              <a:t>om</a:t>
            </a:r>
            <a:r>
              <a:rPr lang="en-GB" sz="2400" dirty="0" smtClean="0"/>
              <a:t> COVID-19 u 2020.</a:t>
            </a:r>
            <a:r>
              <a:rPr lang="sr-Latn-RS" sz="2400" dirty="0" smtClean="0"/>
              <a:t>g. </a:t>
            </a:r>
            <a:r>
              <a:rPr lang="en-GB" sz="2400" dirty="0" err="1" smtClean="0"/>
              <a:t>pretila</a:t>
            </a:r>
            <a:r>
              <a:rPr lang="en-GB" sz="2400" dirty="0" smtClean="0"/>
              <a:t> </a:t>
            </a:r>
            <a:r>
              <a:rPr lang="sr-Latn-RS" sz="2400" dirty="0" smtClean="0"/>
              <a:t>je </a:t>
            </a:r>
            <a:r>
              <a:rPr lang="en-GB" sz="2400" dirty="0" err="1" smtClean="0"/>
              <a:t>da</a:t>
            </a:r>
            <a:r>
              <a:rPr lang="en-GB" sz="2400" dirty="0" smtClean="0"/>
              <a:t> </a:t>
            </a:r>
            <a:r>
              <a:rPr lang="en-GB" sz="2400" dirty="0" err="1" smtClean="0"/>
              <a:t>bude</a:t>
            </a:r>
            <a:r>
              <a:rPr lang="en-GB" sz="2400" dirty="0" smtClean="0"/>
              <a:t> </a:t>
            </a:r>
            <a:r>
              <a:rPr lang="en-GB" sz="2400" dirty="0" err="1" smtClean="0"/>
              <a:t>oštrija</a:t>
            </a:r>
            <a:r>
              <a:rPr lang="en-GB" sz="2400" dirty="0" smtClean="0"/>
              <a:t> </a:t>
            </a:r>
            <a:r>
              <a:rPr lang="en-GB" sz="2400" dirty="0" err="1" smtClean="0"/>
              <a:t>od</a:t>
            </a:r>
            <a:r>
              <a:rPr lang="en-GB" sz="2400" dirty="0" smtClean="0"/>
              <a:t> </a:t>
            </a:r>
            <a:r>
              <a:rPr lang="en-GB" sz="2400" dirty="0" err="1" smtClean="0"/>
              <a:t>Velike</a:t>
            </a:r>
            <a:r>
              <a:rPr lang="en-GB" sz="2400" dirty="0" smtClean="0"/>
              <a:t> </a:t>
            </a:r>
            <a:r>
              <a:rPr lang="en-GB" sz="2400" dirty="0" err="1" smtClean="0"/>
              <a:t>Depresije</a:t>
            </a:r>
            <a:r>
              <a:rPr lang="en-GB" sz="2400" dirty="0" smtClean="0"/>
              <a:t>. </a:t>
            </a:r>
          </a:p>
          <a:p>
            <a:pPr lvl="1"/>
            <a:r>
              <a:rPr lang="en-GB" sz="2400" dirty="0" err="1" smtClean="0"/>
              <a:t>Uz</a:t>
            </a:r>
            <a:r>
              <a:rPr lang="en-GB" sz="2400" dirty="0" smtClean="0"/>
              <a:t> </a:t>
            </a:r>
            <a:r>
              <a:rPr lang="en-GB" sz="2400" dirty="0" err="1" smtClean="0"/>
              <a:t>obimne</a:t>
            </a:r>
            <a:r>
              <a:rPr lang="en-GB" sz="2400" dirty="0" smtClean="0"/>
              <a:t> </a:t>
            </a:r>
            <a:r>
              <a:rPr lang="en-GB" sz="2400" dirty="0" err="1" smtClean="0"/>
              <a:t>državne</a:t>
            </a:r>
            <a:r>
              <a:rPr lang="en-GB" sz="2400" dirty="0" smtClean="0"/>
              <a:t> </a:t>
            </a:r>
            <a:r>
              <a:rPr lang="en-GB" sz="2400" dirty="0" err="1" smtClean="0"/>
              <a:t>programe</a:t>
            </a:r>
            <a:r>
              <a:rPr lang="en-GB" sz="2400" dirty="0" smtClean="0"/>
              <a:t> </a:t>
            </a:r>
            <a:r>
              <a:rPr lang="en-GB" sz="2400" dirty="0" err="1" smtClean="0"/>
              <a:t>podrške</a:t>
            </a:r>
            <a:r>
              <a:rPr lang="en-GB" sz="2400" dirty="0" smtClean="0"/>
              <a:t>, </a:t>
            </a:r>
            <a:r>
              <a:rPr lang="en-GB" sz="2400" dirty="0" err="1" smtClean="0"/>
              <a:t>recesija</a:t>
            </a:r>
            <a:r>
              <a:rPr lang="en-GB" sz="2400" dirty="0" smtClean="0"/>
              <a:t> je </a:t>
            </a:r>
            <a:r>
              <a:rPr lang="en-GB" sz="2400" dirty="0" err="1" smtClean="0"/>
              <a:t>brzo</a:t>
            </a:r>
            <a:r>
              <a:rPr lang="en-GB" sz="2400" dirty="0" smtClean="0"/>
              <a:t> </a:t>
            </a:r>
            <a:r>
              <a:rPr lang="en-GB" sz="2400" dirty="0" err="1" smtClean="0"/>
              <a:t>dostigla</a:t>
            </a:r>
            <a:r>
              <a:rPr lang="en-GB" sz="2400" dirty="0" smtClean="0"/>
              <a:t> </a:t>
            </a:r>
            <a:r>
              <a:rPr lang="en-GB" sz="2400" dirty="0" err="1" smtClean="0"/>
              <a:t>dno</a:t>
            </a:r>
            <a:r>
              <a:rPr lang="en-GB" sz="2400" dirty="0" smtClean="0"/>
              <a:t>, </a:t>
            </a:r>
            <a:r>
              <a:rPr lang="en-GB" sz="2400" dirty="0" err="1" smtClean="0"/>
              <a:t>nakon</a:t>
            </a:r>
            <a:r>
              <a:rPr lang="en-GB" sz="2400" dirty="0" smtClean="0"/>
              <a:t> </a:t>
            </a:r>
            <a:r>
              <a:rPr lang="en-GB" sz="2400" dirty="0" err="1" smtClean="0"/>
              <a:t>čega</a:t>
            </a:r>
            <a:r>
              <a:rPr lang="en-GB" sz="2400" dirty="0" smtClean="0"/>
              <a:t> je </a:t>
            </a:r>
            <a:r>
              <a:rPr lang="en-GB" sz="2400" dirty="0" err="1" smtClean="0"/>
              <a:t>usledio</a:t>
            </a:r>
            <a:r>
              <a:rPr lang="en-GB" sz="2400" dirty="0" smtClean="0"/>
              <a:t> </a:t>
            </a:r>
            <a:r>
              <a:rPr lang="en-GB" sz="2400" dirty="0" err="1" smtClean="0"/>
              <a:t>ekonomski</a:t>
            </a:r>
            <a:r>
              <a:rPr lang="en-GB" sz="2400" dirty="0" smtClean="0"/>
              <a:t> </a:t>
            </a:r>
            <a:r>
              <a:rPr lang="en-GB" sz="2400" dirty="0" err="1" smtClean="0"/>
              <a:t>oporavak</a:t>
            </a:r>
            <a:r>
              <a:rPr lang="en-GB" sz="2400" dirty="0" smtClean="0"/>
              <a:t> u 2021.</a:t>
            </a:r>
            <a:r>
              <a:rPr lang="sr-Latn-RS" sz="2400" dirty="0" smtClean="0"/>
              <a:t>g. 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 lvl="1"/>
            <a:endParaRPr lang="sr-Latn-RS" sz="1100" dirty="0" smtClean="0"/>
          </a:p>
          <a:p>
            <a:r>
              <a:rPr lang="sr-Latn-RS" sz="2700" b="1" dirty="0" smtClean="0"/>
              <a:t>C</a:t>
            </a:r>
            <a:r>
              <a:rPr lang="en-GB" sz="2700" b="1" dirty="0" err="1" smtClean="0"/>
              <a:t>iklična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ekonomska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kretanja</a:t>
            </a:r>
            <a:r>
              <a:rPr lang="en-GB" sz="2700" b="1" dirty="0" smtClean="0"/>
              <a:t> </a:t>
            </a:r>
            <a:r>
              <a:rPr lang="en-GB" sz="2700" dirty="0" err="1" smtClean="0"/>
              <a:t>su</a:t>
            </a:r>
            <a:r>
              <a:rPr lang="en-GB" sz="2700" dirty="0" smtClean="0"/>
              <a:t> </a:t>
            </a:r>
            <a:r>
              <a:rPr lang="sr-Latn-RS" sz="2700" dirty="0" smtClean="0"/>
              <a:t>uticala </a:t>
            </a:r>
            <a:r>
              <a:rPr lang="en-GB" sz="2700" dirty="0" err="1" smtClean="0"/>
              <a:t>na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svetsko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tržište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osiguranja</a:t>
            </a:r>
            <a:r>
              <a:rPr lang="en-GB" sz="2700" dirty="0" smtClean="0"/>
              <a:t>. </a:t>
            </a:r>
            <a:endParaRPr lang="sr-Latn-RS" sz="2700" dirty="0" smtClean="0"/>
          </a:p>
          <a:p>
            <a:pPr lvl="1"/>
            <a:r>
              <a:rPr lang="sr-Latn-RS" sz="2400" dirty="0" smtClean="0"/>
              <a:t>Negativna r</a:t>
            </a:r>
            <a:r>
              <a:rPr lang="en-GB" sz="2400" dirty="0" err="1" smtClean="0"/>
              <a:t>ealna</a:t>
            </a:r>
            <a:r>
              <a:rPr lang="en-GB" sz="2400" dirty="0" smtClean="0"/>
              <a:t> </a:t>
            </a:r>
            <a:r>
              <a:rPr lang="en-GB" sz="2400" dirty="0" err="1" smtClean="0"/>
              <a:t>stopa</a:t>
            </a:r>
            <a:r>
              <a:rPr lang="en-GB" sz="2400" dirty="0" smtClean="0"/>
              <a:t> </a:t>
            </a:r>
            <a:r>
              <a:rPr lang="en-GB" sz="2400" dirty="0" err="1" smtClean="0"/>
              <a:t>rasta</a:t>
            </a:r>
            <a:r>
              <a:rPr lang="en-GB" sz="2400" dirty="0" smtClean="0"/>
              <a:t> </a:t>
            </a:r>
            <a:r>
              <a:rPr lang="en-GB" sz="2400" dirty="0" err="1" smtClean="0"/>
              <a:t>svetske</a:t>
            </a:r>
            <a:r>
              <a:rPr lang="en-GB" sz="2400" dirty="0" smtClean="0"/>
              <a:t> </a:t>
            </a:r>
            <a:r>
              <a:rPr lang="en-GB" sz="2400" dirty="0" err="1" smtClean="0"/>
              <a:t>premije</a:t>
            </a:r>
            <a:r>
              <a:rPr lang="en-GB" sz="2400" dirty="0" smtClean="0"/>
              <a:t> </a:t>
            </a:r>
            <a:r>
              <a:rPr lang="en-GB" sz="2400" dirty="0" err="1" smtClean="0"/>
              <a:t>osiguranja</a:t>
            </a:r>
            <a:r>
              <a:rPr lang="en-GB" sz="2400" dirty="0" smtClean="0"/>
              <a:t> </a:t>
            </a:r>
            <a:r>
              <a:rPr lang="sr-Latn-RS" sz="2400" dirty="0" smtClean="0"/>
              <a:t>u 2020.g. (</a:t>
            </a:r>
            <a:r>
              <a:rPr lang="en-GB" sz="2400" dirty="0" smtClean="0"/>
              <a:t>-1.2%),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prvi</a:t>
            </a:r>
            <a:r>
              <a:rPr lang="en-GB" sz="2400" dirty="0" smtClean="0"/>
              <a:t> put </a:t>
            </a:r>
            <a:r>
              <a:rPr lang="en-GB" sz="2400" dirty="0" err="1" smtClean="0"/>
              <a:t>od</a:t>
            </a:r>
            <a:r>
              <a:rPr lang="en-GB" sz="2400" dirty="0" smtClean="0"/>
              <a:t> 2008.</a:t>
            </a:r>
            <a:r>
              <a:rPr lang="sr-Latn-RS" sz="2400" dirty="0" smtClean="0"/>
              <a:t>g.</a:t>
            </a:r>
            <a:endParaRPr lang="en-GB" sz="2400" dirty="0" smtClean="0"/>
          </a:p>
          <a:p>
            <a:pPr lvl="1"/>
            <a:r>
              <a:rPr lang="en-GB" sz="2400" dirty="0" err="1" smtClean="0"/>
              <a:t>Preliminarni</a:t>
            </a:r>
            <a:r>
              <a:rPr lang="en-GB" sz="2400" dirty="0" smtClean="0"/>
              <a:t> </a:t>
            </a:r>
            <a:r>
              <a:rPr lang="en-GB" sz="2400" dirty="0" err="1" smtClean="0"/>
              <a:t>podaci</a:t>
            </a:r>
            <a:r>
              <a:rPr lang="en-GB" sz="2400" dirty="0" smtClean="0"/>
              <a:t> </a:t>
            </a:r>
            <a:r>
              <a:rPr lang="en-GB" sz="2400" dirty="0" err="1" smtClean="0"/>
              <a:t>ukazuju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oporavak</a:t>
            </a:r>
            <a:r>
              <a:rPr lang="en-GB" sz="2400" dirty="0" smtClean="0"/>
              <a:t> </a:t>
            </a:r>
            <a:r>
              <a:rPr lang="en-GB" sz="2400" dirty="0" err="1" smtClean="0"/>
              <a:t>svetskog</a:t>
            </a:r>
            <a:r>
              <a:rPr lang="en-GB" sz="2400" dirty="0" smtClean="0"/>
              <a:t> </a:t>
            </a:r>
            <a:r>
              <a:rPr lang="en-GB" sz="2400" dirty="0" err="1" smtClean="0"/>
              <a:t>tržišta</a:t>
            </a:r>
            <a:r>
              <a:rPr lang="en-GB" sz="2400" dirty="0" smtClean="0"/>
              <a:t> </a:t>
            </a:r>
            <a:r>
              <a:rPr lang="en-GB" sz="2400" dirty="0" err="1" smtClean="0"/>
              <a:t>osiguranja</a:t>
            </a:r>
            <a:r>
              <a:rPr lang="en-GB" sz="2400" dirty="0" smtClean="0"/>
              <a:t> </a:t>
            </a:r>
            <a:r>
              <a:rPr lang="en-GB" sz="2400" dirty="0" err="1" smtClean="0"/>
              <a:t>već</a:t>
            </a:r>
            <a:r>
              <a:rPr lang="en-GB" sz="2400" dirty="0" smtClean="0"/>
              <a:t> u 2021.</a:t>
            </a:r>
            <a:r>
              <a:rPr lang="sr-Latn-RS" sz="2400" dirty="0" smtClean="0"/>
              <a:t>g.</a:t>
            </a:r>
            <a:r>
              <a:rPr lang="en-GB" sz="2400" dirty="0" smtClean="0"/>
              <a:t> </a:t>
            </a:r>
          </a:p>
          <a:p>
            <a:pPr lvl="1"/>
            <a:r>
              <a:rPr lang="sr-Latn-RS" sz="2400" dirty="0" smtClean="0"/>
              <a:t>O</a:t>
            </a:r>
            <a:r>
              <a:rPr lang="en-GB" sz="2400" dirty="0" err="1" smtClean="0"/>
              <a:t>cenjena</a:t>
            </a:r>
            <a:r>
              <a:rPr lang="en-GB" sz="2400" dirty="0" smtClean="0"/>
              <a:t> </a:t>
            </a:r>
            <a:r>
              <a:rPr lang="en-GB" sz="2400" dirty="0" err="1" smtClean="0"/>
              <a:t>realna</a:t>
            </a:r>
            <a:r>
              <a:rPr lang="en-GB" sz="2400" dirty="0" smtClean="0"/>
              <a:t> </a:t>
            </a:r>
            <a:r>
              <a:rPr lang="en-GB" sz="2400" dirty="0" err="1" smtClean="0"/>
              <a:t>stopa</a:t>
            </a:r>
            <a:r>
              <a:rPr lang="en-GB" sz="2400" dirty="0" smtClean="0"/>
              <a:t> </a:t>
            </a:r>
            <a:r>
              <a:rPr lang="en-GB" sz="2400" dirty="0" err="1" smtClean="0"/>
              <a:t>rasta</a:t>
            </a:r>
            <a:r>
              <a:rPr lang="en-GB" sz="2400" dirty="0" smtClean="0"/>
              <a:t> </a:t>
            </a:r>
            <a:r>
              <a:rPr lang="en-GB" sz="2400" dirty="0" err="1" smtClean="0"/>
              <a:t>premije</a:t>
            </a:r>
            <a:r>
              <a:rPr lang="en-GB" sz="2400" dirty="0" smtClean="0"/>
              <a:t> </a:t>
            </a:r>
            <a:r>
              <a:rPr lang="en-GB" sz="2400" dirty="0" err="1" smtClean="0"/>
              <a:t>osiguranja</a:t>
            </a:r>
            <a:r>
              <a:rPr lang="en-GB" sz="2400" dirty="0" smtClean="0"/>
              <a:t> u </a:t>
            </a:r>
            <a:r>
              <a:rPr lang="en-GB" sz="2400" dirty="0" err="1" smtClean="0"/>
              <a:t>svetu</a:t>
            </a:r>
            <a:r>
              <a:rPr lang="en-GB" sz="2400" dirty="0" smtClean="0"/>
              <a:t> u 2021.</a:t>
            </a:r>
            <a:r>
              <a:rPr lang="sr-Latn-RS" sz="2400" dirty="0" smtClean="0"/>
              <a:t>g. je </a:t>
            </a:r>
            <a:r>
              <a:rPr lang="en-GB" sz="2400" dirty="0" smtClean="0"/>
              <a:t>3.3%, </a:t>
            </a:r>
            <a:r>
              <a:rPr lang="en-GB" sz="2400" dirty="0" err="1" smtClean="0"/>
              <a:t>što</a:t>
            </a:r>
            <a:r>
              <a:rPr lang="en-GB" sz="2400" dirty="0" smtClean="0"/>
              <a:t> je </a:t>
            </a:r>
            <a:r>
              <a:rPr lang="en-GB" sz="2400" dirty="0" err="1" smtClean="0"/>
              <a:t>iznad</a:t>
            </a:r>
            <a:r>
              <a:rPr lang="en-GB" sz="2400" dirty="0" smtClean="0"/>
              <a:t> </a:t>
            </a:r>
            <a:r>
              <a:rPr lang="en-GB" sz="2400" dirty="0" err="1" smtClean="0"/>
              <a:t>prethodnog</a:t>
            </a:r>
            <a:r>
              <a:rPr lang="en-GB" sz="2400" dirty="0" smtClean="0"/>
              <a:t> </a:t>
            </a:r>
            <a:r>
              <a:rPr lang="en-GB" sz="2400" dirty="0" err="1" smtClean="0"/>
              <a:t>desetogodišnjeg</a:t>
            </a:r>
            <a:r>
              <a:rPr lang="en-GB" sz="2400" dirty="0" smtClean="0"/>
              <a:t> </a:t>
            </a:r>
            <a:r>
              <a:rPr lang="en-GB" sz="2400" dirty="0" err="1" smtClean="0"/>
              <a:t>proseka</a:t>
            </a:r>
            <a:r>
              <a:rPr lang="sr-Latn-RS" sz="2400" dirty="0" smtClean="0"/>
              <a:t> (2.6%).</a:t>
            </a: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Perspektive razvoja tržišta osiguranja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012" y="1438835"/>
            <a:ext cx="11940988" cy="4250765"/>
          </a:xfrm>
        </p:spPr>
        <p:txBody>
          <a:bodyPr>
            <a:noAutofit/>
          </a:bodyPr>
          <a:lstStyle/>
          <a:p>
            <a:r>
              <a:rPr lang="sr-Latn-RS" sz="2500" dirty="0" smtClean="0"/>
              <a:t>Ipak, </a:t>
            </a:r>
            <a:r>
              <a:rPr lang="sr-Latn-RS" sz="2500" b="1" dirty="0" smtClean="0"/>
              <a:t>globalne ekonomske perspektive </a:t>
            </a:r>
            <a:r>
              <a:rPr lang="en-GB" sz="2500" b="1" dirty="0" err="1" smtClean="0"/>
              <a:t>su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naglo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pogoršane</a:t>
            </a:r>
            <a:r>
              <a:rPr lang="en-GB" sz="2500" dirty="0" smtClean="0"/>
              <a:t> </a:t>
            </a:r>
            <a:r>
              <a:rPr lang="en-GB" sz="2500" dirty="0" err="1" smtClean="0"/>
              <a:t>sredinom</a:t>
            </a:r>
            <a:r>
              <a:rPr lang="en-GB" sz="2500" dirty="0" smtClean="0"/>
              <a:t> </a:t>
            </a:r>
            <a:r>
              <a:rPr lang="sr-Latn-RS" sz="2500" dirty="0" smtClean="0"/>
              <a:t>Q1</a:t>
            </a:r>
            <a:r>
              <a:rPr lang="en-GB" sz="2500" dirty="0" smtClean="0"/>
              <a:t> 2022.</a:t>
            </a:r>
            <a:endParaRPr lang="sr-Latn-RS" sz="2500" dirty="0" smtClean="0"/>
          </a:p>
          <a:p>
            <a:r>
              <a:rPr lang="en-GB" sz="2000" dirty="0" err="1" smtClean="0"/>
              <a:t>Konflikt</a:t>
            </a:r>
            <a:r>
              <a:rPr lang="en-GB" sz="2000" dirty="0" smtClean="0"/>
              <a:t> </a:t>
            </a:r>
            <a:r>
              <a:rPr lang="en-GB" sz="2000" dirty="0" err="1" smtClean="0"/>
              <a:t>između</a:t>
            </a:r>
            <a:r>
              <a:rPr lang="en-GB" sz="2000" dirty="0" smtClean="0"/>
              <a:t> </a:t>
            </a:r>
            <a:r>
              <a:rPr lang="en-GB" sz="2000" dirty="0" err="1" smtClean="0"/>
              <a:t>Rusije</a:t>
            </a:r>
            <a:r>
              <a:rPr lang="en-GB" sz="2000" dirty="0" smtClean="0"/>
              <a:t> i </a:t>
            </a:r>
            <a:r>
              <a:rPr lang="en-GB" sz="2000" dirty="0" err="1" smtClean="0"/>
              <a:t>Ukrajine</a:t>
            </a:r>
            <a:r>
              <a:rPr lang="en-GB" sz="2000" dirty="0" smtClean="0"/>
              <a:t> </a:t>
            </a:r>
            <a:r>
              <a:rPr lang="sr-Latn-RS" sz="2000" dirty="0" smtClean="0"/>
              <a:t>kao</a:t>
            </a:r>
            <a:r>
              <a:rPr lang="en-GB" sz="2000" dirty="0" smtClean="0"/>
              <a:t> </a:t>
            </a:r>
            <a:r>
              <a:rPr lang="en-GB" sz="2000" dirty="0" err="1" smtClean="0"/>
              <a:t>uzrok</a:t>
            </a:r>
            <a:r>
              <a:rPr lang="en-GB" sz="2000" dirty="0" smtClean="0"/>
              <a:t> </a:t>
            </a:r>
            <a:r>
              <a:rPr lang="en-GB" sz="2000" dirty="0" err="1" smtClean="0"/>
              <a:t>velike</a:t>
            </a:r>
            <a:r>
              <a:rPr lang="en-GB" sz="2000" dirty="0" smtClean="0"/>
              <a:t> </a:t>
            </a:r>
            <a:r>
              <a:rPr lang="en-GB" sz="2000" dirty="0" err="1" smtClean="0"/>
              <a:t>humanitarne</a:t>
            </a:r>
            <a:r>
              <a:rPr lang="en-GB" sz="2000" dirty="0" smtClean="0"/>
              <a:t> </a:t>
            </a:r>
            <a:r>
              <a:rPr lang="en-GB" sz="2000" dirty="0" err="1" smtClean="0"/>
              <a:t>krize</a:t>
            </a:r>
            <a:r>
              <a:rPr lang="en-GB" sz="2000" dirty="0" smtClean="0"/>
              <a:t>, </a:t>
            </a:r>
            <a:r>
              <a:rPr lang="en-GB" sz="2000" dirty="0" err="1" smtClean="0"/>
              <a:t>ali</a:t>
            </a:r>
            <a:r>
              <a:rPr lang="en-GB" sz="2000" dirty="0" smtClean="0"/>
              <a:t> i </a:t>
            </a:r>
            <a:r>
              <a:rPr lang="en-GB" sz="2000" dirty="0" err="1" smtClean="0"/>
              <a:t>ekonomski</a:t>
            </a:r>
            <a:r>
              <a:rPr lang="en-GB" sz="2000" dirty="0" smtClean="0"/>
              <a:t> </a:t>
            </a:r>
            <a:r>
              <a:rPr lang="en-GB" sz="2000" dirty="0" err="1" smtClean="0"/>
              <a:t>štetnih</a:t>
            </a:r>
            <a:r>
              <a:rPr lang="en-GB" sz="2000" dirty="0" smtClean="0"/>
              <a:t> </a:t>
            </a:r>
            <a:r>
              <a:rPr lang="en-GB" sz="2000" dirty="0" err="1" smtClean="0"/>
              <a:t>posledica</a:t>
            </a:r>
            <a:r>
              <a:rPr lang="en-GB" sz="2000" dirty="0" smtClean="0"/>
              <a:t> </a:t>
            </a:r>
            <a:r>
              <a:rPr lang="en-GB" sz="2000" dirty="0" err="1" smtClean="0"/>
              <a:t>koje</a:t>
            </a:r>
            <a:r>
              <a:rPr lang="en-GB" sz="2000" dirty="0" smtClean="0"/>
              <a:t> </a:t>
            </a:r>
            <a:r>
              <a:rPr lang="en-GB" sz="2000" dirty="0" err="1" smtClean="0"/>
              <a:t>će</a:t>
            </a:r>
            <a:r>
              <a:rPr lang="en-GB" sz="2000" dirty="0" smtClean="0"/>
              <a:t> </a:t>
            </a:r>
            <a:r>
              <a:rPr lang="en-GB" sz="2000" dirty="0" err="1" smtClean="0"/>
              <a:t>usporiti</a:t>
            </a:r>
            <a:r>
              <a:rPr lang="en-GB" sz="2000" dirty="0" smtClean="0"/>
              <a:t> </a:t>
            </a:r>
            <a:r>
              <a:rPr lang="en-GB" sz="2000" dirty="0" err="1" smtClean="0"/>
              <a:t>rast</a:t>
            </a:r>
            <a:r>
              <a:rPr lang="en-GB" sz="2000" dirty="0" smtClean="0"/>
              <a:t> </a:t>
            </a:r>
            <a:r>
              <a:rPr lang="en-GB" sz="2000" dirty="0" err="1" smtClean="0"/>
              <a:t>globalne</a:t>
            </a:r>
            <a:r>
              <a:rPr lang="en-GB" sz="2000" dirty="0" smtClean="0"/>
              <a:t> </a:t>
            </a:r>
            <a:r>
              <a:rPr lang="en-GB" sz="2000" dirty="0" err="1" smtClean="0"/>
              <a:t>ekonomije</a:t>
            </a:r>
            <a:r>
              <a:rPr lang="en-GB" sz="2000" dirty="0" smtClean="0"/>
              <a:t>. </a:t>
            </a:r>
            <a:endParaRPr lang="sr-Latn-RS" sz="2000" dirty="0" smtClean="0"/>
          </a:p>
          <a:p>
            <a:pPr lvl="1"/>
            <a:r>
              <a:rPr lang="en-GB" sz="2000" dirty="0" err="1" smtClean="0"/>
              <a:t>Prema</a:t>
            </a:r>
            <a:r>
              <a:rPr lang="en-GB" sz="2000" dirty="0" smtClean="0"/>
              <a:t> </a:t>
            </a:r>
            <a:r>
              <a:rPr lang="en-GB" sz="2000" dirty="0" err="1" smtClean="0"/>
              <a:t>projekcijama</a:t>
            </a:r>
            <a:r>
              <a:rPr lang="en-GB" sz="2000" dirty="0" smtClean="0"/>
              <a:t> </a:t>
            </a:r>
            <a:r>
              <a:rPr lang="sr-Latn-RS" sz="2000" dirty="0" smtClean="0"/>
              <a:t>MMF-a</a:t>
            </a:r>
            <a:r>
              <a:rPr lang="en-GB" sz="2000" dirty="0" smtClean="0"/>
              <a:t>, </a:t>
            </a:r>
            <a:r>
              <a:rPr lang="en-GB" sz="2000" dirty="0" err="1" smtClean="0"/>
              <a:t>rast</a:t>
            </a:r>
            <a:r>
              <a:rPr lang="en-GB" sz="2000" dirty="0" smtClean="0"/>
              <a:t> </a:t>
            </a:r>
            <a:r>
              <a:rPr lang="en-GB" sz="2000" dirty="0" err="1" smtClean="0"/>
              <a:t>svetskog</a:t>
            </a:r>
            <a:r>
              <a:rPr lang="en-GB" sz="2000" dirty="0" smtClean="0"/>
              <a:t> GDP</a:t>
            </a:r>
            <a:r>
              <a:rPr lang="sr-Latn-RS" sz="2000" dirty="0" smtClean="0"/>
              <a:t>-a</a:t>
            </a:r>
            <a:r>
              <a:rPr lang="en-GB" sz="2000" dirty="0" smtClean="0"/>
              <a:t> </a:t>
            </a:r>
            <a:r>
              <a:rPr lang="en-GB" sz="2000" dirty="0" err="1" smtClean="0"/>
              <a:t>će</a:t>
            </a:r>
            <a:r>
              <a:rPr lang="en-GB" sz="2000" dirty="0" smtClean="0"/>
              <a:t> se </a:t>
            </a:r>
            <a:r>
              <a:rPr lang="en-GB" sz="2000" dirty="0" err="1" smtClean="0"/>
              <a:t>usporiti</a:t>
            </a:r>
            <a:r>
              <a:rPr lang="en-GB" sz="2000" dirty="0" smtClean="0"/>
              <a:t> </a:t>
            </a:r>
            <a:r>
              <a:rPr lang="en-GB" sz="2000" dirty="0" err="1" smtClean="0"/>
              <a:t>sa</a:t>
            </a:r>
            <a:r>
              <a:rPr lang="en-GB" sz="2000" dirty="0" smtClean="0"/>
              <a:t> 6.1</a:t>
            </a:r>
            <a:r>
              <a:rPr lang="sr-Latn-RS" sz="2000" dirty="0" smtClean="0"/>
              <a:t>%</a:t>
            </a:r>
            <a:r>
              <a:rPr lang="en-GB" sz="2000" dirty="0" smtClean="0"/>
              <a:t> u 2021</a:t>
            </a:r>
            <a:r>
              <a:rPr lang="sr-Latn-RS" sz="2000" dirty="0" smtClean="0"/>
              <a:t>.</a:t>
            </a:r>
            <a:r>
              <a:rPr lang="en-GB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3.6</a:t>
            </a:r>
            <a:r>
              <a:rPr lang="sr-Latn-RS" sz="2000" dirty="0" smtClean="0"/>
              <a:t>%</a:t>
            </a:r>
            <a:r>
              <a:rPr lang="en-GB" sz="2000" dirty="0" smtClean="0"/>
              <a:t> u 2022</a:t>
            </a:r>
            <a:r>
              <a:rPr lang="sr-Latn-RS" sz="2000" dirty="0" smtClean="0"/>
              <a:t>.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2023.</a:t>
            </a:r>
            <a:r>
              <a:rPr lang="sr-Latn-RS" sz="2000" dirty="0" smtClean="0"/>
              <a:t>g.</a:t>
            </a:r>
            <a:r>
              <a:rPr lang="en-GB" sz="2000" dirty="0" smtClean="0"/>
              <a:t> </a:t>
            </a:r>
            <a:endParaRPr lang="en-GB" sz="500" dirty="0" smtClean="0"/>
          </a:p>
          <a:p>
            <a:r>
              <a:rPr lang="sr-Latn-RS" sz="2500" dirty="0" smtClean="0"/>
              <a:t>Projekcije realnog kretanja svetske premije osiguranja postavljene 2021.g. bile su optimistične (Swiss Re):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en-GB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47500" y="3665666"/>
          <a:ext cx="7114946" cy="1766944"/>
        </p:xfrm>
        <a:graphic>
          <a:graphicData uri="http://schemas.openxmlformats.org/drawingml/2006/table">
            <a:tbl>
              <a:tblPr/>
              <a:tblGrid>
                <a:gridCol w="1431322"/>
                <a:gridCol w="869577"/>
                <a:gridCol w="878541"/>
                <a:gridCol w="1228165"/>
                <a:gridCol w="905435"/>
                <a:gridCol w="914400"/>
                <a:gridCol w="887506"/>
              </a:tblGrid>
              <a:tr h="20394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endParaRPr lang="en-GB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Neživotno o.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Životno o.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Ukupno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8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endParaRPr lang="en-GB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2021E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2022-23F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2021E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2022-23F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2021E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2022-23F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Svet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3.5%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 dirty="0">
                          <a:latin typeface="+mn-lt"/>
                          <a:ea typeface="Times New Roman"/>
                          <a:cs typeface="Times New Roman"/>
                        </a:rPr>
                        <a:t>3.5%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2.8%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508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Razvijena tržišta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2.8%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2.4%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4.1%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2.4%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81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dirty="0" smtClean="0">
                          <a:latin typeface="+mn-lt"/>
                          <a:ea typeface="Times New Roman"/>
                          <a:cs typeface="Times New Roman"/>
                        </a:rPr>
                        <a:t>Sev.</a:t>
                      </a:r>
                      <a:r>
                        <a:rPr lang="sr-Latn-RS" sz="11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Amerika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2.7%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1.2%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2.2%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EMEA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6.9%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1.7%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4.9%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2.0%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dirty="0" smtClean="0">
                          <a:latin typeface="+mn-lt"/>
                          <a:ea typeface="Times New Roman"/>
                          <a:cs typeface="Times New Roman"/>
                        </a:rPr>
                        <a:t>Azijsko-pacif.</a:t>
                      </a:r>
                      <a:r>
                        <a:rPr lang="sr-Latn-RS" sz="11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region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4.6%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3.8%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3.3%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3.9%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Tržišta u razvoju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5.8%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8.2%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1.4%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4.6%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3.4%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b="1">
                          <a:latin typeface="+mn-lt"/>
                          <a:ea typeface="Times New Roman"/>
                          <a:cs typeface="Times New Roman"/>
                        </a:rPr>
                        <a:t>6.4%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dirty="0" smtClean="0">
                          <a:latin typeface="+mn-lt"/>
                          <a:ea typeface="Times New Roman"/>
                          <a:cs typeface="Times New Roman"/>
                        </a:rPr>
                        <a:t>Bez Kine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6.9%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5.8%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5.7%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5.1%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57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sr-Latn-RS" sz="1100" dirty="0" smtClean="0">
                          <a:latin typeface="+mn-lt"/>
                          <a:ea typeface="Times New Roman"/>
                          <a:cs typeface="Times New Roman"/>
                        </a:rPr>
                        <a:t>Kina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dirty="0">
                          <a:latin typeface="+mn-lt"/>
                          <a:ea typeface="Times New Roman"/>
                          <a:cs typeface="Times New Roman"/>
                        </a:rPr>
                        <a:t>6.4%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10.3%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dirty="0">
                          <a:latin typeface="+mn-lt"/>
                          <a:ea typeface="Times New Roman"/>
                          <a:cs typeface="Times New Roman"/>
                        </a:rPr>
                        <a:t>-2.8%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3.6%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>
                          <a:latin typeface="+mn-lt"/>
                          <a:ea typeface="Times New Roman"/>
                          <a:cs typeface="Times New Roman"/>
                        </a:rPr>
                        <a:t>1.5%</a:t>
                      </a:r>
                      <a:endParaRPr lang="en-US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0" algn="l"/>
                        </a:tabLst>
                      </a:pPr>
                      <a:r>
                        <a:rPr lang="en-GB" sz="1100" dirty="0">
                          <a:latin typeface="+mn-lt"/>
                          <a:ea typeface="Times New Roman"/>
                          <a:cs typeface="Times New Roman"/>
                        </a:rPr>
                        <a:t>7.0%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51012" y="5420660"/>
            <a:ext cx="11940988" cy="14373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sr-Latn-R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Međutim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svetlu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posledica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rata u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Ukrajini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svetsku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ekonomiju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neizvesnosti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njegovog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trajanja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persp</a:t>
            </a:r>
            <a:r>
              <a:rPr kumimoji="0" lang="sr-Latn-R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ktive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razvoja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tržišta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osiguranja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veća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nepoznanica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Perspektive razvoja tržišta osiguranja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5812" y="1600200"/>
            <a:ext cx="11636187" cy="2962835"/>
          </a:xfrm>
        </p:spPr>
        <p:txBody>
          <a:bodyPr>
            <a:normAutofit lnSpcReduction="10000"/>
          </a:bodyPr>
          <a:lstStyle/>
          <a:p>
            <a:r>
              <a:rPr lang="en-GB" sz="2500" dirty="0" smtClean="0"/>
              <a:t>Pre </a:t>
            </a:r>
            <a:r>
              <a:rPr lang="en-GB" sz="2500" dirty="0" err="1" smtClean="0"/>
              <a:t>izbijanja</a:t>
            </a:r>
            <a:r>
              <a:rPr lang="en-GB" sz="2500" dirty="0" smtClean="0"/>
              <a:t> </a:t>
            </a:r>
            <a:r>
              <a:rPr lang="en-GB" sz="2500" dirty="0" err="1" smtClean="0"/>
              <a:t>sukoba</a:t>
            </a:r>
            <a:r>
              <a:rPr lang="en-GB" sz="2500" dirty="0" smtClean="0"/>
              <a:t> u </a:t>
            </a:r>
            <a:r>
              <a:rPr lang="en-GB" sz="2500" dirty="0" err="1" smtClean="0"/>
              <a:t>Ukrajini</a:t>
            </a:r>
            <a:r>
              <a:rPr lang="sr-Latn-RS" sz="2500" dirty="0" smtClean="0"/>
              <a:t>, o</a:t>
            </a:r>
            <a:r>
              <a:rPr lang="en-GB" sz="2500" dirty="0" err="1" smtClean="0"/>
              <a:t>čekiva</a:t>
            </a:r>
            <a:r>
              <a:rPr lang="sr-Latn-RS" sz="2500" dirty="0" smtClean="0"/>
              <a:t>lo se </a:t>
            </a:r>
            <a:r>
              <a:rPr lang="en-GB" sz="2500" dirty="0" err="1" smtClean="0"/>
              <a:t>da</a:t>
            </a:r>
            <a:r>
              <a:rPr lang="en-GB" sz="2500" dirty="0" smtClean="0"/>
              <a:t> </a:t>
            </a:r>
            <a:r>
              <a:rPr lang="en-GB" sz="2500" dirty="0" err="1" smtClean="0"/>
              <a:t>će</a:t>
            </a:r>
            <a:r>
              <a:rPr lang="en-GB" sz="2500" dirty="0" smtClean="0"/>
              <a:t> </a:t>
            </a:r>
            <a:r>
              <a:rPr lang="sr-Latn-RS" sz="2500" dirty="0" smtClean="0"/>
              <a:t>povećanje svesti o riziku, nakon</a:t>
            </a:r>
            <a:r>
              <a:rPr lang="en-GB" sz="2500" dirty="0" smtClean="0"/>
              <a:t> Covid-19, </a:t>
            </a:r>
            <a:r>
              <a:rPr lang="en-GB" sz="2500" dirty="0" err="1" smtClean="0"/>
              <a:t>dovesti</a:t>
            </a:r>
            <a:r>
              <a:rPr lang="en-GB" sz="2500" dirty="0" smtClean="0"/>
              <a:t> do </a:t>
            </a:r>
            <a:r>
              <a:rPr lang="en-GB" sz="2500" dirty="0" err="1" smtClean="0"/>
              <a:t>rasta</a:t>
            </a:r>
            <a:r>
              <a:rPr lang="en-GB" sz="2500" dirty="0" smtClean="0"/>
              <a:t> </a:t>
            </a:r>
            <a:r>
              <a:rPr lang="en-GB" sz="2500" dirty="0" err="1" smtClean="0"/>
              <a:t>premije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 i </a:t>
            </a:r>
            <a:r>
              <a:rPr lang="en-GB" sz="2500" dirty="0" err="1" smtClean="0"/>
              <a:t>oporavka</a:t>
            </a:r>
            <a:r>
              <a:rPr lang="en-GB" sz="2500" dirty="0" smtClean="0"/>
              <a:t> </a:t>
            </a:r>
            <a:r>
              <a:rPr lang="en-GB" sz="2500" dirty="0" err="1" smtClean="0"/>
              <a:t>globalnog</a:t>
            </a:r>
            <a:r>
              <a:rPr lang="en-GB" sz="2500" dirty="0" smtClean="0"/>
              <a:t> </a:t>
            </a:r>
            <a:r>
              <a:rPr lang="en-GB" sz="2500" dirty="0" err="1" smtClean="0"/>
              <a:t>tržišta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osiguranja</a:t>
            </a:r>
            <a:r>
              <a:rPr lang="en-GB" sz="2500" dirty="0" smtClean="0"/>
              <a:t>.</a:t>
            </a:r>
            <a:r>
              <a:rPr lang="sr-Latn-RS" sz="2500" dirty="0" smtClean="0"/>
              <a:t>                                                                 </a:t>
            </a:r>
          </a:p>
          <a:p>
            <a:r>
              <a:rPr lang="sr-Latn-RS" sz="2500" dirty="0" smtClean="0"/>
              <a:t>Sada je gotovo izvesno da </a:t>
            </a:r>
            <a:r>
              <a:rPr lang="en-GB" sz="2500" dirty="0" smtClean="0"/>
              <a:t> </a:t>
            </a:r>
            <a:r>
              <a:rPr lang="en-GB" sz="2500" dirty="0" err="1" smtClean="0"/>
              <a:t>ta</a:t>
            </a:r>
            <a:r>
              <a:rPr lang="en-GB" sz="2500" dirty="0" smtClean="0"/>
              <a:t> </a:t>
            </a:r>
            <a:r>
              <a:rPr lang="en-GB" sz="2500" dirty="0" err="1" smtClean="0"/>
              <a:t>očekivanja</a:t>
            </a:r>
            <a:r>
              <a:rPr lang="sr-Latn-RS" sz="2500" dirty="0" smtClean="0"/>
              <a:t> neće biti ostvarena, a u kolikoj meri će biti smanjene stope rasta premije</a:t>
            </a:r>
            <a:r>
              <a:rPr lang="en-GB" sz="2500" dirty="0" smtClean="0"/>
              <a:t> </a:t>
            </a:r>
            <a:r>
              <a:rPr lang="en-GB" sz="2500" dirty="0" err="1" smtClean="0"/>
              <a:t>zavisi</a:t>
            </a:r>
            <a:r>
              <a:rPr lang="en-GB" sz="2500" dirty="0" smtClean="0"/>
              <a:t> </a:t>
            </a:r>
            <a:r>
              <a:rPr lang="sr-Latn-RS" sz="2500" dirty="0" smtClean="0"/>
              <a:t>od toga </a:t>
            </a:r>
            <a:r>
              <a:rPr lang="en-GB" sz="2500" dirty="0" err="1" smtClean="0"/>
              <a:t>koliko</a:t>
            </a:r>
            <a:r>
              <a:rPr lang="en-GB" sz="2500" dirty="0" smtClean="0"/>
              <a:t> </a:t>
            </a:r>
            <a:r>
              <a:rPr lang="en-GB" sz="2500" dirty="0" err="1" smtClean="0"/>
              <a:t>će</a:t>
            </a:r>
            <a:r>
              <a:rPr lang="en-GB" sz="2500" dirty="0" smtClean="0"/>
              <a:t> </a:t>
            </a:r>
            <a:r>
              <a:rPr lang="en-GB" sz="2500" dirty="0" err="1" smtClean="0"/>
              <a:t>biti</a:t>
            </a:r>
            <a:r>
              <a:rPr lang="en-GB" sz="2500" dirty="0" smtClean="0"/>
              <a:t> </a:t>
            </a:r>
            <a:r>
              <a:rPr lang="en-GB" sz="2500" dirty="0" err="1" smtClean="0"/>
              <a:t>teška</a:t>
            </a:r>
            <a:r>
              <a:rPr lang="en-GB" sz="2500" dirty="0" smtClean="0"/>
              <a:t> </a:t>
            </a:r>
            <a:r>
              <a:rPr lang="en-GB" sz="2500" dirty="0" err="1" smtClean="0"/>
              <a:t>ekonomska</a:t>
            </a:r>
            <a:r>
              <a:rPr lang="en-GB" sz="2500" dirty="0" smtClean="0"/>
              <a:t> </a:t>
            </a:r>
            <a:r>
              <a:rPr lang="en-GB" sz="2500" dirty="0" err="1" smtClean="0"/>
              <a:t>kriza</a:t>
            </a:r>
            <a:r>
              <a:rPr lang="en-GB" sz="2500" dirty="0" smtClean="0"/>
              <a:t> </a:t>
            </a:r>
            <a:r>
              <a:rPr lang="en-GB" sz="2500" dirty="0" err="1" smtClean="0"/>
              <a:t>izazvana</a:t>
            </a:r>
            <a:r>
              <a:rPr lang="en-GB" sz="2500" dirty="0" smtClean="0"/>
              <a:t> </a:t>
            </a:r>
            <a:r>
              <a:rPr lang="en-GB" sz="2500" dirty="0" err="1" smtClean="0"/>
              <a:t>ratom</a:t>
            </a:r>
            <a:r>
              <a:rPr lang="en-GB" sz="2500" dirty="0" smtClean="0"/>
              <a:t> u </a:t>
            </a:r>
            <a:r>
              <a:rPr lang="en-GB" sz="2500" dirty="0" err="1" smtClean="0"/>
              <a:t>Ukrajini</a:t>
            </a:r>
            <a:r>
              <a:rPr lang="en-GB" sz="2500" dirty="0" smtClean="0"/>
              <a:t>. </a:t>
            </a:r>
            <a:endParaRPr lang="sr-Latn-RS" sz="2500" dirty="0" smtClean="0"/>
          </a:p>
          <a:p>
            <a:endParaRPr lang="en-GB" sz="500" dirty="0" smtClean="0"/>
          </a:p>
          <a:p>
            <a:r>
              <a:rPr lang="en-CA" sz="2500" dirty="0" err="1" smtClean="0"/>
              <a:t>Ključni</a:t>
            </a:r>
            <a:r>
              <a:rPr lang="en-CA" sz="2500" dirty="0" smtClean="0"/>
              <a:t> </a:t>
            </a:r>
            <a:r>
              <a:rPr lang="sr-Latn-RS" sz="2500" dirty="0" smtClean="0"/>
              <a:t>faktori koji utiču na </a:t>
            </a:r>
            <a:r>
              <a:rPr lang="en-GB" sz="2500" dirty="0" err="1" smtClean="0"/>
              <a:t>izazove</a:t>
            </a:r>
            <a:r>
              <a:rPr lang="en-GB" sz="2500" dirty="0" smtClean="0"/>
              <a:t> </a:t>
            </a:r>
            <a:r>
              <a:rPr lang="en-GB" sz="2500" dirty="0" err="1" smtClean="0"/>
              <a:t>na</a:t>
            </a:r>
            <a:r>
              <a:rPr lang="en-GB" sz="2500" dirty="0" smtClean="0"/>
              <a:t> </a:t>
            </a:r>
            <a:r>
              <a:rPr lang="en-GB" sz="2500" dirty="0" err="1" smtClean="0"/>
              <a:t>svetskom</a:t>
            </a:r>
            <a:r>
              <a:rPr lang="en-GB" sz="2500" dirty="0" smtClean="0"/>
              <a:t> </a:t>
            </a:r>
            <a:r>
              <a:rPr lang="en-GB" sz="2500" dirty="0" err="1" smtClean="0"/>
              <a:t>tr</a:t>
            </a:r>
            <a:r>
              <a:rPr lang="sr-Latn-RS" sz="2500" dirty="0" smtClean="0"/>
              <a:t>žištu osiguranja:</a:t>
            </a:r>
          </a:p>
          <a:p>
            <a:endParaRPr lang="en-GB" sz="25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77766" y="4385296"/>
            <a:ext cx="11151019" cy="296283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sr-Latn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epovoljna</a:t>
            </a:r>
            <a:r>
              <a:rPr kumimoji="0" lang="sr-Latn-R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geopolitička situacija,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sr-Latn-RS" sz="2000" noProof="0" smtClean="0"/>
              <a:t>Energetska kriza ,ekonomska kriza</a:t>
            </a:r>
            <a:endParaRPr kumimoji="0" lang="sr-Latn-R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baseline="0" dirty="0" smtClean="0"/>
              <a:t>R</a:t>
            </a:r>
            <a:r>
              <a:rPr lang="sr-Latn-RS" sz="2000" baseline="0" dirty="0" smtClean="0"/>
              <a:t>ast inflacije,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sr-Latn-RS" sz="2000" dirty="0" smtClean="0"/>
              <a:t>Očekivani rast nelikvidnosti privrede, rast nezaposlenosti, pad zarada,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sr-Latn-RS" sz="2000" dirty="0" smtClean="0"/>
              <a:t>Sve učestalije prirodne katastrofe,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sr-Latn-RS" sz="2000" dirty="0" smtClean="0"/>
              <a:t>Pandemija Covid-19, pretnja od nove pandemije itd.</a:t>
            </a:r>
          </a:p>
          <a:p>
            <a:r>
              <a:rPr lang="sr-Latn-RS" sz="2500" dirty="0" smtClean="0"/>
              <a:t> </a:t>
            </a:r>
            <a:endParaRPr kumimoji="0" lang="en-GB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Osiguranje i održivi razvoj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8235" y="1600200"/>
            <a:ext cx="11143130" cy="4827494"/>
          </a:xfrm>
        </p:spPr>
        <p:txBody>
          <a:bodyPr>
            <a:normAutofit/>
          </a:bodyPr>
          <a:lstStyle/>
          <a:p>
            <a:r>
              <a:rPr lang="sr-Latn-RS" sz="2500" dirty="0" smtClean="0"/>
              <a:t>Svi navedeni faktori ugrožavaju održivi razvoj sa ekonomskog, socijalnog i ekološkog aspekta.</a:t>
            </a:r>
          </a:p>
          <a:p>
            <a:r>
              <a:rPr lang="sr-Latn-RS" sz="2500" b="1" dirty="0" smtClean="0">
                <a:solidFill>
                  <a:srgbClr val="002060"/>
                </a:solidFill>
              </a:rPr>
              <a:t>Da li je osiguranje u stanju da na </a:t>
            </a:r>
            <a:r>
              <a:rPr lang="en-GB" sz="2500" b="1" dirty="0" err="1" smtClean="0">
                <a:solidFill>
                  <a:srgbClr val="002060"/>
                </a:solidFill>
              </a:rPr>
              <a:t>sebe</a:t>
            </a:r>
            <a:r>
              <a:rPr lang="en-GB" sz="2500" b="1" dirty="0" smtClean="0">
                <a:solidFill>
                  <a:srgbClr val="002060"/>
                </a:solidFill>
              </a:rPr>
              <a:t>  </a:t>
            </a:r>
            <a:r>
              <a:rPr lang="en-GB" sz="2500" b="1" dirty="0" err="1" smtClean="0">
                <a:solidFill>
                  <a:srgbClr val="002060"/>
                </a:solidFill>
              </a:rPr>
              <a:t>prihvati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ove</a:t>
            </a:r>
            <a:r>
              <a:rPr lang="en-GB" sz="2500" b="1" dirty="0" smtClean="0">
                <a:solidFill>
                  <a:srgbClr val="002060"/>
                </a:solidFill>
              </a:rPr>
              <a:t> t</a:t>
            </a:r>
            <a:r>
              <a:rPr lang="sr-Latn-RS" sz="2500" b="1" dirty="0" smtClean="0">
                <a:solidFill>
                  <a:srgbClr val="002060"/>
                </a:solidFill>
              </a:rPr>
              <a:t>eške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en-GB" sz="2500" b="1" dirty="0" err="1" smtClean="0">
                <a:solidFill>
                  <a:srgbClr val="002060"/>
                </a:solidFill>
              </a:rPr>
              <a:t>rizike</a:t>
            </a:r>
            <a:r>
              <a:rPr lang="sr-Latn-RS" sz="2500" b="1" dirty="0" smtClean="0">
                <a:solidFill>
                  <a:srgbClr val="002060"/>
                </a:solidFill>
              </a:rPr>
              <a:t> i</a:t>
            </a:r>
            <a:r>
              <a:rPr lang="en-GB" sz="2500" b="1" dirty="0" smtClean="0">
                <a:solidFill>
                  <a:srgbClr val="002060"/>
                </a:solidFill>
              </a:rPr>
              <a:t> </a:t>
            </a:r>
            <a:r>
              <a:rPr lang="sr-Latn-RS" sz="2500" b="1" dirty="0" smtClean="0">
                <a:solidFill>
                  <a:srgbClr val="002060"/>
                </a:solidFill>
              </a:rPr>
              <a:t>doprinese održivom razvoju?</a:t>
            </a:r>
          </a:p>
          <a:p>
            <a:pPr lvl="1"/>
            <a:r>
              <a:rPr lang="en-US" sz="2200" dirty="0" smtClean="0"/>
              <a:t>Kao </a:t>
            </a:r>
            <a:r>
              <a:rPr lang="en-US" sz="2200" dirty="0" err="1" smtClean="0"/>
              <a:t>preuzimači</a:t>
            </a:r>
            <a:r>
              <a:rPr lang="en-US" sz="2200" dirty="0" smtClean="0"/>
              <a:t> </a:t>
            </a:r>
            <a:r>
              <a:rPr lang="en-US" sz="2200" dirty="0" err="1" smtClean="0"/>
              <a:t>rizika</a:t>
            </a:r>
            <a:r>
              <a:rPr lang="en-US" sz="2200" dirty="0" smtClean="0"/>
              <a:t>, </a:t>
            </a:r>
            <a:r>
              <a:rPr lang="en-US" sz="2200" dirty="0" err="1" smtClean="0"/>
              <a:t>specijalisti</a:t>
            </a:r>
            <a:r>
              <a:rPr lang="en-US" sz="2200" dirty="0" smtClean="0"/>
              <a:t> za </a:t>
            </a:r>
            <a:r>
              <a:rPr lang="en-US" sz="2200" dirty="0" err="1" smtClean="0"/>
              <a:t>upravljanje</a:t>
            </a:r>
            <a:r>
              <a:rPr lang="en-US" sz="2200" dirty="0" smtClean="0"/>
              <a:t> </a:t>
            </a:r>
            <a:r>
              <a:rPr lang="en-US" sz="2200" dirty="0" err="1" smtClean="0"/>
              <a:t>rizikom</a:t>
            </a:r>
            <a:r>
              <a:rPr lang="en-US" sz="2200" dirty="0" smtClean="0"/>
              <a:t> i </a:t>
            </a:r>
            <a:r>
              <a:rPr lang="en-US" sz="2200" dirty="0" err="1" smtClean="0"/>
              <a:t>institucionalni</a:t>
            </a:r>
            <a:r>
              <a:rPr lang="en-US" sz="2200" dirty="0" smtClean="0"/>
              <a:t> </a:t>
            </a:r>
            <a:r>
              <a:rPr lang="en-US" sz="2200" dirty="0" err="1" smtClean="0"/>
              <a:t>investitori</a:t>
            </a:r>
            <a:r>
              <a:rPr lang="en-US" sz="2200" dirty="0" smtClean="0"/>
              <a:t>, </a:t>
            </a:r>
            <a:r>
              <a:rPr lang="en-US" sz="2200" dirty="0" err="1" smtClean="0"/>
              <a:t>osiguravači</a:t>
            </a:r>
            <a:r>
              <a:rPr lang="en-US" sz="2200" dirty="0" smtClean="0"/>
              <a:t> </a:t>
            </a:r>
            <a:r>
              <a:rPr lang="en-US" sz="2200" dirty="0" err="1" smtClean="0"/>
              <a:t>mogu</a:t>
            </a:r>
            <a:r>
              <a:rPr lang="en-US" sz="2200" dirty="0" smtClean="0"/>
              <a:t> </a:t>
            </a:r>
            <a:r>
              <a:rPr lang="en-US" sz="2200" dirty="0" err="1" smtClean="0"/>
              <a:t>imati</a:t>
            </a:r>
            <a:r>
              <a:rPr lang="en-US" sz="2200" dirty="0" smtClean="0"/>
              <a:t> </a:t>
            </a:r>
            <a:r>
              <a:rPr lang="en-US" sz="2200" dirty="0" err="1" smtClean="0"/>
              <a:t>krucijalnu</a:t>
            </a:r>
            <a:r>
              <a:rPr lang="en-US" sz="2200" dirty="0" smtClean="0"/>
              <a:t> </a:t>
            </a:r>
            <a:r>
              <a:rPr lang="en-US" sz="2200" dirty="0" err="1" smtClean="0"/>
              <a:t>ulogu</a:t>
            </a:r>
            <a:r>
              <a:rPr lang="en-US" sz="2200" dirty="0" smtClean="0"/>
              <a:t> u </a:t>
            </a:r>
            <a:r>
              <a:rPr lang="en-US" sz="2200" dirty="0" err="1" smtClean="0"/>
              <a:t>ovezbeđenju</a:t>
            </a:r>
            <a:r>
              <a:rPr lang="en-US" sz="2200" dirty="0" smtClean="0"/>
              <a:t> </a:t>
            </a:r>
            <a:r>
              <a:rPr lang="en-US" sz="2200" dirty="0" err="1" smtClean="0"/>
              <a:t>održivog</a:t>
            </a:r>
            <a:r>
              <a:rPr lang="en-US" sz="2200" dirty="0" smtClean="0"/>
              <a:t> razvoja. </a:t>
            </a:r>
            <a:endParaRPr lang="sr-Latn-RS" sz="2200" dirty="0" smtClean="0"/>
          </a:p>
          <a:p>
            <a:pPr lvl="1"/>
            <a:r>
              <a:rPr lang="en-US" sz="2200" dirty="0" err="1" smtClean="0"/>
              <a:t>Sve</a:t>
            </a:r>
            <a:r>
              <a:rPr lang="en-US" sz="2200" dirty="0" smtClean="0"/>
              <a:t> do 2000.</a:t>
            </a:r>
            <a:r>
              <a:rPr lang="sr-Latn-RS" sz="2200" dirty="0" smtClean="0"/>
              <a:t>g.</a:t>
            </a:r>
            <a:r>
              <a:rPr lang="en-US" sz="2200" dirty="0" smtClean="0"/>
              <a:t> </a:t>
            </a:r>
            <a:r>
              <a:rPr lang="en-US" sz="2200" dirty="0" err="1" smtClean="0"/>
              <a:t>inicijative</a:t>
            </a:r>
            <a:r>
              <a:rPr lang="en-US" sz="2200" dirty="0" smtClean="0"/>
              <a:t> </a:t>
            </a:r>
            <a:r>
              <a:rPr lang="sr-Latn-RS" sz="2200" dirty="0" smtClean="0"/>
              <a:t>da </a:t>
            </a:r>
            <a:r>
              <a:rPr lang="en-US" sz="2200" dirty="0" err="1" smtClean="0"/>
              <a:t>sektor</a:t>
            </a:r>
            <a:r>
              <a:rPr lang="en-US" sz="2200" dirty="0" smtClean="0"/>
              <a:t> </a:t>
            </a:r>
            <a:r>
              <a:rPr lang="en-US" sz="2200" dirty="0" err="1" smtClean="0"/>
              <a:t>osiguranja</a:t>
            </a:r>
            <a:r>
              <a:rPr lang="en-US" sz="2200" dirty="0" smtClean="0"/>
              <a:t> </a:t>
            </a:r>
            <a:r>
              <a:rPr lang="en-US" sz="2200" dirty="0" err="1" smtClean="0"/>
              <a:t>doprinese</a:t>
            </a:r>
            <a:r>
              <a:rPr lang="en-US" sz="2200" dirty="0" smtClean="0"/>
              <a:t> </a:t>
            </a:r>
            <a:r>
              <a:rPr lang="en-US" sz="2200" dirty="0" err="1" smtClean="0"/>
              <a:t>rešavanju</a:t>
            </a:r>
            <a:r>
              <a:rPr lang="en-US" sz="2200" dirty="0" smtClean="0"/>
              <a:t> </a:t>
            </a:r>
            <a:r>
              <a:rPr lang="en-US" sz="2200" dirty="0" err="1" smtClean="0"/>
              <a:t>izazova</a:t>
            </a:r>
            <a:r>
              <a:rPr lang="en-US" sz="2200" dirty="0" smtClean="0"/>
              <a:t> </a:t>
            </a:r>
            <a:r>
              <a:rPr lang="en-US" sz="2200" dirty="0" err="1" smtClean="0"/>
              <a:t>održivog</a:t>
            </a:r>
            <a:r>
              <a:rPr lang="en-US" sz="2200" dirty="0" smtClean="0"/>
              <a:t> </a:t>
            </a:r>
            <a:r>
              <a:rPr lang="en-US" sz="2200" dirty="0" err="1" smtClean="0"/>
              <a:t>razvoja</a:t>
            </a:r>
            <a:r>
              <a:rPr lang="en-US" sz="2200" dirty="0" smtClean="0"/>
              <a:t> bile </a:t>
            </a:r>
            <a:r>
              <a:rPr lang="en-US" sz="2200" dirty="0" err="1" smtClean="0"/>
              <a:t>su</a:t>
            </a:r>
            <a:r>
              <a:rPr lang="en-US" sz="2200" dirty="0" smtClean="0"/>
              <a:t> </a:t>
            </a:r>
            <a:r>
              <a:rPr lang="en-US" sz="2200" dirty="0" err="1" smtClean="0"/>
              <a:t>skromne</a:t>
            </a:r>
            <a:r>
              <a:rPr lang="en-US" sz="2200" dirty="0" smtClean="0"/>
              <a:t>. </a:t>
            </a:r>
            <a:endParaRPr lang="sr-Latn-RS" sz="2200" dirty="0" smtClean="0"/>
          </a:p>
          <a:p>
            <a:pPr lvl="1"/>
            <a:r>
              <a:rPr lang="en-US" sz="2200" dirty="0" err="1" smtClean="0"/>
              <a:t>Međutim</a:t>
            </a:r>
            <a:r>
              <a:rPr lang="en-US" sz="2200" dirty="0" smtClean="0"/>
              <a:t>, </a:t>
            </a:r>
            <a:r>
              <a:rPr lang="en-US" sz="2200" dirty="0" err="1" smtClean="0"/>
              <a:t>sve</a:t>
            </a:r>
            <a:r>
              <a:rPr lang="en-US" sz="2200" dirty="0" smtClean="0"/>
              <a:t> </a:t>
            </a:r>
            <a:r>
              <a:rPr lang="en-US" sz="2200" dirty="0" err="1" smtClean="0"/>
              <a:t>učestalije</a:t>
            </a:r>
            <a:r>
              <a:rPr lang="en-US" sz="2200" dirty="0" smtClean="0"/>
              <a:t> </a:t>
            </a:r>
            <a:r>
              <a:rPr lang="en-US" sz="2200" dirty="0" err="1" smtClean="0"/>
              <a:t>prirodne</a:t>
            </a:r>
            <a:r>
              <a:rPr lang="en-US" sz="2200" dirty="0" smtClean="0"/>
              <a:t> </a:t>
            </a:r>
            <a:r>
              <a:rPr lang="en-US" sz="2200" dirty="0" err="1" smtClean="0"/>
              <a:t>katastrofe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</a:t>
            </a:r>
            <a:r>
              <a:rPr lang="en-US" sz="2200" dirty="0" err="1" smtClean="0"/>
              <a:t>dovele</a:t>
            </a:r>
            <a:r>
              <a:rPr lang="en-US" sz="2200" dirty="0" smtClean="0"/>
              <a:t> do </a:t>
            </a:r>
            <a:r>
              <a:rPr lang="en-US" sz="2200" dirty="0" err="1" smtClean="0"/>
              <a:t>prekretnice</a:t>
            </a:r>
            <a:r>
              <a:rPr lang="en-US" sz="2200" dirty="0" smtClean="0"/>
              <a:t>, </a:t>
            </a:r>
            <a:r>
              <a:rPr lang="en-US" sz="2200" dirty="0" err="1" smtClean="0"/>
              <a:t>jer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</a:t>
            </a:r>
            <a:r>
              <a:rPr lang="en-US" sz="2200" dirty="0" err="1" smtClean="0"/>
              <a:t>značajno</a:t>
            </a:r>
            <a:r>
              <a:rPr lang="en-US" sz="2200" dirty="0" smtClean="0"/>
              <a:t> </a:t>
            </a:r>
            <a:r>
              <a:rPr lang="en-US" sz="2200" dirty="0" err="1" smtClean="0"/>
              <a:t>povećani</a:t>
            </a:r>
            <a:r>
              <a:rPr lang="en-US" sz="2200" dirty="0" smtClean="0"/>
              <a:t> </a:t>
            </a:r>
            <a:r>
              <a:rPr lang="en-US" sz="2200" dirty="0" err="1" smtClean="0"/>
              <a:t>ekonomski</a:t>
            </a:r>
            <a:r>
              <a:rPr lang="en-US" sz="2200" dirty="0" smtClean="0"/>
              <a:t>, </a:t>
            </a:r>
            <a:r>
              <a:rPr lang="en-US" sz="2200" dirty="0" err="1" smtClean="0"/>
              <a:t>socijalni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ekološki</a:t>
            </a:r>
            <a:r>
              <a:rPr lang="en-US" sz="2200" dirty="0" smtClean="0"/>
              <a:t> </a:t>
            </a:r>
            <a:r>
              <a:rPr lang="en-US" sz="2200" dirty="0" err="1" smtClean="0"/>
              <a:t>gubici</a:t>
            </a:r>
            <a:r>
              <a:rPr lang="en-US" sz="2200" dirty="0" smtClean="0"/>
              <a:t> </a:t>
            </a:r>
            <a:r>
              <a:rPr lang="en-US" sz="2200" dirty="0" err="1" smtClean="0"/>
              <a:t>širom</a:t>
            </a:r>
            <a:r>
              <a:rPr lang="en-US" sz="2200" dirty="0" smtClean="0"/>
              <a:t> </a:t>
            </a:r>
            <a:r>
              <a:rPr lang="en-US" sz="2200" dirty="0" err="1" smtClean="0"/>
              <a:t>sveta</a:t>
            </a:r>
            <a:r>
              <a:rPr lang="en-US" sz="2200" dirty="0" smtClean="0"/>
              <a:t>. </a:t>
            </a:r>
            <a:endParaRPr lang="sr-Latn-RS" sz="2200" dirty="0" smtClean="0"/>
          </a:p>
          <a:p>
            <a:pPr lvl="1"/>
            <a:r>
              <a:rPr lang="sr-Latn-RS" sz="2200" dirty="0" smtClean="0"/>
              <a:t>P</a:t>
            </a:r>
            <a:r>
              <a:rPr lang="en-US" sz="2200" dirty="0" err="1" smtClean="0"/>
              <a:t>oslednje</a:t>
            </a:r>
            <a:r>
              <a:rPr lang="en-US" sz="2200" dirty="0" smtClean="0"/>
              <a:t> </a:t>
            </a:r>
            <a:r>
              <a:rPr lang="en-US" sz="2200" dirty="0" err="1" smtClean="0"/>
              <a:t>dve</a:t>
            </a:r>
            <a:r>
              <a:rPr lang="en-US" sz="2200" dirty="0" smtClean="0"/>
              <a:t> </a:t>
            </a:r>
            <a:r>
              <a:rPr lang="en-US" sz="2200" dirty="0" err="1" smtClean="0"/>
              <a:t>decenije</a:t>
            </a:r>
            <a:r>
              <a:rPr lang="en-US" sz="2200" dirty="0" smtClean="0"/>
              <a:t> </a:t>
            </a:r>
            <a:r>
              <a:rPr lang="en-US" sz="2200" dirty="0" err="1" smtClean="0"/>
              <a:t>obeležene</a:t>
            </a:r>
            <a:r>
              <a:rPr lang="en-US" sz="2200" dirty="0" smtClean="0"/>
              <a:t> </a:t>
            </a:r>
            <a:r>
              <a:rPr lang="sr-Latn-RS" sz="2200" dirty="0" smtClean="0"/>
              <a:t> su </a:t>
            </a:r>
            <a:r>
              <a:rPr lang="en-US" sz="2200" dirty="0" err="1" smtClean="0"/>
              <a:t>rast</a:t>
            </a:r>
            <a:r>
              <a:rPr lang="sr-Latn-RS" sz="2200" dirty="0" smtClean="0"/>
              <a:t>om</a:t>
            </a:r>
            <a:r>
              <a:rPr lang="en-US" sz="2200" dirty="0" smtClean="0"/>
              <a:t> </a:t>
            </a:r>
            <a:r>
              <a:rPr lang="en-US" sz="2200" dirty="0" err="1" smtClean="0"/>
              <a:t>interesovanj</a:t>
            </a:r>
            <a:r>
              <a:rPr lang="sr-Latn-RS" sz="2200" dirty="0" smtClean="0"/>
              <a:t>a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korišćenje</a:t>
            </a:r>
            <a:r>
              <a:rPr lang="en-US" sz="2200" dirty="0" smtClean="0"/>
              <a:t> </a:t>
            </a:r>
            <a:r>
              <a:rPr lang="en-US" sz="2200" dirty="0" err="1" smtClean="0"/>
              <a:t>mogućnosti</a:t>
            </a:r>
            <a:r>
              <a:rPr lang="en-US" sz="2200" dirty="0" smtClean="0"/>
              <a:t> </a:t>
            </a:r>
            <a:r>
              <a:rPr lang="en-US" sz="2200" dirty="0" err="1" smtClean="0"/>
              <a:t>sektora</a:t>
            </a:r>
            <a:r>
              <a:rPr lang="en-US" sz="2200" dirty="0" smtClean="0"/>
              <a:t> </a:t>
            </a:r>
            <a:r>
              <a:rPr lang="en-US" sz="2200" dirty="0" err="1" smtClean="0"/>
              <a:t>osiguranja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doprinese</a:t>
            </a:r>
            <a:r>
              <a:rPr lang="en-US" sz="2200" dirty="0" smtClean="0"/>
              <a:t> </a:t>
            </a:r>
            <a:r>
              <a:rPr lang="en-US" sz="2200" dirty="0" err="1" smtClean="0"/>
              <a:t>održivom</a:t>
            </a:r>
            <a:r>
              <a:rPr lang="en-US" sz="2200" dirty="0" smtClean="0"/>
              <a:t> </a:t>
            </a:r>
            <a:r>
              <a:rPr lang="en-US" sz="2200" dirty="0" err="1" smtClean="0"/>
              <a:t>razvoju</a:t>
            </a:r>
            <a:endParaRPr lang="sr-Latn-RS" sz="2200" dirty="0" smtClean="0"/>
          </a:p>
          <a:p>
            <a:pPr lvl="1"/>
            <a:endParaRPr lang="sr-Latn-RS" sz="2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Osiguranje i održivi razvoj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7906" y="1600199"/>
            <a:ext cx="11044518" cy="1779495"/>
          </a:xfrm>
        </p:spPr>
        <p:txBody>
          <a:bodyPr>
            <a:normAutofit/>
          </a:bodyPr>
          <a:lstStyle/>
          <a:p>
            <a:r>
              <a:rPr lang="en-US" sz="2500" dirty="0" err="1" smtClean="0"/>
              <a:t>Od</a:t>
            </a:r>
            <a:r>
              <a:rPr lang="en-US" sz="2500" dirty="0" smtClean="0"/>
              <a:t> </a:t>
            </a:r>
            <a:r>
              <a:rPr lang="en-US" sz="2500" b="1" dirty="0" smtClean="0"/>
              <a:t>17</a:t>
            </a:r>
            <a:r>
              <a:rPr lang="en-US" sz="2500" dirty="0" smtClean="0"/>
              <a:t> </a:t>
            </a:r>
            <a:r>
              <a:rPr lang="en-US" sz="2500" dirty="0" err="1" smtClean="0"/>
              <a:t>ciljeva</a:t>
            </a:r>
            <a:r>
              <a:rPr lang="en-US" sz="2500" dirty="0" smtClean="0"/>
              <a:t> razvoja </a:t>
            </a:r>
            <a:r>
              <a:rPr lang="en-US" sz="2500" dirty="0" err="1" smtClean="0"/>
              <a:t>sadržanih</a:t>
            </a:r>
            <a:r>
              <a:rPr lang="en-US" sz="2500" dirty="0" smtClean="0"/>
              <a:t> u </a:t>
            </a:r>
            <a:r>
              <a:rPr lang="en-US" sz="2500" dirty="0" err="1" smtClean="0"/>
              <a:t>Agendi</a:t>
            </a:r>
            <a:r>
              <a:rPr lang="en-US" sz="2500" dirty="0" smtClean="0"/>
              <a:t> 2030, </a:t>
            </a:r>
            <a:r>
              <a:rPr lang="en-US" sz="2500" dirty="0" err="1" smtClean="0"/>
              <a:t>usvojenoj</a:t>
            </a:r>
            <a:r>
              <a:rPr lang="en-US" sz="2500" dirty="0" smtClean="0"/>
              <a:t> </a:t>
            </a:r>
            <a:r>
              <a:rPr lang="en-US" sz="2500" dirty="0" err="1" smtClean="0"/>
              <a:t>na</a:t>
            </a:r>
            <a:r>
              <a:rPr lang="en-US" sz="2500" dirty="0" smtClean="0"/>
              <a:t> </a:t>
            </a:r>
            <a:r>
              <a:rPr lang="en-US" sz="2500" dirty="0" err="1" smtClean="0"/>
              <a:t>samitu</a:t>
            </a:r>
            <a:r>
              <a:rPr lang="en-US" sz="2500" dirty="0" smtClean="0"/>
              <a:t> </a:t>
            </a:r>
            <a:r>
              <a:rPr lang="sr-Latn-RS" sz="2500" dirty="0" smtClean="0"/>
              <a:t>UN</a:t>
            </a:r>
            <a:r>
              <a:rPr lang="en-US" sz="2500" dirty="0" smtClean="0"/>
              <a:t> 2015.</a:t>
            </a:r>
            <a:r>
              <a:rPr lang="sr-Latn-RS" sz="2500" dirty="0" smtClean="0"/>
              <a:t>g.</a:t>
            </a:r>
            <a:r>
              <a:rPr lang="en-US" sz="2500" dirty="0" smtClean="0"/>
              <a:t> </a:t>
            </a:r>
            <a:r>
              <a:rPr lang="en-US" sz="2500" b="1" dirty="0" err="1" smtClean="0"/>
              <a:t>osiguranje</a:t>
            </a:r>
            <a:r>
              <a:rPr lang="en-US" sz="2500" dirty="0" smtClean="0"/>
              <a:t> </a:t>
            </a:r>
            <a:r>
              <a:rPr lang="en-US" sz="2500" dirty="0" err="1" smtClean="0"/>
              <a:t>ima</a:t>
            </a:r>
            <a:r>
              <a:rPr lang="en-US" sz="2500" dirty="0" smtClean="0"/>
              <a:t> </a:t>
            </a:r>
            <a:r>
              <a:rPr lang="en-US" sz="2500" dirty="0" err="1" smtClean="0"/>
              <a:t>važnu</a:t>
            </a:r>
            <a:r>
              <a:rPr lang="en-US" sz="2500" dirty="0" smtClean="0"/>
              <a:t> </a:t>
            </a:r>
            <a:r>
              <a:rPr lang="en-US" sz="2500" dirty="0" err="1" smtClean="0"/>
              <a:t>ulogu</a:t>
            </a:r>
            <a:r>
              <a:rPr lang="en-US" sz="2500" dirty="0" smtClean="0"/>
              <a:t> u </a:t>
            </a:r>
            <a:r>
              <a:rPr lang="en-US" sz="2500" dirty="0" err="1" smtClean="0"/>
              <a:t>ostvarenju</a:t>
            </a:r>
            <a:r>
              <a:rPr lang="en-US" sz="2500" dirty="0" smtClean="0"/>
              <a:t> </a:t>
            </a:r>
            <a:r>
              <a:rPr lang="en-US" sz="2500" dirty="0" err="1" smtClean="0"/>
              <a:t>čak</a:t>
            </a:r>
            <a:r>
              <a:rPr lang="en-US" sz="2500" dirty="0" smtClean="0"/>
              <a:t> </a:t>
            </a:r>
            <a:r>
              <a:rPr lang="en-US" sz="2500" b="1" dirty="0" smtClean="0"/>
              <a:t>9</a:t>
            </a:r>
            <a:r>
              <a:rPr lang="en-US" sz="2500" dirty="0" smtClean="0"/>
              <a:t> </a:t>
            </a:r>
            <a:r>
              <a:rPr lang="en-US" sz="2500" dirty="0" err="1" smtClean="0"/>
              <a:t>ciljeva</a:t>
            </a:r>
            <a:r>
              <a:rPr lang="en-US" sz="2500" dirty="0" smtClean="0"/>
              <a:t>: </a:t>
            </a:r>
            <a:endParaRPr lang="sr-Latn-RS" sz="2500" dirty="0" smtClean="0"/>
          </a:p>
          <a:p>
            <a:endParaRPr lang="en-GB" dirty="0"/>
          </a:p>
        </p:txBody>
      </p:sp>
      <p:pic>
        <p:nvPicPr>
          <p:cNvPr id="4" name="Picture 3" descr="O agendi 2030 » | CILJEVI ODRŽIVOG RAZVOJ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7788" y="2545976"/>
            <a:ext cx="6624918" cy="379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31695" y="2496669"/>
            <a:ext cx="5477435" cy="512332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bez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siromaštva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Svet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bez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gladi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Dobro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zdravlje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Rodna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ravnopravnost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Dostojanstven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ekonomski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rast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Smanjenje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nejednakosti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Industrija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inovacije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infrastruktura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Akcija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klimu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sr-Latn-R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Partnerstvom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ciljeva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Održivi razvoj i osiguranje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4424" y="1600200"/>
            <a:ext cx="11033640" cy="4773706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 err="1" smtClean="0"/>
              <a:t>Ipak</a:t>
            </a:r>
            <a:r>
              <a:rPr lang="en-US" sz="2700" dirty="0" smtClean="0"/>
              <a:t>, </a:t>
            </a:r>
            <a:r>
              <a:rPr lang="en-US" sz="2700" dirty="0" err="1" smtClean="0"/>
              <a:t>svedoci</a:t>
            </a:r>
            <a:r>
              <a:rPr lang="en-US" sz="2700" dirty="0" smtClean="0"/>
              <a:t> </a:t>
            </a:r>
            <a:r>
              <a:rPr lang="en-US" sz="2700" dirty="0" err="1" smtClean="0"/>
              <a:t>smo</a:t>
            </a:r>
            <a:r>
              <a:rPr lang="en-US" sz="2700" dirty="0" smtClean="0"/>
              <a:t> </a:t>
            </a:r>
            <a:r>
              <a:rPr lang="en-US" sz="2700" dirty="0" err="1" smtClean="0"/>
              <a:t>velikog</a:t>
            </a:r>
            <a:r>
              <a:rPr lang="en-US" sz="2700" dirty="0" smtClean="0"/>
              <a:t> </a:t>
            </a:r>
            <a:r>
              <a:rPr lang="en-US" sz="2700" dirty="0" err="1" smtClean="0"/>
              <a:t>broja</a:t>
            </a:r>
            <a:r>
              <a:rPr lang="en-US" sz="2700" dirty="0" smtClean="0"/>
              <a:t> </a:t>
            </a:r>
            <a:r>
              <a:rPr lang="en-US" sz="2700" dirty="0" err="1" smtClean="0"/>
              <a:t>barijera</a:t>
            </a:r>
            <a:r>
              <a:rPr lang="en-US" sz="2700" dirty="0" smtClean="0"/>
              <a:t> </a:t>
            </a:r>
            <a:r>
              <a:rPr lang="en-US" sz="2700" dirty="0" err="1" smtClean="0"/>
              <a:t>da</a:t>
            </a:r>
            <a:r>
              <a:rPr lang="en-US" sz="2700" dirty="0" smtClean="0"/>
              <a:t> se </a:t>
            </a:r>
            <a:r>
              <a:rPr lang="en-US" sz="2700" dirty="0" err="1" smtClean="0"/>
              <a:t>iskoristi</a:t>
            </a:r>
            <a:r>
              <a:rPr lang="en-US" sz="2700" dirty="0" smtClean="0"/>
              <a:t> </a:t>
            </a:r>
            <a:r>
              <a:rPr lang="en-US" sz="2700" dirty="0" err="1" smtClean="0"/>
              <a:t>potencijal</a:t>
            </a:r>
            <a:r>
              <a:rPr lang="en-US" sz="2700" dirty="0" smtClean="0"/>
              <a:t> </a:t>
            </a:r>
            <a:r>
              <a:rPr lang="en-US" sz="2700" dirty="0" err="1" smtClean="0"/>
              <a:t>sektora</a:t>
            </a:r>
            <a:r>
              <a:rPr lang="en-US" sz="2700" dirty="0" smtClean="0"/>
              <a:t> </a:t>
            </a:r>
            <a:r>
              <a:rPr lang="en-US" sz="2700" dirty="0" err="1" smtClean="0"/>
              <a:t>osiguranja</a:t>
            </a:r>
            <a:r>
              <a:rPr lang="en-US" sz="2700" dirty="0" smtClean="0"/>
              <a:t> </a:t>
            </a:r>
            <a:r>
              <a:rPr lang="en-US" sz="2700" dirty="0" err="1" smtClean="0"/>
              <a:t>da</a:t>
            </a:r>
            <a:r>
              <a:rPr lang="en-US" sz="2700" dirty="0" smtClean="0"/>
              <a:t> </a:t>
            </a:r>
            <a:r>
              <a:rPr lang="en-US" sz="2700" dirty="0" err="1" smtClean="0"/>
              <a:t>doprinese</a:t>
            </a:r>
            <a:r>
              <a:rPr lang="en-US" sz="2700" dirty="0" smtClean="0"/>
              <a:t> </a:t>
            </a:r>
            <a:r>
              <a:rPr lang="en-US" sz="2700" dirty="0" err="1" smtClean="0"/>
              <a:t>održivom</a:t>
            </a:r>
            <a:r>
              <a:rPr lang="en-US" sz="2700" dirty="0" smtClean="0"/>
              <a:t> </a:t>
            </a:r>
            <a:r>
              <a:rPr lang="en-US" sz="2700" dirty="0" err="1" smtClean="0"/>
              <a:t>razvoju</a:t>
            </a:r>
            <a:r>
              <a:rPr lang="sr-Latn-RS" sz="2700" dirty="0" smtClean="0"/>
              <a:t>.</a:t>
            </a:r>
          </a:p>
          <a:p>
            <a:r>
              <a:rPr lang="sr-Latn-RS" sz="2700" dirty="0" smtClean="0"/>
              <a:t>Može li osiguranje da prihvati veliki broj  rizika koji su prisutni, a čija realizacija bi mogla  izazvati ogromne materijalne gubitke i ljudske žrtve?</a:t>
            </a:r>
          </a:p>
          <a:p>
            <a:r>
              <a:rPr lang="sr-Latn-RS" sz="2700" b="1" dirty="0" smtClean="0"/>
              <a:t>Imaju li osiguravači dovoljne kapacitete ili bi prihvatanjem tih rizika ugrozili svoj opstanak? </a:t>
            </a:r>
          </a:p>
          <a:p>
            <a:pPr lvl="1"/>
            <a:r>
              <a:rPr lang="sr-Latn-RS" sz="2500" dirty="0" smtClean="0"/>
              <a:t>Rizik od prekida proizvodnje usled Covida-19 osiguravači gotovo da nisu prihvatali, smatrajući ga neosigurljivim, pa tim pre neće biti spremni da osiguraju rizik prekida proizvodnje usled nedostatka energenata ili njihove previsoke cene.</a:t>
            </a:r>
          </a:p>
          <a:p>
            <a:r>
              <a:rPr lang="sr-Latn-RS" sz="2800" dirty="0" smtClean="0"/>
              <a:t>Trendovi koncentracije i centralizacije kapitala na svetskom tršištu osiguranja stvaraju uslove da se i ovi rizici u dobroj meri osiguraju pre svega kroz model javno privatnih partnerstava.</a:t>
            </a:r>
            <a:endParaRPr lang="sr-Latn-RS" sz="2500" dirty="0" smtClean="0"/>
          </a:p>
          <a:p>
            <a:endParaRPr lang="en-GB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Ključni izazovi globalnog tržišta osiguranja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6847" y="1600200"/>
            <a:ext cx="11141217" cy="4495800"/>
          </a:xfrm>
        </p:spPr>
        <p:txBody>
          <a:bodyPr>
            <a:normAutofit lnSpcReduction="10000"/>
          </a:bodyPr>
          <a:lstStyle/>
          <a:p>
            <a:r>
              <a:rPr lang="en-GB" sz="2500" dirty="0" smtClean="0"/>
              <a:t>Kao </a:t>
            </a:r>
            <a:r>
              <a:rPr lang="en-GB" sz="2500" dirty="0" err="1" smtClean="0"/>
              <a:t>ključni</a:t>
            </a:r>
            <a:r>
              <a:rPr lang="en-GB" sz="2500" dirty="0" smtClean="0"/>
              <a:t> </a:t>
            </a:r>
            <a:r>
              <a:rPr lang="en-GB" sz="2500" dirty="0" err="1" smtClean="0"/>
              <a:t>izazovi</a:t>
            </a:r>
            <a:r>
              <a:rPr lang="en-GB" sz="2500" dirty="0" smtClean="0"/>
              <a:t> za </a:t>
            </a:r>
            <a:r>
              <a:rPr lang="en-GB" sz="2500" dirty="0" err="1" smtClean="0"/>
              <a:t>razvoj</a:t>
            </a:r>
            <a:r>
              <a:rPr lang="en-GB" sz="2500" dirty="0" smtClean="0"/>
              <a:t> </a:t>
            </a:r>
            <a:r>
              <a:rPr lang="en-GB" sz="2500" dirty="0" err="1" smtClean="0"/>
              <a:t>globalnog</a:t>
            </a:r>
            <a:r>
              <a:rPr lang="en-GB" sz="2500" dirty="0" smtClean="0"/>
              <a:t> </a:t>
            </a:r>
            <a:r>
              <a:rPr lang="en-GB" sz="2500" dirty="0" err="1" smtClean="0"/>
              <a:t>tržišta</a:t>
            </a:r>
            <a:r>
              <a:rPr lang="en-GB" sz="2500" dirty="0" smtClean="0"/>
              <a:t> </a:t>
            </a:r>
            <a:r>
              <a:rPr lang="sr-Latn-RS" sz="2500" dirty="0" smtClean="0"/>
              <a:t>osiguranja </a:t>
            </a:r>
            <a:r>
              <a:rPr lang="en-GB" sz="2500" dirty="0" smtClean="0"/>
              <a:t>u </a:t>
            </a:r>
            <a:r>
              <a:rPr lang="en-GB" sz="2500" dirty="0" err="1" smtClean="0"/>
              <a:t>predstojećem</a:t>
            </a:r>
            <a:r>
              <a:rPr lang="en-GB" sz="2500" dirty="0" smtClean="0"/>
              <a:t> </a:t>
            </a:r>
            <a:r>
              <a:rPr lang="en-GB" sz="2500" dirty="0" err="1" smtClean="0"/>
              <a:t>periodu</a:t>
            </a:r>
            <a:r>
              <a:rPr lang="en-GB" sz="2500" dirty="0" smtClean="0"/>
              <a:t> </a:t>
            </a:r>
            <a:r>
              <a:rPr lang="en-GB" sz="2500" dirty="0" err="1" smtClean="0"/>
              <a:t>izdvajaju</a:t>
            </a:r>
            <a:r>
              <a:rPr lang="en-GB" sz="2500" dirty="0" smtClean="0"/>
              <a:t> se:</a:t>
            </a:r>
            <a:endParaRPr lang="sr-Latn-RS" sz="2500" dirty="0" smtClean="0"/>
          </a:p>
          <a:p>
            <a:endParaRPr lang="sr-Latn-RS" sz="500" dirty="0" smtClean="0"/>
          </a:p>
          <a:p>
            <a:pPr lvl="1"/>
            <a:r>
              <a:rPr lang="en-GB" b="1" dirty="0" smtClean="0">
                <a:solidFill>
                  <a:srgbClr val="002060"/>
                </a:solidFill>
              </a:rPr>
              <a:t>(ne)</a:t>
            </a:r>
            <a:r>
              <a:rPr lang="en-GB" b="1" dirty="0" err="1" smtClean="0">
                <a:solidFill>
                  <a:srgbClr val="002060"/>
                </a:solidFill>
              </a:rPr>
              <a:t>iskorišćene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mogućnosti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daljeg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rasta</a:t>
            </a:r>
            <a:r>
              <a:rPr lang="en-GB" b="1" dirty="0" smtClean="0">
                <a:solidFill>
                  <a:srgbClr val="002060"/>
                </a:solidFill>
              </a:rPr>
              <a:t>, </a:t>
            </a:r>
            <a:endParaRPr lang="sr-Latn-RS" b="1" dirty="0" smtClean="0">
              <a:solidFill>
                <a:srgbClr val="002060"/>
              </a:solidFill>
            </a:endParaRPr>
          </a:p>
          <a:p>
            <a:pPr lvl="1"/>
            <a:r>
              <a:rPr lang="en-GB" b="1" dirty="0" err="1" smtClean="0">
                <a:solidFill>
                  <a:srgbClr val="002060"/>
                </a:solidFill>
              </a:rPr>
              <a:t>očuvanje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poverenja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osiguranika</a:t>
            </a:r>
            <a:r>
              <a:rPr lang="en-GB" b="1" dirty="0" smtClean="0">
                <a:solidFill>
                  <a:srgbClr val="002060"/>
                </a:solidFill>
              </a:rPr>
              <a:t>, </a:t>
            </a:r>
            <a:endParaRPr lang="sr-Latn-RS" b="1" dirty="0" smtClean="0">
              <a:solidFill>
                <a:srgbClr val="002060"/>
              </a:solidFill>
            </a:endParaRPr>
          </a:p>
          <a:p>
            <a:pPr lvl="1"/>
            <a:r>
              <a:rPr lang="sr-Latn-RS" b="1" dirty="0" smtClean="0">
                <a:solidFill>
                  <a:srgbClr val="002060"/>
                </a:solidFill>
              </a:rPr>
              <a:t>k</a:t>
            </a:r>
            <a:r>
              <a:rPr lang="en-GB" b="1" dirty="0" err="1" smtClean="0">
                <a:solidFill>
                  <a:srgbClr val="002060"/>
                </a:solidFill>
              </a:rPr>
              <a:t>limatske</a:t>
            </a:r>
            <a:r>
              <a:rPr lang="sr-Latn-RS" b="1" dirty="0" smtClean="0">
                <a:solidFill>
                  <a:srgbClr val="002060"/>
                </a:solidFill>
              </a:rPr>
              <a:t> promene</a:t>
            </a:r>
            <a:r>
              <a:rPr lang="en-GB" b="1" dirty="0" smtClean="0">
                <a:solidFill>
                  <a:srgbClr val="002060"/>
                </a:solidFill>
              </a:rPr>
              <a:t>, </a:t>
            </a:r>
            <a:endParaRPr lang="sr-Latn-RS" b="1" dirty="0" smtClean="0">
              <a:solidFill>
                <a:srgbClr val="002060"/>
              </a:solidFill>
            </a:endParaRPr>
          </a:p>
          <a:p>
            <a:pPr lvl="1"/>
            <a:r>
              <a:rPr lang="en-GB" b="1" dirty="0" err="1" smtClean="0">
                <a:solidFill>
                  <a:srgbClr val="002060"/>
                </a:solidFill>
              </a:rPr>
              <a:t>tehnološke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sr-Latn-RS" b="1" dirty="0" smtClean="0">
                <a:solidFill>
                  <a:srgbClr val="002060"/>
                </a:solidFill>
              </a:rPr>
              <a:t>promene,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regulatorne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promene</a:t>
            </a:r>
            <a:r>
              <a:rPr lang="en-GB" b="1" dirty="0" smtClean="0">
                <a:solidFill>
                  <a:srgbClr val="002060"/>
                </a:solidFill>
              </a:rPr>
              <a:t>. </a:t>
            </a:r>
            <a:endParaRPr lang="sr-Latn-RS" b="1" dirty="0" smtClean="0">
              <a:solidFill>
                <a:srgbClr val="002060"/>
              </a:solidFill>
            </a:endParaRPr>
          </a:p>
          <a:p>
            <a:endParaRPr lang="sr-Latn-RS" dirty="0" smtClean="0"/>
          </a:p>
          <a:p>
            <a:r>
              <a:rPr lang="en-GB" sz="2500" dirty="0" err="1" smtClean="0"/>
              <a:t>Svaki</a:t>
            </a:r>
            <a:r>
              <a:rPr lang="en-GB" sz="2500" dirty="0" smtClean="0"/>
              <a:t> </a:t>
            </a:r>
            <a:r>
              <a:rPr lang="en-GB" sz="2500" dirty="0" err="1" smtClean="0"/>
              <a:t>od</a:t>
            </a:r>
            <a:r>
              <a:rPr lang="en-GB" sz="2500" dirty="0" smtClean="0"/>
              <a:t> </a:t>
            </a:r>
            <a:r>
              <a:rPr lang="en-GB" sz="2500" dirty="0" err="1" smtClean="0"/>
              <a:t>ovih</a:t>
            </a:r>
            <a:r>
              <a:rPr lang="en-GB" sz="2500" dirty="0" smtClean="0"/>
              <a:t> </a:t>
            </a:r>
            <a:r>
              <a:rPr lang="en-GB" sz="2500" dirty="0" err="1" smtClean="0"/>
              <a:t>izazova</a:t>
            </a:r>
            <a:r>
              <a:rPr lang="en-GB" sz="2500" dirty="0" smtClean="0"/>
              <a:t> </a:t>
            </a:r>
            <a:r>
              <a:rPr lang="en-GB" sz="2500" dirty="0" err="1" smtClean="0"/>
              <a:t>može</a:t>
            </a:r>
            <a:r>
              <a:rPr lang="en-GB" sz="2500" dirty="0" smtClean="0"/>
              <a:t> </a:t>
            </a:r>
            <a:r>
              <a:rPr lang="en-GB" sz="2500" dirty="0" err="1" smtClean="0"/>
              <a:t>biti</a:t>
            </a:r>
            <a:r>
              <a:rPr lang="en-GB" sz="2500" dirty="0" smtClean="0"/>
              <a:t> </a:t>
            </a:r>
            <a:r>
              <a:rPr lang="en-GB" sz="2500" dirty="0" err="1" smtClean="0"/>
              <a:t>shvaćen</a:t>
            </a:r>
            <a:r>
              <a:rPr lang="en-GB" sz="2500" dirty="0" smtClean="0"/>
              <a:t> </a:t>
            </a:r>
            <a:r>
              <a:rPr lang="en-GB" sz="2500" dirty="0" err="1" smtClean="0"/>
              <a:t>kao</a:t>
            </a:r>
            <a:r>
              <a:rPr lang="en-GB" sz="2500" dirty="0" smtClean="0"/>
              <a:t> </a:t>
            </a:r>
            <a:r>
              <a:rPr lang="en-GB" sz="2500" dirty="0" err="1" smtClean="0"/>
              <a:t>prilika</a:t>
            </a:r>
            <a:r>
              <a:rPr lang="en-GB" sz="2500" dirty="0" smtClean="0"/>
              <a:t> za </a:t>
            </a:r>
            <a:r>
              <a:rPr lang="en-GB" sz="2500" dirty="0" err="1" smtClean="0"/>
              <a:t>dalji</a:t>
            </a:r>
            <a:r>
              <a:rPr lang="en-GB" sz="2500" dirty="0" smtClean="0"/>
              <a:t> </a:t>
            </a:r>
            <a:r>
              <a:rPr lang="en-GB" sz="2500" dirty="0" err="1" smtClean="0"/>
              <a:t>razvoj</a:t>
            </a:r>
            <a:r>
              <a:rPr lang="en-GB" sz="2500" dirty="0" smtClean="0"/>
              <a:t> </a:t>
            </a:r>
            <a:r>
              <a:rPr lang="en-GB" sz="2500" dirty="0" err="1" smtClean="0"/>
              <a:t>tržišta</a:t>
            </a:r>
            <a:r>
              <a:rPr lang="en-GB" sz="2500" dirty="0" smtClean="0"/>
              <a:t> i </a:t>
            </a:r>
            <a:r>
              <a:rPr lang="en-GB" sz="2500" dirty="0" err="1" smtClean="0"/>
              <a:t>poboljšanje</a:t>
            </a:r>
            <a:r>
              <a:rPr lang="en-GB" sz="2500" dirty="0" smtClean="0"/>
              <a:t> </a:t>
            </a:r>
            <a:r>
              <a:rPr lang="en-GB" sz="2500" dirty="0" err="1" smtClean="0"/>
              <a:t>performansi</a:t>
            </a:r>
            <a:r>
              <a:rPr lang="en-GB" sz="2500" dirty="0" smtClean="0"/>
              <a:t> </a:t>
            </a:r>
            <a:r>
              <a:rPr lang="en-GB" sz="2500" dirty="0" err="1" smtClean="0"/>
              <a:t>sektora</a:t>
            </a:r>
            <a:r>
              <a:rPr lang="en-GB" sz="2500" dirty="0" smtClean="0"/>
              <a:t>, </a:t>
            </a:r>
            <a:r>
              <a:rPr lang="en-GB" sz="2500" dirty="0" err="1" smtClean="0"/>
              <a:t>ali</a:t>
            </a:r>
            <a:r>
              <a:rPr lang="en-GB" sz="2500" dirty="0" smtClean="0"/>
              <a:t> </a:t>
            </a:r>
            <a:r>
              <a:rPr lang="en-GB" sz="2500" dirty="0" err="1" smtClean="0"/>
              <a:t>isto</a:t>
            </a:r>
            <a:r>
              <a:rPr lang="en-GB" sz="2500" dirty="0" smtClean="0"/>
              <a:t> </a:t>
            </a:r>
            <a:r>
              <a:rPr lang="en-GB" sz="2500" dirty="0" err="1" smtClean="0"/>
              <a:t>tako</a:t>
            </a:r>
            <a:r>
              <a:rPr lang="en-GB" sz="2500" dirty="0" smtClean="0"/>
              <a:t> i </a:t>
            </a:r>
            <a:r>
              <a:rPr lang="en-GB" sz="2500" dirty="0" err="1" smtClean="0"/>
              <a:t>kao</a:t>
            </a:r>
            <a:r>
              <a:rPr lang="en-GB" sz="2500" dirty="0" smtClean="0"/>
              <a:t> </a:t>
            </a:r>
            <a:r>
              <a:rPr lang="en-GB" sz="2500" dirty="0" err="1" smtClean="0"/>
              <a:t>pretnja</a:t>
            </a:r>
            <a:r>
              <a:rPr lang="en-GB" sz="2500" dirty="0" smtClean="0"/>
              <a:t> za </a:t>
            </a:r>
            <a:r>
              <a:rPr lang="en-GB" sz="2500" dirty="0" err="1" smtClean="0"/>
              <a:t>opstanak</a:t>
            </a:r>
            <a:r>
              <a:rPr lang="en-GB" sz="2500" dirty="0" smtClean="0"/>
              <a:t> </a:t>
            </a:r>
            <a:r>
              <a:rPr lang="en-GB" sz="2500" dirty="0" err="1" smtClean="0"/>
              <a:t>ukoliko</a:t>
            </a:r>
            <a:r>
              <a:rPr lang="en-GB" sz="2500" dirty="0" smtClean="0"/>
              <a:t> </a:t>
            </a:r>
            <a:r>
              <a:rPr lang="en-GB" sz="2500" dirty="0" err="1" smtClean="0"/>
              <a:t>osiguravači</a:t>
            </a:r>
            <a:r>
              <a:rPr lang="en-GB" sz="2500" dirty="0" smtClean="0"/>
              <a:t> </a:t>
            </a:r>
            <a:r>
              <a:rPr lang="en-GB" sz="2500" dirty="0" err="1" smtClean="0"/>
              <a:t>pravovremeno</a:t>
            </a:r>
            <a:r>
              <a:rPr lang="en-GB" sz="2500" dirty="0" smtClean="0"/>
              <a:t> i </a:t>
            </a:r>
            <a:r>
              <a:rPr lang="en-GB" sz="2500" dirty="0" err="1" smtClean="0"/>
              <a:t>adekvatno</a:t>
            </a:r>
            <a:r>
              <a:rPr lang="en-GB" sz="2500" dirty="0" smtClean="0"/>
              <a:t> </a:t>
            </a:r>
            <a:r>
              <a:rPr lang="en-GB" sz="2500" dirty="0" err="1" smtClean="0"/>
              <a:t>na</a:t>
            </a:r>
            <a:r>
              <a:rPr lang="en-GB" sz="2500" dirty="0" smtClean="0"/>
              <a:t> </a:t>
            </a:r>
            <a:r>
              <a:rPr lang="en-GB" sz="2500" dirty="0" err="1" smtClean="0"/>
              <a:t>njih</a:t>
            </a:r>
            <a:r>
              <a:rPr lang="en-GB" sz="2500" dirty="0" smtClean="0"/>
              <a:t> ne </a:t>
            </a:r>
            <a:r>
              <a:rPr lang="en-GB" sz="2500" dirty="0" err="1" smtClean="0"/>
              <a:t>odgovore</a:t>
            </a:r>
            <a:r>
              <a:rPr lang="en-GB" sz="2500" dirty="0" smtClean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(Ne)iskorišćene mogućnosti rasta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563" y="4777273"/>
            <a:ext cx="11501452" cy="1744824"/>
          </a:xfrm>
        </p:spPr>
        <p:txBody>
          <a:bodyPr>
            <a:noAutofit/>
          </a:bodyPr>
          <a:lstStyle/>
          <a:p>
            <a:r>
              <a:rPr lang="sr-Latn-CS" sz="2500" dirty="0" smtClean="0"/>
              <a:t>Rast tržišta osiguranja u razvijenim zemljama objektivno je limitiran,                         dok u zemljama u razvoju postoji veliki potencijal za veći rast u budućnosti. </a:t>
            </a: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7282" y="1670180"/>
            <a:ext cx="11877869" cy="3657600"/>
          </a:xfrm>
          <a:prstGeom prst="rect">
            <a:avLst/>
          </a:prstGeom>
        </p:spPr>
        <p:txBody>
          <a:bodyPr vert="horz" numCol="2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sr-Latn-C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Karakteristike</a:t>
            </a:r>
            <a:r>
              <a:rPr kumimoji="0" lang="sr-Latn-C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C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tržišta razvijenih zemalja </a:t>
            </a: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zasićenost,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rigorozna regulativa,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usporavanje ekonomskog rasta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nepovoljna demografska kretanja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sporo prilagođavanje velikih osiguravača novim trendovima.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sr-Latn-C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lang="sr-Latn-CS" sz="2600" dirty="0" smtClean="0"/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sr-Latn-C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011680" lvl="4" indent="-274320" defTabSz="91440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endParaRPr kumimoji="0" lang="sr-Latn-C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Karakteristike </a:t>
            </a:r>
            <a:r>
              <a:rPr kumimoji="0" lang="sr-Latn-C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tržišta zemalja u razvoju</a:t>
            </a: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Aziji: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potencijal za rast,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ogroman broj stanovnika,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manje stroga regulativa,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snažan ekonomski rast,  ubrzana urbanizacija i razvoj srednje klase;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sr-Latn-C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fleksibilne osiguravajuće kompanije koje postaju lideri u oblasti digitalnih inovacija.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GB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3360</TotalTime>
  <Words>1545</Words>
  <Application>Microsoft Office PowerPoint</Application>
  <PresentationFormat>Custom</PresentationFormat>
  <Paragraphs>191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SAVREMENI IZAZOVI I PERSPEKTIVE  RAZVOJA  TRŽIŠTA  OSIGURANJA U SVETU</vt:lpstr>
      <vt:lpstr>Osiguranje i COVID-19 kriza</vt:lpstr>
      <vt:lpstr>Perspektive razvoja tržišta osiguranja</vt:lpstr>
      <vt:lpstr>Perspektive razvoja tržišta osiguranja</vt:lpstr>
      <vt:lpstr>Osiguranje i održivi razvoj</vt:lpstr>
      <vt:lpstr>Osiguranje i održivi razvoj</vt:lpstr>
      <vt:lpstr>Održivi razvoj i osiguranje</vt:lpstr>
      <vt:lpstr>Ključni izazovi globalnog tržišta osiguranja</vt:lpstr>
      <vt:lpstr>(Ne)iskorišćene mogućnosti rasta</vt:lpstr>
      <vt:lpstr>Očuvanje poverenja osiguranika</vt:lpstr>
      <vt:lpstr>Tehnološke promene</vt:lpstr>
      <vt:lpstr>Regulatorne promene</vt:lpstr>
      <vt:lpstr>Izazovi na tržištu osiguranja AO i kasko osiguranja</vt:lpstr>
      <vt:lpstr>Izazovi na tržištu osiguranja AO i kasko osiguranja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</dc:creator>
  <cp:lastModifiedBy>Marija</cp:lastModifiedBy>
  <cp:revision>107</cp:revision>
  <dcterms:created xsi:type="dcterms:W3CDTF">2014-09-12T02:18:09Z</dcterms:created>
  <dcterms:modified xsi:type="dcterms:W3CDTF">2022-06-10T07:13:48Z</dcterms:modified>
</cp:coreProperties>
</file>