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89" r:id="rId3"/>
    <p:sldId id="285" r:id="rId4"/>
    <p:sldId id="281" r:id="rId5"/>
    <p:sldId id="286" r:id="rId6"/>
    <p:sldId id="284" r:id="rId7"/>
    <p:sldId id="291" r:id="rId8"/>
    <p:sldId id="290" r:id="rId9"/>
    <p:sldId id="292" r:id="rId10"/>
    <p:sldId id="278" r:id="rId1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561"/>
    <a:srgbClr val="182565"/>
    <a:srgbClr val="003165"/>
    <a:srgbClr val="000000"/>
    <a:srgbClr val="CCECFF"/>
    <a:srgbClr val="1825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66" autoAdjust="0"/>
  </p:normalViewPr>
  <p:slideViewPr>
    <p:cSldViewPr snapToGrid="0" snapToObjects="1">
      <p:cViewPr varScale="1">
        <p:scale>
          <a:sx n="28" d="100"/>
          <a:sy n="28" d="100"/>
        </p:scale>
        <p:origin x="1044" y="36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6302751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268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63814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02263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44208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8983617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961205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50492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Introduction copy 1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body" sz="quarter" idx="13" hasCustomPrompt="1"/>
          </p:nvPr>
        </p:nvSpPr>
        <p:spPr>
          <a:xfrm>
            <a:off x="3270699" y="4997576"/>
            <a:ext cx="17842602" cy="268791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 defTabSz="457200">
              <a:lnSpc>
                <a:spcPct val="120000"/>
              </a:lnSpc>
              <a:spcBef>
                <a:spcPts val="0"/>
              </a:spcBef>
              <a:buSzTx/>
              <a:buNone/>
              <a:defRPr sz="14400" b="1" i="1">
                <a:solidFill>
                  <a:srgbClr val="FFFFFF"/>
                </a:solidFill>
                <a:latin typeface="Crosig"/>
                <a:ea typeface="Crosig"/>
                <a:cs typeface="Crosig"/>
                <a:sym typeface="Crosig"/>
              </a:defRPr>
            </a:lvl1pPr>
          </a:lstStyle>
          <a:p>
            <a:r>
              <a:rPr lang="ta-IN" dirty="0"/>
              <a:t>Cjelina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roduction copy 1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body" sz="quarter" idx="13"/>
          </p:nvPr>
        </p:nvSpPr>
        <p:spPr>
          <a:xfrm>
            <a:off x="1128741" y="4646479"/>
            <a:ext cx="11002244" cy="5015485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0" lvl="0" indent="0" defTabSz="457200">
              <a:lnSpc>
                <a:spcPct val="120000"/>
              </a:lnSpc>
              <a:spcBef>
                <a:spcPts val="0"/>
              </a:spcBef>
              <a:buSzTx/>
              <a:buNone/>
              <a:defRPr sz="3600" b="1">
                <a:solidFill>
                  <a:srgbClr val="003165"/>
                </a:solidFill>
                <a:latin typeface="Crosig Sans"/>
                <a:ea typeface="Crosig Sans"/>
                <a:cs typeface="Crosig Sans"/>
                <a:sym typeface="Crosig Sans"/>
              </a:defRPr>
            </a:pPr>
            <a:r>
              <a:rPr lang="en-US"/>
              <a:t>Click to edit Master text styles</a:t>
            </a:r>
          </a:p>
          <a:p>
            <a:pPr marL="0" lvl="1" indent="0" defTabSz="457200">
              <a:lnSpc>
                <a:spcPct val="120000"/>
              </a:lnSpc>
              <a:spcBef>
                <a:spcPts val="0"/>
              </a:spcBef>
              <a:buSzTx/>
              <a:buNone/>
              <a:defRPr sz="3600" b="1">
                <a:solidFill>
                  <a:srgbClr val="003165"/>
                </a:solidFill>
                <a:latin typeface="Crosig Sans"/>
                <a:ea typeface="Crosig Sans"/>
                <a:cs typeface="Crosig Sans"/>
                <a:sym typeface="Crosig Sans"/>
              </a:defRPr>
            </a:pPr>
            <a:r>
              <a:rPr lang="en-US"/>
              <a:t>Second level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quarter" idx="14"/>
          </p:nvPr>
        </p:nvSpPr>
        <p:spPr>
          <a:xfrm>
            <a:off x="12283392" y="4646479"/>
            <a:ext cx="11002245" cy="5015485"/>
          </a:xfrm>
          <a:prstGeom prst="rect">
            <a:avLst/>
          </a:prstGeom>
        </p:spPr>
        <p:txBody>
          <a:bodyPr anchor="t">
            <a:spAutoFit/>
          </a:bodyPr>
          <a:lstStyle/>
          <a:p>
            <a:pPr marL="0" lvl="0" indent="0" defTabSz="457200">
              <a:lnSpc>
                <a:spcPct val="120000"/>
              </a:lnSpc>
              <a:spcBef>
                <a:spcPts val="0"/>
              </a:spcBef>
              <a:buSzTx/>
              <a:buNone/>
              <a:defRPr sz="3600" b="1">
                <a:solidFill>
                  <a:srgbClr val="003165"/>
                </a:solidFill>
                <a:latin typeface="Crosig Sans"/>
                <a:ea typeface="Crosig Sans"/>
                <a:cs typeface="Crosig Sans"/>
                <a:sym typeface="Crosig Sans"/>
              </a:defRPr>
            </a:pPr>
            <a:r>
              <a:rPr lang="en-US"/>
              <a:t>Click to edit Master text styles</a:t>
            </a:r>
          </a:p>
          <a:p>
            <a:pPr marL="0" lvl="1" indent="0" defTabSz="457200">
              <a:lnSpc>
                <a:spcPct val="120000"/>
              </a:lnSpc>
              <a:spcBef>
                <a:spcPts val="0"/>
              </a:spcBef>
              <a:buSzTx/>
              <a:buNone/>
              <a:defRPr sz="3600" b="1">
                <a:solidFill>
                  <a:srgbClr val="003165"/>
                </a:solidFill>
                <a:latin typeface="Crosig Sans"/>
                <a:ea typeface="Crosig Sans"/>
                <a:cs typeface="Crosig Sans"/>
                <a:sym typeface="Crosig Sans"/>
              </a:defRPr>
            </a:pPr>
            <a:r>
              <a:rPr lang="en-US"/>
              <a:t>Second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5"/>
          </p:nvPr>
        </p:nvSpPr>
        <p:spPr>
          <a:xfrm>
            <a:off x="1052525" y="1270777"/>
            <a:ext cx="22202749" cy="1117604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8000" b="1" i="1">
                <a:solidFill>
                  <a:srgbClr val="003165"/>
                </a:solidFill>
                <a:latin typeface="Crosig"/>
                <a:ea typeface="Crosig"/>
                <a:cs typeface="Crosig"/>
                <a:sym typeface="Crosig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Shape 41"/>
          <p:cNvSpPr>
            <a:spLocks noGrp="1"/>
          </p:cNvSpPr>
          <p:nvPr>
            <p:ph type="body" sz="quarter" idx="17"/>
          </p:nvPr>
        </p:nvSpPr>
        <p:spPr>
          <a:xfrm>
            <a:off x="1924591" y="13041630"/>
            <a:ext cx="6393285" cy="40894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solidFill>
                  <a:srgbClr val="003165"/>
                </a:solidFill>
                <a:latin typeface="Crosig Sans Med"/>
                <a:ea typeface="Crosig Sans Med"/>
                <a:cs typeface="Crosig Sans Med"/>
                <a:sym typeface="Crosig Sans Med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Shape 42"/>
          <p:cNvSpPr>
            <a:spLocks noGrp="1"/>
          </p:cNvSpPr>
          <p:nvPr>
            <p:ph type="body" sz="quarter" idx="18"/>
          </p:nvPr>
        </p:nvSpPr>
        <p:spPr>
          <a:xfrm>
            <a:off x="12279324" y="13041630"/>
            <a:ext cx="11002245" cy="40894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solidFill>
                  <a:srgbClr val="003165"/>
                </a:solidFill>
                <a:latin typeface="Crosig Sans Lt"/>
                <a:ea typeface="Crosig Sans Lt"/>
                <a:cs typeface="Crosig Sans Lt"/>
                <a:sym typeface="Crosig Sans 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asted-image.pd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10" y="13013900"/>
            <a:ext cx="588289" cy="31539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44"/>
          <p:cNvSpPr txBox="1">
            <a:spLocks/>
          </p:cNvSpPr>
          <p:nvPr userDrawn="1"/>
        </p:nvSpPr>
        <p:spPr>
          <a:xfrm>
            <a:off x="11301953" y="13013900"/>
            <a:ext cx="470378" cy="47192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182565"/>
                </a:solidFill>
                <a:effectLst/>
                <a:uFillTx/>
                <a:latin typeface="Crosig Sans Lt 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1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sted-image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795433" y="-9308"/>
            <a:ext cx="29659223" cy="1720407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transition spd="med"/>
  <p:txStyles>
    <p:title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eaLnBrk="1" latinLnBrk="0" hangingPunct="1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body" idx="13"/>
          </p:nvPr>
        </p:nvSpPr>
        <p:spPr>
          <a:xfrm>
            <a:off x="3404048" y="5219133"/>
            <a:ext cx="18179601" cy="2958759"/>
          </a:xfrm>
          <a:prstGeom prst="rect">
            <a:avLst/>
          </a:prstGeom>
        </p:spPr>
        <p:txBody>
          <a:bodyPr/>
          <a:lstStyle/>
          <a:p>
            <a:r>
              <a:rPr lang="en-US" sz="8000"/>
              <a:t>Implementacija međunarodnih propisa i standarda na tržištu osiguranja u Srbiji</a:t>
            </a:r>
            <a:endParaRPr sz="8000" dirty="0"/>
          </a:p>
        </p:txBody>
      </p:sp>
      <p:sp>
        <p:nvSpPr>
          <p:cNvPr id="2" name="TextBox 1"/>
          <p:cNvSpPr txBox="1"/>
          <p:nvPr/>
        </p:nvSpPr>
        <p:spPr>
          <a:xfrm>
            <a:off x="967068" y="10358421"/>
            <a:ext cx="12253632" cy="23185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4800" b="1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sym typeface="Helvetica Light"/>
              </a:rPr>
              <a:t>Dr</a:t>
            </a:r>
            <a:r>
              <a:rPr kumimoji="0" lang="sr-Latn-RS" sz="4800" b="1" i="0" u="none" strike="noStrike" cap="none" spc="0" normalizeH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sym typeface="Helvetica Light"/>
              </a:rPr>
              <a:t> Jelena Doganjić, Milenijum osiguranje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r-Latn-RS" sz="4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sym typeface="Helvetica Light"/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sr-Latn-RS" sz="4800" b="1">
                <a:solidFill>
                  <a:schemeClr val="bg1"/>
                </a:solidFill>
                <a:latin typeface="+mj-lt"/>
              </a:rPr>
              <a:t>Aranđelovac</a:t>
            </a:r>
            <a:r>
              <a:rPr lang="en-US" sz="4800" b="1">
                <a:solidFill>
                  <a:schemeClr val="bg1"/>
                </a:solidFill>
                <a:latin typeface="+mj-lt"/>
              </a:rPr>
              <a:t>, 10. jun</a:t>
            </a:r>
            <a:r>
              <a:rPr lang="sr-Latn-RS" sz="4800" b="1">
                <a:solidFill>
                  <a:schemeClr val="bg1"/>
                </a:solidFill>
                <a:latin typeface="+mj-lt"/>
              </a:rPr>
              <a:t> 202</a:t>
            </a:r>
            <a:r>
              <a:rPr lang="en-US" sz="4800" b="1">
                <a:solidFill>
                  <a:schemeClr val="bg1"/>
                </a:solidFill>
                <a:latin typeface="+mj-lt"/>
              </a:rPr>
              <a:t>2</a:t>
            </a:r>
            <a:endParaRPr kumimoji="0" lang="en-GB" sz="4800" b="1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sym typeface="Helvetica Light"/>
            </a:endParaRPr>
          </a:p>
        </p:txBody>
      </p:sp>
      <p:sp>
        <p:nvSpPr>
          <p:cNvPr id="10" name="Shape 128"/>
          <p:cNvSpPr txBox="1">
            <a:spLocks/>
          </p:cNvSpPr>
          <p:nvPr/>
        </p:nvSpPr>
        <p:spPr>
          <a:xfrm>
            <a:off x="3575498" y="837379"/>
            <a:ext cx="18179601" cy="1816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0" marR="0" indent="0" algn="ctr" defTabSz="4572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400" b="1" i="1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rosig"/>
                <a:ea typeface="Crosig"/>
                <a:cs typeface="Crosig"/>
                <a:sym typeface="Crosig"/>
              </a:defRPr>
            </a:lvl1pPr>
            <a:lvl2pPr marL="1270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1905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2540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3175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3810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4445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5080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5715000" marR="0" indent="-635000" algn="l" defTabSz="825500" rtl="0" eaLnBrk="1" latinLnBrk="0" hangingPunct="1">
              <a:lnSpc>
                <a:spcPct val="100000"/>
              </a:lnSpc>
              <a:spcBef>
                <a:spcPts val="59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5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r>
              <a:rPr lang="sr-Latn-CS" sz="4800">
                <a:solidFill>
                  <a:schemeClr val="bg1"/>
                </a:solidFill>
              </a:rPr>
              <a:t>XX </a:t>
            </a:r>
            <a:r>
              <a:rPr lang="sr-Latn-CS" sz="4800" dirty="0">
                <a:solidFill>
                  <a:schemeClr val="bg1"/>
                </a:solidFill>
              </a:rPr>
              <a:t>Međunarodni simpozijum</a:t>
            </a:r>
            <a:r>
              <a:rPr lang="sr-Latn-CS" sz="4800">
                <a:solidFill>
                  <a:schemeClr val="bg1"/>
                </a:solidFill>
              </a:rPr>
              <a:t>: </a:t>
            </a:r>
            <a:r>
              <a:rPr lang="sr-Latn-CS" sz="4800" b="1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Savremeni problemi razvoja tržišta osiguranja</a:t>
            </a:r>
            <a:endParaRPr lang="en-GB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72384" y="6157028"/>
            <a:ext cx="19001232" cy="14568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sr-Latn-RS" sz="8800" b="0" i="0" u="none" strike="noStrike" cap="none" spc="0" normalizeH="0" baseline="0" dirty="0">
                <a:ln>
                  <a:noFill/>
                </a:ln>
                <a:solidFill>
                  <a:srgbClr val="2A356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Hvala na pažnji</a:t>
            </a:r>
          </a:p>
        </p:txBody>
      </p:sp>
    </p:spTree>
    <p:extLst>
      <p:ext uri="{BB962C8B-B14F-4D97-AF65-F5344CB8AC3E}">
        <p14:creationId xmlns:p14="http://schemas.microsoft.com/office/powerpoint/2010/main" val="35656490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5"/>
          </p:nvPr>
        </p:nvSpPr>
        <p:spPr>
          <a:xfrm>
            <a:off x="1090625" y="483662"/>
            <a:ext cx="22202749" cy="1343509"/>
          </a:xfrm>
          <a:prstGeom prst="rect">
            <a:avLst/>
          </a:prstGeom>
        </p:spPr>
        <p:txBody>
          <a:bodyPr/>
          <a:lstStyle/>
          <a:p>
            <a:r>
              <a:rPr lang="en-US" sz="7200"/>
              <a:t>Karakteristike sektora osiguranja u Srbiji</a:t>
            </a:r>
            <a:endParaRPr sz="7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F0C618-F6FC-4046-B15A-763405FA4147}"/>
              </a:ext>
            </a:extLst>
          </p:cNvPr>
          <p:cNvSpPr txBox="1"/>
          <p:nvPr/>
        </p:nvSpPr>
        <p:spPr>
          <a:xfrm>
            <a:off x="1771829" y="1827171"/>
            <a:ext cx="10759073" cy="11182548"/>
          </a:xfrm>
          <a:prstGeom prst="rect">
            <a:avLst/>
          </a:prstGeom>
          <a:solidFill>
            <a:srgbClr val="00316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Domaći sektor osiguranja kontinuirano jača</a:t>
            </a:r>
          </a:p>
          <a:p>
            <a:pPr algn="just"/>
            <a:endParaRPr lang="en-US" sz="4000" b="1">
              <a:solidFill>
                <a:schemeClr val="bg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Bilansna suma, kapital i broj zaposlenih u  društvima za Osiguranje (DO) kontinuirano beleže rast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bg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DO sve značajniji učesnici na finansijskom tržištu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bg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U 2021 premija osiguranja preko 1 milijardu evra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bg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Očuvana stabilnost DO i u uslovima poslovanja pandemije Covid 19 </a:t>
            </a:r>
          </a:p>
          <a:p>
            <a:pPr algn="just"/>
            <a:r>
              <a:rPr lang="en-US" sz="4000" b="1">
                <a:solidFill>
                  <a:schemeClr val="bg1"/>
                </a:solidFill>
              </a:rPr>
              <a:t>		Adekvatnost kapitala:  oko 230 %; </a:t>
            </a:r>
          </a:p>
          <a:p>
            <a:pPr lvl="2" indent="0" algn="l"/>
            <a:r>
              <a:rPr lang="en-US" sz="4000" b="1">
                <a:solidFill>
                  <a:schemeClr val="bg1"/>
                </a:solidFill>
              </a:rPr>
              <a:t>		Komb racio NŽ: 80-90%</a:t>
            </a:r>
          </a:p>
          <a:p>
            <a:pPr lvl="2" indent="0" algn="l"/>
            <a:r>
              <a:rPr lang="en-US" sz="4000" b="1">
                <a:solidFill>
                  <a:schemeClr val="bg1"/>
                </a:solidFill>
              </a:rPr>
              <a:t>		Ulaganja: pretežno konzervativna</a:t>
            </a:r>
          </a:p>
          <a:p>
            <a:pPr algn="just"/>
            <a:endParaRPr lang="en-US" sz="4000" b="1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D31013-B129-4F9B-4E96-87844469E195}"/>
              </a:ext>
            </a:extLst>
          </p:cNvPr>
          <p:cNvSpPr txBox="1"/>
          <p:nvPr/>
        </p:nvSpPr>
        <p:spPr>
          <a:xfrm>
            <a:off x="13040363" y="1890943"/>
            <a:ext cx="10070131" cy="11182548"/>
          </a:xfrm>
          <a:prstGeom prst="rect">
            <a:avLst/>
          </a:prstGeom>
          <a:solidFill>
            <a:srgbClr val="00316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Nova makroekonomska kretanja (rast inflacije, rast kamatnih stopa, pad vrednosti državnih HoV), su izazov za sve privredne subjekte, pa i  za DO 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bg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Od značaja je kontinuirano unapređenje upravljanja rizicima i transparentnosti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bg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chemeClr val="bg1"/>
                </a:solidFill>
              </a:rPr>
              <a:t>Prilagođavanje S2 i IFRS 17: postepeno ali usporeno – potrebno ubrzati te procese, uz podršku regulatora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chemeClr val="bg1">
                  <a:lumMod val="85000"/>
                </a:schemeClr>
              </a:solidFill>
            </a:endParaRPr>
          </a:p>
          <a:p>
            <a:pPr marL="571500" lvl="0" indent="-571500" algn="just">
              <a:buFont typeface="Wingdings" panose="05000000000000000000" pitchFamily="2" charset="2"/>
              <a:buChar char="§"/>
            </a:pPr>
            <a:r>
              <a:rPr lang="en-US" sz="4000" b="1">
                <a:solidFill>
                  <a:schemeClr val="bg1"/>
                </a:solidFill>
              </a:rPr>
              <a:t>? Razlozi za usporeniji postupak prilagođavanja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rgbClr val="FF0000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rgbClr val="FF0000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rgbClr val="FF0000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US" sz="4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1384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5"/>
          </p:nvPr>
        </p:nvSpPr>
        <p:spPr>
          <a:xfrm>
            <a:off x="1082888" y="753825"/>
            <a:ext cx="22202749" cy="1343509"/>
          </a:xfrm>
          <a:prstGeom prst="rect">
            <a:avLst/>
          </a:prstGeom>
        </p:spPr>
        <p:txBody>
          <a:bodyPr/>
          <a:lstStyle/>
          <a:p>
            <a:r>
              <a:rPr lang="en-US" sz="7200">
                <a:solidFill>
                  <a:srgbClr val="C00000"/>
                </a:solidFill>
              </a:rPr>
              <a:t>Solventnost 2</a:t>
            </a:r>
            <a:r>
              <a:rPr lang="en-US" sz="7200"/>
              <a:t> u Srbiji          								                   </a:t>
            </a:r>
            <a:endParaRPr sz="7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CDC75F-1A20-4AF3-BAB3-1D807F744EFF}"/>
              </a:ext>
            </a:extLst>
          </p:cNvPr>
          <p:cNvSpPr txBox="1"/>
          <p:nvPr/>
        </p:nvSpPr>
        <p:spPr>
          <a:xfrm>
            <a:off x="1098363" y="3020662"/>
            <a:ext cx="22218224" cy="9828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lvl="0" algn="just"/>
            <a:r>
              <a:rPr lang="en-US" sz="4800" b="1" u="sng">
                <a:solidFill>
                  <a:srgbClr val="182551"/>
                </a:solidFill>
              </a:rPr>
              <a:t>Ciljevi </a:t>
            </a:r>
            <a:r>
              <a:rPr lang="sr-Latn-RS" sz="4800" b="1" u="sng">
                <a:solidFill>
                  <a:srgbClr val="182551"/>
                </a:solidFill>
              </a:rPr>
              <a:t>Solventnost</a:t>
            </a:r>
            <a:r>
              <a:rPr lang="en-US" sz="4800" b="1" u="sng">
                <a:solidFill>
                  <a:srgbClr val="182551"/>
                </a:solidFill>
              </a:rPr>
              <a:t>i 2: </a:t>
            </a:r>
            <a:r>
              <a:rPr lang="sr-Latn-RS" sz="4800" b="1" u="sng">
                <a:solidFill>
                  <a:srgbClr val="182551"/>
                </a:solidFill>
              </a:rPr>
              <a:t> </a:t>
            </a:r>
            <a:endParaRPr lang="en-US" sz="4800" b="1" u="sng">
              <a:solidFill>
                <a:srgbClr val="182551"/>
              </a:solidFill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en-US" sz="4000" b="1">
                <a:solidFill>
                  <a:srgbClr val="182551"/>
                </a:solidFill>
              </a:rPr>
              <a:t>V</a:t>
            </a:r>
            <a:r>
              <a:rPr lang="sr-Latn-RS" sz="4000" b="1">
                <a:solidFill>
                  <a:srgbClr val="182551"/>
                </a:solidFill>
              </a:rPr>
              <a:t>rednovanj</a:t>
            </a:r>
            <a:r>
              <a:rPr lang="en-US" sz="4000" b="1">
                <a:solidFill>
                  <a:srgbClr val="182551"/>
                </a:solidFill>
              </a:rPr>
              <a:t>e</a:t>
            </a:r>
            <a:r>
              <a:rPr lang="sr-Latn-RS" sz="4000" b="1">
                <a:solidFill>
                  <a:srgbClr val="182551"/>
                </a:solidFill>
              </a:rPr>
              <a:t> solventnosne pozicije osiguravača i </a:t>
            </a:r>
            <a:endParaRPr lang="en-US" sz="4000" b="1">
              <a:solidFill>
                <a:srgbClr val="182551"/>
              </a:solidFill>
            </a:endParaRPr>
          </a:p>
          <a:p>
            <a:pPr marL="571500" lvl="0" indent="-571500" algn="just">
              <a:buFont typeface="Wingdings" panose="05000000000000000000" pitchFamily="2" charset="2"/>
              <a:buChar char="ü"/>
            </a:pPr>
            <a:r>
              <a:rPr lang="en-US" sz="4000" b="1">
                <a:solidFill>
                  <a:srgbClr val="182551"/>
                </a:solidFill>
              </a:rPr>
              <a:t>Integrisano</a:t>
            </a:r>
            <a:r>
              <a:rPr lang="sr-Latn-RS" sz="4000" b="1">
                <a:solidFill>
                  <a:srgbClr val="182551"/>
                </a:solidFill>
              </a:rPr>
              <a:t> upravljanja rizicima</a:t>
            </a:r>
            <a:endParaRPr lang="en-GB" sz="4000" b="1">
              <a:solidFill>
                <a:srgbClr val="182551"/>
              </a:solidFill>
            </a:endParaRPr>
          </a:p>
          <a:p>
            <a:pPr lvl="0" algn="just"/>
            <a:endParaRPr lang="en-GB" sz="4800" b="1" u="sng">
              <a:solidFill>
                <a:srgbClr val="182551"/>
              </a:solidFill>
            </a:endParaRPr>
          </a:p>
          <a:p>
            <a:pPr lvl="0" algn="just"/>
            <a:r>
              <a:rPr lang="en-GB" sz="4800" b="1" u="sng">
                <a:solidFill>
                  <a:srgbClr val="182551"/>
                </a:solidFill>
              </a:rPr>
              <a:t>Strategija implementacije Solventnosti 2</a:t>
            </a:r>
            <a:r>
              <a:rPr lang="en-GB" sz="4400" b="1" u="sng">
                <a:solidFill>
                  <a:srgbClr val="182551"/>
                </a:solidFill>
              </a:rPr>
              <a:t> u Srbiji</a:t>
            </a:r>
            <a:r>
              <a:rPr lang="en-GB" sz="4400" b="1">
                <a:solidFill>
                  <a:srgbClr val="182551"/>
                </a:solidFill>
              </a:rPr>
              <a:t>:</a:t>
            </a:r>
          </a:p>
          <a:p>
            <a:pPr marL="742950" lvl="0" indent="-742950" algn="just">
              <a:buFont typeface="Wingdings" panose="05000000000000000000" pitchFamily="2" charset="2"/>
              <a:buChar char="ü"/>
            </a:pPr>
            <a:r>
              <a:rPr lang="en-GB" sz="4000" b="1">
                <a:solidFill>
                  <a:srgbClr val="182551"/>
                </a:solidFill>
              </a:rPr>
              <a:t>Analiza usklađenosti propisa – završeno</a:t>
            </a:r>
          </a:p>
          <a:p>
            <a:pPr marL="742950" lvl="0" indent="-742950" algn="just">
              <a:buFont typeface="Wingdings" panose="05000000000000000000" pitchFamily="2" charset="2"/>
              <a:buChar char="ü"/>
            </a:pPr>
            <a:r>
              <a:rPr lang="en-GB" sz="4000" b="1">
                <a:solidFill>
                  <a:srgbClr val="182551"/>
                </a:solidFill>
              </a:rPr>
              <a:t>Procena efekata -  za sada 2 QIS studije </a:t>
            </a:r>
          </a:p>
          <a:p>
            <a:pPr marL="742950" lvl="0" indent="-742950" algn="just">
              <a:buFont typeface="Wingdings" panose="05000000000000000000" pitchFamily="2" charset="2"/>
              <a:buChar char="ü"/>
            </a:pPr>
            <a:r>
              <a:rPr lang="en-GB" sz="4000" b="1">
                <a:solidFill>
                  <a:srgbClr val="182551"/>
                </a:solidFill>
              </a:rPr>
              <a:t>Usklađivanje regulatornog okvira -  nakon procene efekata i u skladu sa rokovima pristupanja EU</a:t>
            </a:r>
          </a:p>
          <a:p>
            <a:pPr lvl="0" algn="just"/>
            <a:endParaRPr lang="en-GB" sz="4000" b="1">
              <a:solidFill>
                <a:srgbClr val="1825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en-GB" sz="4800" b="1" u="sng">
                <a:solidFill>
                  <a:srgbClr val="182551"/>
                </a:solidFill>
              </a:rPr>
              <a:t>2 QIS studije u Srbiji </a:t>
            </a:r>
            <a:endParaRPr lang="en-GB" sz="4400" b="1" u="sng">
              <a:solidFill>
                <a:srgbClr val="182551"/>
              </a:solidFill>
            </a:endParaRP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rgbClr val="182551"/>
                </a:solidFill>
              </a:rPr>
              <a:t>Značajno doprinele unapređenju upravljanja rizicima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rgbClr val="182551"/>
                </a:solidFill>
              </a:rPr>
              <a:t>Efekti primene S2 zavise od:  vrste poslova (Ž/NŽ), veličine, strukture portfelja i dr.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rgbClr val="182551"/>
                </a:solidFill>
              </a:rPr>
              <a:t>Ukazale na potencijalne probleme vezane za Re, HOV, CAT</a:t>
            </a:r>
          </a:p>
          <a:p>
            <a:pPr marL="685800" lvl="0" indent="-685800" algn="just">
              <a:buFont typeface="Arial" panose="020B0604020202020204" pitchFamily="34" charset="0"/>
              <a:buChar char="•"/>
            </a:pPr>
            <a:endParaRPr lang="en-GB" sz="4000">
              <a:solidFill>
                <a:srgbClr val="182551"/>
              </a:solidFill>
            </a:endParaRPr>
          </a:p>
          <a:p>
            <a:pPr lvl="0" algn="just"/>
            <a:endParaRPr lang="en-GB" sz="4000" dirty="0">
              <a:solidFill>
                <a:srgbClr val="18255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145A70-548C-89A6-B566-9515985DE649}"/>
              </a:ext>
            </a:extLst>
          </p:cNvPr>
          <p:cNvSpPr txBox="1"/>
          <p:nvPr/>
        </p:nvSpPr>
        <p:spPr>
          <a:xfrm>
            <a:off x="1082888" y="12157334"/>
            <a:ext cx="22745310" cy="841256"/>
          </a:xfrm>
          <a:prstGeom prst="rect">
            <a:avLst/>
          </a:prstGeom>
          <a:solidFill>
            <a:srgbClr val="18256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  <a:ea typeface="+mn-ea"/>
                <a:cs typeface="+mn-cs"/>
                <a:sym typeface="Helvetica Light"/>
              </a:rPr>
              <a:t>Razmotriti mogućnost uvođenja – uz prelazne odredbe</a:t>
            </a:r>
            <a:endParaRPr kumimoji="0" lang="sr-Latn-RS" sz="48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9983495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5"/>
          </p:nvPr>
        </p:nvSpPr>
        <p:spPr>
          <a:xfrm>
            <a:off x="1082888" y="753825"/>
            <a:ext cx="22202749" cy="2673104"/>
          </a:xfrm>
          <a:prstGeom prst="rect">
            <a:avLst/>
          </a:prstGeom>
        </p:spPr>
        <p:txBody>
          <a:bodyPr/>
          <a:lstStyle/>
          <a:p>
            <a:r>
              <a:rPr lang="en-US" sz="7200"/>
              <a:t>Solventnost 2 EU vs regulativa u Srbiji 																	</a:t>
            </a:r>
            <a:endParaRPr sz="72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4231620-75CF-463D-A581-83F4F9A544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059139"/>
              </p:ext>
            </p:extLst>
          </p:nvPr>
        </p:nvGraphicFramePr>
        <p:xfrm>
          <a:off x="1593051" y="2090376"/>
          <a:ext cx="21182422" cy="111455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591211">
                  <a:extLst>
                    <a:ext uri="{9D8B030D-6E8A-4147-A177-3AD203B41FA5}">
                      <a16:colId xmlns:a16="http://schemas.microsoft.com/office/drawing/2014/main" val="1964679911"/>
                    </a:ext>
                  </a:extLst>
                </a:gridCol>
                <a:gridCol w="10591211">
                  <a:extLst>
                    <a:ext uri="{9D8B030D-6E8A-4147-A177-3AD203B41FA5}">
                      <a16:colId xmlns:a16="http://schemas.microsoft.com/office/drawing/2014/main" val="3411953823"/>
                    </a:ext>
                  </a:extLst>
                </a:gridCol>
              </a:tblGrid>
              <a:tr h="8844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EU okvir zahteva tri stuba Solventnosti 2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Regulativ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a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 u Srbiji za Solvency 2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2991671"/>
                  </a:ext>
                </a:extLst>
              </a:tr>
              <a:tr h="69439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</a:rPr>
                        <a:t> I Kvantitativni zahtevi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1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360017"/>
                  </a:ext>
                </a:extLst>
              </a:tr>
              <a:tr h="4015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Kvalitet podataka,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Tehničke rezerve i poređenje sa iskustvom, Prihvatljiva sopstvena sredstva,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Dva nivoa kapitalnih zahteva (SCR i MCR),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Pravila opreznog investiranja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</a:rPr>
                        <a:t>Delimično usklađeno sa EU 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- za sada kvalitet podataka, poređenje sa iskustvom, delimično  tehničke rezerve i pravila investiranja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.</a:t>
                      </a:r>
                      <a:endParaRPr lang="en-US" sz="3600" b="1">
                        <a:solidFill>
                          <a:srgbClr val="18255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Obračun tehničkih rezervi, prihvatljiva sopstvena sredstva i kapitalni zahtevi - za sada samo kroz QIS studije i izveštavanje na nivou grupa</a:t>
                      </a:r>
                      <a:endParaRPr lang="sr-Latn-RS" sz="3600" b="1">
                        <a:solidFill>
                          <a:srgbClr val="18255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328528"/>
                  </a:ext>
                </a:extLst>
              </a:tr>
              <a:tr h="69439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</a:rPr>
                        <a:t>II Kvalitativni zahtevi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1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403686"/>
                  </a:ext>
                </a:extLst>
              </a:tr>
              <a:tr h="20180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Osnivanje, Uprava, “Ključne” funkcije, Poveravanje poslova trećim licima, Informisanje ugovarača osiguranja, Sistem upravljanja, ORSA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FF0000"/>
                          </a:solidFill>
                          <a:effectLst/>
                        </a:rPr>
                        <a:t>U velikoj meri usklađeno sa EU</a:t>
                      </a:r>
                      <a:endParaRPr lang="sr-Latn-CS" sz="3600" b="1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3224063"/>
                  </a:ext>
                </a:extLst>
              </a:tr>
              <a:tr h="694392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</a:rPr>
                        <a:t>III </a:t>
                      </a: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Transparentnost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31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691029"/>
                  </a:ext>
                </a:extLst>
              </a:tr>
              <a:tr h="21446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Redovni izveštoji supervizoru (RSR), Templejti za kvantitativne izveštaje (QRT), Izveštaj o solventnosti i finansijskom stanju (SFCR)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FF0000"/>
                          </a:solidFill>
                          <a:effectLst/>
                        </a:rPr>
                        <a:t>Nije usklađeno sa EU</a:t>
                      </a:r>
                      <a:r>
                        <a:rPr lang="en-US" sz="3600" b="1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izveštajima</a:t>
                      </a:r>
                      <a:endParaRPr lang="sr-Latn-RS" sz="3600" b="1">
                        <a:solidFill>
                          <a:srgbClr val="18255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Napomena: pojedini osiguravači sačinjavaju za potrebe grupa kojima pripadaju ove izveštaje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6267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4882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body" idx="15"/>
          </p:nvPr>
        </p:nvSpPr>
        <p:spPr>
          <a:xfrm>
            <a:off x="1082888" y="753825"/>
            <a:ext cx="22202749" cy="1343509"/>
          </a:xfrm>
          <a:prstGeom prst="rect">
            <a:avLst/>
          </a:prstGeom>
        </p:spPr>
        <p:txBody>
          <a:bodyPr/>
          <a:lstStyle/>
          <a:p>
            <a:r>
              <a:rPr lang="en-US" sz="7200">
                <a:solidFill>
                  <a:srgbClr val="C00000"/>
                </a:solidFill>
              </a:rPr>
              <a:t>MSFI</a:t>
            </a:r>
            <a:r>
              <a:rPr lang="sr-Latn-RS" sz="7200">
                <a:solidFill>
                  <a:srgbClr val="C00000"/>
                </a:solidFill>
              </a:rPr>
              <a:t> 17</a:t>
            </a:r>
            <a:endParaRPr sz="72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479EAF-4304-419A-9CC5-BF37DE7C43EA}"/>
              </a:ext>
            </a:extLst>
          </p:cNvPr>
          <p:cNvSpPr txBox="1"/>
          <p:nvPr/>
        </p:nvSpPr>
        <p:spPr>
          <a:xfrm>
            <a:off x="1082888" y="2712886"/>
            <a:ext cx="22417192" cy="11951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800" b="1" u="sng">
                <a:solidFill>
                  <a:srgbClr val="182551"/>
                </a:solidFill>
              </a:rPr>
              <a:t>P</a:t>
            </a:r>
            <a:r>
              <a:rPr lang="sr-Latn-CS" sz="4800" b="1" u="sng">
                <a:solidFill>
                  <a:srgbClr val="182551"/>
                </a:solidFill>
              </a:rPr>
              <a:t>oboljšanje transparentnosti i uporedivosti</a:t>
            </a:r>
            <a:endParaRPr lang="en-US" sz="4800" b="1" u="sng">
              <a:solidFill>
                <a:srgbClr val="182551"/>
              </a:solidFill>
            </a:endParaRPr>
          </a:p>
          <a:p>
            <a:pPr algn="l"/>
            <a:endParaRPr lang="en-US" sz="4000" b="1" u="sng">
              <a:solidFill>
                <a:srgbClr val="18255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800" b="1" u="sng">
                <a:solidFill>
                  <a:srgbClr val="182551"/>
                </a:solidFill>
              </a:rPr>
              <a:t>Visok stepen kompleksnosti</a:t>
            </a:r>
          </a:p>
          <a:p>
            <a:pPr lvl="6" indent="0" algn="l"/>
            <a:r>
              <a:rPr lang="en-US" sz="4000" b="1">
                <a:solidFill>
                  <a:srgbClr val="182551"/>
                </a:solidFill>
              </a:rPr>
              <a:t>		-  vrednovanje na bazi novčanih tokova</a:t>
            </a:r>
          </a:p>
          <a:p>
            <a:pPr lvl="6" indent="0" algn="l"/>
            <a:r>
              <a:rPr lang="en-US" sz="4000" b="1">
                <a:solidFill>
                  <a:srgbClr val="182551"/>
                </a:solidFill>
              </a:rPr>
              <a:t>		-  segmentacija ugovora: sličnost rizika, “generacije” ugovora, profitabilnost</a:t>
            </a:r>
          </a:p>
          <a:p>
            <a:pPr lvl="2" indent="0" algn="l"/>
            <a:r>
              <a:rPr lang="en-US" sz="4000" b="1">
                <a:solidFill>
                  <a:srgbClr val="182551"/>
                </a:solidFill>
              </a:rPr>
              <a:t>		-  eksplicitno iskazivanje: prilagođavanja riziku (RA) i margine usluge – CSM</a:t>
            </a:r>
          </a:p>
          <a:p>
            <a:pPr lvl="2" indent="0" algn="l"/>
            <a:endParaRPr lang="en-US" sz="4000" b="1">
              <a:solidFill>
                <a:srgbClr val="18255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800" b="1" u="sng">
                <a:solidFill>
                  <a:srgbClr val="182551"/>
                </a:solidFill>
              </a:rPr>
              <a:t> Poseban fokus na profitabilnost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800" b="1">
              <a:solidFill>
                <a:srgbClr val="182551"/>
              </a:solidFill>
            </a:endParaRPr>
          </a:p>
          <a:p>
            <a:pPr marL="685800" marR="0" indent="-6858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b="1" u="sng">
                <a:solidFill>
                  <a:srgbClr val="182551"/>
                </a:solidFill>
              </a:rPr>
              <a:t>Očekivani efekti uvođenja: </a:t>
            </a:r>
          </a:p>
          <a:p>
            <a:pPr lvl="6" indent="0" algn="l"/>
            <a:r>
              <a:rPr lang="en-US" sz="4000" b="1">
                <a:solidFill>
                  <a:srgbClr val="182551"/>
                </a:solidFill>
              </a:rPr>
              <a:t>		- inicijalno se povećava vrednost kapitala (uticaj diskontovanja, procena rezervi, obaveza)</a:t>
            </a:r>
          </a:p>
          <a:p>
            <a:pPr lvl="6" indent="0" algn="l"/>
            <a:r>
              <a:rPr lang="en-US" sz="4000" b="1">
                <a:solidFill>
                  <a:srgbClr val="182551"/>
                </a:solidFill>
              </a:rPr>
              <a:t>		- povećanje kapitala u kratkom roku se reflektuje na manju dobit u budućnosti</a:t>
            </a:r>
          </a:p>
          <a:p>
            <a:pPr marL="571500" lvl="7" indent="-571500" algn="l">
              <a:buFontTx/>
              <a:buChar char="-"/>
            </a:pPr>
            <a:endParaRPr lang="en-US" sz="4000" b="1">
              <a:solidFill>
                <a:srgbClr val="182551"/>
              </a:solidFill>
            </a:endParaRPr>
          </a:p>
          <a:p>
            <a:pPr marL="571500" lvl="7" indent="-571500" algn="l">
              <a:buFontTx/>
              <a:buChar char="-"/>
            </a:pPr>
            <a:endParaRPr lang="en-US" sz="4000" b="1">
              <a:solidFill>
                <a:srgbClr val="182551"/>
              </a:solidFill>
            </a:endParaRPr>
          </a:p>
          <a:p>
            <a:pPr marL="571500" lvl="7" indent="-571500" algn="l">
              <a:buFontTx/>
              <a:buChar char="-"/>
            </a:pPr>
            <a:endParaRPr lang="en-US" sz="4000" b="1">
              <a:solidFill>
                <a:srgbClr val="18255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b="1">
              <a:solidFill>
                <a:srgbClr val="182551"/>
              </a:solidFill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4000"/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r-Latn-R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296D16-D6D1-4690-99F8-4EF2AA373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10307" y="714006"/>
            <a:ext cx="5073693" cy="68800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43A34C-AB4F-4CBA-81D3-AB7D21DAD41F}"/>
              </a:ext>
            </a:extLst>
          </p:cNvPr>
          <p:cNvSpPr txBox="1"/>
          <p:nvPr/>
        </p:nvSpPr>
        <p:spPr>
          <a:xfrm>
            <a:off x="1082888" y="11418671"/>
            <a:ext cx="22745310" cy="2318583"/>
          </a:xfrm>
          <a:prstGeom prst="rect">
            <a:avLst/>
          </a:prstGeom>
          <a:solidFill>
            <a:srgbClr val="182565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just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80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Kao i S2 i IFRS 17 uvažava </a:t>
            </a:r>
            <a:r>
              <a:rPr lang="sr-Latn-RS" sz="480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utvrđivanj</a:t>
            </a:r>
            <a:r>
              <a:rPr lang="en-US" sz="480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sr-Latn-RS" sz="480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sadašnje vrednosti budućih (neizvesnih) novčanih tokova, uzima u obzir verovatnoću nastanka obaveza kao i sadašnju vrednost novca primenom RFR</a:t>
            </a:r>
            <a:r>
              <a:rPr lang="en-US" sz="480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, ali postoje značajne razlike u odnosu na S2</a:t>
            </a:r>
            <a:endParaRPr kumimoji="0" lang="sr-Latn-RS" sz="4800" b="0" i="0" u="none" strike="noStrike" cap="none" spc="0" normalizeH="0" baseline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8568379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90581-B1E7-4668-ADE0-E4AFCEC1C4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2525" y="688885"/>
            <a:ext cx="22202749" cy="1481431"/>
          </a:xfrm>
        </p:spPr>
        <p:txBody>
          <a:bodyPr/>
          <a:lstStyle/>
          <a:p>
            <a:r>
              <a:rPr lang="en-US"/>
              <a:t>S2 vs IFRS 17 (najznačajnije razlike)</a:t>
            </a:r>
            <a:endParaRPr lang="sr-Latn-R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E203FEA-075B-4FC6-AF8F-AEABB4DED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864575"/>
              </p:ext>
            </p:extLst>
          </p:nvPr>
        </p:nvGraphicFramePr>
        <p:xfrm>
          <a:off x="976324" y="2591903"/>
          <a:ext cx="22278950" cy="1097698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521756">
                  <a:extLst>
                    <a:ext uri="{9D8B030D-6E8A-4147-A177-3AD203B41FA5}">
                      <a16:colId xmlns:a16="http://schemas.microsoft.com/office/drawing/2014/main" val="2906868536"/>
                    </a:ext>
                  </a:extLst>
                </a:gridCol>
                <a:gridCol w="6885437">
                  <a:extLst>
                    <a:ext uri="{9D8B030D-6E8A-4147-A177-3AD203B41FA5}">
                      <a16:colId xmlns:a16="http://schemas.microsoft.com/office/drawing/2014/main" val="1731070763"/>
                    </a:ext>
                  </a:extLst>
                </a:gridCol>
                <a:gridCol w="8871757">
                  <a:extLst>
                    <a:ext uri="{9D8B030D-6E8A-4147-A177-3AD203B41FA5}">
                      <a16:colId xmlns:a16="http://schemas.microsoft.com/office/drawing/2014/main" val="2068333418"/>
                    </a:ext>
                  </a:extLst>
                </a:gridCol>
              </a:tblGrid>
              <a:tr h="711069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800" b="1">
                          <a:solidFill>
                            <a:schemeClr val="bg1"/>
                          </a:solidFill>
                          <a:effectLst/>
                        </a:rPr>
                        <a:t>S</a:t>
                      </a:r>
                      <a:r>
                        <a:rPr lang="en-US" sz="4800" b="1">
                          <a:solidFill>
                            <a:schemeClr val="bg1"/>
                          </a:solidFill>
                          <a:effectLst/>
                        </a:rPr>
                        <a:t>olventnost </a:t>
                      </a:r>
                      <a:r>
                        <a:rPr lang="sr-Latn-RS" sz="4800" b="1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sr-Latn-CS" sz="4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800" b="1">
                          <a:solidFill>
                            <a:schemeClr val="bg1"/>
                          </a:solidFill>
                          <a:effectLst/>
                        </a:rPr>
                        <a:t>IFRS 17</a:t>
                      </a:r>
                      <a:endParaRPr lang="sr-Latn-CS" sz="48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1825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059494"/>
                  </a:ext>
                </a:extLst>
              </a:tr>
              <a:tr h="863305">
                <a:tc vMerge="1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4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vrednovanje (rizici)</a:t>
                      </a:r>
                      <a:endParaRPr lang="sr-Latn-CS" sz="44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400" b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vrednovanje i izveštavanje</a:t>
                      </a:r>
                      <a:endParaRPr lang="sr-Latn-CS" sz="4400" b="1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830446"/>
                  </a:ext>
                </a:extLst>
              </a:tr>
              <a:tr h="24132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Vrednovanje</a:t>
                      </a:r>
                      <a:r>
                        <a:rPr lang="en-US" sz="4000" b="1">
                          <a:solidFill>
                            <a:schemeClr val="bg1"/>
                          </a:solidFill>
                          <a:effectLst/>
                        </a:rPr>
                        <a:t> i obuhvat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Vrednovanje u B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S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“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Na dan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”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 bilansiranja</a:t>
                      </a:r>
                      <a:endParaRPr lang="en-US" sz="3600" b="1">
                        <a:solidFill>
                          <a:srgbClr val="182551"/>
                        </a:solidFill>
                        <a:effectLst/>
                      </a:endParaRPr>
                    </a:p>
                    <a:p>
                      <a:pPr marL="0" marR="0" lvl="0" indent="0" algn="l" defTabSz="8255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Svi ugovori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Vrednovanje kroz B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S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, B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U 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i OCI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</a:endParaRPr>
                    </a:p>
                    <a:p>
                      <a:pPr marL="0" marR="0" lvl="0" indent="0" algn="l" defTabSz="8255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“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Kotrljajući unapred“</a:t>
                      </a:r>
                      <a:endParaRPr lang="en-US" sz="3600" b="1">
                        <a:solidFill>
                          <a:srgbClr val="182551"/>
                        </a:solidFill>
                        <a:effectLst/>
                      </a:endParaRPr>
                    </a:p>
                    <a:p>
                      <a:pPr marL="0" marR="0" lvl="0" indent="0" algn="l" defTabSz="8255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Ugovori u kojima je pretežan rizik osiguranja, kao i investicioni ugovori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173383"/>
                  </a:ext>
                </a:extLst>
              </a:tr>
              <a:tr h="59256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Grupisanje ugovora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Portfelji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Portfelji-Generacije-Grupe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317015"/>
                  </a:ext>
                </a:extLst>
              </a:tr>
              <a:tr h="165695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Prilagođavanje za rizik (RA)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U velikoj meri r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egulatorno propisan metod i parametri. Neto od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 Re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 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Interni metod i parametri. Bruto (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za 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osiguranje i za reosiguranje)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759812"/>
                  </a:ext>
                </a:extLst>
              </a:tr>
              <a:tr h="12167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Ugovorena margina usluge (CSM)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Ne iskazuje se izdvojeno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Iskazuje se izdvojeno za grupe ugovora (grupisanje utiče na vrednost CSM)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563044"/>
                  </a:ext>
                </a:extLst>
              </a:tr>
              <a:tr h="130616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4000" b="1">
                          <a:solidFill>
                            <a:schemeClr val="bg1"/>
                          </a:solidFill>
                          <a:effectLst/>
                        </a:rPr>
                        <a:t>Diskontovanje</a:t>
                      </a:r>
                      <a:endParaRPr lang="sr-Latn-CS" sz="40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EIOPA </a:t>
                      </a:r>
                      <a:r>
                        <a:rPr lang="en-US" sz="3600" b="1">
                          <a:solidFill>
                            <a:srgbClr val="182551"/>
                          </a:solidFill>
                          <a:effectLst/>
                        </a:rPr>
                        <a:t>RFR </a:t>
                      </a:r>
                      <a:r>
                        <a:rPr lang="sr-Latn-RS" sz="3600" b="1">
                          <a:solidFill>
                            <a:srgbClr val="182551"/>
                          </a:solidFill>
                          <a:effectLst/>
                        </a:rPr>
                        <a:t>diskontne stope</a:t>
                      </a:r>
                      <a:endParaRPr lang="sr-Latn-CS" sz="3600" b="1">
                        <a:solidFill>
                          <a:srgbClr val="18255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r-Latn-RS" sz="3600" b="1" i="0" u="none" strike="noStrike" cap="none" spc="0" baseline="0">
                          <a:ln>
                            <a:noFill/>
                          </a:ln>
                          <a:solidFill>
                            <a:srgbClr val="18255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Diskontne </a:t>
                      </a:r>
                      <a:r>
                        <a:rPr lang="en-US" sz="3600" b="1" i="0" u="none" strike="noStrike" cap="none" spc="0" baseline="0">
                          <a:ln>
                            <a:noFill/>
                          </a:ln>
                          <a:solidFill>
                            <a:srgbClr val="18255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RFR diskontne  </a:t>
                      </a:r>
                      <a:r>
                        <a:rPr lang="sr-Latn-RS" sz="3600" b="1" i="0" u="none" strike="noStrike" cap="none" spc="0" baseline="0">
                          <a:ln>
                            <a:noFill/>
                          </a:ln>
                          <a:solidFill>
                            <a:srgbClr val="18255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stope po</a:t>
                      </a:r>
                      <a:r>
                        <a:rPr lang="en-US" sz="3600" b="1" i="0" u="none" strike="noStrike" cap="none" spc="0" baseline="0">
                          <a:ln>
                            <a:noFill/>
                          </a:ln>
                          <a:solidFill>
                            <a:srgbClr val="18255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rt</a:t>
                      </a:r>
                      <a:r>
                        <a:rPr lang="sr-Latn-RS" sz="3600" b="1" i="0" u="none" strike="noStrike" cap="none" spc="0" baseline="0">
                          <a:ln>
                            <a:noFill/>
                          </a:ln>
                          <a:solidFill>
                            <a:srgbClr val="18255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felja ili sa tržišta </a:t>
                      </a:r>
                      <a:endParaRPr lang="sr-Latn-CS" sz="3600" b="1" i="0" u="none" strike="noStrike" cap="none" spc="0" baseline="0">
                        <a:ln>
                          <a:noFill/>
                        </a:ln>
                        <a:solidFill>
                          <a:srgbClr val="18255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515346"/>
                  </a:ext>
                </a:extLst>
              </a:tr>
              <a:tr h="1838229">
                <a:tc>
                  <a:txBody>
                    <a:bodyPr/>
                    <a:lstStyle/>
                    <a:p>
                      <a:pPr marL="0" marR="0" lvl="0" indent="0" algn="l" defTabSz="8255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4000" b="1" i="0" u="none" strike="noStrike" cap="none" spc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TSO </a:t>
                      </a:r>
                      <a:endParaRPr lang="sr-Latn-CS" sz="4000" b="1" i="0" u="none" strike="noStrike" cap="none" spc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indent="0" algn="l" defTabSz="8255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sr-Latn-RS" sz="4000" b="1" i="0" u="none" strike="noStrike" cap="none" spc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 anchor="ctr">
                    <a:solidFill>
                      <a:srgbClr val="18256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55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sr-Latn-R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S</a:t>
                      </a:r>
                      <a:r>
                        <a:rPr lang="en-U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vi</a:t>
                      </a:r>
                      <a:r>
                        <a:rPr lang="sr-Latn-R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 TSO se pridružuju Portfeljima</a:t>
                      </a:r>
                      <a:endParaRPr lang="sr-Latn-CS" sz="3600" b="1" i="0" u="none" strike="noStrike" cap="none" spc="0" baseline="0">
                        <a:ln>
                          <a:noFill/>
                        </a:ln>
                        <a:solidFill>
                          <a:srgbClr val="2A356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indent="0" algn="l" defTabSz="8255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Ne prepoznaje DAC</a:t>
                      </a:r>
                      <a:endParaRPr lang="sr-Latn-CS" sz="3600" b="1" i="0" u="none" strike="noStrike" cap="none" spc="0" baseline="0">
                        <a:ln>
                          <a:noFill/>
                        </a:ln>
                        <a:solidFill>
                          <a:srgbClr val="2A356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indent="0" algn="l" defTabSz="8255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sr-Latn-RS" sz="3600" b="1" i="0" u="none" strike="noStrike" cap="none" spc="0" baseline="0">
                        <a:ln>
                          <a:noFill/>
                        </a:ln>
                        <a:solidFill>
                          <a:srgbClr val="2A356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8255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Samo d</a:t>
                      </a:r>
                      <a:r>
                        <a:rPr lang="sr-Latn-R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irektni  TSO se pridružuju Grupama</a:t>
                      </a:r>
                      <a:endParaRPr lang="sr-Latn-CS" sz="3600" b="1" i="0" u="none" strike="noStrike" cap="none" spc="0" baseline="0">
                        <a:ln>
                          <a:noFill/>
                        </a:ln>
                        <a:solidFill>
                          <a:srgbClr val="2A356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indent="0" algn="l" defTabSz="8255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3600" b="1" i="0" u="none" strike="noStrike" cap="none" spc="0" baseline="0">
                          <a:ln>
                            <a:noFill/>
                          </a:ln>
                          <a:solidFill>
                            <a:srgbClr val="2A356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Dozvoljeno iskazivanje DAC</a:t>
                      </a:r>
                      <a:endParaRPr lang="sr-Latn-CS" sz="3600" b="1" i="0" u="none" strike="noStrike" cap="none" spc="0" baseline="0">
                        <a:ln>
                          <a:noFill/>
                        </a:ln>
                        <a:solidFill>
                          <a:srgbClr val="2A356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indent="0" algn="l" defTabSz="8255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sr-Latn-RS" sz="3600" b="1" i="0" u="none" strike="noStrike" cap="none" spc="0" baseline="0">
                        <a:ln>
                          <a:noFill/>
                        </a:ln>
                        <a:solidFill>
                          <a:srgbClr val="2A356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486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28023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0CE94-9C3B-404B-9F3F-AF6E522A3A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2525" y="709667"/>
            <a:ext cx="22929693" cy="1343509"/>
          </a:xfrm>
        </p:spPr>
        <p:txBody>
          <a:bodyPr/>
          <a:lstStyle/>
          <a:p>
            <a:r>
              <a:rPr lang="en-US" sz="7200"/>
              <a:t>Dinamički plan uvođenja IFRS 17 – međunarodni nivo</a:t>
            </a:r>
            <a:endParaRPr lang="sr-Latn-RS" sz="720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7C0067-F2AB-4E0F-B2E4-DA80EC715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819" y="2962562"/>
            <a:ext cx="21163724" cy="98598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8AD8CE5-7DCC-432E-805C-90182B8E7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21745" y="8100211"/>
            <a:ext cx="1711516" cy="1567556"/>
          </a:xfrm>
          <a:prstGeom prst="rect">
            <a:avLst/>
          </a:prstGeom>
        </p:spPr>
      </p:pic>
      <p:sp>
        <p:nvSpPr>
          <p:cNvPr id="6" name="Oval Callout 4">
            <a:extLst>
              <a:ext uri="{FF2B5EF4-FFF2-40B4-BE49-F238E27FC236}">
                <a16:creationId xmlns:a16="http://schemas.microsoft.com/office/drawing/2014/main" id="{A04F03CE-D621-432C-8FC3-E924B833C48A}"/>
              </a:ext>
            </a:extLst>
          </p:cNvPr>
          <p:cNvSpPr/>
          <p:nvPr/>
        </p:nvSpPr>
        <p:spPr>
          <a:xfrm>
            <a:off x="18121745" y="3428999"/>
            <a:ext cx="5860472" cy="4862945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2060"/>
                </a:solidFill>
              </a:rPr>
              <a:t>Slične, ali ipak različite kalkulacije u odnosu na Solventnost 2. U svakom slučaju u prednosti su kompanije koje su implementirale Solventnost 2</a:t>
            </a:r>
            <a:endParaRPr lang="en-GB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72337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401E1-0324-45DD-A20C-C48AD62A26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2525" y="1270777"/>
            <a:ext cx="22202749" cy="1481431"/>
          </a:xfrm>
        </p:spPr>
        <p:txBody>
          <a:bodyPr/>
          <a:lstStyle/>
          <a:p>
            <a:r>
              <a:rPr lang="sr-Latn-RS"/>
              <a:t>IFRS 17 u Srbiji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481D85-AA7A-45BC-99F3-CCBE2F6B425C}"/>
              </a:ext>
            </a:extLst>
          </p:cNvPr>
          <p:cNvSpPr txBox="1"/>
          <p:nvPr/>
        </p:nvSpPr>
        <p:spPr>
          <a:xfrm>
            <a:off x="1198417" y="4010585"/>
            <a:ext cx="22056857" cy="9489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rgbClr val="182551"/>
                </a:solidFill>
              </a:rPr>
              <a:t>Standard nije zvanično objavljen u prevedenom obliku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rgbClr val="182551"/>
                </a:solidFill>
              </a:rPr>
              <a:t>Nejasan rok za implementaciju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rgbClr val="182551"/>
                </a:solidFill>
              </a:rPr>
              <a:t>Očekuju se visoki troškovi implementacije (IT, kadrovi)</a:t>
            </a: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r>
              <a:rPr lang="en-GB" sz="4000" b="1">
                <a:solidFill>
                  <a:srgbClr val="182551"/>
                </a:solidFill>
              </a:rPr>
              <a:t>Potrebna GAP analiza i smernice za implementaciju (grupisanje ugovora, TSO i dr)</a:t>
            </a:r>
          </a:p>
          <a:p>
            <a:pPr lvl="0" algn="just"/>
            <a:endParaRPr lang="en-GB" sz="4000" b="1">
              <a:solidFill>
                <a:srgbClr val="182551"/>
              </a:solidFill>
            </a:endParaRPr>
          </a:p>
          <a:p>
            <a:pPr lvl="0" algn="just"/>
            <a:r>
              <a:rPr lang="en-GB" sz="4000" b="1">
                <a:solidFill>
                  <a:srgbClr val="182551"/>
                </a:solidFill>
              </a:rPr>
              <a:t>Sprovedeno: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rgbClr val="182551"/>
                </a:solidFill>
              </a:rPr>
              <a:t>Sporadična edukacija – UOOS, UAS, matične kompanije, specijalizovane agencije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4000" b="1">
                <a:solidFill>
                  <a:srgbClr val="182551"/>
                </a:solidFill>
              </a:rPr>
              <a:t>Pojedini osiguravači vrše inicijalna vrednovanja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b="1">
              <a:solidFill>
                <a:srgbClr val="182551"/>
              </a:solidFill>
            </a:endParaRPr>
          </a:p>
          <a:p>
            <a:pPr marL="571500" lvl="0" indent="-571500" algn="just">
              <a:buFont typeface="Arial" panose="020B0604020202020204" pitchFamily="34" charset="0"/>
              <a:buChar char="•"/>
            </a:pPr>
            <a:endParaRPr lang="en-GB" sz="4000" b="1">
              <a:solidFill>
                <a:srgbClr val="182551"/>
              </a:solidFill>
            </a:endParaRPr>
          </a:p>
          <a:p>
            <a:pPr lvl="0" algn="just"/>
            <a:endParaRPr lang="en-GB" sz="4000" b="1">
              <a:solidFill>
                <a:srgbClr val="182551"/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4000" b="1">
              <a:solidFill>
                <a:srgbClr val="182551"/>
              </a:solidFill>
            </a:endParaRPr>
          </a:p>
          <a:p>
            <a:pPr algn="l"/>
            <a:endParaRPr lang="en-US" sz="4000" b="1">
              <a:solidFill>
                <a:srgbClr val="182551"/>
              </a:solidFill>
            </a:endParaRP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4000"/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sr-Latn-R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1922892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2117EC-240D-41CC-8B12-DF1FBFD71D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8740" y="2931979"/>
            <a:ext cx="20359659" cy="9705221"/>
          </a:xfrm>
        </p:spPr>
        <p:txBody>
          <a:bodyPr/>
          <a:lstStyle/>
          <a:p>
            <a:pPr marL="571500" indent="-571500" algn="just" hangingPunct="0"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rgbClr val="182551"/>
                </a:solidFill>
              </a:rPr>
              <a:t>Sektor osiguranja u Srbiji ima </a:t>
            </a:r>
            <a:r>
              <a:rPr lang="en-US" sz="4800" b="1">
                <a:solidFill>
                  <a:schemeClr val="accent5">
                    <a:lumMod val="75000"/>
                  </a:schemeClr>
                </a:solidFill>
              </a:rPr>
              <a:t>potencijal </a:t>
            </a:r>
            <a:r>
              <a:rPr lang="en-US" sz="4800" b="1">
                <a:solidFill>
                  <a:srgbClr val="182551"/>
                </a:solidFill>
              </a:rPr>
              <a:t>za implementaciju S2 i IFRS 17</a:t>
            </a:r>
          </a:p>
          <a:p>
            <a:pPr marL="571500" indent="-571500" algn="just" hangingPunct="0"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endParaRPr lang="en-US" sz="4800" b="1">
              <a:solidFill>
                <a:srgbClr val="182551"/>
              </a:solidFill>
            </a:endParaRPr>
          </a:p>
          <a:p>
            <a:pPr marL="571500" indent="-571500" algn="just" hangingPunct="0"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chemeClr val="accent5">
                    <a:lumMod val="75000"/>
                  </a:schemeClr>
                </a:solidFill>
              </a:rPr>
              <a:t>Značajna bi bila sinergija </a:t>
            </a:r>
            <a:r>
              <a:rPr lang="en-US" sz="4800" b="1">
                <a:solidFill>
                  <a:srgbClr val="182551"/>
                </a:solidFill>
              </a:rPr>
              <a:t>regulatora, društava za osiguranje i strukovih udruženja </a:t>
            </a:r>
          </a:p>
          <a:p>
            <a:pPr marL="0" indent="0" algn="just" hangingPunct="0">
              <a:spcBef>
                <a:spcPts val="0"/>
              </a:spcBef>
              <a:buSzTx/>
              <a:buNone/>
            </a:pPr>
            <a:endParaRPr lang="en-US" sz="4800" b="1">
              <a:solidFill>
                <a:srgbClr val="182551"/>
              </a:solidFill>
            </a:endParaRPr>
          </a:p>
          <a:p>
            <a:pPr marL="571500" indent="-571500" algn="just" hangingPunct="0"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r>
              <a:rPr lang="en-US" sz="4800" b="1">
                <a:solidFill>
                  <a:schemeClr val="accent5">
                    <a:lumMod val="75000"/>
                  </a:schemeClr>
                </a:solidFill>
              </a:rPr>
              <a:t>Potrebni: </a:t>
            </a:r>
          </a:p>
          <a:p>
            <a:pPr lvl="2" algn="just" hangingPunct="0">
              <a:spcBef>
                <a:spcPts val="0"/>
              </a:spcBef>
              <a:buSzTx/>
              <a:buFont typeface="Wingdings" panose="05000000000000000000" pitchFamily="2" charset="2"/>
              <a:buChar char="ü"/>
            </a:pPr>
            <a:r>
              <a:rPr lang="en-US" sz="4800" b="1">
                <a:solidFill>
                  <a:schemeClr val="accent5">
                    <a:lumMod val="75000"/>
                  </a:schemeClr>
                </a:solidFill>
              </a:rPr>
              <a:t>dinamički planovi, jasni i razumni rokovi, smernice za implementaciju</a:t>
            </a:r>
          </a:p>
          <a:p>
            <a:pPr lvl="2" algn="just" hangingPunct="0">
              <a:spcBef>
                <a:spcPts val="0"/>
              </a:spcBef>
              <a:buSzTx/>
              <a:buFont typeface="Wingdings" panose="05000000000000000000" pitchFamily="2" charset="2"/>
              <a:buChar char="ü"/>
            </a:pPr>
            <a:r>
              <a:rPr lang="en-US" sz="4800" b="1">
                <a:solidFill>
                  <a:srgbClr val="182551"/>
                </a:solidFill>
              </a:rPr>
              <a:t>dodatna </a:t>
            </a:r>
            <a:r>
              <a:rPr lang="en-US" sz="4800" b="1">
                <a:solidFill>
                  <a:schemeClr val="accent5">
                    <a:lumMod val="75000"/>
                  </a:schemeClr>
                </a:solidFill>
              </a:rPr>
              <a:t>edukacija</a:t>
            </a:r>
            <a:r>
              <a:rPr lang="en-US" sz="4800" b="1">
                <a:solidFill>
                  <a:srgbClr val="182551"/>
                </a:solidFill>
              </a:rPr>
              <a:t> uz podršku nadležnih regulatornih institucija, supervizora i strukovnih udruženja</a:t>
            </a:r>
          </a:p>
          <a:p>
            <a:pPr lvl="2" algn="just" hangingPunct="0">
              <a:spcBef>
                <a:spcPts val="0"/>
              </a:spcBef>
              <a:buSzTx/>
              <a:buFont typeface="Wingdings" panose="05000000000000000000" pitchFamily="2" charset="2"/>
              <a:buChar char="ü"/>
            </a:pPr>
            <a:r>
              <a:rPr lang="en-US" sz="4800" b="1">
                <a:solidFill>
                  <a:schemeClr val="accent5">
                    <a:lumMod val="75000"/>
                  </a:schemeClr>
                </a:solidFill>
              </a:rPr>
              <a:t>ozbiljna priprema društava za osiguranje (kadrovi, IT, priprema podataka …)</a:t>
            </a:r>
          </a:p>
          <a:p>
            <a:pPr marL="571500" indent="-571500" algn="just" hangingPunct="0"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endParaRPr lang="en-US" sz="4800" b="1">
              <a:solidFill>
                <a:srgbClr val="182551"/>
              </a:solidFill>
            </a:endParaRPr>
          </a:p>
          <a:p>
            <a:pPr marL="571500" indent="-571500" algn="just" hangingPunct="0">
              <a:spcBef>
                <a:spcPts val="0"/>
              </a:spcBef>
              <a:buSzTx/>
              <a:buFont typeface="Arial" panose="020B0604020202020204" pitchFamily="34" charset="0"/>
              <a:buChar char="•"/>
            </a:pPr>
            <a:endParaRPr lang="sr-Latn-RS" sz="4800" b="1">
              <a:solidFill>
                <a:srgbClr val="18255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7BCC79-788A-474D-BE3E-33DD2324219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2525" y="1270777"/>
            <a:ext cx="22202749" cy="1481431"/>
          </a:xfrm>
        </p:spPr>
        <p:txBody>
          <a:bodyPr/>
          <a:lstStyle/>
          <a:p>
            <a:r>
              <a:rPr lang="en-US"/>
              <a:t>Zaključak</a:t>
            </a: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42969159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Milenijum_template_prez</Template>
  <TotalTime>2611</TotalTime>
  <Words>900</Words>
  <Application>Microsoft Office PowerPoint</Application>
  <PresentationFormat>Custom</PresentationFormat>
  <Paragraphs>133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Arial</vt:lpstr>
      <vt:lpstr>Calibri</vt:lpstr>
      <vt:lpstr>Crosig</vt:lpstr>
      <vt:lpstr>Crosig Sans</vt:lpstr>
      <vt:lpstr>Crosig Sans Lt</vt:lpstr>
      <vt:lpstr>Crosig Sans Lt T</vt:lpstr>
      <vt:lpstr>Crosig Sans Med</vt:lpstr>
      <vt:lpstr>Helvetica Light</vt:lpstr>
      <vt:lpstr>Helvetica Neue</vt:lpstr>
      <vt:lpstr>Wingdings</vt:lpstr>
      <vt:lpstr>White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Sanja Đorić</dc:creator>
  <cp:lastModifiedBy>Jelena Doganjić</cp:lastModifiedBy>
  <cp:revision>121</cp:revision>
  <dcterms:created xsi:type="dcterms:W3CDTF">2017-11-07T08:47:28Z</dcterms:created>
  <dcterms:modified xsi:type="dcterms:W3CDTF">2022-06-10T07:04:01Z</dcterms:modified>
</cp:coreProperties>
</file>