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-634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55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4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81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3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47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40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19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35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993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6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BD33-6A6A-4F53-80E0-74C77DDCBA72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C777-EEB6-4031-9D99-AE1AD2A33D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53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nikola.rodic@otposiguranje.r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REASSESSING INSURANCE BUSINESS MODEL – EVOLVE OR GET EXTINCT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530810"/>
            <a:ext cx="9144000" cy="1040027"/>
          </a:xfrm>
        </p:spPr>
        <p:txBody>
          <a:bodyPr/>
          <a:lstStyle/>
          <a:p>
            <a:pPr algn="l"/>
            <a:r>
              <a:rPr lang="sr-Latn-RS" dirty="0" smtClean="0"/>
              <a:t>Nikola Rodic</a:t>
            </a:r>
          </a:p>
          <a:p>
            <a:pPr algn="l"/>
            <a:r>
              <a:rPr lang="sr-Latn-RS" dirty="0" smtClean="0"/>
              <a:t>OTP Osiguranje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6728" y="3897267"/>
            <a:ext cx="2512997" cy="25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5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RENEWED FOCUS ON HEALTH AND WELL-BEING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53628" cy="4351338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Customers</a:t>
            </a:r>
            <a:r>
              <a:rPr lang="en-US" sz="2000" dirty="0" smtClean="0"/>
              <a:t> accustomed </a:t>
            </a:r>
            <a:r>
              <a:rPr lang="en-US" sz="2000" dirty="0"/>
              <a:t>to use medical service on-line via telemedicine </a:t>
            </a:r>
            <a:r>
              <a:rPr lang="sr-Latn-RS" sz="2000" dirty="0" smtClean="0"/>
              <a:t>and </a:t>
            </a:r>
            <a:r>
              <a:rPr lang="en-US" sz="2000" dirty="0" smtClean="0"/>
              <a:t>health wearables</a:t>
            </a:r>
            <a:endParaRPr lang="sr-Latn-RS" sz="2000" dirty="0" smtClean="0"/>
          </a:p>
          <a:p>
            <a:r>
              <a:rPr lang="en-US" sz="2000" dirty="0"/>
              <a:t>People are now more hooked on </a:t>
            </a:r>
            <a:r>
              <a:rPr lang="en-US" sz="2000" dirty="0" smtClean="0"/>
              <a:t>home nesting</a:t>
            </a:r>
            <a:r>
              <a:rPr lang="sr-Latn-RS" sz="2000" dirty="0" smtClean="0"/>
              <a:t> – enter home insurance and assistance services</a:t>
            </a:r>
          </a:p>
          <a:p>
            <a:r>
              <a:rPr lang="en-US" sz="2000" dirty="0"/>
              <a:t>Serbian insurers are following these trends and thinking of ways to increase their </a:t>
            </a:r>
            <a:r>
              <a:rPr lang="en-US" sz="2000" dirty="0" smtClean="0"/>
              <a:t>offering</a:t>
            </a:r>
            <a:r>
              <a:rPr lang="sr-Latn-RS" sz="2000" dirty="0" smtClean="0"/>
              <a:t> – </a:t>
            </a:r>
            <a:r>
              <a:rPr lang="en-US" sz="2000" dirty="0" smtClean="0"/>
              <a:t>additional</a:t>
            </a:r>
            <a:r>
              <a:rPr lang="sr-Latn-RS" sz="2000" dirty="0" smtClean="0"/>
              <a:t> </a:t>
            </a:r>
            <a:r>
              <a:rPr lang="en-US" sz="2000" dirty="0" smtClean="0"/>
              <a:t>on-line services</a:t>
            </a:r>
            <a:r>
              <a:rPr lang="sr-Latn-R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health </a:t>
            </a:r>
            <a:r>
              <a:rPr lang="en-US" sz="2000" dirty="0" smtClean="0"/>
              <a:t>apps</a:t>
            </a:r>
            <a:r>
              <a:rPr lang="sr-Latn-RS" sz="2000" dirty="0"/>
              <a:t>, </a:t>
            </a:r>
            <a:r>
              <a:rPr lang="sr-Latn-RS" sz="2000" dirty="0" smtClean="0"/>
              <a:t>home assistance services...</a:t>
            </a:r>
            <a:endParaRPr lang="en-US" sz="2000" dirty="0"/>
          </a:p>
        </p:txBody>
      </p:sp>
      <p:pic>
        <p:nvPicPr>
          <p:cNvPr id="9218" name="Picture 2" descr="Cartoon Dinosaur Hat Chilesaurus Stock Vector (Royalty Free) 5226867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33" t="8899" r="22408" b="18244"/>
          <a:stretch/>
        </p:blipFill>
        <p:spPr bwMode="auto">
          <a:xfrm>
            <a:off x="9810750" y="0"/>
            <a:ext cx="2381250" cy="28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22130"/>
          <a:stretch/>
        </p:blipFill>
        <p:spPr>
          <a:xfrm>
            <a:off x="1054543" y="4219475"/>
            <a:ext cx="3996541" cy="2425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r="18899"/>
          <a:stretch/>
        </p:blipFill>
        <p:spPr>
          <a:xfrm>
            <a:off x="5051084" y="4219475"/>
            <a:ext cx="3933763" cy="24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8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DAWN OF NEW WAYS OF WORKING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938331" cy="2754921"/>
          </a:xfrm>
        </p:spPr>
        <p:txBody>
          <a:bodyPr>
            <a:normAutofit/>
          </a:bodyPr>
          <a:lstStyle/>
          <a:p>
            <a:r>
              <a:rPr lang="en-US" sz="2000" dirty="0"/>
              <a:t>9 out of 10 people would like to work at least some time from </a:t>
            </a:r>
            <a:r>
              <a:rPr lang="en-US" sz="2000" dirty="0" smtClean="0"/>
              <a:t>home</a:t>
            </a:r>
            <a:endParaRPr lang="sr-Latn-RS" sz="2000" dirty="0" smtClean="0"/>
          </a:p>
          <a:p>
            <a:r>
              <a:rPr lang="sr-Latn-RS" sz="2000" dirty="0" smtClean="0"/>
              <a:t>Shift</a:t>
            </a:r>
            <a:r>
              <a:rPr lang="en-US" sz="2000" dirty="0" smtClean="0"/>
              <a:t> </a:t>
            </a:r>
            <a:r>
              <a:rPr lang="en-US" sz="2000" dirty="0"/>
              <a:t>to new way of working that is more automated </a:t>
            </a:r>
            <a:r>
              <a:rPr lang="sr-Latn-RS" sz="2000" dirty="0" smtClean="0"/>
              <a:t>but with a changed scope (</a:t>
            </a:r>
            <a:r>
              <a:rPr lang="en-US" sz="2000" dirty="0" smtClean="0"/>
              <a:t>higher </a:t>
            </a:r>
            <a:r>
              <a:rPr lang="en-US" sz="2000" dirty="0"/>
              <a:t>cognitive, social and technical </a:t>
            </a:r>
            <a:r>
              <a:rPr lang="en-US" sz="2000" dirty="0" smtClean="0"/>
              <a:t>skills</a:t>
            </a:r>
            <a:r>
              <a:rPr lang="sr-Latn-RS" sz="2000" dirty="0" smtClean="0"/>
              <a:t>)</a:t>
            </a:r>
          </a:p>
          <a:p>
            <a:r>
              <a:rPr lang="sr-Latn-RS" sz="2000" dirty="0" smtClean="0"/>
              <a:t>Attracting</a:t>
            </a:r>
            <a:r>
              <a:rPr lang="en-US" sz="2000" dirty="0" smtClean="0"/>
              <a:t> </a:t>
            </a:r>
            <a:r>
              <a:rPr lang="en-US" sz="2000" dirty="0"/>
              <a:t>top </a:t>
            </a:r>
            <a:r>
              <a:rPr lang="en-US" sz="2000" dirty="0" smtClean="0"/>
              <a:t>talent</a:t>
            </a:r>
            <a:r>
              <a:rPr lang="sr-Latn-RS" sz="2000" dirty="0" smtClean="0"/>
              <a:t> having</a:t>
            </a:r>
            <a:r>
              <a:rPr lang="en-US" sz="2000" dirty="0" smtClean="0"/>
              <a:t> in mind that the skill mix requirements are increasing</a:t>
            </a:r>
            <a:endParaRPr lang="sr-Latn-RS" sz="2000" dirty="0" smtClean="0"/>
          </a:p>
          <a:p>
            <a:r>
              <a:rPr lang="en-US" sz="2000" dirty="0" smtClean="0"/>
              <a:t>Serbian insurance sector is also adapting to the new ways of working</a:t>
            </a:r>
            <a:endParaRPr lang="en-US" sz="2000" dirty="0"/>
          </a:p>
        </p:txBody>
      </p:sp>
      <p:pic>
        <p:nvPicPr>
          <p:cNvPr id="5" name="Picture 2" descr="Dinosaur At Computer Home Office Stock Illustration - Download Image Now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5" t="6885" r="7248" b="4027"/>
          <a:stretch/>
        </p:blipFill>
        <p:spPr bwMode="auto">
          <a:xfrm>
            <a:off x="9458325" y="155502"/>
            <a:ext cx="2607172" cy="24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6799" t="53332" r="37336" b="29069"/>
          <a:stretch/>
        </p:blipFill>
        <p:spPr>
          <a:xfrm>
            <a:off x="378216" y="4364551"/>
            <a:ext cx="5432079" cy="2002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39182" t="56308" r="36215" b="22211"/>
          <a:stretch/>
        </p:blipFill>
        <p:spPr>
          <a:xfrm>
            <a:off x="6270279" y="4354083"/>
            <a:ext cx="4711067" cy="22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9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 WE GOING TO END UP LIKE </a:t>
            </a:r>
            <a:r>
              <a:rPr lang="en-US" sz="3200" dirty="0" smtClean="0"/>
              <a:t>BIRDS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 smtClean="0"/>
              <a:t>OR </a:t>
            </a:r>
            <a:r>
              <a:rPr lang="en-US" sz="3200" dirty="0"/>
              <a:t>BRONTOSAURUSES?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67456"/>
            <a:ext cx="722903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There is an interesting story that birds are descended for </a:t>
            </a:r>
            <a:r>
              <a:rPr lang="en-US" sz="2000" dirty="0" smtClean="0"/>
              <a:t>dinosaurs</a:t>
            </a:r>
            <a:r>
              <a:rPr lang="sr-Latn-RS" sz="2000" dirty="0" smtClean="0"/>
              <a:t> and </a:t>
            </a:r>
            <a:r>
              <a:rPr lang="en-US" sz="2000" dirty="0" smtClean="0"/>
              <a:t>that </a:t>
            </a:r>
            <a:r>
              <a:rPr lang="en-US" sz="2000" dirty="0"/>
              <a:t>they were able to adapt to the new environment after the meteor struck and wiped </a:t>
            </a:r>
            <a:r>
              <a:rPr lang="en-US" sz="2000" dirty="0" smtClean="0"/>
              <a:t>brontosaurus</a:t>
            </a:r>
            <a:r>
              <a:rPr lang="sr-Latn-RS" sz="2000" dirty="0" smtClean="0"/>
              <a:t>es for example</a:t>
            </a:r>
          </a:p>
          <a:p>
            <a:r>
              <a:rPr lang="sr-Latn-RS" sz="2000" dirty="0" smtClean="0"/>
              <a:t>As </a:t>
            </a:r>
            <a:r>
              <a:rPr lang="en-US" sz="2000" dirty="0" smtClean="0"/>
              <a:t>an </a:t>
            </a:r>
            <a:r>
              <a:rPr lang="en-US" sz="2000" dirty="0"/>
              <a:t>industry </a:t>
            </a:r>
            <a:r>
              <a:rPr lang="sr-Latn-RS" sz="2000" dirty="0" smtClean="0"/>
              <a:t>we should </a:t>
            </a:r>
            <a:r>
              <a:rPr lang="en-US" sz="2000" dirty="0" smtClean="0"/>
              <a:t>keep </a:t>
            </a:r>
            <a:r>
              <a:rPr lang="en-US" sz="2000" dirty="0"/>
              <a:t>looking at the big picture and preparing for secular trends to </a:t>
            </a:r>
            <a:r>
              <a:rPr lang="en-US" sz="2000" dirty="0" smtClean="0"/>
              <a:t>come</a:t>
            </a:r>
            <a:endParaRPr lang="sr-Latn-RS" sz="2000" dirty="0" smtClean="0"/>
          </a:p>
          <a:p>
            <a:r>
              <a:rPr lang="sr-Latn-RS" sz="2000" dirty="0" smtClean="0"/>
              <a:t>We should</a:t>
            </a:r>
            <a:r>
              <a:rPr lang="en-US" sz="2000" dirty="0" smtClean="0"/>
              <a:t> </a:t>
            </a:r>
            <a:r>
              <a:rPr lang="en-US" sz="2000" dirty="0"/>
              <a:t>not just concentrate on the </a:t>
            </a:r>
            <a:r>
              <a:rPr lang="en-US" sz="2000" dirty="0" smtClean="0"/>
              <a:t>short-term</a:t>
            </a:r>
            <a:endParaRPr lang="sr-Latn-R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best ones to adapt will take most of the </a:t>
            </a:r>
            <a:r>
              <a:rPr lang="en-US" sz="2000" dirty="0" smtClean="0"/>
              <a:t>rewards</a:t>
            </a:r>
            <a:r>
              <a:rPr lang="sr-Latn-RS" sz="2000" dirty="0" smtClean="0"/>
              <a:t> </a:t>
            </a:r>
            <a:r>
              <a:rPr lang="sr-Latn-RS" sz="2000" b="1" dirty="0" smtClean="0"/>
              <a:t>AND FLY</a:t>
            </a:r>
          </a:p>
          <a:p>
            <a:r>
              <a:rPr lang="sr-Latn-RS" sz="2000" dirty="0" smtClean="0"/>
              <a:t>The</a:t>
            </a:r>
            <a:r>
              <a:rPr lang="en-US" sz="2000" dirty="0" smtClean="0"/>
              <a:t> </a:t>
            </a:r>
            <a:r>
              <a:rPr lang="en-US" sz="2000" dirty="0"/>
              <a:t>ones that refuse to change will get </a:t>
            </a:r>
            <a:r>
              <a:rPr lang="en-US" sz="2000" dirty="0" smtClean="0"/>
              <a:t>extinct</a:t>
            </a:r>
            <a:endParaRPr lang="sr-Latn-R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up to every one of us do decide our own path to </a:t>
            </a:r>
            <a:r>
              <a:rPr lang="en-US" sz="2000" dirty="0" smtClean="0"/>
              <a:t>success</a:t>
            </a:r>
            <a:endParaRPr lang="en-US" sz="2000" dirty="0"/>
          </a:p>
        </p:txBody>
      </p:sp>
      <p:pic>
        <p:nvPicPr>
          <p:cNvPr id="11270" name="Picture 6" descr="Premium Vector | Cute little pterodactyl dinosaur cartoon fly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6" t="16401" r="12159" b="17572"/>
          <a:stretch/>
        </p:blipFill>
        <p:spPr bwMode="auto">
          <a:xfrm>
            <a:off x="8890000" y="1"/>
            <a:ext cx="3301999" cy="29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3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18865" y="1214438"/>
            <a:ext cx="4859867" cy="2387600"/>
          </a:xfrm>
        </p:spPr>
        <p:txBody>
          <a:bodyPr>
            <a:normAutofit/>
          </a:bodyPr>
          <a:lstStyle/>
          <a:p>
            <a:r>
              <a:rPr lang="sr-Latn-RS" sz="5400" dirty="0" smtClean="0"/>
              <a:t>Thank you for your attention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41631" y="3796772"/>
            <a:ext cx="4614333" cy="1655762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>
                <a:hlinkClick r:id="rId2"/>
              </a:rPr>
              <a:t>nikola.</a:t>
            </a:r>
            <a:r>
              <a:rPr lang="en-US" dirty="0" smtClean="0">
                <a:hlinkClick r:id="rId2"/>
              </a:rPr>
              <a:t>r</a:t>
            </a:r>
            <a:r>
              <a:rPr lang="sr-Latn-RS" dirty="0" smtClean="0">
                <a:hlinkClick r:id="rId2"/>
              </a:rPr>
              <a:t>odic</a:t>
            </a:r>
            <a:r>
              <a:rPr lang="en-US" dirty="0" smtClean="0">
                <a:hlinkClick r:id="rId2"/>
              </a:rPr>
              <a:t>@otposiguranje.rs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 descr="Cute dino in outer space baby dinosaur traveling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08" b="8981"/>
          <a:stretch/>
        </p:blipFill>
        <p:spPr bwMode="auto">
          <a:xfrm>
            <a:off x="0" y="0"/>
            <a:ext cx="6941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THE URGENCY?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627" y="2490235"/>
            <a:ext cx="6040172" cy="3686728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It is hard to stay on top (i.e. Fortune 500)</a:t>
            </a:r>
          </a:p>
          <a:p>
            <a:r>
              <a:rPr lang="sr-Latn-RS" sz="2000" dirty="0" smtClean="0"/>
              <a:t>Can we as insurers earn cost of capital (CoC)? In </a:t>
            </a:r>
            <a:r>
              <a:rPr lang="en-US" sz="2000" dirty="0"/>
              <a:t>North America and Western </a:t>
            </a:r>
            <a:r>
              <a:rPr lang="en-US" sz="2000" dirty="0" smtClean="0"/>
              <a:t>Europe</a:t>
            </a:r>
            <a:r>
              <a:rPr lang="sr-Latn-RS" sz="2000" dirty="0" smtClean="0"/>
              <a:t> the answer is NO</a:t>
            </a:r>
          </a:p>
          <a:p>
            <a:r>
              <a:rPr lang="sr-Latn-RS" sz="2000" dirty="0" smtClean="0"/>
              <a:t>And in Serbia?</a:t>
            </a:r>
          </a:p>
          <a:p>
            <a:pPr lvl="1"/>
            <a:r>
              <a:rPr lang="en-US" sz="1800" dirty="0" smtClean="0"/>
              <a:t>Non-life earns</a:t>
            </a:r>
            <a:r>
              <a:rPr lang="sr-Latn-RS" sz="1800" dirty="0" smtClean="0"/>
              <a:t> </a:t>
            </a:r>
            <a:r>
              <a:rPr lang="en-US" sz="1800" dirty="0" smtClean="0"/>
              <a:t>minimal </a:t>
            </a:r>
            <a:r>
              <a:rPr lang="en-US" sz="1800" dirty="0"/>
              <a:t>CoC </a:t>
            </a:r>
            <a:r>
              <a:rPr lang="sr-Latn-RS" sz="1800" dirty="0" smtClean="0"/>
              <a:t>and </a:t>
            </a:r>
            <a:r>
              <a:rPr lang="en-US" sz="1800" dirty="0" smtClean="0"/>
              <a:t>regional CoC</a:t>
            </a:r>
            <a:endParaRPr lang="sr-Latn-RS" sz="1800" dirty="0" smtClean="0"/>
          </a:p>
          <a:p>
            <a:pPr lvl="1"/>
            <a:r>
              <a:rPr lang="en-US" sz="1800" dirty="0" smtClean="0"/>
              <a:t>Life barely </a:t>
            </a:r>
            <a:r>
              <a:rPr lang="en-US" sz="1800" dirty="0"/>
              <a:t>earns its minimal CoC, while regional CoC is out of </a:t>
            </a:r>
            <a:r>
              <a:rPr lang="en-US" sz="1800" dirty="0" smtClean="0"/>
              <a:t>reach</a:t>
            </a:r>
            <a:endParaRPr lang="sr-Latn-RS" sz="1800" dirty="0" smtClean="0"/>
          </a:p>
          <a:p>
            <a:r>
              <a:rPr lang="en-US" sz="2000" dirty="0"/>
              <a:t>If </a:t>
            </a:r>
            <a:r>
              <a:rPr lang="sr-Latn-RS" sz="2000" dirty="0" smtClean="0"/>
              <a:t>we</a:t>
            </a:r>
            <a:r>
              <a:rPr lang="en-US" sz="2000" dirty="0" smtClean="0"/>
              <a:t> </a:t>
            </a:r>
            <a:r>
              <a:rPr lang="en-US" sz="2000" dirty="0"/>
              <a:t>are not able to earn your CoC </a:t>
            </a:r>
            <a:r>
              <a:rPr lang="sr-Latn-RS" sz="2000" dirty="0" smtClean="0"/>
              <a:t>we</a:t>
            </a:r>
            <a:r>
              <a:rPr lang="en-US" sz="2000" dirty="0" smtClean="0"/>
              <a:t> </a:t>
            </a:r>
            <a:r>
              <a:rPr lang="en-US" sz="2000" dirty="0"/>
              <a:t>are destroying </a:t>
            </a:r>
            <a:r>
              <a:rPr lang="en-US" sz="2000" dirty="0" smtClean="0"/>
              <a:t>value</a:t>
            </a:r>
            <a:endParaRPr lang="sr-Latn-R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Illustration Of A Sunbathing Digital Art by Stocktrek Imag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2" t="11111" r="7111" b="6654"/>
          <a:stretch/>
        </p:blipFill>
        <p:spPr bwMode="auto">
          <a:xfrm>
            <a:off x="9203150" y="178873"/>
            <a:ext cx="2832847" cy="21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425" y="1690688"/>
            <a:ext cx="3295761" cy="2489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700" y="4134969"/>
            <a:ext cx="4029702" cy="2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7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SECULAR TRENDS THAT ARE SHAPING OUR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256090"/>
            <a:ext cx="4025069" cy="3920872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A lot of </a:t>
            </a:r>
            <a:r>
              <a:rPr lang="en-US" sz="2000" dirty="0"/>
              <a:t>reports and analysis on trends </a:t>
            </a:r>
            <a:r>
              <a:rPr lang="en-US" sz="2000" dirty="0" smtClean="0"/>
              <a:t>to </a:t>
            </a:r>
            <a:r>
              <a:rPr lang="en-US" sz="2000" dirty="0"/>
              <a:t>choose </a:t>
            </a:r>
            <a:r>
              <a:rPr lang="en-US" sz="2000" dirty="0" smtClean="0"/>
              <a:t>from</a:t>
            </a:r>
            <a:endParaRPr lang="sr-Latn-RS" sz="2000" dirty="0" smtClean="0"/>
          </a:p>
          <a:p>
            <a:r>
              <a:rPr lang="sr-Latn-RS" sz="2000" dirty="0" smtClean="0"/>
              <a:t>McKinsey </a:t>
            </a:r>
            <a:r>
              <a:rPr lang="sr-Latn-RS" sz="2000" dirty="0"/>
              <a:t>Global Insurance Report 2022 </a:t>
            </a:r>
            <a:r>
              <a:rPr lang="sr-Latn-RS" sz="2000" dirty="0" smtClean="0"/>
              <a:t>chosen </a:t>
            </a:r>
            <a:r>
              <a:rPr lang="sr-Latn-RS" sz="2000" dirty="0"/>
              <a:t>as </a:t>
            </a:r>
            <a:r>
              <a:rPr lang="sr-Latn-RS" sz="2000" dirty="0" smtClean="0"/>
              <a:t>a starting point</a:t>
            </a:r>
          </a:p>
          <a:p>
            <a:r>
              <a:rPr lang="sr-Latn-RS" sz="2000" dirty="0" smtClean="0"/>
              <a:t>Every </a:t>
            </a:r>
            <a:r>
              <a:rPr lang="en-US" sz="2000" dirty="0" smtClean="0"/>
              <a:t>of </a:t>
            </a:r>
            <a:r>
              <a:rPr lang="en-US" sz="2000" dirty="0"/>
              <a:t>these </a:t>
            </a:r>
            <a:r>
              <a:rPr lang="sr-Latn-RS" sz="2000" dirty="0" smtClean="0"/>
              <a:t>8 </a:t>
            </a:r>
            <a:r>
              <a:rPr lang="en-US" sz="2000" dirty="0" smtClean="0"/>
              <a:t>global </a:t>
            </a:r>
            <a:r>
              <a:rPr lang="en-US" sz="2000" dirty="0"/>
              <a:t>secular </a:t>
            </a:r>
            <a:r>
              <a:rPr lang="en-US" sz="2000" dirty="0" smtClean="0"/>
              <a:t>trends</a:t>
            </a:r>
            <a:r>
              <a:rPr lang="sr-Latn-RS" sz="2000" dirty="0" smtClean="0"/>
              <a:t> explained first</a:t>
            </a:r>
            <a:r>
              <a:rPr lang="en-US" sz="2000" dirty="0" smtClean="0"/>
              <a:t> </a:t>
            </a:r>
            <a:endParaRPr lang="sr-Latn-RS" sz="2000" dirty="0" smtClean="0"/>
          </a:p>
          <a:p>
            <a:r>
              <a:rPr lang="sr-Latn-RS" sz="2000" dirty="0" smtClean="0"/>
              <a:t>Then</a:t>
            </a:r>
            <a:r>
              <a:rPr lang="en-US" sz="2000" dirty="0" smtClean="0"/>
              <a:t> localize </a:t>
            </a:r>
            <a:r>
              <a:rPr lang="en-US" sz="2000" dirty="0"/>
              <a:t>them and identify their effects on the Serbian insurance </a:t>
            </a:r>
            <a:r>
              <a:rPr lang="en-US" sz="2000" dirty="0" smtClean="0"/>
              <a:t>industry </a:t>
            </a:r>
            <a:endParaRPr lang="sr-Latn-RS" sz="2000" dirty="0" smtClean="0"/>
          </a:p>
        </p:txBody>
      </p:sp>
      <p:pic>
        <p:nvPicPr>
          <p:cNvPr id="2050" name="Picture 2" descr="Dinosaur in 3d glasses stock vector. Illustration of cinema - 920785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5" t="19466" r="10275" b="7189"/>
          <a:stretch/>
        </p:blipFill>
        <p:spPr bwMode="auto">
          <a:xfrm>
            <a:off x="9843248" y="4576949"/>
            <a:ext cx="2106706" cy="21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351" y="1690688"/>
            <a:ext cx="569552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9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DECOUPLING OF MACROECONOMIC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 smtClean="0"/>
              <a:t>ENVIRONMENTS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48529" cy="1498689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Divergence</a:t>
            </a:r>
            <a:r>
              <a:rPr lang="en-US" sz="2000" dirty="0" smtClean="0"/>
              <a:t> </a:t>
            </a:r>
            <a:r>
              <a:rPr lang="en-US" sz="2000" dirty="0"/>
              <a:t>in world </a:t>
            </a:r>
            <a:r>
              <a:rPr lang="en-US" sz="2000" dirty="0" smtClean="0"/>
              <a:t>economies</a:t>
            </a:r>
            <a:r>
              <a:rPr lang="sr-Latn-RS" sz="2000" dirty="0" smtClean="0"/>
              <a:t>:</a:t>
            </a:r>
            <a:r>
              <a:rPr lang="en-US" sz="2000" dirty="0" smtClean="0"/>
              <a:t> different </a:t>
            </a:r>
            <a:r>
              <a:rPr lang="en-US" sz="2000" dirty="0"/>
              <a:t>level of interest </a:t>
            </a:r>
            <a:r>
              <a:rPr lang="en-US" sz="2000" dirty="0" smtClean="0"/>
              <a:t>rates</a:t>
            </a:r>
            <a:r>
              <a:rPr lang="sr-Latn-RS" sz="2000" dirty="0"/>
              <a:t> </a:t>
            </a:r>
            <a:r>
              <a:rPr lang="sr-Latn-RS" sz="2000" dirty="0" smtClean="0"/>
              <a:t>and </a:t>
            </a:r>
            <a:r>
              <a:rPr lang="en-US" sz="2000" dirty="0" smtClean="0"/>
              <a:t>inflation</a:t>
            </a:r>
            <a:r>
              <a:rPr lang="sr-Latn-RS" sz="2000" dirty="0" smtClean="0"/>
              <a:t> and</a:t>
            </a:r>
            <a:r>
              <a:rPr lang="en-US" sz="2000" dirty="0" smtClean="0"/>
              <a:t> increase</a:t>
            </a:r>
            <a:r>
              <a:rPr lang="sr-Latn-RS" sz="2000" dirty="0" smtClean="0"/>
              <a:t>d</a:t>
            </a:r>
            <a:r>
              <a:rPr lang="en-US" sz="2000" dirty="0" smtClean="0"/>
              <a:t> geopolitical tensions</a:t>
            </a:r>
            <a:endParaRPr lang="sr-Latn-RS" sz="2000" dirty="0" smtClean="0"/>
          </a:p>
          <a:p>
            <a:r>
              <a:rPr lang="sr-Latn-RS" sz="2000" dirty="0" smtClean="0"/>
              <a:t>Monetary</a:t>
            </a:r>
            <a:r>
              <a:rPr lang="en-US" sz="2000" dirty="0" smtClean="0"/>
              <a:t> </a:t>
            </a:r>
            <a:r>
              <a:rPr lang="en-US" sz="2000" dirty="0"/>
              <a:t>policy </a:t>
            </a:r>
            <a:r>
              <a:rPr lang="en-US" sz="2000" dirty="0" smtClean="0"/>
              <a:t>tighten</a:t>
            </a:r>
            <a:r>
              <a:rPr lang="sr-Latn-RS" sz="2000" dirty="0" smtClean="0"/>
              <a:t>ing</a:t>
            </a:r>
            <a:r>
              <a:rPr lang="en-US" sz="2000" dirty="0" smtClean="0"/>
              <a:t> </a:t>
            </a:r>
            <a:r>
              <a:rPr lang="en-US" sz="2000" dirty="0"/>
              <a:t>in advanced </a:t>
            </a:r>
            <a:r>
              <a:rPr lang="en-US" sz="2000" dirty="0" smtClean="0"/>
              <a:t>economies</a:t>
            </a:r>
            <a:r>
              <a:rPr lang="sr-Latn-RS" sz="2000" dirty="0" smtClean="0"/>
              <a:t> (differing</a:t>
            </a:r>
            <a:r>
              <a:rPr lang="en-US" sz="2000" dirty="0" smtClean="0"/>
              <a:t> </a:t>
            </a:r>
            <a:r>
              <a:rPr lang="en-US" sz="2000" dirty="0"/>
              <a:t>levels of interest rates </a:t>
            </a:r>
            <a:r>
              <a:rPr lang="sr-Latn-RS" sz="2000" dirty="0" smtClean="0"/>
              <a:t>in Europe and US)</a:t>
            </a:r>
          </a:p>
        </p:txBody>
      </p:sp>
      <p:pic>
        <p:nvPicPr>
          <p:cNvPr id="3074" name="Picture 2" descr="I Don't Want To Say Goodbye Book 750617 | Front 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8" t="15467" r="4406" b="16559"/>
          <a:stretch/>
        </p:blipFill>
        <p:spPr bwMode="auto">
          <a:xfrm>
            <a:off x="9538446" y="0"/>
            <a:ext cx="2653554" cy="23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22740"/>
          <a:stretch/>
        </p:blipFill>
        <p:spPr>
          <a:xfrm>
            <a:off x="1158817" y="3136089"/>
            <a:ext cx="3696736" cy="32351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07270" y="3136089"/>
            <a:ext cx="6357359" cy="297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/>
              <a:t>Move</a:t>
            </a:r>
            <a:r>
              <a:rPr lang="en-US" sz="2000" dirty="0" smtClean="0"/>
              <a:t> from a hyper global world to the one that is more local and compartmentalized</a:t>
            </a:r>
            <a:r>
              <a:rPr lang="sr-Latn-RS" sz="2000" dirty="0" smtClean="0"/>
              <a:t> started before the pandemic</a:t>
            </a:r>
          </a:p>
          <a:p>
            <a:r>
              <a:rPr lang="sr-Latn-RS" sz="2000" dirty="0" smtClean="0"/>
              <a:t>Serbia </a:t>
            </a:r>
            <a:r>
              <a:rPr lang="en-US" sz="2000" dirty="0" smtClean="0"/>
              <a:t>exposed to decoupling in a similar way as Europe</a:t>
            </a:r>
            <a:r>
              <a:rPr lang="sr-Latn-RS" sz="2000" dirty="0"/>
              <a:t> </a:t>
            </a:r>
            <a:r>
              <a:rPr lang="en-US" sz="2000" dirty="0" smtClean="0"/>
              <a:t>in general</a:t>
            </a:r>
            <a:r>
              <a:rPr lang="sr-Latn-RS" sz="2000" dirty="0" smtClean="0"/>
              <a:t>:</a:t>
            </a:r>
          </a:p>
          <a:p>
            <a:pPr lvl="1"/>
            <a:r>
              <a:rPr lang="en-US" sz="1800" dirty="0" smtClean="0"/>
              <a:t>Low interest rates</a:t>
            </a:r>
            <a:endParaRPr lang="sr-Latn-RS" sz="1800" dirty="0" smtClean="0"/>
          </a:p>
          <a:p>
            <a:pPr lvl="1"/>
            <a:r>
              <a:rPr lang="en-US" sz="1800" dirty="0" smtClean="0"/>
              <a:t>Increase in inflation</a:t>
            </a:r>
            <a:endParaRPr lang="sr-Latn-RS" sz="1800" dirty="0" smtClean="0"/>
          </a:p>
          <a:p>
            <a:pPr lvl="1"/>
            <a:r>
              <a:rPr lang="sr-Latn-RS" sz="1800" dirty="0" smtClean="0"/>
              <a:t>Re</a:t>
            </a:r>
            <a:r>
              <a:rPr lang="en-US" sz="1800" dirty="0" smtClean="0"/>
              <a:t>-shoring and near-shoring</a:t>
            </a:r>
            <a:endParaRPr lang="sr-Latn-RS" sz="1800" dirty="0" smtClean="0"/>
          </a:p>
          <a:p>
            <a:pPr lvl="1"/>
            <a:r>
              <a:rPr lang="sr-Latn-RS" sz="1800" dirty="0" smtClean="0"/>
              <a:t>Loss</a:t>
            </a:r>
            <a:r>
              <a:rPr lang="en-US" sz="1800" dirty="0" smtClean="0"/>
              <a:t> of some foreign markets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3091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DICHOTOMY BETWEEN WINNERS AND LOSERS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6357359" cy="1626876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Winner takes all</a:t>
            </a:r>
          </a:p>
          <a:p>
            <a:r>
              <a:rPr lang="sr-Latn-RS" sz="2000" dirty="0" smtClean="0"/>
              <a:t>Rise</a:t>
            </a:r>
            <a:r>
              <a:rPr lang="en-US" sz="2000" dirty="0" smtClean="0"/>
              <a:t> </a:t>
            </a:r>
            <a:r>
              <a:rPr lang="en-US" sz="2000" dirty="0"/>
              <a:t>of Big tech </a:t>
            </a:r>
            <a:r>
              <a:rPr lang="en-US" sz="2000" dirty="0" smtClean="0"/>
              <a:t>companies</a:t>
            </a:r>
            <a:endParaRPr lang="sr-Latn-RS" sz="2000" dirty="0" smtClean="0"/>
          </a:p>
          <a:p>
            <a:r>
              <a:rPr lang="sr-Latn-RS" sz="2000" dirty="0" smtClean="0"/>
              <a:t>Big tech to </a:t>
            </a:r>
            <a:r>
              <a:rPr lang="en-US" sz="2000" dirty="0" smtClean="0"/>
              <a:t>start </a:t>
            </a:r>
            <a:r>
              <a:rPr lang="en-US" sz="2000" dirty="0"/>
              <a:t>entering the insurance value </a:t>
            </a:r>
            <a:r>
              <a:rPr lang="en-US" sz="2000" dirty="0" smtClean="0"/>
              <a:t>chain</a:t>
            </a:r>
            <a:endParaRPr lang="sr-Latn-RS" sz="2000" dirty="0" smtClean="0"/>
          </a:p>
          <a:p>
            <a:r>
              <a:rPr lang="en-US" sz="2000" dirty="0"/>
              <a:t>Insurance is not a high concentration </a:t>
            </a:r>
            <a:r>
              <a:rPr lang="en-US" sz="2000" dirty="0" smtClean="0"/>
              <a:t>industry</a:t>
            </a:r>
            <a:endParaRPr lang="sr-Latn-RS" sz="2000" dirty="0" smtClean="0"/>
          </a:p>
        </p:txBody>
      </p:sp>
      <p:pic>
        <p:nvPicPr>
          <p:cNvPr id="4098" name="Picture 2" descr="Big and Small Topic for kids PPT by Jay's Store | Tp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3" t="17036" r="3821"/>
          <a:stretch/>
        </p:blipFill>
        <p:spPr bwMode="auto">
          <a:xfrm>
            <a:off x="501667" y="4043167"/>
            <a:ext cx="2476433" cy="23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21764" y="3452502"/>
            <a:ext cx="3281586" cy="287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/>
              <a:t>Insurers</a:t>
            </a:r>
            <a:r>
              <a:rPr lang="en-US" sz="2000" dirty="0"/>
              <a:t> are not just competing with other insurers but possibly with Big tech </a:t>
            </a:r>
            <a:endParaRPr lang="sr-Latn-RS" sz="2000" dirty="0" smtClean="0"/>
          </a:p>
          <a:p>
            <a:r>
              <a:rPr lang="sr-Latn-RS" sz="2000" dirty="0" smtClean="0"/>
              <a:t>We</a:t>
            </a:r>
            <a:r>
              <a:rPr lang="en-US" sz="2000" dirty="0" smtClean="0"/>
              <a:t> </a:t>
            </a:r>
            <a:r>
              <a:rPr lang="en-US" sz="2000" dirty="0"/>
              <a:t>shouldn’t forget that even locally we will possibly compete with Big tech</a:t>
            </a:r>
            <a:endParaRPr lang="sr-Latn-R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41285" t="27322" r="37197" b="36833"/>
          <a:stretch/>
        </p:blipFill>
        <p:spPr>
          <a:xfrm>
            <a:off x="6810996" y="1825626"/>
            <a:ext cx="4542803" cy="40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8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POTENTIAL ANCHORING OF REMOTE-INTERACTION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 smtClean="0"/>
              <a:t>MODELS WITH CUSTOMERS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8630540" cy="1379047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We</a:t>
            </a:r>
            <a:r>
              <a:rPr lang="en-US" sz="2000" dirty="0" smtClean="0"/>
              <a:t> </a:t>
            </a:r>
            <a:r>
              <a:rPr lang="en-US" sz="2000" dirty="0"/>
              <a:t>have been accustomed to great customer experience </a:t>
            </a:r>
            <a:r>
              <a:rPr lang="sr-Latn-RS" sz="2000" dirty="0" smtClean="0"/>
              <a:t>in e-comerce and now </a:t>
            </a:r>
            <a:r>
              <a:rPr lang="en-US" sz="2000" dirty="0" smtClean="0"/>
              <a:t>expand </a:t>
            </a:r>
            <a:r>
              <a:rPr lang="en-US" sz="2000" dirty="0"/>
              <a:t>these expectations </a:t>
            </a:r>
            <a:r>
              <a:rPr lang="sr-Latn-RS" sz="2000" dirty="0" smtClean="0"/>
              <a:t>to insurance</a:t>
            </a:r>
          </a:p>
          <a:p>
            <a:r>
              <a:rPr lang="sr-Latn-RS" sz="2000" dirty="0" smtClean="0"/>
              <a:t>Customers</a:t>
            </a:r>
            <a:r>
              <a:rPr lang="en-US" sz="2000" dirty="0" smtClean="0"/>
              <a:t> </a:t>
            </a:r>
            <a:r>
              <a:rPr lang="en-US" sz="2000" dirty="0"/>
              <a:t>expect to be able to use on-line and off-line communication channels without </a:t>
            </a:r>
            <a:r>
              <a:rPr lang="en-US" sz="2000" dirty="0" smtClean="0"/>
              <a:t>glitches</a:t>
            </a:r>
            <a:endParaRPr lang="sr-Latn-RS" sz="2000" dirty="0" smtClean="0"/>
          </a:p>
        </p:txBody>
      </p:sp>
      <p:pic>
        <p:nvPicPr>
          <p:cNvPr id="5124" name="Picture 4" descr="Gamer Rex Gifts &amp; Merchandise | Redbub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7" t="10666" r="8500" b="10518"/>
          <a:stretch/>
        </p:blipFill>
        <p:spPr bwMode="auto">
          <a:xfrm>
            <a:off x="9576870" y="0"/>
            <a:ext cx="2556933" cy="24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698" r="9132"/>
          <a:stretch/>
        </p:blipFill>
        <p:spPr>
          <a:xfrm>
            <a:off x="838200" y="3204673"/>
            <a:ext cx="5449366" cy="322141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23888" y="3204673"/>
            <a:ext cx="4888194" cy="286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Insurance industry and insurtech are joining forces to improve customer journeys</a:t>
            </a:r>
            <a:endParaRPr lang="sr-Latn-RS" sz="2000" dirty="0"/>
          </a:p>
          <a:p>
            <a:r>
              <a:rPr lang="sr-Latn-RS" sz="2000" dirty="0" smtClean="0"/>
              <a:t>In </a:t>
            </a:r>
            <a:r>
              <a:rPr lang="sr-Latn-RS" sz="2000" dirty="0"/>
              <a:t>Serbia </a:t>
            </a:r>
            <a:r>
              <a:rPr lang="en-US" sz="2000" dirty="0"/>
              <a:t>we can see that digital offer is still rather </a:t>
            </a:r>
            <a:r>
              <a:rPr lang="en-US" sz="2000" dirty="0" smtClean="0"/>
              <a:t>basic</a:t>
            </a:r>
            <a:endParaRPr lang="en-US" sz="2000" dirty="0"/>
          </a:p>
          <a:p>
            <a:r>
              <a:rPr lang="sr-Latn-RS" sz="2000" dirty="0" smtClean="0"/>
              <a:t>Local </a:t>
            </a:r>
            <a:r>
              <a:rPr lang="en-US" sz="2000" dirty="0" smtClean="0"/>
              <a:t>insurance companies are not sitting idle and are very much focused on digital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314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INCREASED AWARENESS OF SUSTAINABILITY, CLIMATE CHANGE, AND ISSUES OF DIVERSITY, EQUITY, AND INCLUSION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913" y="2108044"/>
            <a:ext cx="7071199" cy="1869680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ESG or </a:t>
            </a:r>
            <a:r>
              <a:rPr lang="en-US" sz="2000" dirty="0"/>
              <a:t>taking </a:t>
            </a:r>
            <a:r>
              <a:rPr lang="en-US" sz="2000" b="1" u="sng" dirty="0"/>
              <a:t>e</a:t>
            </a:r>
            <a:r>
              <a:rPr lang="en-US" sz="2000" dirty="0"/>
              <a:t>nvironmental, </a:t>
            </a:r>
            <a:r>
              <a:rPr lang="en-US" sz="2000" b="1" u="sng" dirty="0"/>
              <a:t>s</a:t>
            </a:r>
            <a:r>
              <a:rPr lang="en-US" sz="2000" dirty="0"/>
              <a:t>ocial and </a:t>
            </a:r>
            <a:r>
              <a:rPr lang="en-US" sz="2000" b="1" u="sng" dirty="0"/>
              <a:t>g</a:t>
            </a:r>
            <a:r>
              <a:rPr lang="en-US" sz="2000" dirty="0"/>
              <a:t>overnance considerations into account when making investment </a:t>
            </a:r>
            <a:r>
              <a:rPr lang="en-US" sz="2000" dirty="0" smtClean="0"/>
              <a:t>decisions</a:t>
            </a:r>
            <a:endParaRPr lang="sr-Latn-RS" sz="2000" dirty="0" smtClean="0"/>
          </a:p>
          <a:p>
            <a:r>
              <a:rPr lang="sr-Latn-RS" sz="2000" dirty="0" smtClean="0"/>
              <a:t>Example: </a:t>
            </a:r>
            <a:r>
              <a:rPr lang="en-US" sz="2000" dirty="0" smtClean="0"/>
              <a:t>focus </a:t>
            </a:r>
            <a:r>
              <a:rPr lang="en-US" sz="2000" dirty="0"/>
              <a:t>on gender </a:t>
            </a:r>
            <a:r>
              <a:rPr lang="en-US" sz="2000" dirty="0" smtClean="0"/>
              <a:t>inequality</a:t>
            </a:r>
            <a:r>
              <a:rPr lang="sr-Latn-RS" sz="2000" dirty="0" smtClean="0"/>
              <a:t> – globally share of women just 29% of top management in insurance (28% in Serbia)</a:t>
            </a:r>
          </a:p>
          <a:p>
            <a:r>
              <a:rPr lang="en-US" sz="2000" dirty="0"/>
              <a:t>But one shouldn’t treat ESG just as compliance </a:t>
            </a:r>
            <a:r>
              <a:rPr lang="en-US" sz="2000" dirty="0" smtClean="0"/>
              <a:t>exercise</a:t>
            </a:r>
            <a:endParaRPr lang="sr-Latn-RS" sz="2000" dirty="0" smtClean="0"/>
          </a:p>
        </p:txBody>
      </p:sp>
      <p:pic>
        <p:nvPicPr>
          <p:cNvPr id="6154" name="Picture 10" descr="The Good Dino's Office: Giving Presentations | Vibetri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5" t="3979" r="5071" b="6771"/>
          <a:stretch/>
        </p:blipFill>
        <p:spPr bwMode="auto">
          <a:xfrm>
            <a:off x="9167207" y="4524375"/>
            <a:ext cx="3024794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17189"/>
          <a:stretch/>
        </p:blipFill>
        <p:spPr>
          <a:xfrm>
            <a:off x="441597" y="2747722"/>
            <a:ext cx="4451316" cy="25334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92913" y="3977724"/>
            <a:ext cx="3833076" cy="260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Serbian insurance market is still not focused </a:t>
            </a:r>
            <a:r>
              <a:rPr lang="sr-Latn-RS" sz="2000" dirty="0" smtClean="0"/>
              <a:t>on</a:t>
            </a:r>
            <a:r>
              <a:rPr lang="en-US" sz="2000" dirty="0" smtClean="0"/>
              <a:t> </a:t>
            </a:r>
            <a:r>
              <a:rPr lang="sr-Latn-RS" sz="2000" dirty="0" smtClean="0"/>
              <a:t>ESG</a:t>
            </a:r>
          </a:p>
          <a:p>
            <a:pPr lvl="1"/>
            <a:r>
              <a:rPr lang="sr-Latn-RS" sz="1800" dirty="0" smtClean="0"/>
              <a:t>More</a:t>
            </a:r>
            <a:r>
              <a:rPr lang="en-US" sz="1800" dirty="0" smtClean="0"/>
              <a:t> prominent in the near future</a:t>
            </a:r>
            <a:endParaRPr lang="sr-Latn-RS" sz="1800" dirty="0" smtClean="0"/>
          </a:p>
          <a:p>
            <a:pPr lvl="1"/>
            <a:r>
              <a:rPr lang="sr-Latn-RS" sz="1800" dirty="0" smtClean="0"/>
              <a:t>First </a:t>
            </a:r>
            <a:r>
              <a:rPr lang="en-US" sz="1800" dirty="0" smtClean="0"/>
              <a:t>as a compliance requirement </a:t>
            </a:r>
            <a:r>
              <a:rPr lang="sr-Latn-RS" sz="1800" dirty="0" smtClean="0"/>
              <a:t>by</a:t>
            </a:r>
            <a:r>
              <a:rPr lang="en-US" sz="1800" dirty="0" smtClean="0"/>
              <a:t> group </a:t>
            </a:r>
            <a:r>
              <a:rPr lang="sr-Latn-RS" sz="1800" dirty="0" smtClean="0"/>
              <a:t>HQ</a:t>
            </a:r>
          </a:p>
          <a:p>
            <a:pPr lvl="1"/>
            <a:r>
              <a:rPr lang="sr-Latn-RS" sz="1800" dirty="0" smtClean="0"/>
              <a:t>Then moving to real focus</a:t>
            </a:r>
          </a:p>
        </p:txBody>
      </p:sp>
    </p:spTree>
    <p:extLst>
      <p:ext uri="{BB962C8B-B14F-4D97-AF65-F5344CB8AC3E}">
        <p14:creationId xmlns:p14="http://schemas.microsoft.com/office/powerpoint/2010/main" xmlns="" val="34004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CHALLENGES TO THE PURPOSE AND RELEVANCE OF INSURERS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78652" cy="2218113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Low</a:t>
            </a:r>
            <a:r>
              <a:rPr lang="en-US" sz="2000" dirty="0" smtClean="0"/>
              <a:t> </a:t>
            </a:r>
            <a:r>
              <a:rPr lang="en-US" sz="2000" dirty="0"/>
              <a:t>interest </a:t>
            </a:r>
            <a:r>
              <a:rPr lang="en-US" sz="2000" dirty="0" smtClean="0"/>
              <a:t>rates </a:t>
            </a:r>
            <a:r>
              <a:rPr lang="en-US" sz="2000" dirty="0"/>
              <a:t>pressure </a:t>
            </a:r>
            <a:r>
              <a:rPr lang="en-US" sz="2000" dirty="0" smtClean="0"/>
              <a:t>life insurance</a:t>
            </a:r>
            <a:r>
              <a:rPr lang="sr-Latn-RS" sz="2000" dirty="0" smtClean="0"/>
              <a:t> – move to UL – </a:t>
            </a:r>
            <a:r>
              <a:rPr lang="en-US" sz="2000" dirty="0" smtClean="0"/>
              <a:t>other </a:t>
            </a:r>
            <a:r>
              <a:rPr lang="en-US" sz="2000" dirty="0"/>
              <a:t>financial institutions </a:t>
            </a:r>
            <a:r>
              <a:rPr lang="en-US" sz="2000" dirty="0" smtClean="0"/>
              <a:t>can offer </a:t>
            </a:r>
            <a:r>
              <a:rPr lang="en-US" sz="2000" dirty="0"/>
              <a:t>similar </a:t>
            </a:r>
            <a:r>
              <a:rPr lang="en-US" sz="2000" dirty="0" smtClean="0"/>
              <a:t>products</a:t>
            </a:r>
            <a:r>
              <a:rPr lang="sr-Latn-RS" sz="2000" dirty="0"/>
              <a:t> </a:t>
            </a:r>
            <a:endParaRPr lang="sr-Latn-RS" sz="2000" dirty="0" smtClean="0"/>
          </a:p>
          <a:p>
            <a:r>
              <a:rPr lang="en-US" sz="2000" dirty="0" smtClean="0"/>
              <a:t>Pricing </a:t>
            </a:r>
            <a:r>
              <a:rPr lang="en-US" sz="2000" dirty="0"/>
              <a:t>pressures driven by fee </a:t>
            </a:r>
            <a:r>
              <a:rPr lang="en-US" sz="2000" dirty="0" smtClean="0"/>
              <a:t>transparency</a:t>
            </a:r>
            <a:r>
              <a:rPr lang="sr-Latn-RS" sz="2000" dirty="0" smtClean="0"/>
              <a:t> – </a:t>
            </a:r>
            <a:r>
              <a:rPr lang="en-US" sz="2000" dirty="0" smtClean="0"/>
              <a:t>price reduction</a:t>
            </a:r>
            <a:r>
              <a:rPr lang="sr-Latn-RS" sz="2000" dirty="0" smtClean="0"/>
              <a:t> – insurers can expand</a:t>
            </a:r>
            <a:r>
              <a:rPr lang="en-US" sz="2000" dirty="0" smtClean="0"/>
              <a:t> </a:t>
            </a:r>
            <a:r>
              <a:rPr lang="en-US" sz="2000" dirty="0"/>
              <a:t>risk </a:t>
            </a:r>
            <a:r>
              <a:rPr lang="en-US" sz="2000" dirty="0" smtClean="0"/>
              <a:t>coverage</a:t>
            </a:r>
            <a:endParaRPr lang="sr-Latn-RS" sz="2000" dirty="0" smtClean="0"/>
          </a:p>
          <a:p>
            <a:r>
              <a:rPr lang="en-US" sz="2000" dirty="0"/>
              <a:t>Organic demand growing slowly in mature markets – price increases and additional </a:t>
            </a:r>
            <a:r>
              <a:rPr lang="en-US" sz="2000" dirty="0" smtClean="0"/>
              <a:t>benefits</a:t>
            </a:r>
            <a:endParaRPr lang="en-US" sz="2000" dirty="0"/>
          </a:p>
        </p:txBody>
      </p:sp>
      <p:pic>
        <p:nvPicPr>
          <p:cNvPr id="7170" name="Picture 2" descr="Cartoon Confused Dinosaur Clipart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03" y="4178675"/>
            <a:ext cx="2463987" cy="24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36491" y="3958143"/>
            <a:ext cx="4880361" cy="231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Serbia </a:t>
            </a:r>
            <a:r>
              <a:rPr lang="en-US" sz="2000" dirty="0"/>
              <a:t>is still behind the most advanced </a:t>
            </a:r>
            <a:r>
              <a:rPr lang="en-US" sz="2000" dirty="0" smtClean="0"/>
              <a:t>markets</a:t>
            </a:r>
            <a:endParaRPr lang="sr-Latn-RS" sz="2000" dirty="0" smtClean="0"/>
          </a:p>
          <a:p>
            <a:pPr lvl="1"/>
            <a:r>
              <a:rPr lang="sr-Latn-RS" sz="1800" dirty="0" smtClean="0"/>
              <a:t>Redeveloping life</a:t>
            </a:r>
            <a:r>
              <a:rPr lang="en-US" sz="1800" dirty="0" smtClean="0"/>
              <a:t> products</a:t>
            </a:r>
            <a:r>
              <a:rPr lang="sr-Latn-RS" sz="1800" dirty="0" smtClean="0"/>
              <a:t> </a:t>
            </a:r>
            <a:r>
              <a:rPr lang="en-US" sz="1800" dirty="0" smtClean="0"/>
              <a:t>but still </a:t>
            </a:r>
            <a:r>
              <a:rPr lang="en-US" sz="1800" dirty="0"/>
              <a:t>not entering the </a:t>
            </a:r>
            <a:r>
              <a:rPr lang="sr-Latn-RS" sz="1800" dirty="0" smtClean="0"/>
              <a:t>UL</a:t>
            </a:r>
            <a:r>
              <a:rPr lang="en-US" sz="1800" dirty="0" smtClean="0"/>
              <a:t> </a:t>
            </a:r>
            <a:r>
              <a:rPr lang="en-US" sz="1800" dirty="0"/>
              <a:t>in a big </a:t>
            </a:r>
            <a:r>
              <a:rPr lang="en-US" sz="1800" dirty="0" smtClean="0"/>
              <a:t>way</a:t>
            </a:r>
            <a:endParaRPr lang="sr-Latn-RS" sz="1800" dirty="0" smtClean="0"/>
          </a:p>
          <a:p>
            <a:pPr lvl="1"/>
            <a:r>
              <a:rPr lang="en-US" sz="1800" dirty="0"/>
              <a:t>Price transparency is still not a burning </a:t>
            </a:r>
            <a:r>
              <a:rPr lang="en-US" sz="1800" dirty="0" smtClean="0"/>
              <a:t>issue</a:t>
            </a:r>
            <a:endParaRPr lang="sr-Latn-RS" sz="1800" dirty="0" smtClean="0"/>
          </a:p>
          <a:p>
            <a:pPr lvl="1"/>
            <a:r>
              <a:rPr lang="sr-Latn-RS" sz="1800" dirty="0" smtClean="0"/>
              <a:t>Adding</a:t>
            </a:r>
            <a:r>
              <a:rPr lang="en-US" sz="1800" dirty="0" smtClean="0"/>
              <a:t> </a:t>
            </a:r>
            <a:r>
              <a:rPr lang="en-US" sz="1800" dirty="0"/>
              <a:t>non-insurance </a:t>
            </a:r>
            <a:r>
              <a:rPr lang="en-US" sz="1800" dirty="0" smtClean="0"/>
              <a:t>benefits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6852" y="2668166"/>
            <a:ext cx="3846718" cy="23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3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RETHINKING OF MOBILITY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08350" cy="1596639"/>
          </a:xfrm>
        </p:spPr>
        <p:txBody>
          <a:bodyPr>
            <a:normAutofit/>
          </a:bodyPr>
          <a:lstStyle/>
          <a:p>
            <a:r>
              <a:rPr lang="en-US" sz="2000" dirty="0"/>
              <a:t>Covid-19 lockdown had an especially large effect on </a:t>
            </a:r>
            <a:r>
              <a:rPr lang="en-US" sz="2000" dirty="0" smtClean="0"/>
              <a:t>mobility</a:t>
            </a:r>
            <a:endParaRPr lang="sr-Latn-RS" sz="2000" dirty="0" smtClean="0"/>
          </a:p>
          <a:p>
            <a:r>
              <a:rPr lang="sr-Latn-RS" sz="2000" dirty="0" smtClean="0"/>
              <a:t>Insurance industry is addapting and developing tailor made solutions</a:t>
            </a:r>
          </a:p>
          <a:p>
            <a:r>
              <a:rPr lang="sr-Latn-RS" sz="2000" dirty="0" smtClean="0"/>
              <a:t>Big</a:t>
            </a:r>
            <a:r>
              <a:rPr lang="en-US" sz="2000" dirty="0" smtClean="0"/>
              <a:t> </a:t>
            </a:r>
            <a:r>
              <a:rPr lang="en-US" sz="2000" dirty="0"/>
              <a:t>changes in the auto-manufacturing industry </a:t>
            </a:r>
            <a:r>
              <a:rPr lang="sr-Latn-RS" sz="2000" dirty="0" smtClean="0"/>
              <a:t>– </a:t>
            </a:r>
            <a:r>
              <a:rPr lang="en-US" sz="2000" dirty="0" smtClean="0"/>
              <a:t>balance</a:t>
            </a:r>
            <a:r>
              <a:rPr lang="sr-Latn-RS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personal to commercial premiums to shift from </a:t>
            </a:r>
            <a:r>
              <a:rPr lang="en-US" sz="2000" dirty="0" smtClean="0"/>
              <a:t>80/20 </a:t>
            </a:r>
            <a:r>
              <a:rPr lang="en-US" sz="2000" dirty="0"/>
              <a:t>today to </a:t>
            </a:r>
            <a:r>
              <a:rPr lang="en-US" sz="2000" dirty="0" smtClean="0"/>
              <a:t>40/60 </a:t>
            </a:r>
            <a:r>
              <a:rPr lang="en-US" sz="2000" dirty="0"/>
              <a:t>by 2040</a:t>
            </a:r>
          </a:p>
        </p:txBody>
      </p:sp>
      <p:pic>
        <p:nvPicPr>
          <p:cNvPr id="8198" name="Picture 6" descr="Dinosaur on scooter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5" t="5476" r="6714" b="14523"/>
          <a:stretch/>
        </p:blipFill>
        <p:spPr bwMode="auto">
          <a:xfrm>
            <a:off x="9410700" y="160577"/>
            <a:ext cx="2562226" cy="26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14528"/>
          <a:stretch/>
        </p:blipFill>
        <p:spPr>
          <a:xfrm>
            <a:off x="674050" y="3422264"/>
            <a:ext cx="4355004" cy="26347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42019" y="3422264"/>
            <a:ext cx="5452217" cy="266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 smtClean="0"/>
              <a:t>In Serbia </a:t>
            </a:r>
            <a:r>
              <a:rPr lang="en-US" sz="2000" dirty="0" smtClean="0"/>
              <a:t>catchup </a:t>
            </a:r>
            <a:r>
              <a:rPr lang="en-US" sz="2000" dirty="0"/>
              <a:t>with mobility </a:t>
            </a:r>
            <a:r>
              <a:rPr lang="en-US" sz="2000" dirty="0" smtClean="0"/>
              <a:t>trend</a:t>
            </a:r>
            <a:r>
              <a:rPr lang="sr-Latn-RS" sz="2000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will start from MTPL liberalization </a:t>
            </a:r>
            <a:r>
              <a:rPr lang="sr-Latn-RS" sz="2000" dirty="0" smtClean="0"/>
              <a:t>(remember the Croatian exerience)</a:t>
            </a:r>
          </a:p>
          <a:p>
            <a:r>
              <a:rPr lang="sr-Latn-RS" sz="2000" dirty="0" smtClean="0"/>
              <a:t>Then</a:t>
            </a:r>
            <a:r>
              <a:rPr lang="en-US" sz="2000" dirty="0" smtClean="0"/>
              <a:t> </a:t>
            </a:r>
            <a:r>
              <a:rPr lang="en-US" sz="2000" dirty="0"/>
              <a:t>insuring e-scooters and </a:t>
            </a:r>
            <a:r>
              <a:rPr lang="en-US" sz="2000" dirty="0" smtClean="0"/>
              <a:t>fleet </a:t>
            </a:r>
            <a:r>
              <a:rPr lang="en-US" sz="2000" dirty="0"/>
              <a:t>coverage </a:t>
            </a:r>
            <a:r>
              <a:rPr lang="sr-Latn-RS" sz="2000" dirty="0" smtClean="0"/>
              <a:t>(</a:t>
            </a:r>
            <a:r>
              <a:rPr lang="en-US" sz="2000" dirty="0" smtClean="0"/>
              <a:t>global programs</a:t>
            </a:r>
            <a:r>
              <a:rPr lang="sr-Latn-RS" sz="2000" dirty="0" smtClean="0"/>
              <a:t>)</a:t>
            </a:r>
          </a:p>
          <a:p>
            <a:r>
              <a:rPr lang="sr-Latn-RS" sz="2000" dirty="0" smtClean="0"/>
              <a:t>Increased </a:t>
            </a:r>
            <a:r>
              <a:rPr lang="en-US" sz="2000" dirty="0" smtClean="0"/>
              <a:t>coverage </a:t>
            </a:r>
            <a:r>
              <a:rPr lang="en-US" sz="2000" dirty="0"/>
              <a:t>of car hailing </a:t>
            </a:r>
            <a:r>
              <a:rPr lang="en-US" sz="2000" dirty="0" smtClean="0"/>
              <a:t>platforms</a:t>
            </a:r>
            <a:endParaRPr 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04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849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REASSESSING INSURANCE BUSINESS MODEL – EVOLVE OR GET EXTINCT</vt:lpstr>
      <vt:lpstr>WHY THE URGENCY?</vt:lpstr>
      <vt:lpstr>SECULAR TRENDS THAT ARE SHAPING OUR FUTURE</vt:lpstr>
      <vt:lpstr>DECOUPLING OF MACROECONOMIC  ENVIRONMENTS</vt:lpstr>
      <vt:lpstr>DICHOTOMY BETWEEN WINNERS AND LOSERS</vt:lpstr>
      <vt:lpstr>POTENTIAL ANCHORING OF REMOTE-INTERACTION  MODELS WITH CUSTOMERS</vt:lpstr>
      <vt:lpstr>INCREASED AWARENESS OF SUSTAINABILITY, CLIMATE CHANGE, AND ISSUES OF DIVERSITY, EQUITY, AND INCLUSION</vt:lpstr>
      <vt:lpstr>NEW CHALLENGES TO THE PURPOSE AND RELEVANCE OF INSURERS</vt:lpstr>
      <vt:lpstr>RETHINKING OF MOBILITY</vt:lpstr>
      <vt:lpstr>RENEWED FOCUS ON HEALTH AND WELL-BEING</vt:lpstr>
      <vt:lpstr>DAWN OF NEW WAYS OF WORKING</vt:lpstr>
      <vt:lpstr>ARE WE GOING TO END UP LIKE BIRDS  OR BRONTOSAURUSES?</vt:lpstr>
      <vt:lpstr>Thank you for your attention</vt:lpstr>
    </vt:vector>
  </TitlesOfParts>
  <Company>Société Générale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A. Rodic</dc:creator>
  <cp:lastModifiedBy>Marija</cp:lastModifiedBy>
  <cp:revision>115</cp:revision>
  <dcterms:created xsi:type="dcterms:W3CDTF">2020-02-24T09:12:14Z</dcterms:created>
  <dcterms:modified xsi:type="dcterms:W3CDTF">2022-04-19T10:29:56Z</dcterms:modified>
</cp:coreProperties>
</file>